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230"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 Id="rId9"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5" Type="http://schemas.openxmlformats.org/officeDocument/2006/relationships/image" Target="../media/image14.wmf"/><Relationship Id="rId4"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4" Type="http://schemas.openxmlformats.org/officeDocument/2006/relationships/image" Target="../media/image18.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4E2A456-3CC2-44F0-84C7-38DB6FEB087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CBEA4D6-B61F-4406-A5F8-88C8FC4ACD1B}"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C5D62EE-E9F4-4E0A-9D18-856B64F60D4A}"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7B959EF0-E285-4854-9514-60E87B832C4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55C6FFB-0EBA-4BEA-A48D-EF723B58742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D5D641F-FED9-4F30-84D3-F46755310F3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AB79763-1B2E-4D70-8A70-8156FF67554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6AE07DD-E582-4222-B9E3-972E7287BDC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72878DC-9E1C-47EE-AF26-E0FE640D52C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981427A-DDB8-4B75-9108-A2B7C6D8977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398054E-6B2E-4DE8-AA85-637BF4209F0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059C66B-8A9F-49C8-A17F-4040EA0A2FE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A628961-2C5A-4232-B171-58A30CEB3F5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cs typeface="Arial" charset="0"/>
        </a:defRPr>
      </a:lvl2pPr>
      <a:lvl3pPr algn="ctr" rtl="0" fontAlgn="base">
        <a:spcBef>
          <a:spcPct val="0"/>
        </a:spcBef>
        <a:spcAft>
          <a:spcPct val="0"/>
        </a:spcAft>
        <a:defRPr sz="4400">
          <a:solidFill>
            <a:schemeClr val="tx2"/>
          </a:solidFill>
          <a:latin typeface="Times New Roman" pitchFamily="18" charset="0"/>
          <a:cs typeface="Arial" charset="0"/>
        </a:defRPr>
      </a:lvl3pPr>
      <a:lvl4pPr algn="ctr" rtl="0" fontAlgn="base">
        <a:spcBef>
          <a:spcPct val="0"/>
        </a:spcBef>
        <a:spcAft>
          <a:spcPct val="0"/>
        </a:spcAft>
        <a:defRPr sz="4400">
          <a:solidFill>
            <a:schemeClr val="tx2"/>
          </a:solidFill>
          <a:latin typeface="Times New Roman" pitchFamily="18" charset="0"/>
          <a:cs typeface="Arial" charset="0"/>
        </a:defRPr>
      </a:lvl4pPr>
      <a:lvl5pPr algn="ctr" rtl="0" fontAlgn="base">
        <a:spcBef>
          <a:spcPct val="0"/>
        </a:spcBef>
        <a:spcAft>
          <a:spcPct val="0"/>
        </a:spcAft>
        <a:defRPr sz="4400">
          <a:solidFill>
            <a:schemeClr val="tx2"/>
          </a:solidFill>
          <a:latin typeface="Times New Roman" pitchFamily="18" charset="0"/>
          <a:cs typeface="Arial" charset="0"/>
        </a:defRPr>
      </a:lvl5pPr>
      <a:lvl6pPr marL="457200" algn="ctr" rtl="0" fontAlgn="base">
        <a:spcBef>
          <a:spcPct val="0"/>
        </a:spcBef>
        <a:spcAft>
          <a:spcPct val="0"/>
        </a:spcAft>
        <a:defRPr sz="4400">
          <a:solidFill>
            <a:schemeClr val="tx2"/>
          </a:solidFill>
          <a:latin typeface="Times New Roman" pitchFamily="18" charset="0"/>
          <a:cs typeface="Arial" charset="0"/>
        </a:defRPr>
      </a:lvl6pPr>
      <a:lvl7pPr marL="914400" algn="ctr" rtl="0" fontAlgn="base">
        <a:spcBef>
          <a:spcPct val="0"/>
        </a:spcBef>
        <a:spcAft>
          <a:spcPct val="0"/>
        </a:spcAft>
        <a:defRPr sz="4400">
          <a:solidFill>
            <a:schemeClr val="tx2"/>
          </a:solidFill>
          <a:latin typeface="Times New Roman" pitchFamily="18" charset="0"/>
          <a:cs typeface="Arial" charset="0"/>
        </a:defRPr>
      </a:lvl7pPr>
      <a:lvl8pPr marL="1371600" algn="ctr" rtl="0" fontAlgn="base">
        <a:spcBef>
          <a:spcPct val="0"/>
        </a:spcBef>
        <a:spcAft>
          <a:spcPct val="0"/>
        </a:spcAft>
        <a:defRPr sz="4400">
          <a:solidFill>
            <a:schemeClr val="tx2"/>
          </a:solidFill>
          <a:latin typeface="Times New Roman" pitchFamily="18" charset="0"/>
          <a:cs typeface="Arial" charset="0"/>
        </a:defRPr>
      </a:lvl8pPr>
      <a:lvl9pPr marL="1828800" algn="ctr" rtl="0" fontAlgn="base">
        <a:spcBef>
          <a:spcPct val="0"/>
        </a:spcBef>
        <a:spcAft>
          <a:spcPct val="0"/>
        </a:spcAft>
        <a:defRPr sz="4400">
          <a:solidFill>
            <a:schemeClr val="tx2"/>
          </a:solidFill>
          <a:latin typeface="Times New Roman" pitchFamily="18"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11" Type="http://schemas.openxmlformats.org/officeDocument/2006/relationships/oleObject" Target="../embeddings/oleObject9.bin"/><Relationship Id="rId5" Type="http://schemas.openxmlformats.org/officeDocument/2006/relationships/oleObject" Target="../embeddings/oleObject3.bin"/><Relationship Id="rId10" Type="http://schemas.openxmlformats.org/officeDocument/2006/relationships/oleObject" Target="../embeddings/oleObject8.bin"/><Relationship Id="rId4" Type="http://schemas.openxmlformats.org/officeDocument/2006/relationships/oleObject" Target="../embeddings/oleObject2.bin"/><Relationship Id="rId9" Type="http://schemas.openxmlformats.org/officeDocument/2006/relationships/oleObject" Target="../embeddings/oleObject7.bin"/></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13.bin"/><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53.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oleObject" Target="../embeddings/oleObject19.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22.bin"/><Relationship Id="rId5" Type="http://schemas.openxmlformats.org/officeDocument/2006/relationships/oleObject" Target="../embeddings/oleObject21.bin"/><Relationship Id="rId10" Type="http://schemas.openxmlformats.org/officeDocument/2006/relationships/oleObject" Target="../embeddings/oleObject26.bin"/><Relationship Id="rId4" Type="http://schemas.openxmlformats.org/officeDocument/2006/relationships/oleObject" Target="../embeddings/oleObject20.bin"/><Relationship Id="rId9" Type="http://schemas.openxmlformats.org/officeDocument/2006/relationships/oleObject" Target="../embeddings/oleObject25.bin"/></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286000" y="1524000"/>
            <a:ext cx="4343400" cy="1219200"/>
          </a:xfrm>
          <a:ln w="38100">
            <a:solidFill>
              <a:schemeClr val="tx1"/>
            </a:solidFill>
          </a:ln>
        </p:spPr>
        <p:txBody>
          <a:bodyPr/>
          <a:lstStyle/>
          <a:p>
            <a:r>
              <a:rPr lang="en-US" sz="3200"/>
              <a:t>MINGGU KE :  3</a:t>
            </a:r>
          </a:p>
        </p:txBody>
      </p:sp>
      <p:sp>
        <p:nvSpPr>
          <p:cNvPr id="4099" name="Rectangle 3"/>
          <p:cNvSpPr>
            <a:spLocks noGrp="1" noChangeArrowheads="1"/>
          </p:cNvSpPr>
          <p:nvPr>
            <p:ph type="subTitle" idx="1"/>
          </p:nvPr>
        </p:nvSpPr>
        <p:spPr>
          <a:xfrm>
            <a:off x="1524000" y="3200400"/>
            <a:ext cx="5943600" cy="1676400"/>
          </a:xfrm>
          <a:ln w="19050">
            <a:solidFill>
              <a:schemeClr val="tx1"/>
            </a:solidFill>
          </a:ln>
        </p:spPr>
        <p:txBody>
          <a:bodyPr/>
          <a:lstStyle/>
          <a:p>
            <a:r>
              <a:rPr lang="en-US" sz="4000"/>
              <a:t>Pengantar </a:t>
            </a:r>
            <a:br>
              <a:rPr lang="en-US" sz="4000"/>
            </a:br>
            <a:r>
              <a:rPr lang="en-US" sz="4000"/>
              <a:t>E-Business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ln w="38100">
            <a:solidFill>
              <a:schemeClr val="tx1"/>
            </a:solidFill>
          </a:ln>
        </p:spPr>
        <p:txBody>
          <a:bodyPr/>
          <a:lstStyle/>
          <a:p>
            <a:r>
              <a:rPr lang="en-US" sz="3400"/>
              <a:t>Electronic Data Interchange (EDI) yang terintegrasi</a:t>
            </a:r>
          </a:p>
        </p:txBody>
      </p:sp>
      <p:sp>
        <p:nvSpPr>
          <p:cNvPr id="14339" name="Rectangle 3"/>
          <p:cNvSpPr>
            <a:spLocks noGrp="1" noChangeArrowheads="1"/>
          </p:cNvSpPr>
          <p:nvPr>
            <p:ph type="body" idx="1"/>
          </p:nvPr>
        </p:nvSpPr>
        <p:spPr/>
        <p:txBody>
          <a:bodyPr/>
          <a:lstStyle/>
          <a:p>
            <a:r>
              <a:rPr lang="en-US"/>
              <a:t>Untuk mendapatkan seluruh manfaat EDI membutuhkan integrasi antara EDI dengan SIA perusahaan.</a:t>
            </a:r>
          </a:p>
          <a:p>
            <a:pPr>
              <a:buFontTx/>
              <a:buNone/>
            </a:pPr>
            <a:endParaRPr lang="en-US"/>
          </a:p>
        </p:txBody>
      </p:sp>
      <p:grpSp>
        <p:nvGrpSpPr>
          <p:cNvPr id="14340" name="Group 4"/>
          <p:cNvGrpSpPr>
            <a:grpSpLocks/>
          </p:cNvGrpSpPr>
          <p:nvPr/>
        </p:nvGrpSpPr>
        <p:grpSpPr bwMode="auto">
          <a:xfrm>
            <a:off x="603250" y="3657600"/>
            <a:ext cx="2744788" cy="1144588"/>
            <a:chOff x="284" y="2208"/>
            <a:chExt cx="1729" cy="721"/>
          </a:xfrm>
        </p:grpSpPr>
        <p:sp>
          <p:nvSpPr>
            <p:cNvPr id="14341" name="Freeform 5"/>
            <p:cNvSpPr>
              <a:spLocks/>
            </p:cNvSpPr>
            <p:nvPr/>
          </p:nvSpPr>
          <p:spPr bwMode="auto">
            <a:xfrm>
              <a:off x="284" y="2208"/>
              <a:ext cx="1729" cy="721"/>
            </a:xfrm>
            <a:custGeom>
              <a:avLst/>
              <a:gdLst/>
              <a:ahLst/>
              <a:cxnLst>
                <a:cxn ang="0">
                  <a:pos x="917" y="145"/>
                </a:cxn>
                <a:cxn ang="0">
                  <a:pos x="778" y="63"/>
                </a:cxn>
                <a:cxn ang="0">
                  <a:pos x="684" y="213"/>
                </a:cxn>
                <a:cxn ang="0">
                  <a:pos x="360" y="121"/>
                </a:cxn>
                <a:cxn ang="0">
                  <a:pos x="430" y="261"/>
                </a:cxn>
                <a:cxn ang="0">
                  <a:pos x="94" y="276"/>
                </a:cxn>
                <a:cxn ang="0">
                  <a:pos x="315" y="386"/>
                </a:cxn>
                <a:cxn ang="0">
                  <a:pos x="0" y="429"/>
                </a:cxn>
                <a:cxn ang="0">
                  <a:pos x="266" y="512"/>
                </a:cxn>
                <a:cxn ang="0">
                  <a:pos x="103" y="594"/>
                </a:cxn>
                <a:cxn ang="0">
                  <a:pos x="384" y="608"/>
                </a:cxn>
                <a:cxn ang="0">
                  <a:pos x="393" y="720"/>
                </a:cxn>
                <a:cxn ang="0">
                  <a:pos x="602" y="604"/>
                </a:cxn>
                <a:cxn ang="0">
                  <a:pos x="696" y="657"/>
                </a:cxn>
                <a:cxn ang="0">
                  <a:pos x="790" y="579"/>
                </a:cxn>
                <a:cxn ang="0">
                  <a:pos x="929" y="628"/>
                </a:cxn>
                <a:cxn ang="0">
                  <a:pos x="974" y="531"/>
                </a:cxn>
                <a:cxn ang="0">
                  <a:pos x="1195" y="579"/>
                </a:cxn>
                <a:cxn ang="0">
                  <a:pos x="1171" y="478"/>
                </a:cxn>
                <a:cxn ang="0">
                  <a:pos x="1510" y="521"/>
                </a:cxn>
                <a:cxn ang="0">
                  <a:pos x="1310" y="410"/>
                </a:cxn>
                <a:cxn ang="0">
                  <a:pos x="1462" y="376"/>
                </a:cxn>
                <a:cxn ang="0">
                  <a:pos x="1359" y="313"/>
                </a:cxn>
                <a:cxn ang="0">
                  <a:pos x="1728" y="221"/>
                </a:cxn>
                <a:cxn ang="0">
                  <a:pos x="1310" y="218"/>
                </a:cxn>
                <a:cxn ang="0">
                  <a:pos x="1441" y="106"/>
                </a:cxn>
                <a:cxn ang="0">
                  <a:pos x="1162" y="193"/>
                </a:cxn>
                <a:cxn ang="0">
                  <a:pos x="1183" y="0"/>
                </a:cxn>
                <a:cxn ang="0">
                  <a:pos x="917" y="145"/>
                </a:cxn>
              </a:cxnLst>
              <a:rect l="0" t="0" r="r" b="b"/>
              <a:pathLst>
                <a:path w="1729" h="721">
                  <a:moveTo>
                    <a:pt x="917" y="145"/>
                  </a:moveTo>
                  <a:lnTo>
                    <a:pt x="778" y="63"/>
                  </a:lnTo>
                  <a:lnTo>
                    <a:pt x="684" y="213"/>
                  </a:lnTo>
                  <a:lnTo>
                    <a:pt x="360" y="121"/>
                  </a:lnTo>
                  <a:lnTo>
                    <a:pt x="430" y="261"/>
                  </a:lnTo>
                  <a:lnTo>
                    <a:pt x="94" y="276"/>
                  </a:lnTo>
                  <a:lnTo>
                    <a:pt x="315" y="386"/>
                  </a:lnTo>
                  <a:lnTo>
                    <a:pt x="0" y="429"/>
                  </a:lnTo>
                  <a:lnTo>
                    <a:pt x="266" y="512"/>
                  </a:lnTo>
                  <a:lnTo>
                    <a:pt x="103" y="594"/>
                  </a:lnTo>
                  <a:lnTo>
                    <a:pt x="384" y="608"/>
                  </a:lnTo>
                  <a:lnTo>
                    <a:pt x="393" y="720"/>
                  </a:lnTo>
                  <a:lnTo>
                    <a:pt x="602" y="604"/>
                  </a:lnTo>
                  <a:lnTo>
                    <a:pt x="696" y="657"/>
                  </a:lnTo>
                  <a:lnTo>
                    <a:pt x="790" y="579"/>
                  </a:lnTo>
                  <a:lnTo>
                    <a:pt x="929" y="628"/>
                  </a:lnTo>
                  <a:lnTo>
                    <a:pt x="974" y="531"/>
                  </a:lnTo>
                  <a:lnTo>
                    <a:pt x="1195" y="579"/>
                  </a:lnTo>
                  <a:lnTo>
                    <a:pt x="1171" y="478"/>
                  </a:lnTo>
                  <a:lnTo>
                    <a:pt x="1510" y="521"/>
                  </a:lnTo>
                  <a:lnTo>
                    <a:pt x="1310" y="410"/>
                  </a:lnTo>
                  <a:lnTo>
                    <a:pt x="1462" y="376"/>
                  </a:lnTo>
                  <a:lnTo>
                    <a:pt x="1359" y="313"/>
                  </a:lnTo>
                  <a:lnTo>
                    <a:pt x="1728" y="221"/>
                  </a:lnTo>
                  <a:lnTo>
                    <a:pt x="1310" y="218"/>
                  </a:lnTo>
                  <a:lnTo>
                    <a:pt x="1441" y="106"/>
                  </a:lnTo>
                  <a:lnTo>
                    <a:pt x="1162" y="193"/>
                  </a:lnTo>
                  <a:lnTo>
                    <a:pt x="1183" y="0"/>
                  </a:lnTo>
                  <a:lnTo>
                    <a:pt x="917" y="145"/>
                  </a:lnTo>
                </a:path>
              </a:pathLst>
            </a:custGeom>
            <a:solidFill>
              <a:schemeClr val="bg1"/>
            </a:solidFill>
            <a:ln w="12700" cap="rnd" cmpd="sng">
              <a:solidFill>
                <a:schemeClr val="tx1"/>
              </a:solidFill>
              <a:prstDash val="solid"/>
              <a:round/>
              <a:headEnd type="none" w="med" len="med"/>
              <a:tailEnd type="none" w="med" len="med"/>
            </a:ln>
            <a:effectLst/>
          </p:spPr>
          <p:txBody>
            <a:bodyPr/>
            <a:lstStyle/>
            <a:p>
              <a:endParaRPr lang="en-US"/>
            </a:p>
          </p:txBody>
        </p:sp>
        <p:sp>
          <p:nvSpPr>
            <p:cNvPr id="14342" name="Rectangle 6"/>
            <p:cNvSpPr>
              <a:spLocks noChangeArrowheads="1"/>
            </p:cNvSpPr>
            <p:nvPr/>
          </p:nvSpPr>
          <p:spPr bwMode="auto">
            <a:xfrm>
              <a:off x="745" y="2435"/>
              <a:ext cx="688" cy="288"/>
            </a:xfrm>
            <a:prstGeom prst="rect">
              <a:avLst/>
            </a:prstGeom>
            <a:solidFill>
              <a:schemeClr val="bg1"/>
            </a:solidFill>
            <a:ln w="12700">
              <a:noFill/>
              <a:miter lim="800000"/>
              <a:headEnd/>
              <a:tailEnd/>
            </a:ln>
            <a:effectLst/>
          </p:spPr>
          <p:txBody>
            <a:bodyPr wrap="none" lIns="90488" tIns="44450" rIns="90488" bIns="44450" anchor="ctr"/>
            <a:lstStyle/>
            <a:p>
              <a:pPr algn="ctr" eaLnBrk="0" hangingPunct="0"/>
              <a:r>
                <a:rPr lang="en-US" sz="3200">
                  <a:solidFill>
                    <a:srgbClr val="1A1A00"/>
                  </a:solidFill>
                </a:rPr>
                <a:t>Pemasok</a:t>
              </a:r>
            </a:p>
          </p:txBody>
        </p:sp>
      </p:grpSp>
      <p:grpSp>
        <p:nvGrpSpPr>
          <p:cNvPr id="14343" name="Group 7"/>
          <p:cNvGrpSpPr>
            <a:grpSpLocks/>
          </p:cNvGrpSpPr>
          <p:nvPr/>
        </p:nvGrpSpPr>
        <p:grpSpPr bwMode="auto">
          <a:xfrm>
            <a:off x="609600" y="5181600"/>
            <a:ext cx="2744788" cy="1144588"/>
            <a:chOff x="288" y="3168"/>
            <a:chExt cx="1729" cy="721"/>
          </a:xfrm>
        </p:grpSpPr>
        <p:sp>
          <p:nvSpPr>
            <p:cNvPr id="14344" name="Freeform 8"/>
            <p:cNvSpPr>
              <a:spLocks/>
            </p:cNvSpPr>
            <p:nvPr/>
          </p:nvSpPr>
          <p:spPr bwMode="auto">
            <a:xfrm>
              <a:off x="288" y="3168"/>
              <a:ext cx="1729" cy="721"/>
            </a:xfrm>
            <a:custGeom>
              <a:avLst/>
              <a:gdLst/>
              <a:ahLst/>
              <a:cxnLst>
                <a:cxn ang="0">
                  <a:pos x="917" y="145"/>
                </a:cxn>
                <a:cxn ang="0">
                  <a:pos x="778" y="63"/>
                </a:cxn>
                <a:cxn ang="0">
                  <a:pos x="684" y="213"/>
                </a:cxn>
                <a:cxn ang="0">
                  <a:pos x="360" y="121"/>
                </a:cxn>
                <a:cxn ang="0">
                  <a:pos x="430" y="261"/>
                </a:cxn>
                <a:cxn ang="0">
                  <a:pos x="94" y="276"/>
                </a:cxn>
                <a:cxn ang="0">
                  <a:pos x="315" y="386"/>
                </a:cxn>
                <a:cxn ang="0">
                  <a:pos x="0" y="429"/>
                </a:cxn>
                <a:cxn ang="0">
                  <a:pos x="266" y="512"/>
                </a:cxn>
                <a:cxn ang="0">
                  <a:pos x="103" y="594"/>
                </a:cxn>
                <a:cxn ang="0">
                  <a:pos x="384" y="608"/>
                </a:cxn>
                <a:cxn ang="0">
                  <a:pos x="393" y="720"/>
                </a:cxn>
                <a:cxn ang="0">
                  <a:pos x="602" y="604"/>
                </a:cxn>
                <a:cxn ang="0">
                  <a:pos x="696" y="657"/>
                </a:cxn>
                <a:cxn ang="0">
                  <a:pos x="790" y="579"/>
                </a:cxn>
                <a:cxn ang="0">
                  <a:pos x="929" y="628"/>
                </a:cxn>
                <a:cxn ang="0">
                  <a:pos x="974" y="531"/>
                </a:cxn>
                <a:cxn ang="0">
                  <a:pos x="1195" y="579"/>
                </a:cxn>
                <a:cxn ang="0">
                  <a:pos x="1171" y="478"/>
                </a:cxn>
                <a:cxn ang="0">
                  <a:pos x="1510" y="521"/>
                </a:cxn>
                <a:cxn ang="0">
                  <a:pos x="1310" y="410"/>
                </a:cxn>
                <a:cxn ang="0">
                  <a:pos x="1462" y="376"/>
                </a:cxn>
                <a:cxn ang="0">
                  <a:pos x="1359" y="313"/>
                </a:cxn>
                <a:cxn ang="0">
                  <a:pos x="1728" y="221"/>
                </a:cxn>
                <a:cxn ang="0">
                  <a:pos x="1310" y="218"/>
                </a:cxn>
                <a:cxn ang="0">
                  <a:pos x="1441" y="106"/>
                </a:cxn>
                <a:cxn ang="0">
                  <a:pos x="1162" y="193"/>
                </a:cxn>
                <a:cxn ang="0">
                  <a:pos x="1183" y="0"/>
                </a:cxn>
                <a:cxn ang="0">
                  <a:pos x="917" y="145"/>
                </a:cxn>
              </a:cxnLst>
              <a:rect l="0" t="0" r="r" b="b"/>
              <a:pathLst>
                <a:path w="1729" h="721">
                  <a:moveTo>
                    <a:pt x="917" y="145"/>
                  </a:moveTo>
                  <a:lnTo>
                    <a:pt x="778" y="63"/>
                  </a:lnTo>
                  <a:lnTo>
                    <a:pt x="684" y="213"/>
                  </a:lnTo>
                  <a:lnTo>
                    <a:pt x="360" y="121"/>
                  </a:lnTo>
                  <a:lnTo>
                    <a:pt x="430" y="261"/>
                  </a:lnTo>
                  <a:lnTo>
                    <a:pt x="94" y="276"/>
                  </a:lnTo>
                  <a:lnTo>
                    <a:pt x="315" y="386"/>
                  </a:lnTo>
                  <a:lnTo>
                    <a:pt x="0" y="429"/>
                  </a:lnTo>
                  <a:lnTo>
                    <a:pt x="266" y="512"/>
                  </a:lnTo>
                  <a:lnTo>
                    <a:pt x="103" y="594"/>
                  </a:lnTo>
                  <a:lnTo>
                    <a:pt x="384" y="608"/>
                  </a:lnTo>
                  <a:lnTo>
                    <a:pt x="393" y="720"/>
                  </a:lnTo>
                  <a:lnTo>
                    <a:pt x="602" y="604"/>
                  </a:lnTo>
                  <a:lnTo>
                    <a:pt x="696" y="657"/>
                  </a:lnTo>
                  <a:lnTo>
                    <a:pt x="790" y="579"/>
                  </a:lnTo>
                  <a:lnTo>
                    <a:pt x="929" y="628"/>
                  </a:lnTo>
                  <a:lnTo>
                    <a:pt x="974" y="531"/>
                  </a:lnTo>
                  <a:lnTo>
                    <a:pt x="1195" y="579"/>
                  </a:lnTo>
                  <a:lnTo>
                    <a:pt x="1171" y="478"/>
                  </a:lnTo>
                  <a:lnTo>
                    <a:pt x="1510" y="521"/>
                  </a:lnTo>
                  <a:lnTo>
                    <a:pt x="1310" y="410"/>
                  </a:lnTo>
                  <a:lnTo>
                    <a:pt x="1462" y="376"/>
                  </a:lnTo>
                  <a:lnTo>
                    <a:pt x="1359" y="313"/>
                  </a:lnTo>
                  <a:lnTo>
                    <a:pt x="1728" y="221"/>
                  </a:lnTo>
                  <a:lnTo>
                    <a:pt x="1310" y="218"/>
                  </a:lnTo>
                  <a:lnTo>
                    <a:pt x="1441" y="106"/>
                  </a:lnTo>
                  <a:lnTo>
                    <a:pt x="1162" y="193"/>
                  </a:lnTo>
                  <a:lnTo>
                    <a:pt x="1183" y="0"/>
                  </a:lnTo>
                  <a:lnTo>
                    <a:pt x="917" y="145"/>
                  </a:lnTo>
                </a:path>
              </a:pathLst>
            </a:custGeom>
            <a:solidFill>
              <a:schemeClr val="bg1"/>
            </a:solidFill>
            <a:ln w="12700" cap="rnd" cmpd="sng">
              <a:solidFill>
                <a:schemeClr val="tx1"/>
              </a:solidFill>
              <a:prstDash val="solid"/>
              <a:round/>
              <a:headEnd type="none" w="med" len="med"/>
              <a:tailEnd type="none" w="med" len="med"/>
            </a:ln>
            <a:effectLst/>
          </p:spPr>
          <p:txBody>
            <a:bodyPr/>
            <a:lstStyle/>
            <a:p>
              <a:endParaRPr lang="en-US"/>
            </a:p>
          </p:txBody>
        </p:sp>
        <p:sp>
          <p:nvSpPr>
            <p:cNvPr id="14345" name="Rectangle 9"/>
            <p:cNvSpPr>
              <a:spLocks noChangeArrowheads="1"/>
            </p:cNvSpPr>
            <p:nvPr/>
          </p:nvSpPr>
          <p:spPr bwMode="auto">
            <a:xfrm>
              <a:off x="749" y="3395"/>
              <a:ext cx="688" cy="288"/>
            </a:xfrm>
            <a:prstGeom prst="rect">
              <a:avLst/>
            </a:prstGeom>
            <a:solidFill>
              <a:schemeClr val="bg1"/>
            </a:solidFill>
            <a:ln w="12700">
              <a:noFill/>
              <a:miter lim="800000"/>
              <a:headEnd/>
              <a:tailEnd/>
            </a:ln>
            <a:effectLst/>
          </p:spPr>
          <p:txBody>
            <a:bodyPr wrap="none" lIns="90488" tIns="44450" rIns="90488" bIns="44450" anchor="ctr"/>
            <a:lstStyle/>
            <a:p>
              <a:pPr algn="ctr" eaLnBrk="0" hangingPunct="0"/>
              <a:r>
                <a:rPr lang="en-US" sz="3200">
                  <a:solidFill>
                    <a:srgbClr val="1A1A00"/>
                  </a:solidFill>
                </a:rPr>
                <a:t>Pelanggan</a:t>
              </a:r>
            </a:p>
          </p:txBody>
        </p:sp>
      </p:grpSp>
      <p:sp>
        <p:nvSpPr>
          <p:cNvPr id="14346" name="Rectangle 10"/>
          <p:cNvSpPr>
            <a:spLocks noChangeArrowheads="1"/>
          </p:cNvSpPr>
          <p:nvPr/>
        </p:nvSpPr>
        <p:spPr bwMode="auto">
          <a:xfrm>
            <a:off x="5867400" y="3505200"/>
            <a:ext cx="2590800" cy="25146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4347" name="Oval 11"/>
          <p:cNvSpPr>
            <a:spLocks noChangeArrowheads="1"/>
          </p:cNvSpPr>
          <p:nvPr/>
        </p:nvSpPr>
        <p:spPr bwMode="auto">
          <a:xfrm>
            <a:off x="6775450" y="4572000"/>
            <a:ext cx="1447800" cy="685800"/>
          </a:xfrm>
          <a:prstGeom prst="ellipse">
            <a:avLst/>
          </a:prstGeom>
          <a:solidFill>
            <a:schemeClr val="bg1"/>
          </a:solidFill>
          <a:ln w="12700">
            <a:solidFill>
              <a:srgbClr val="7E2A00"/>
            </a:solidFill>
            <a:round/>
            <a:headEnd/>
            <a:tailEnd/>
          </a:ln>
          <a:effectLst/>
        </p:spPr>
        <p:txBody>
          <a:bodyPr wrap="none" lIns="90488" tIns="44450" rIns="90488" bIns="44450" anchor="ctr"/>
          <a:lstStyle/>
          <a:p>
            <a:pPr algn="ctr" eaLnBrk="0" hangingPunct="0"/>
            <a:r>
              <a:rPr lang="en-US" sz="3200">
                <a:solidFill>
                  <a:srgbClr val="1A1A00"/>
                </a:solidFill>
              </a:rPr>
              <a:t>SIA</a:t>
            </a:r>
          </a:p>
        </p:txBody>
      </p:sp>
      <p:sp>
        <p:nvSpPr>
          <p:cNvPr id="14348" name="Rectangle 12"/>
          <p:cNvSpPr>
            <a:spLocks noChangeArrowheads="1"/>
          </p:cNvSpPr>
          <p:nvPr/>
        </p:nvSpPr>
        <p:spPr bwMode="auto">
          <a:xfrm>
            <a:off x="5867400" y="3735388"/>
            <a:ext cx="2514600" cy="576262"/>
          </a:xfrm>
          <a:prstGeom prst="rect">
            <a:avLst/>
          </a:prstGeom>
          <a:noFill/>
          <a:ln w="12700">
            <a:noFill/>
            <a:miter lim="800000"/>
            <a:headEnd/>
            <a:tailEnd/>
          </a:ln>
          <a:effectLst/>
        </p:spPr>
        <p:txBody>
          <a:bodyPr lIns="90488" tIns="44450" rIns="90488" bIns="44450">
            <a:spAutoFit/>
          </a:bodyPr>
          <a:lstStyle/>
          <a:p>
            <a:pPr algn="ctr" eaLnBrk="0" hangingPunct="0">
              <a:spcBef>
                <a:spcPct val="50000"/>
              </a:spcBef>
            </a:pPr>
            <a:r>
              <a:rPr lang="en-US" sz="2800">
                <a:solidFill>
                  <a:srgbClr val="1A1A00"/>
                </a:solidFill>
              </a:rPr>
              <a:t> </a:t>
            </a:r>
            <a:r>
              <a:rPr lang="en-US" sz="3200">
                <a:solidFill>
                  <a:srgbClr val="1A1A00"/>
                </a:solidFill>
              </a:rPr>
              <a:t>Perusahaan</a:t>
            </a:r>
          </a:p>
        </p:txBody>
      </p:sp>
      <p:sp>
        <p:nvSpPr>
          <p:cNvPr id="14349" name="Line 13"/>
          <p:cNvSpPr>
            <a:spLocks noChangeShapeType="1"/>
          </p:cNvSpPr>
          <p:nvPr/>
        </p:nvSpPr>
        <p:spPr bwMode="auto">
          <a:xfrm>
            <a:off x="3354388" y="3962400"/>
            <a:ext cx="1598612" cy="0"/>
          </a:xfrm>
          <a:prstGeom prst="line">
            <a:avLst/>
          </a:prstGeom>
          <a:noFill/>
          <a:ln w="50800">
            <a:solidFill>
              <a:srgbClr val="FF0066"/>
            </a:solidFill>
            <a:round/>
            <a:headEnd type="triangle" w="med" len="med"/>
            <a:tailEnd/>
          </a:ln>
          <a:effectLst/>
        </p:spPr>
        <p:txBody>
          <a:bodyPr/>
          <a:lstStyle/>
          <a:p>
            <a:endParaRPr lang="en-US"/>
          </a:p>
        </p:txBody>
      </p:sp>
      <p:sp>
        <p:nvSpPr>
          <p:cNvPr id="14350" name="Line 14"/>
          <p:cNvSpPr>
            <a:spLocks noChangeShapeType="1"/>
          </p:cNvSpPr>
          <p:nvPr/>
        </p:nvSpPr>
        <p:spPr bwMode="auto">
          <a:xfrm flipH="1">
            <a:off x="4573588" y="3963988"/>
            <a:ext cx="379412" cy="760412"/>
          </a:xfrm>
          <a:prstGeom prst="line">
            <a:avLst/>
          </a:prstGeom>
          <a:noFill/>
          <a:ln w="50800">
            <a:solidFill>
              <a:srgbClr val="FF0066"/>
            </a:solidFill>
            <a:round/>
            <a:headEnd/>
            <a:tailEnd/>
          </a:ln>
          <a:effectLst/>
        </p:spPr>
        <p:txBody>
          <a:bodyPr/>
          <a:lstStyle/>
          <a:p>
            <a:endParaRPr lang="en-US"/>
          </a:p>
        </p:txBody>
      </p:sp>
      <p:sp>
        <p:nvSpPr>
          <p:cNvPr id="14351" name="Line 15"/>
          <p:cNvSpPr>
            <a:spLocks noChangeShapeType="1"/>
          </p:cNvSpPr>
          <p:nvPr/>
        </p:nvSpPr>
        <p:spPr bwMode="auto">
          <a:xfrm>
            <a:off x="4573588" y="4724400"/>
            <a:ext cx="2208212" cy="0"/>
          </a:xfrm>
          <a:prstGeom prst="line">
            <a:avLst/>
          </a:prstGeom>
          <a:noFill/>
          <a:ln w="50800">
            <a:solidFill>
              <a:srgbClr val="FF0066"/>
            </a:solidFill>
            <a:round/>
            <a:headEnd/>
            <a:tailEnd/>
          </a:ln>
          <a:effectLst/>
        </p:spPr>
        <p:txBody>
          <a:bodyPr/>
          <a:lstStyle/>
          <a:p>
            <a:endParaRPr lang="en-US"/>
          </a:p>
        </p:txBody>
      </p:sp>
      <p:sp>
        <p:nvSpPr>
          <p:cNvPr id="14352" name="Line 16"/>
          <p:cNvSpPr>
            <a:spLocks noChangeShapeType="1"/>
          </p:cNvSpPr>
          <p:nvPr/>
        </p:nvSpPr>
        <p:spPr bwMode="auto">
          <a:xfrm>
            <a:off x="3582988" y="5638800"/>
            <a:ext cx="2741612" cy="0"/>
          </a:xfrm>
          <a:prstGeom prst="line">
            <a:avLst/>
          </a:prstGeom>
          <a:noFill/>
          <a:ln w="50800">
            <a:solidFill>
              <a:srgbClr val="FF0066"/>
            </a:solidFill>
            <a:round/>
            <a:headEnd/>
            <a:tailEnd/>
          </a:ln>
          <a:effectLst/>
        </p:spPr>
        <p:txBody>
          <a:bodyPr/>
          <a:lstStyle/>
          <a:p>
            <a:endParaRPr lang="en-US"/>
          </a:p>
        </p:txBody>
      </p:sp>
      <p:sp>
        <p:nvSpPr>
          <p:cNvPr id="14353" name="Line 17"/>
          <p:cNvSpPr>
            <a:spLocks noChangeShapeType="1"/>
          </p:cNvSpPr>
          <p:nvPr/>
        </p:nvSpPr>
        <p:spPr bwMode="auto">
          <a:xfrm flipH="1" flipV="1">
            <a:off x="6076950" y="5183188"/>
            <a:ext cx="263525" cy="455612"/>
          </a:xfrm>
          <a:prstGeom prst="line">
            <a:avLst/>
          </a:prstGeom>
          <a:noFill/>
          <a:ln w="50800">
            <a:solidFill>
              <a:srgbClr val="FF0066"/>
            </a:solidFill>
            <a:round/>
            <a:headEnd/>
            <a:tailEnd/>
          </a:ln>
          <a:effectLst/>
        </p:spPr>
        <p:txBody>
          <a:bodyPr/>
          <a:lstStyle/>
          <a:p>
            <a:endParaRPr lang="en-US"/>
          </a:p>
        </p:txBody>
      </p:sp>
      <p:sp>
        <p:nvSpPr>
          <p:cNvPr id="14354" name="Line 18"/>
          <p:cNvSpPr>
            <a:spLocks noChangeShapeType="1"/>
          </p:cNvSpPr>
          <p:nvPr/>
        </p:nvSpPr>
        <p:spPr bwMode="auto">
          <a:xfrm>
            <a:off x="6097588" y="5181600"/>
            <a:ext cx="912812" cy="0"/>
          </a:xfrm>
          <a:prstGeom prst="line">
            <a:avLst/>
          </a:prstGeom>
          <a:noFill/>
          <a:ln w="50800">
            <a:solidFill>
              <a:srgbClr val="FF0066"/>
            </a:solidFill>
            <a:round/>
            <a:headEnd/>
            <a:tailEnd type="triangle" w="med" len="med"/>
          </a:ln>
          <a:effectLst/>
        </p:spPr>
        <p:txBody>
          <a:bodyPr/>
          <a:lstStyle/>
          <a:p>
            <a:endParaRPr lang="en-US"/>
          </a:p>
        </p:txBody>
      </p:sp>
      <p:sp>
        <p:nvSpPr>
          <p:cNvPr id="14355" name="Rectangle 19"/>
          <p:cNvSpPr>
            <a:spLocks noChangeArrowheads="1"/>
          </p:cNvSpPr>
          <p:nvPr/>
        </p:nvSpPr>
        <p:spPr bwMode="auto">
          <a:xfrm>
            <a:off x="4191000" y="5105400"/>
            <a:ext cx="1139825" cy="576263"/>
          </a:xfrm>
          <a:prstGeom prst="rect">
            <a:avLst/>
          </a:prstGeom>
          <a:noFill/>
          <a:ln w="12700">
            <a:noFill/>
            <a:miter lim="800000"/>
            <a:headEnd/>
            <a:tailEnd/>
          </a:ln>
          <a:effectLst/>
        </p:spPr>
        <p:txBody>
          <a:bodyPr lIns="90488" tIns="44450" rIns="90488" bIns="44450">
            <a:spAutoFit/>
          </a:bodyPr>
          <a:lstStyle/>
          <a:p>
            <a:pPr algn="ctr" eaLnBrk="0" hangingPunct="0">
              <a:spcBef>
                <a:spcPct val="50000"/>
              </a:spcBef>
            </a:pPr>
            <a:r>
              <a:rPr lang="en-US" sz="3200">
                <a:solidFill>
                  <a:schemeClr val="tx2"/>
                </a:solidFill>
              </a:rPr>
              <a:t>EDI</a:t>
            </a:r>
          </a:p>
        </p:txBody>
      </p:sp>
      <p:sp>
        <p:nvSpPr>
          <p:cNvPr id="14356" name="Rectangle 20"/>
          <p:cNvSpPr>
            <a:spLocks noChangeArrowheads="1"/>
          </p:cNvSpPr>
          <p:nvPr/>
        </p:nvSpPr>
        <p:spPr bwMode="auto">
          <a:xfrm>
            <a:off x="3125788" y="4603750"/>
            <a:ext cx="2816225" cy="454025"/>
          </a:xfrm>
          <a:prstGeom prst="rect">
            <a:avLst/>
          </a:prstGeom>
          <a:noFill/>
          <a:ln w="12700">
            <a:noFill/>
            <a:miter lim="800000"/>
            <a:headEnd/>
            <a:tailEnd/>
          </a:ln>
          <a:effectLst/>
        </p:spPr>
        <p:txBody>
          <a:bodyPr lIns="90488" tIns="44450" rIns="90488" bIns="44450">
            <a:spAutoFit/>
          </a:bodyPr>
          <a:lstStyle/>
          <a:p>
            <a:pPr algn="ctr" eaLnBrk="0" hangingPunct="0">
              <a:spcBef>
                <a:spcPct val="50000"/>
              </a:spcBef>
            </a:pPr>
            <a:r>
              <a:rPr lang="en-US">
                <a:solidFill>
                  <a:schemeClr val="tx2"/>
                </a:solidFill>
              </a:rPr>
              <a:t>Pesanan pembelian</a:t>
            </a:r>
          </a:p>
        </p:txBody>
      </p:sp>
      <p:sp>
        <p:nvSpPr>
          <p:cNvPr id="14357" name="Rectangle 21"/>
          <p:cNvSpPr>
            <a:spLocks noChangeArrowheads="1"/>
          </p:cNvSpPr>
          <p:nvPr/>
        </p:nvSpPr>
        <p:spPr bwMode="auto">
          <a:xfrm>
            <a:off x="2971800" y="5486400"/>
            <a:ext cx="2968625" cy="454025"/>
          </a:xfrm>
          <a:prstGeom prst="rect">
            <a:avLst/>
          </a:prstGeom>
          <a:noFill/>
          <a:ln w="12700">
            <a:noFill/>
            <a:miter lim="800000"/>
            <a:headEnd/>
            <a:tailEnd/>
          </a:ln>
          <a:effectLst/>
        </p:spPr>
        <p:txBody>
          <a:bodyPr lIns="90488" tIns="44450" rIns="90488" bIns="44450">
            <a:spAutoFit/>
          </a:bodyPr>
          <a:lstStyle/>
          <a:p>
            <a:pPr algn="ctr" eaLnBrk="0" hangingPunct="0">
              <a:spcBef>
                <a:spcPct val="50000"/>
              </a:spcBef>
            </a:pPr>
            <a:r>
              <a:rPr lang="en-US">
                <a:solidFill>
                  <a:schemeClr val="tx2"/>
                </a:solidFill>
              </a:rPr>
              <a:t>Pesanan pelanggan</a:t>
            </a:r>
          </a:p>
        </p:txBody>
      </p:sp>
      <p:sp>
        <p:nvSpPr>
          <p:cNvPr id="14358" name="Rectangle 22"/>
          <p:cNvSpPr>
            <a:spLocks noChangeArrowheads="1"/>
          </p:cNvSpPr>
          <p:nvPr/>
        </p:nvSpPr>
        <p:spPr bwMode="auto">
          <a:xfrm>
            <a:off x="3659188" y="3460750"/>
            <a:ext cx="1139825" cy="576263"/>
          </a:xfrm>
          <a:prstGeom prst="rect">
            <a:avLst/>
          </a:prstGeom>
          <a:noFill/>
          <a:ln w="12700">
            <a:noFill/>
            <a:miter lim="800000"/>
            <a:headEnd/>
            <a:tailEnd/>
          </a:ln>
          <a:effectLst/>
        </p:spPr>
        <p:txBody>
          <a:bodyPr lIns="90488" tIns="44450" rIns="90488" bIns="44450">
            <a:spAutoFit/>
          </a:bodyPr>
          <a:lstStyle/>
          <a:p>
            <a:pPr algn="ctr" eaLnBrk="0" hangingPunct="0">
              <a:spcBef>
                <a:spcPct val="50000"/>
              </a:spcBef>
            </a:pPr>
            <a:r>
              <a:rPr lang="en-US" sz="3200">
                <a:solidFill>
                  <a:schemeClr val="tx2"/>
                </a:solidFill>
              </a:rPr>
              <a:t>EDI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ln w="38100">
            <a:solidFill>
              <a:schemeClr val="tx1"/>
            </a:solidFill>
          </a:ln>
        </p:spPr>
        <p:txBody>
          <a:bodyPr/>
          <a:lstStyle/>
          <a:p>
            <a:r>
              <a:rPr lang="en-US" sz="3400"/>
              <a:t>Pengaruh E-Business Atas Aktivitas-aktivitas Rantai Nilai</a:t>
            </a:r>
          </a:p>
        </p:txBody>
      </p:sp>
      <p:graphicFrame>
        <p:nvGraphicFramePr>
          <p:cNvPr id="15388" name="Group 28"/>
          <p:cNvGraphicFramePr>
            <a:graphicFrameLocks noGrp="1"/>
          </p:cNvGraphicFramePr>
          <p:nvPr>
            <p:ph idx="1"/>
          </p:nvPr>
        </p:nvGraphicFramePr>
        <p:xfrm>
          <a:off x="685800" y="1981200"/>
          <a:ext cx="7772400" cy="4202113"/>
        </p:xfrm>
        <a:graphic>
          <a:graphicData uri="http://schemas.openxmlformats.org/drawingml/2006/table">
            <a:tbl>
              <a:tblPr/>
              <a:tblGrid>
                <a:gridCol w="3438525"/>
                <a:gridCol w="4333875"/>
              </a:tblGrid>
              <a:tr h="655638">
                <a:tc>
                  <a:txBody>
                    <a:bodyPr/>
                    <a:lstStyle/>
                    <a:p>
                      <a:pPr marL="0" marR="0" lvl="0" indent="0" algn="l" defTabSz="914400" rtl="0" eaLnBrk="1" fontAlgn="base" latinLnBrk="0" hangingPunct="1">
                        <a:lnSpc>
                          <a:spcPct val="95000"/>
                        </a:lnSpc>
                        <a:spcBef>
                          <a:spcPct val="0"/>
                        </a:spcBef>
                        <a:spcAft>
                          <a:spcPct val="0"/>
                        </a:spcAft>
                        <a:buClrTx/>
                        <a:buSzTx/>
                        <a:buFontTx/>
                        <a:buNone/>
                        <a:tabLst/>
                      </a:pPr>
                      <a:r>
                        <a:rPr kumimoji="0" lang="en-US" sz="2200" b="0" i="1" u="none" strike="noStrike" cap="none" normalizeH="0" baseline="0" smtClean="0">
                          <a:ln>
                            <a:noFill/>
                          </a:ln>
                          <a:solidFill>
                            <a:schemeClr val="tx1"/>
                          </a:solidFill>
                          <a:effectLst/>
                          <a:latin typeface="Times New Roman" pitchFamily="18" charset="0"/>
                          <a:cs typeface="Arial" charset="0"/>
                        </a:rPr>
                        <a:t>Rantai Nilai – </a:t>
                      </a:r>
                    </a:p>
                    <a:p>
                      <a:pPr marL="0" marR="0" lvl="0" indent="0" algn="l" defTabSz="914400" rtl="0" eaLnBrk="1" fontAlgn="base" latinLnBrk="0" hangingPunct="1">
                        <a:lnSpc>
                          <a:spcPct val="95000"/>
                        </a:lnSpc>
                        <a:spcBef>
                          <a:spcPct val="0"/>
                        </a:spcBef>
                        <a:spcAft>
                          <a:spcPct val="0"/>
                        </a:spcAft>
                        <a:buClrTx/>
                        <a:buSzTx/>
                        <a:buFontTx/>
                        <a:buNone/>
                        <a:tabLst/>
                      </a:pPr>
                      <a:r>
                        <a:rPr kumimoji="0" lang="en-US" sz="2200" b="0" i="1" u="none" strike="noStrike" cap="none" normalizeH="0" baseline="0" smtClean="0">
                          <a:ln>
                            <a:noFill/>
                          </a:ln>
                          <a:solidFill>
                            <a:schemeClr val="tx1"/>
                          </a:solidFill>
                          <a:effectLst/>
                          <a:latin typeface="Times New Roman" pitchFamily="18" charset="0"/>
                          <a:cs typeface="Arial" charset="0"/>
                        </a:rPr>
                        <a:t>Aktivitas Utama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5000"/>
                        </a:lnSpc>
                        <a:spcBef>
                          <a:spcPct val="0"/>
                        </a:spcBef>
                        <a:spcAft>
                          <a:spcPct val="0"/>
                        </a:spcAft>
                        <a:buClrTx/>
                        <a:buSzTx/>
                        <a:buFontTx/>
                        <a:buNone/>
                        <a:tabLst/>
                      </a:pPr>
                      <a:r>
                        <a:rPr kumimoji="0" lang="en-US" sz="2200" b="0" i="1" u="none" strike="noStrike" cap="none" normalizeH="0" baseline="0" smtClean="0">
                          <a:ln>
                            <a:noFill/>
                          </a:ln>
                          <a:solidFill>
                            <a:schemeClr val="tx1"/>
                          </a:solidFill>
                          <a:effectLst/>
                          <a:latin typeface="Times New Roman" pitchFamily="18" charset="0"/>
                          <a:cs typeface="Arial" charset="0"/>
                        </a:rPr>
                        <a:t>Peluang</a:t>
                      </a:r>
                    </a:p>
                    <a:p>
                      <a:pPr marL="0" marR="0" lvl="0" indent="0" algn="l" defTabSz="914400" rtl="0" eaLnBrk="1" fontAlgn="base" latinLnBrk="0" hangingPunct="1">
                        <a:lnSpc>
                          <a:spcPct val="95000"/>
                        </a:lnSpc>
                        <a:spcBef>
                          <a:spcPct val="0"/>
                        </a:spcBef>
                        <a:spcAft>
                          <a:spcPct val="0"/>
                        </a:spcAft>
                        <a:buClrTx/>
                        <a:buSzTx/>
                        <a:buFontTx/>
                        <a:buNone/>
                        <a:tabLst/>
                      </a:pPr>
                      <a:r>
                        <a:rPr kumimoji="0" lang="en-US" sz="2200" b="0" i="1" u="none" strike="noStrike" cap="none" normalizeH="0" baseline="0" smtClean="0">
                          <a:ln>
                            <a:noFill/>
                          </a:ln>
                          <a:solidFill>
                            <a:schemeClr val="tx1"/>
                          </a:solidFill>
                          <a:effectLst/>
                          <a:latin typeface="Times New Roman" pitchFamily="18" charset="0"/>
                          <a:cs typeface="Arial" charset="0"/>
                        </a:rPr>
                        <a:t>E-Business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lstStyle/>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Logistik lingkar dalam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Akuisisiproduk yang dapat digitalkan</a:t>
                      </a:r>
                    </a:p>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Pengurangan persediaan penyangga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2463">
                <a:tc>
                  <a:txBody>
                    <a:bodyPr/>
                    <a:lstStyle/>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Operasi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Produksi yang lebih cepat, lebih akurat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lstStyle/>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Logistik lingkar luar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Distribusi produk yang dapat digitalkan</a:t>
                      </a:r>
                    </a:p>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Pelacakan status berkelanjutan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9138">
                <a:tc>
                  <a:txBody>
                    <a:bodyPr/>
                    <a:lstStyle/>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Penjualan dan pemasaran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Peningkatan pelayanan ke pelanggan</a:t>
                      </a:r>
                    </a:p>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Pengurangan biaya iklan</a:t>
                      </a:r>
                    </a:p>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Periklanan dengan lebih efektig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0875">
                <a:tc>
                  <a:txBody>
                    <a:bodyPr/>
                    <a:lstStyle/>
                    <a:p>
                      <a:pPr marL="223838" marR="0" lvl="0" indent="-223838"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Pelayanan dan dukungan purna jual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Mengurangi biaya</a:t>
                      </a:r>
                    </a:p>
                    <a:p>
                      <a:pPr marL="0" marR="0" lvl="0" indent="0" algn="l" defTabSz="914400" rtl="0" eaLnBrk="1" fontAlgn="base" latinLnBrk="0" hangingPunct="1">
                        <a:lnSpc>
                          <a:spcPct val="95000"/>
                        </a:lnSpc>
                        <a:spcBef>
                          <a:spcPct val="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Ketersediaan pelayanan 24/7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5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609600"/>
            <a:ext cx="7772400" cy="1447800"/>
          </a:xfrm>
          <a:ln w="38100">
            <a:solidFill>
              <a:schemeClr val="tx1"/>
            </a:solidFill>
          </a:ln>
        </p:spPr>
        <p:txBody>
          <a:bodyPr/>
          <a:lstStyle/>
          <a:p>
            <a:r>
              <a:rPr lang="en-US" sz="3800"/>
              <a:t>Pengaruh E-Business Atas Aktivitas-aktivitas Rantai Nilai</a:t>
            </a:r>
          </a:p>
        </p:txBody>
      </p:sp>
      <p:graphicFrame>
        <p:nvGraphicFramePr>
          <p:cNvPr id="17424" name="Group 16"/>
          <p:cNvGraphicFramePr>
            <a:graphicFrameLocks noGrp="1"/>
          </p:cNvGraphicFramePr>
          <p:nvPr>
            <p:ph idx="1"/>
          </p:nvPr>
        </p:nvGraphicFramePr>
        <p:xfrm>
          <a:off x="685800" y="2438400"/>
          <a:ext cx="7772400" cy="3352800"/>
        </p:xfrm>
        <a:graphic>
          <a:graphicData uri="http://schemas.openxmlformats.org/drawingml/2006/table">
            <a:tbl>
              <a:tblPr/>
              <a:tblGrid>
                <a:gridCol w="3041650"/>
                <a:gridCol w="4730750"/>
              </a:tblGrid>
              <a:tr h="11334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Times New Roman" pitchFamily="18"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Arial" charset="0"/>
                        </a:rPr>
                        <a:t>Rantai Nilai –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Arial" charset="0"/>
                        </a:rPr>
                        <a:t>Aktivitas Pendukung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smtClean="0">
                        <a:ln>
                          <a:noFill/>
                        </a:ln>
                        <a:solidFill>
                          <a:schemeClr val="tx1"/>
                        </a:solidFill>
                        <a:effectLst/>
                        <a:latin typeface="Times New Roman" pitchFamily="18"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Arial" charset="0"/>
                        </a:rPr>
                        <a:t>Peluang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Arial" charset="0"/>
                        </a:rPr>
                        <a:t>E-Business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19325">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endParaRPr kumimoji="0" lang="en-US" sz="1800" b="0" i="0" u="none" strike="noStrike" cap="none" normalizeH="0" baseline="0" smtClean="0">
                        <a:ln>
                          <a:noFill/>
                        </a:ln>
                        <a:solidFill>
                          <a:schemeClr val="tx1"/>
                        </a:solidFill>
                        <a:effectLst/>
                        <a:latin typeface="Times New Roman" pitchFamily="18"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Pembelian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Sumber daya manusia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Infrastruktur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23838" marR="0" lvl="0" indent="-223838" algn="l" defTabSz="914400" rtl="0" eaLnBrk="1" fontAlgn="base" latinLnBrk="0" hangingPunct="1">
                        <a:lnSpc>
                          <a:spcPct val="100000"/>
                        </a:lnSpc>
                        <a:spcBef>
                          <a:spcPct val="20000"/>
                        </a:spcBef>
                        <a:spcAft>
                          <a:spcPct val="0"/>
                        </a:spcAft>
                        <a:buClrTx/>
                        <a:buSzTx/>
                        <a:buFontTx/>
                        <a:buChar char="•"/>
                        <a:tabLst/>
                      </a:pPr>
                      <a:endParaRPr kumimoji="0" lang="en-US" sz="1800" b="0" i="0" u="none" strike="noStrike" cap="none" normalizeH="0" baseline="0" smtClean="0">
                        <a:ln>
                          <a:noFill/>
                        </a:ln>
                        <a:solidFill>
                          <a:schemeClr val="tx1"/>
                        </a:solidFill>
                        <a:effectLst/>
                        <a:latin typeface="Times New Roman" pitchFamily="18" charset="0"/>
                        <a:cs typeface="Arial" charset="0"/>
                      </a:endParaRPr>
                    </a:p>
                    <a:p>
                      <a:pPr marL="223838" marR="0" lvl="0" indent="-223838"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Identifikasi sumber dan lelang terbalik</a:t>
                      </a:r>
                    </a:p>
                    <a:p>
                      <a:pPr marL="223838" marR="0" lvl="0" indent="-223838"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Pelayanan mandiri karyawan</a:t>
                      </a:r>
                    </a:p>
                    <a:p>
                      <a:pPr marL="223838" marR="0" lvl="0" indent="-223838"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EFT, FEDI, Pembayaran elektronik lainnya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ln w="38100">
            <a:solidFill>
              <a:schemeClr val="tx1"/>
            </a:solidFill>
          </a:ln>
        </p:spPr>
        <p:txBody>
          <a:bodyPr/>
          <a:lstStyle/>
          <a:p>
            <a:r>
              <a:rPr lang="en-US" sz="3400"/>
              <a:t>Pembelian dan Logistik Lingkar Dalam</a:t>
            </a:r>
          </a:p>
        </p:txBody>
      </p:sp>
      <p:sp>
        <p:nvSpPr>
          <p:cNvPr id="19459" name="Rectangle 3"/>
          <p:cNvSpPr>
            <a:spLocks noGrp="1" noChangeArrowheads="1"/>
          </p:cNvSpPr>
          <p:nvPr>
            <p:ph type="body" idx="1"/>
          </p:nvPr>
        </p:nvSpPr>
        <p:spPr>
          <a:ln w="19050">
            <a:solidFill>
              <a:schemeClr val="tx1"/>
            </a:solidFill>
          </a:ln>
        </p:spPr>
        <p:txBody>
          <a:bodyPr/>
          <a:lstStyle/>
          <a:p>
            <a:pPr>
              <a:lnSpc>
                <a:spcPct val="90000"/>
              </a:lnSpc>
            </a:pPr>
            <a:r>
              <a:rPr lang="en-US" sz="2200"/>
              <a:t>Internet meningkatkan aktivitas pembelian dengan cara mempermudah perusahaan mengidentifikasi para calon pemasok yang potensial dan membandingkan harga. </a:t>
            </a:r>
          </a:p>
          <a:p>
            <a:pPr lvl="1">
              <a:lnSpc>
                <a:spcPct val="90000"/>
              </a:lnSpc>
            </a:pPr>
            <a:r>
              <a:rPr lang="en-US" sz="2000"/>
              <a:t>Data mengenai pembelian yang dilakukan  sub unit organisasi yang berbeda dapat disentralisasi.</a:t>
            </a:r>
          </a:p>
          <a:p>
            <a:pPr lvl="2">
              <a:lnSpc>
                <a:spcPct val="90000"/>
              </a:lnSpc>
            </a:pPr>
            <a:r>
              <a:rPr lang="en-US" sz="2000"/>
              <a:t>Informasi ini dapat digunakan untuk negosiasi yang lebih baik mengenai harga.</a:t>
            </a:r>
          </a:p>
          <a:p>
            <a:pPr lvl="2">
              <a:lnSpc>
                <a:spcPct val="90000"/>
              </a:lnSpc>
            </a:pPr>
            <a:r>
              <a:rPr lang="en-US" sz="2000"/>
              <a:t>Nomor para pemasok dapat dikurangi.</a:t>
            </a:r>
          </a:p>
          <a:p>
            <a:pPr lvl="2">
              <a:lnSpc>
                <a:spcPct val="90000"/>
              </a:lnSpc>
            </a:pPr>
            <a:r>
              <a:rPr lang="en-US" sz="2000"/>
              <a:t>Lelang terbalik dapat di dilakukan (held)</a:t>
            </a:r>
          </a:p>
          <a:p>
            <a:pPr lvl="1">
              <a:lnSpc>
                <a:spcPct val="90000"/>
              </a:lnSpc>
            </a:pPr>
            <a:r>
              <a:rPr lang="en-US" sz="2000"/>
              <a:t>Untuk produk-produk yang dapat digitalkan, seperti buku, CD, software dan informasi, seluruh fungsi logistik lingkar dalam dapat dilakukan secara elektronik.</a:t>
            </a:r>
          </a:p>
          <a:p>
            <a:pPr>
              <a:lnSpc>
                <a:spcPct val="90000"/>
              </a:lnSpc>
              <a:buFontTx/>
              <a:buNone/>
            </a:pPr>
            <a:endParaRPr 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ln w="38100">
            <a:solidFill>
              <a:schemeClr val="tx1"/>
            </a:solidFill>
          </a:ln>
        </p:spPr>
        <p:txBody>
          <a:bodyPr/>
          <a:lstStyle/>
          <a:p>
            <a:r>
              <a:rPr lang="en-US" sz="3400"/>
              <a:t>Operasi Internal, Sumber Daya Manusia, dan Infrastruktur</a:t>
            </a:r>
          </a:p>
        </p:txBody>
      </p:sp>
      <p:sp>
        <p:nvSpPr>
          <p:cNvPr id="20483" name="Rectangle 3"/>
          <p:cNvSpPr>
            <a:spLocks noGrp="1" noChangeArrowheads="1"/>
          </p:cNvSpPr>
          <p:nvPr>
            <p:ph type="body" idx="1"/>
          </p:nvPr>
        </p:nvSpPr>
        <p:spPr>
          <a:ln w="19050">
            <a:solidFill>
              <a:schemeClr val="tx1"/>
            </a:solidFill>
          </a:ln>
        </p:spPr>
        <p:txBody>
          <a:bodyPr/>
          <a:lstStyle/>
          <a:p>
            <a:r>
              <a:rPr lang="en-US" sz="3000"/>
              <a:t>Teknologi komunikasi tingkat lanjut dapat secara signifikan meningkatkan:</a:t>
            </a:r>
          </a:p>
          <a:p>
            <a:pPr lvl="1"/>
            <a:r>
              <a:rPr lang="en-US"/>
              <a:t>Efisiensi operasi internal.</a:t>
            </a:r>
          </a:p>
          <a:p>
            <a:pPr lvl="1"/>
            <a:r>
              <a:rPr lang="en-US"/>
              <a:t>Perencanaan.</a:t>
            </a:r>
          </a:p>
          <a:p>
            <a:pPr lvl="1"/>
            <a:r>
              <a:rPr lang="en-US"/>
              <a:t>Efisiensi dan efektivitas aktivitas pendukung sumber daya manusia dalam rantai nilai.</a:t>
            </a:r>
          </a:p>
          <a:p>
            <a:pPr lvl="1"/>
            <a:r>
              <a:rPr lang="en-US"/>
              <a:t>Eficiensi dan efektivitas pembayaran pelanggan.  </a:t>
            </a:r>
          </a:p>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228600"/>
            <a:ext cx="7772400" cy="1143000"/>
          </a:xfrm>
          <a:ln w="38100">
            <a:solidFill>
              <a:schemeClr val="tx1"/>
            </a:solidFill>
          </a:ln>
        </p:spPr>
        <p:txBody>
          <a:bodyPr/>
          <a:lstStyle/>
          <a:p>
            <a:r>
              <a:rPr lang="en-US" sz="3800"/>
              <a:t>Arus Informasi dalam E- Commerce</a:t>
            </a:r>
          </a:p>
        </p:txBody>
      </p:sp>
      <p:sp>
        <p:nvSpPr>
          <p:cNvPr id="21507" name="Rectangle 3"/>
          <p:cNvSpPr>
            <a:spLocks noGrp="1" noChangeArrowheads="1"/>
          </p:cNvSpPr>
          <p:nvPr>
            <p:ph type="body" idx="1"/>
          </p:nvPr>
        </p:nvSpPr>
        <p:spPr>
          <a:xfrm>
            <a:off x="304800" y="1524000"/>
            <a:ext cx="8382000" cy="5029200"/>
          </a:xfrm>
          <a:ln w="19050">
            <a:solidFill>
              <a:schemeClr val="tx1"/>
            </a:solidFill>
          </a:ln>
        </p:spPr>
        <p:txBody>
          <a:bodyPr/>
          <a:lstStyle/>
          <a:p>
            <a:endParaRPr lang="en-US"/>
          </a:p>
        </p:txBody>
      </p:sp>
      <p:sp>
        <p:nvSpPr>
          <p:cNvPr id="21508" name="Text Box 4"/>
          <p:cNvSpPr txBox="1">
            <a:spLocks noChangeArrowheads="1"/>
          </p:cNvSpPr>
          <p:nvPr/>
        </p:nvSpPr>
        <p:spPr bwMode="auto">
          <a:xfrm>
            <a:off x="381000" y="1981200"/>
            <a:ext cx="1295400" cy="4343400"/>
          </a:xfrm>
          <a:prstGeom prst="rect">
            <a:avLst/>
          </a:prstGeom>
          <a:noFill/>
          <a:ln w="9525">
            <a:solidFill>
              <a:schemeClr val="tx1"/>
            </a:solidFill>
            <a:miter lim="800000"/>
            <a:headEnd/>
            <a:tailEnd/>
          </a:ln>
          <a:effectLst/>
        </p:spPr>
        <p:txBody>
          <a:bodyPr/>
          <a:lstStyle/>
          <a:p>
            <a:pPr algn="ctr" eaLnBrk="0" hangingPunct="0">
              <a:spcBef>
                <a:spcPct val="50000"/>
              </a:spcBef>
            </a:pPr>
            <a:r>
              <a:rPr lang="en-US" sz="1800" b="1">
                <a:latin typeface="Arial" charset="0"/>
              </a:rPr>
              <a:t>Pembeli</a:t>
            </a:r>
          </a:p>
        </p:txBody>
      </p:sp>
      <p:sp>
        <p:nvSpPr>
          <p:cNvPr id="21509" name="Text Box 5"/>
          <p:cNvSpPr txBox="1">
            <a:spLocks noChangeArrowheads="1"/>
          </p:cNvSpPr>
          <p:nvPr/>
        </p:nvSpPr>
        <p:spPr bwMode="auto">
          <a:xfrm>
            <a:off x="6858000" y="1905000"/>
            <a:ext cx="1295400" cy="4343400"/>
          </a:xfrm>
          <a:prstGeom prst="rect">
            <a:avLst/>
          </a:prstGeom>
          <a:noFill/>
          <a:ln w="9525">
            <a:solidFill>
              <a:schemeClr val="tx1"/>
            </a:solidFill>
            <a:miter lim="800000"/>
            <a:headEnd/>
            <a:tailEnd/>
          </a:ln>
          <a:effectLst/>
        </p:spPr>
        <p:txBody>
          <a:bodyPr/>
          <a:lstStyle/>
          <a:p>
            <a:pPr algn="ctr" eaLnBrk="0" hangingPunct="0">
              <a:spcBef>
                <a:spcPct val="50000"/>
              </a:spcBef>
            </a:pPr>
            <a:r>
              <a:rPr lang="en-US" sz="1800" b="1">
                <a:latin typeface="Arial" charset="0"/>
              </a:rPr>
              <a:t>Penjual</a:t>
            </a:r>
          </a:p>
        </p:txBody>
      </p:sp>
      <p:sp>
        <p:nvSpPr>
          <p:cNvPr id="21510" name="Line 6"/>
          <p:cNvSpPr>
            <a:spLocks noChangeShapeType="1"/>
          </p:cNvSpPr>
          <p:nvPr/>
        </p:nvSpPr>
        <p:spPr bwMode="auto">
          <a:xfrm>
            <a:off x="2057400" y="2057400"/>
            <a:ext cx="4648200" cy="0"/>
          </a:xfrm>
          <a:prstGeom prst="line">
            <a:avLst/>
          </a:prstGeom>
          <a:noFill/>
          <a:ln w="9525">
            <a:solidFill>
              <a:schemeClr val="tx1"/>
            </a:solidFill>
            <a:round/>
            <a:headEnd/>
            <a:tailEnd type="triangle" w="med" len="med"/>
          </a:ln>
          <a:effectLst/>
        </p:spPr>
        <p:txBody>
          <a:bodyPr>
            <a:spAutoFit/>
          </a:bodyPr>
          <a:lstStyle/>
          <a:p>
            <a:endParaRPr lang="en-US"/>
          </a:p>
        </p:txBody>
      </p:sp>
      <p:sp>
        <p:nvSpPr>
          <p:cNvPr id="21511" name="Line 7"/>
          <p:cNvSpPr>
            <a:spLocks noChangeShapeType="1"/>
          </p:cNvSpPr>
          <p:nvPr/>
        </p:nvSpPr>
        <p:spPr bwMode="auto">
          <a:xfrm flipH="1">
            <a:off x="2057400" y="2667000"/>
            <a:ext cx="4572000" cy="0"/>
          </a:xfrm>
          <a:prstGeom prst="line">
            <a:avLst/>
          </a:prstGeom>
          <a:noFill/>
          <a:ln w="9525">
            <a:solidFill>
              <a:schemeClr val="tx1"/>
            </a:solidFill>
            <a:round/>
            <a:headEnd/>
            <a:tailEnd type="triangle" w="med" len="med"/>
          </a:ln>
          <a:effectLst/>
        </p:spPr>
        <p:txBody>
          <a:bodyPr>
            <a:spAutoFit/>
          </a:bodyPr>
          <a:lstStyle/>
          <a:p>
            <a:endParaRPr lang="en-US"/>
          </a:p>
        </p:txBody>
      </p:sp>
      <p:sp>
        <p:nvSpPr>
          <p:cNvPr id="21512" name="Line 8"/>
          <p:cNvSpPr>
            <a:spLocks noChangeShapeType="1"/>
          </p:cNvSpPr>
          <p:nvPr/>
        </p:nvSpPr>
        <p:spPr bwMode="auto">
          <a:xfrm>
            <a:off x="1981200" y="3352800"/>
            <a:ext cx="4648200" cy="0"/>
          </a:xfrm>
          <a:prstGeom prst="line">
            <a:avLst/>
          </a:prstGeom>
          <a:noFill/>
          <a:ln w="9525">
            <a:solidFill>
              <a:schemeClr val="tx1"/>
            </a:solidFill>
            <a:round/>
            <a:headEnd/>
            <a:tailEnd type="triangle" w="med" len="med"/>
          </a:ln>
          <a:effectLst/>
        </p:spPr>
        <p:txBody>
          <a:bodyPr>
            <a:spAutoFit/>
          </a:bodyPr>
          <a:lstStyle/>
          <a:p>
            <a:endParaRPr lang="en-US"/>
          </a:p>
        </p:txBody>
      </p:sp>
      <p:sp>
        <p:nvSpPr>
          <p:cNvPr id="21513" name="Line 9"/>
          <p:cNvSpPr>
            <a:spLocks noChangeShapeType="1"/>
          </p:cNvSpPr>
          <p:nvPr/>
        </p:nvSpPr>
        <p:spPr bwMode="auto">
          <a:xfrm>
            <a:off x="1981200" y="5257800"/>
            <a:ext cx="4648200" cy="0"/>
          </a:xfrm>
          <a:prstGeom prst="line">
            <a:avLst/>
          </a:prstGeom>
          <a:noFill/>
          <a:ln w="9525">
            <a:solidFill>
              <a:schemeClr val="tx1"/>
            </a:solidFill>
            <a:round/>
            <a:headEnd/>
            <a:tailEnd type="triangle" w="med" len="med"/>
          </a:ln>
          <a:effectLst/>
        </p:spPr>
        <p:txBody>
          <a:bodyPr>
            <a:spAutoFit/>
          </a:bodyPr>
          <a:lstStyle/>
          <a:p>
            <a:endParaRPr lang="en-US"/>
          </a:p>
        </p:txBody>
      </p:sp>
      <p:sp>
        <p:nvSpPr>
          <p:cNvPr id="21514" name="Line 10"/>
          <p:cNvSpPr>
            <a:spLocks noChangeShapeType="1"/>
          </p:cNvSpPr>
          <p:nvPr/>
        </p:nvSpPr>
        <p:spPr bwMode="auto">
          <a:xfrm>
            <a:off x="1981200" y="5943600"/>
            <a:ext cx="4648200" cy="0"/>
          </a:xfrm>
          <a:prstGeom prst="line">
            <a:avLst/>
          </a:prstGeom>
          <a:noFill/>
          <a:ln w="9525">
            <a:solidFill>
              <a:schemeClr val="tx1"/>
            </a:solidFill>
            <a:round/>
            <a:headEnd/>
            <a:tailEnd type="triangle" w="med" len="med"/>
          </a:ln>
          <a:effectLst/>
        </p:spPr>
        <p:txBody>
          <a:bodyPr>
            <a:spAutoFit/>
          </a:bodyPr>
          <a:lstStyle/>
          <a:p>
            <a:endParaRPr lang="en-US"/>
          </a:p>
        </p:txBody>
      </p:sp>
      <p:sp>
        <p:nvSpPr>
          <p:cNvPr id="21515" name="Line 11"/>
          <p:cNvSpPr>
            <a:spLocks noChangeShapeType="1"/>
          </p:cNvSpPr>
          <p:nvPr/>
        </p:nvSpPr>
        <p:spPr bwMode="auto">
          <a:xfrm flipH="1">
            <a:off x="1981200" y="3962400"/>
            <a:ext cx="4572000" cy="0"/>
          </a:xfrm>
          <a:prstGeom prst="line">
            <a:avLst/>
          </a:prstGeom>
          <a:noFill/>
          <a:ln w="9525">
            <a:solidFill>
              <a:schemeClr val="tx1"/>
            </a:solidFill>
            <a:round/>
            <a:headEnd/>
            <a:tailEnd type="triangle" w="med" len="med"/>
          </a:ln>
          <a:effectLst/>
        </p:spPr>
        <p:txBody>
          <a:bodyPr>
            <a:spAutoFit/>
          </a:bodyPr>
          <a:lstStyle/>
          <a:p>
            <a:endParaRPr lang="en-US"/>
          </a:p>
        </p:txBody>
      </p:sp>
      <p:sp>
        <p:nvSpPr>
          <p:cNvPr id="21516" name="Line 12"/>
          <p:cNvSpPr>
            <a:spLocks noChangeShapeType="1"/>
          </p:cNvSpPr>
          <p:nvPr/>
        </p:nvSpPr>
        <p:spPr bwMode="auto">
          <a:xfrm flipH="1">
            <a:off x="1981200" y="4648200"/>
            <a:ext cx="4572000" cy="0"/>
          </a:xfrm>
          <a:prstGeom prst="line">
            <a:avLst/>
          </a:prstGeom>
          <a:noFill/>
          <a:ln w="9525">
            <a:solidFill>
              <a:schemeClr val="tx1"/>
            </a:solidFill>
            <a:round/>
            <a:headEnd/>
            <a:tailEnd type="triangle" w="med" len="med"/>
          </a:ln>
          <a:effectLst/>
        </p:spPr>
        <p:txBody>
          <a:bodyPr>
            <a:spAutoFit/>
          </a:bodyPr>
          <a:lstStyle/>
          <a:p>
            <a:endParaRPr lang="en-US"/>
          </a:p>
        </p:txBody>
      </p:sp>
      <p:sp>
        <p:nvSpPr>
          <p:cNvPr id="21517" name="Text Box 13"/>
          <p:cNvSpPr txBox="1">
            <a:spLocks noChangeArrowheads="1"/>
          </p:cNvSpPr>
          <p:nvPr/>
        </p:nvSpPr>
        <p:spPr bwMode="auto">
          <a:xfrm>
            <a:off x="1981200" y="1524000"/>
            <a:ext cx="2971800" cy="366713"/>
          </a:xfrm>
          <a:prstGeom prst="rect">
            <a:avLst/>
          </a:prstGeom>
          <a:noFill/>
          <a:ln w="9525">
            <a:noFill/>
            <a:miter lim="800000"/>
            <a:headEnd/>
            <a:tailEnd/>
          </a:ln>
          <a:effectLst/>
        </p:spPr>
        <p:txBody>
          <a:bodyPr>
            <a:spAutoFit/>
          </a:bodyPr>
          <a:lstStyle/>
          <a:p>
            <a:pPr eaLnBrk="0" hangingPunct="0">
              <a:spcBef>
                <a:spcPct val="50000"/>
              </a:spcBef>
            </a:pPr>
            <a:r>
              <a:rPr lang="en-US" sz="1800" b="1">
                <a:latin typeface="Arial" charset="0"/>
              </a:rPr>
              <a:t>1. Permintaan keterangan</a:t>
            </a:r>
          </a:p>
        </p:txBody>
      </p:sp>
      <p:sp>
        <p:nvSpPr>
          <p:cNvPr id="21518" name="Text Box 14"/>
          <p:cNvSpPr txBox="1">
            <a:spLocks noChangeArrowheads="1"/>
          </p:cNvSpPr>
          <p:nvPr/>
        </p:nvSpPr>
        <p:spPr bwMode="auto">
          <a:xfrm>
            <a:off x="1981200" y="2286000"/>
            <a:ext cx="1657350" cy="366713"/>
          </a:xfrm>
          <a:prstGeom prst="rect">
            <a:avLst/>
          </a:prstGeom>
          <a:noFill/>
          <a:ln w="9525">
            <a:noFill/>
            <a:miter lim="800000"/>
            <a:headEnd/>
            <a:tailEnd/>
          </a:ln>
          <a:effectLst/>
        </p:spPr>
        <p:txBody>
          <a:bodyPr wrap="none">
            <a:spAutoFit/>
          </a:bodyPr>
          <a:lstStyle/>
          <a:p>
            <a:pPr eaLnBrk="0" hangingPunct="0">
              <a:spcBef>
                <a:spcPct val="50000"/>
              </a:spcBef>
            </a:pPr>
            <a:r>
              <a:rPr lang="en-US" sz="1800" b="1">
                <a:latin typeface="Arial" charset="0"/>
              </a:rPr>
              <a:t>2. Tanggapan</a:t>
            </a:r>
          </a:p>
        </p:txBody>
      </p:sp>
      <p:sp>
        <p:nvSpPr>
          <p:cNvPr id="21519" name="Text Box 15"/>
          <p:cNvSpPr txBox="1">
            <a:spLocks noChangeArrowheads="1"/>
          </p:cNvSpPr>
          <p:nvPr/>
        </p:nvSpPr>
        <p:spPr bwMode="auto">
          <a:xfrm>
            <a:off x="1981200" y="2895600"/>
            <a:ext cx="1441450" cy="366713"/>
          </a:xfrm>
          <a:prstGeom prst="rect">
            <a:avLst/>
          </a:prstGeom>
          <a:noFill/>
          <a:ln w="9525">
            <a:noFill/>
            <a:miter lim="800000"/>
            <a:headEnd/>
            <a:tailEnd/>
          </a:ln>
          <a:effectLst/>
        </p:spPr>
        <p:txBody>
          <a:bodyPr wrap="none">
            <a:spAutoFit/>
          </a:bodyPr>
          <a:lstStyle/>
          <a:p>
            <a:pPr eaLnBrk="0" hangingPunct="0">
              <a:spcBef>
                <a:spcPct val="50000"/>
              </a:spcBef>
            </a:pPr>
            <a:r>
              <a:rPr lang="en-US" sz="1800" b="1">
                <a:latin typeface="Arial" charset="0"/>
              </a:rPr>
              <a:t>3. Pesanan </a:t>
            </a:r>
          </a:p>
        </p:txBody>
      </p:sp>
      <p:sp>
        <p:nvSpPr>
          <p:cNvPr id="21520" name="Text Box 16"/>
          <p:cNvSpPr txBox="1">
            <a:spLocks noChangeArrowheads="1"/>
          </p:cNvSpPr>
          <p:nvPr/>
        </p:nvSpPr>
        <p:spPr bwMode="auto">
          <a:xfrm>
            <a:off x="1981200" y="3581400"/>
            <a:ext cx="1657350" cy="366713"/>
          </a:xfrm>
          <a:prstGeom prst="rect">
            <a:avLst/>
          </a:prstGeom>
          <a:noFill/>
          <a:ln w="9525">
            <a:noFill/>
            <a:miter lim="800000"/>
            <a:headEnd/>
            <a:tailEnd/>
          </a:ln>
          <a:effectLst/>
        </p:spPr>
        <p:txBody>
          <a:bodyPr wrap="none">
            <a:spAutoFit/>
          </a:bodyPr>
          <a:lstStyle/>
          <a:p>
            <a:pPr eaLnBrk="0" hangingPunct="0">
              <a:spcBef>
                <a:spcPct val="50000"/>
              </a:spcBef>
            </a:pPr>
            <a:r>
              <a:rPr lang="en-US" sz="1800" b="1">
                <a:latin typeface="Arial" charset="0"/>
              </a:rPr>
              <a:t>4. Pengakuan</a:t>
            </a:r>
          </a:p>
        </p:txBody>
      </p:sp>
      <p:sp>
        <p:nvSpPr>
          <p:cNvPr id="21521" name="Text Box 17"/>
          <p:cNvSpPr txBox="1">
            <a:spLocks noChangeArrowheads="1"/>
          </p:cNvSpPr>
          <p:nvPr/>
        </p:nvSpPr>
        <p:spPr bwMode="auto">
          <a:xfrm>
            <a:off x="1981200" y="4191000"/>
            <a:ext cx="1593850" cy="366713"/>
          </a:xfrm>
          <a:prstGeom prst="rect">
            <a:avLst/>
          </a:prstGeom>
          <a:noFill/>
          <a:ln w="9525">
            <a:noFill/>
            <a:miter lim="800000"/>
            <a:headEnd/>
            <a:tailEnd/>
          </a:ln>
          <a:effectLst/>
        </p:spPr>
        <p:txBody>
          <a:bodyPr wrap="none">
            <a:spAutoFit/>
          </a:bodyPr>
          <a:lstStyle/>
          <a:p>
            <a:pPr eaLnBrk="0" hangingPunct="0">
              <a:spcBef>
                <a:spcPct val="50000"/>
              </a:spcBef>
            </a:pPr>
            <a:r>
              <a:rPr lang="en-US" sz="1800" b="1">
                <a:latin typeface="Arial" charset="0"/>
              </a:rPr>
              <a:t>5. Penagihan</a:t>
            </a:r>
          </a:p>
        </p:txBody>
      </p:sp>
      <p:sp>
        <p:nvSpPr>
          <p:cNvPr id="21522" name="Text Box 18"/>
          <p:cNvSpPr txBox="1">
            <a:spLocks noChangeArrowheads="1"/>
          </p:cNvSpPr>
          <p:nvPr/>
        </p:nvSpPr>
        <p:spPr bwMode="auto">
          <a:xfrm>
            <a:off x="1981200" y="4800600"/>
            <a:ext cx="2838450" cy="366713"/>
          </a:xfrm>
          <a:prstGeom prst="rect">
            <a:avLst/>
          </a:prstGeom>
          <a:noFill/>
          <a:ln w="9525">
            <a:noFill/>
            <a:miter lim="800000"/>
            <a:headEnd/>
            <a:tailEnd/>
          </a:ln>
          <a:effectLst/>
        </p:spPr>
        <p:txBody>
          <a:bodyPr wrap="none">
            <a:spAutoFit/>
          </a:bodyPr>
          <a:lstStyle/>
          <a:p>
            <a:pPr eaLnBrk="0" hangingPunct="0">
              <a:spcBef>
                <a:spcPct val="50000"/>
              </a:spcBef>
            </a:pPr>
            <a:r>
              <a:rPr lang="en-US" sz="1800" b="1">
                <a:latin typeface="Arial" charset="0"/>
              </a:rPr>
              <a:t>6. Data pengiriman uang</a:t>
            </a:r>
          </a:p>
        </p:txBody>
      </p:sp>
      <p:sp>
        <p:nvSpPr>
          <p:cNvPr id="21523" name="Text Box 19"/>
          <p:cNvSpPr txBox="1">
            <a:spLocks noChangeArrowheads="1"/>
          </p:cNvSpPr>
          <p:nvPr/>
        </p:nvSpPr>
        <p:spPr bwMode="auto">
          <a:xfrm>
            <a:off x="1981200" y="5486400"/>
            <a:ext cx="1797050" cy="366713"/>
          </a:xfrm>
          <a:prstGeom prst="rect">
            <a:avLst/>
          </a:prstGeom>
          <a:noFill/>
          <a:ln w="9525">
            <a:noFill/>
            <a:miter lim="800000"/>
            <a:headEnd/>
            <a:tailEnd/>
          </a:ln>
          <a:effectLst/>
        </p:spPr>
        <p:txBody>
          <a:bodyPr wrap="none">
            <a:spAutoFit/>
          </a:bodyPr>
          <a:lstStyle/>
          <a:p>
            <a:pPr eaLnBrk="0" hangingPunct="0">
              <a:spcBef>
                <a:spcPct val="50000"/>
              </a:spcBef>
            </a:pPr>
            <a:r>
              <a:rPr lang="en-US" sz="1800" b="1">
                <a:latin typeface="Arial" charset="0"/>
              </a:rPr>
              <a:t>7. Pembayaran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ln w="38100">
            <a:solidFill>
              <a:schemeClr val="tx1"/>
            </a:solidFill>
          </a:ln>
        </p:spPr>
        <p:txBody>
          <a:bodyPr/>
          <a:lstStyle/>
          <a:p>
            <a:r>
              <a:rPr lang="en-US" sz="3400"/>
              <a:t>Financial Electronic Data Interchange (FEDI)</a:t>
            </a:r>
          </a:p>
        </p:txBody>
      </p:sp>
      <p:sp>
        <p:nvSpPr>
          <p:cNvPr id="22531" name="Rectangle 3"/>
          <p:cNvSpPr>
            <a:spLocks noGrp="1" noChangeArrowheads="1"/>
          </p:cNvSpPr>
          <p:nvPr>
            <p:ph type="body" idx="1"/>
          </p:nvPr>
        </p:nvSpPr>
        <p:spPr>
          <a:ln w="19050">
            <a:solidFill>
              <a:schemeClr val="tx1"/>
            </a:solidFill>
          </a:ln>
        </p:spPr>
        <p:txBody>
          <a:bodyPr/>
          <a:lstStyle/>
          <a:p>
            <a:r>
              <a:rPr lang="en-US" sz="2600"/>
              <a:t>Penggunaan EDI untuk bertukar informasi hanyalah bagian dari hubungan pembeli-penjual dalam business-top business e-commerce.</a:t>
            </a:r>
          </a:p>
          <a:p>
            <a:r>
              <a:rPr lang="en-US" sz="2600"/>
              <a:t>Electronic funds transfer (EFT) merujuk pada proses pembayaran tunai secara elektronik, daripada mempergunakan cek.</a:t>
            </a:r>
          </a:p>
          <a:p>
            <a:r>
              <a:rPr lang="en-US" sz="2600"/>
              <a:t>EFT biasanya dicapai melalui sistem perbankan yaitu jaringan Automated Clearing House (ACH).</a:t>
            </a:r>
          </a:p>
          <a:p>
            <a:pPr>
              <a:buFontTx/>
              <a:buNone/>
            </a:pPr>
            <a:endParaRPr 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ln w="38100">
            <a:solidFill>
              <a:schemeClr val="tx1"/>
            </a:solidFill>
          </a:ln>
        </p:spPr>
        <p:txBody>
          <a:bodyPr/>
          <a:lstStyle/>
          <a:p>
            <a:r>
              <a:rPr lang="en-US" sz="3400"/>
              <a:t>Financial Electronic Data Interchange (FEDI)</a:t>
            </a:r>
          </a:p>
        </p:txBody>
      </p:sp>
      <p:sp>
        <p:nvSpPr>
          <p:cNvPr id="23555" name="Rectangle 3"/>
          <p:cNvSpPr>
            <a:spLocks noGrp="1" noChangeArrowheads="1"/>
          </p:cNvSpPr>
          <p:nvPr>
            <p:ph type="body" idx="1"/>
          </p:nvPr>
        </p:nvSpPr>
        <p:spPr>
          <a:xfrm>
            <a:off x="685800" y="2362200"/>
            <a:ext cx="7772400" cy="3733800"/>
          </a:xfrm>
          <a:ln w="19050">
            <a:solidFill>
              <a:schemeClr val="tx1"/>
            </a:solidFill>
          </a:ln>
        </p:spPr>
        <p:txBody>
          <a:bodyPr/>
          <a:lstStyle/>
          <a:p>
            <a:r>
              <a:rPr lang="en-US"/>
              <a:t>ACH </a:t>
            </a:r>
            <a:r>
              <a:rPr lang="en-US" i="1"/>
              <a:t>credit</a:t>
            </a:r>
            <a:r>
              <a:rPr lang="en-US"/>
              <a:t> adalah perintah kepada bank anda untuk memindahkan (mengirimkan) dana dari rekening anda ke rekening lain.</a:t>
            </a:r>
          </a:p>
          <a:p>
            <a:r>
              <a:rPr lang="en-US"/>
              <a:t>ACH </a:t>
            </a:r>
            <a:r>
              <a:rPr lang="en-US" i="1"/>
              <a:t>debit</a:t>
            </a:r>
            <a:r>
              <a:rPr lang="en-US"/>
              <a:t> adalah perintah kepada bank anda untuk mengimkan dana dari rekening lain ke rekening anda.</a:t>
            </a:r>
          </a:p>
          <a:p>
            <a:pPr>
              <a:buFontTx/>
              <a:buNone/>
            </a:pP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ln w="38100">
            <a:solidFill>
              <a:schemeClr val="tx1"/>
            </a:solidFill>
          </a:ln>
        </p:spPr>
        <p:txBody>
          <a:bodyPr/>
          <a:lstStyle/>
          <a:p>
            <a:r>
              <a:rPr lang="en-US" sz="3400"/>
              <a:t>Financial Electronic Data Interchange (FEDI)</a:t>
            </a:r>
          </a:p>
        </p:txBody>
      </p:sp>
      <p:sp>
        <p:nvSpPr>
          <p:cNvPr id="24579" name="Rectangle 3"/>
          <p:cNvSpPr>
            <a:spLocks noGrp="1" noChangeArrowheads="1"/>
          </p:cNvSpPr>
          <p:nvPr>
            <p:ph type="body" idx="1"/>
          </p:nvPr>
        </p:nvSpPr>
        <p:spPr>
          <a:xfrm>
            <a:off x="685800" y="1905000"/>
            <a:ext cx="7772400" cy="4267200"/>
          </a:xfrm>
          <a:ln w="19050">
            <a:solidFill>
              <a:schemeClr val="tx1"/>
            </a:solidFill>
          </a:ln>
        </p:spPr>
        <p:txBody>
          <a:bodyPr/>
          <a:lstStyle/>
          <a:p>
            <a:endParaRPr lang="en-US"/>
          </a:p>
        </p:txBody>
      </p:sp>
      <p:sp>
        <p:nvSpPr>
          <p:cNvPr id="24580" name="Rectangle 4"/>
          <p:cNvSpPr>
            <a:spLocks noChangeArrowheads="1"/>
          </p:cNvSpPr>
          <p:nvPr/>
        </p:nvSpPr>
        <p:spPr bwMode="auto">
          <a:xfrm>
            <a:off x="1295400" y="4648200"/>
            <a:ext cx="2514600" cy="7620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lnSpc>
                <a:spcPct val="75000"/>
              </a:lnSpc>
            </a:pPr>
            <a:r>
              <a:rPr lang="en-US" sz="2800">
                <a:solidFill>
                  <a:srgbClr val="1A1A00"/>
                </a:solidFill>
              </a:rPr>
              <a:t>Bank</a:t>
            </a:r>
          </a:p>
          <a:p>
            <a:pPr algn="ctr" eaLnBrk="0" hangingPunct="0">
              <a:lnSpc>
                <a:spcPct val="75000"/>
              </a:lnSpc>
            </a:pPr>
            <a:r>
              <a:rPr lang="en-US" sz="2800">
                <a:solidFill>
                  <a:srgbClr val="1A1A00"/>
                </a:solidFill>
              </a:rPr>
              <a:t>Perusahaan A</a:t>
            </a:r>
          </a:p>
        </p:txBody>
      </p:sp>
      <p:sp>
        <p:nvSpPr>
          <p:cNvPr id="24581" name="Rectangle 5"/>
          <p:cNvSpPr>
            <a:spLocks noChangeArrowheads="1"/>
          </p:cNvSpPr>
          <p:nvPr/>
        </p:nvSpPr>
        <p:spPr bwMode="auto">
          <a:xfrm>
            <a:off x="5486400" y="4572000"/>
            <a:ext cx="2420938" cy="8382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lnSpc>
                <a:spcPct val="75000"/>
              </a:lnSpc>
            </a:pPr>
            <a:r>
              <a:rPr lang="en-US" sz="2800">
                <a:solidFill>
                  <a:srgbClr val="1A1A00"/>
                </a:solidFill>
              </a:rPr>
              <a:t>Bank</a:t>
            </a:r>
          </a:p>
          <a:p>
            <a:pPr algn="ctr" eaLnBrk="0" hangingPunct="0">
              <a:lnSpc>
                <a:spcPct val="75000"/>
              </a:lnSpc>
            </a:pPr>
            <a:r>
              <a:rPr lang="en-US" sz="2800">
                <a:solidFill>
                  <a:srgbClr val="1A1A00"/>
                </a:solidFill>
              </a:rPr>
              <a:t>Perusahaan B</a:t>
            </a:r>
          </a:p>
        </p:txBody>
      </p:sp>
      <p:sp>
        <p:nvSpPr>
          <p:cNvPr id="24582" name="Rectangle 6"/>
          <p:cNvSpPr>
            <a:spLocks noChangeArrowheads="1"/>
          </p:cNvSpPr>
          <p:nvPr/>
        </p:nvSpPr>
        <p:spPr bwMode="auto">
          <a:xfrm>
            <a:off x="1295400" y="2057400"/>
            <a:ext cx="2514600" cy="6096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sz="3200">
                <a:solidFill>
                  <a:srgbClr val="1A1A00"/>
                </a:solidFill>
              </a:rPr>
              <a:t>Perusahaan A</a:t>
            </a:r>
          </a:p>
        </p:txBody>
      </p:sp>
      <p:sp>
        <p:nvSpPr>
          <p:cNvPr id="24583" name="Rectangle 7"/>
          <p:cNvSpPr>
            <a:spLocks noChangeArrowheads="1"/>
          </p:cNvSpPr>
          <p:nvPr/>
        </p:nvSpPr>
        <p:spPr bwMode="auto">
          <a:xfrm>
            <a:off x="5392738" y="2057400"/>
            <a:ext cx="2514600" cy="6858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sz="3200">
                <a:solidFill>
                  <a:srgbClr val="1A1A00"/>
                </a:solidFill>
              </a:rPr>
              <a:t>Perusahaan B</a:t>
            </a:r>
          </a:p>
        </p:txBody>
      </p:sp>
      <p:sp>
        <p:nvSpPr>
          <p:cNvPr id="24584" name="Line 8"/>
          <p:cNvSpPr>
            <a:spLocks noChangeShapeType="1"/>
          </p:cNvSpPr>
          <p:nvPr/>
        </p:nvSpPr>
        <p:spPr bwMode="auto">
          <a:xfrm>
            <a:off x="2286000" y="2820988"/>
            <a:ext cx="0" cy="684212"/>
          </a:xfrm>
          <a:prstGeom prst="line">
            <a:avLst/>
          </a:prstGeom>
          <a:noFill/>
          <a:ln w="12700">
            <a:solidFill>
              <a:schemeClr val="tx1"/>
            </a:solidFill>
            <a:round/>
            <a:headEnd/>
            <a:tailEnd/>
          </a:ln>
          <a:effectLst/>
        </p:spPr>
        <p:txBody>
          <a:bodyPr/>
          <a:lstStyle/>
          <a:p>
            <a:endParaRPr lang="en-US"/>
          </a:p>
        </p:txBody>
      </p:sp>
      <p:sp>
        <p:nvSpPr>
          <p:cNvPr id="24585" name="Line 9"/>
          <p:cNvSpPr>
            <a:spLocks noChangeShapeType="1"/>
          </p:cNvSpPr>
          <p:nvPr/>
        </p:nvSpPr>
        <p:spPr bwMode="auto">
          <a:xfrm flipH="1" flipV="1">
            <a:off x="1754188" y="3198813"/>
            <a:ext cx="531812" cy="306387"/>
          </a:xfrm>
          <a:prstGeom prst="line">
            <a:avLst/>
          </a:prstGeom>
          <a:noFill/>
          <a:ln w="12700">
            <a:solidFill>
              <a:schemeClr val="tx1"/>
            </a:solidFill>
            <a:round/>
            <a:headEnd/>
            <a:tailEnd/>
          </a:ln>
          <a:effectLst/>
        </p:spPr>
        <p:txBody>
          <a:bodyPr/>
          <a:lstStyle/>
          <a:p>
            <a:endParaRPr lang="en-US"/>
          </a:p>
        </p:txBody>
      </p:sp>
      <p:sp>
        <p:nvSpPr>
          <p:cNvPr id="24586" name="Line 10"/>
          <p:cNvSpPr>
            <a:spLocks noChangeShapeType="1"/>
          </p:cNvSpPr>
          <p:nvPr/>
        </p:nvSpPr>
        <p:spPr bwMode="auto">
          <a:xfrm>
            <a:off x="1752600" y="3201988"/>
            <a:ext cx="0" cy="1217612"/>
          </a:xfrm>
          <a:prstGeom prst="line">
            <a:avLst/>
          </a:prstGeom>
          <a:noFill/>
          <a:ln w="12700">
            <a:solidFill>
              <a:schemeClr val="tx1"/>
            </a:solidFill>
            <a:round/>
            <a:headEnd/>
            <a:tailEnd type="triangle" w="med" len="med"/>
          </a:ln>
          <a:effectLst/>
        </p:spPr>
        <p:txBody>
          <a:bodyPr/>
          <a:lstStyle/>
          <a:p>
            <a:endParaRPr lang="en-US"/>
          </a:p>
        </p:txBody>
      </p:sp>
      <p:sp>
        <p:nvSpPr>
          <p:cNvPr id="24587" name="Line 11"/>
          <p:cNvSpPr>
            <a:spLocks noChangeShapeType="1"/>
          </p:cNvSpPr>
          <p:nvPr/>
        </p:nvSpPr>
        <p:spPr bwMode="auto">
          <a:xfrm>
            <a:off x="3811588" y="4800600"/>
            <a:ext cx="906462" cy="0"/>
          </a:xfrm>
          <a:prstGeom prst="line">
            <a:avLst/>
          </a:prstGeom>
          <a:noFill/>
          <a:ln w="12700">
            <a:solidFill>
              <a:schemeClr val="tx1"/>
            </a:solidFill>
            <a:round/>
            <a:headEnd/>
            <a:tailEnd/>
          </a:ln>
          <a:effectLst/>
        </p:spPr>
        <p:txBody>
          <a:bodyPr/>
          <a:lstStyle/>
          <a:p>
            <a:endParaRPr lang="en-US"/>
          </a:p>
        </p:txBody>
      </p:sp>
      <p:sp>
        <p:nvSpPr>
          <p:cNvPr id="24588" name="Line 12"/>
          <p:cNvSpPr>
            <a:spLocks noChangeShapeType="1"/>
          </p:cNvSpPr>
          <p:nvPr/>
        </p:nvSpPr>
        <p:spPr bwMode="auto">
          <a:xfrm flipH="1">
            <a:off x="4038600" y="4800600"/>
            <a:ext cx="666750" cy="455613"/>
          </a:xfrm>
          <a:prstGeom prst="line">
            <a:avLst/>
          </a:prstGeom>
          <a:noFill/>
          <a:ln w="12700">
            <a:solidFill>
              <a:schemeClr val="tx1"/>
            </a:solidFill>
            <a:round/>
            <a:headEnd/>
            <a:tailEnd/>
          </a:ln>
          <a:effectLst/>
        </p:spPr>
        <p:txBody>
          <a:bodyPr/>
          <a:lstStyle/>
          <a:p>
            <a:endParaRPr lang="en-US"/>
          </a:p>
        </p:txBody>
      </p:sp>
      <p:sp>
        <p:nvSpPr>
          <p:cNvPr id="24589" name="Line 13"/>
          <p:cNvSpPr>
            <a:spLocks noChangeShapeType="1"/>
          </p:cNvSpPr>
          <p:nvPr/>
        </p:nvSpPr>
        <p:spPr bwMode="auto">
          <a:xfrm>
            <a:off x="4038600" y="5257800"/>
            <a:ext cx="1387475" cy="0"/>
          </a:xfrm>
          <a:prstGeom prst="line">
            <a:avLst/>
          </a:prstGeom>
          <a:noFill/>
          <a:ln w="12700">
            <a:solidFill>
              <a:schemeClr val="tx1"/>
            </a:solidFill>
            <a:round/>
            <a:headEnd/>
            <a:tailEnd type="triangle" w="med" len="med"/>
          </a:ln>
          <a:effectLst/>
        </p:spPr>
        <p:txBody>
          <a:bodyPr/>
          <a:lstStyle/>
          <a:p>
            <a:endParaRPr lang="en-US"/>
          </a:p>
        </p:txBody>
      </p:sp>
      <p:sp>
        <p:nvSpPr>
          <p:cNvPr id="24590" name="Rectangle 14"/>
          <p:cNvSpPr>
            <a:spLocks noChangeArrowheads="1"/>
          </p:cNvSpPr>
          <p:nvPr/>
        </p:nvSpPr>
        <p:spPr bwMode="auto">
          <a:xfrm>
            <a:off x="2135188" y="2867025"/>
            <a:ext cx="3197225" cy="1306513"/>
          </a:xfrm>
          <a:prstGeom prst="rect">
            <a:avLst/>
          </a:prstGeom>
          <a:noFill/>
          <a:ln w="12700">
            <a:noFill/>
            <a:miter lim="800000"/>
            <a:headEnd/>
            <a:tailEnd/>
          </a:ln>
          <a:effectLst/>
        </p:spPr>
        <p:txBody>
          <a:bodyPr lIns="90488" tIns="44450" rIns="90488" bIns="44450">
            <a:spAutoFit/>
          </a:bodyPr>
          <a:lstStyle/>
          <a:p>
            <a:pPr algn="ctr" eaLnBrk="0" hangingPunct="0">
              <a:spcBef>
                <a:spcPct val="50000"/>
              </a:spcBef>
            </a:pPr>
            <a:r>
              <a:rPr lang="en-US" sz="3200">
                <a:solidFill>
                  <a:schemeClr val="tx2"/>
                </a:solidFill>
              </a:rPr>
              <a:t> </a:t>
            </a:r>
            <a:r>
              <a:rPr lang="en-US">
                <a:solidFill>
                  <a:schemeClr val="tx2"/>
                </a:solidFill>
              </a:rPr>
              <a:t>Data pengiriman uang dan  instruksi pembayaran</a:t>
            </a:r>
          </a:p>
        </p:txBody>
      </p:sp>
      <p:sp>
        <p:nvSpPr>
          <p:cNvPr id="24591" name="Rectangle 15"/>
          <p:cNvSpPr>
            <a:spLocks noChangeArrowheads="1"/>
          </p:cNvSpPr>
          <p:nvPr/>
        </p:nvSpPr>
        <p:spPr bwMode="auto">
          <a:xfrm>
            <a:off x="2057400" y="5334000"/>
            <a:ext cx="5410200" cy="576263"/>
          </a:xfrm>
          <a:prstGeom prst="rect">
            <a:avLst/>
          </a:prstGeom>
          <a:noFill/>
          <a:ln w="12700">
            <a:noFill/>
            <a:miter lim="800000"/>
            <a:headEnd/>
            <a:tailEnd/>
          </a:ln>
          <a:effectLst/>
        </p:spPr>
        <p:txBody>
          <a:bodyPr lIns="90488" tIns="44450" rIns="90488" bIns="44450">
            <a:spAutoFit/>
          </a:bodyPr>
          <a:lstStyle/>
          <a:p>
            <a:pPr algn="ctr" eaLnBrk="0" hangingPunct="0">
              <a:spcBef>
                <a:spcPct val="50000"/>
              </a:spcBef>
            </a:pPr>
            <a:r>
              <a:rPr lang="en-US" sz="3200">
                <a:solidFill>
                  <a:schemeClr val="tx2"/>
                </a:solidFill>
              </a:rPr>
              <a:t>Data pengiriman uang dan dana</a:t>
            </a:r>
          </a:p>
        </p:txBody>
      </p:sp>
      <p:sp>
        <p:nvSpPr>
          <p:cNvPr id="24592" name="Freeform 16"/>
          <p:cNvSpPr>
            <a:spLocks/>
          </p:cNvSpPr>
          <p:nvPr/>
        </p:nvSpPr>
        <p:spPr bwMode="auto">
          <a:xfrm>
            <a:off x="6607175" y="2819400"/>
            <a:ext cx="98425" cy="1600200"/>
          </a:xfrm>
          <a:custGeom>
            <a:avLst/>
            <a:gdLst/>
            <a:ahLst/>
            <a:cxnLst>
              <a:cxn ang="0">
                <a:pos x="0" y="1115"/>
              </a:cxn>
              <a:cxn ang="0">
                <a:pos x="0" y="0"/>
              </a:cxn>
            </a:cxnLst>
            <a:rect l="0" t="0" r="r" b="b"/>
            <a:pathLst>
              <a:path w="1" h="1116">
                <a:moveTo>
                  <a:pt x="0" y="1115"/>
                </a:moveTo>
                <a:lnTo>
                  <a:pt x="0" y="0"/>
                </a:lnTo>
              </a:path>
            </a:pathLst>
          </a:custGeom>
          <a:noFill/>
          <a:ln w="12700" cap="rnd" cmpd="sng">
            <a:solidFill>
              <a:schemeClr val="tx1"/>
            </a:solidFill>
            <a:prstDash val="solid"/>
            <a:round/>
            <a:headEnd type="none" w="med" len="med"/>
            <a:tailEnd type="triangle" w="med" len="med"/>
          </a:ln>
          <a:effectLst/>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438400" y="609600"/>
            <a:ext cx="4267200" cy="914400"/>
          </a:xfrm>
          <a:ln w="38100">
            <a:solidFill>
              <a:schemeClr val="tx1"/>
            </a:solidFill>
          </a:ln>
        </p:spPr>
        <p:txBody>
          <a:bodyPr/>
          <a:lstStyle/>
          <a:p>
            <a:r>
              <a:rPr lang="en-US" sz="3800"/>
              <a:t>ASP-ASP</a:t>
            </a:r>
          </a:p>
        </p:txBody>
      </p:sp>
      <p:sp>
        <p:nvSpPr>
          <p:cNvPr id="25603" name="Rectangle 3"/>
          <p:cNvSpPr>
            <a:spLocks noGrp="1" noChangeArrowheads="1"/>
          </p:cNvSpPr>
          <p:nvPr>
            <p:ph type="body" idx="1"/>
          </p:nvPr>
        </p:nvSpPr>
        <p:spPr>
          <a:ln w="19050">
            <a:solidFill>
              <a:schemeClr val="tx1"/>
            </a:solidFill>
          </a:ln>
        </p:spPr>
        <p:txBody>
          <a:bodyPr/>
          <a:lstStyle/>
          <a:p>
            <a:r>
              <a:rPr lang="en-US"/>
              <a:t>An Application Service Provider (ASP) Adalah perusahaan yang menyediakan akses ke dan pemakaian atas program aplikasi melalui internet.</a:t>
            </a:r>
          </a:p>
          <a:p>
            <a:r>
              <a:rPr lang="en-US"/>
              <a:t>ASP memiliki dan mengelola softwarenya; organisasi yang memiliki kontrak mengakses dan mempergunakan software dari jarak jauh, melalui Internet.</a:t>
            </a:r>
          </a:p>
          <a:p>
            <a:pPr>
              <a:buFontTx/>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524000" y="609600"/>
            <a:ext cx="6096000" cy="1143000"/>
          </a:xfrm>
          <a:ln w="38100">
            <a:solidFill>
              <a:schemeClr val="tx1"/>
            </a:solidFill>
          </a:ln>
        </p:spPr>
        <p:txBody>
          <a:bodyPr/>
          <a:lstStyle/>
          <a:p>
            <a:r>
              <a:rPr lang="en-US" sz="3800"/>
              <a:t>Pendahuluan: E-Business</a:t>
            </a:r>
          </a:p>
        </p:txBody>
      </p:sp>
      <p:sp>
        <p:nvSpPr>
          <p:cNvPr id="5123" name="Rectangle 3"/>
          <p:cNvSpPr>
            <a:spLocks noGrp="1" noChangeArrowheads="1"/>
          </p:cNvSpPr>
          <p:nvPr>
            <p:ph type="body" idx="1"/>
          </p:nvPr>
        </p:nvSpPr>
        <p:spPr>
          <a:ln w="19050">
            <a:solidFill>
              <a:schemeClr val="tx1"/>
            </a:solidFill>
          </a:ln>
        </p:spPr>
        <p:txBody>
          <a:bodyPr/>
          <a:lstStyle/>
          <a:p>
            <a:pPr indent="-60325">
              <a:buFontTx/>
              <a:buNone/>
            </a:pPr>
            <a:endParaRPr lang="en-US"/>
          </a:p>
          <a:p>
            <a:pPr indent="-60325">
              <a:buFontTx/>
              <a:buNone/>
            </a:pPr>
            <a:r>
              <a:rPr lang="en-US"/>
              <a:t>E-business untuk merujuk pada seluruh penggunaan tingkat lanjut dalam teknologi informasi, khususnya teknologi jaringan dan komunikasi, untuk meningkatkan cara organisasi melakukan seluruh proses bisnisnya.</a:t>
            </a:r>
          </a:p>
          <a:p>
            <a:pPr indent="-60325"/>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ln w="38100">
            <a:solidFill>
              <a:schemeClr val="tx1"/>
            </a:solidFill>
          </a:ln>
        </p:spPr>
        <p:txBody>
          <a:bodyPr/>
          <a:lstStyle/>
          <a:p>
            <a:r>
              <a:rPr lang="en-US" sz="3400"/>
              <a:t>Factor-faktor yang dipertimbangkan ketika mengevaluasi ASP-ASP</a:t>
            </a:r>
          </a:p>
        </p:txBody>
      </p:sp>
      <p:sp>
        <p:nvSpPr>
          <p:cNvPr id="26627" name="Rectangle 3"/>
          <p:cNvSpPr>
            <a:spLocks noGrp="1" noChangeArrowheads="1"/>
          </p:cNvSpPr>
          <p:nvPr>
            <p:ph type="body" idx="1"/>
          </p:nvPr>
        </p:nvSpPr>
        <p:spPr/>
        <p:txBody>
          <a:bodyPr/>
          <a:lstStyle/>
          <a:p>
            <a:endParaRPr lang="en-US"/>
          </a:p>
        </p:txBody>
      </p:sp>
      <p:sp>
        <p:nvSpPr>
          <p:cNvPr id="26628" name="Rectangle 4"/>
          <p:cNvSpPr>
            <a:spLocks noChangeArrowheads="1"/>
          </p:cNvSpPr>
          <p:nvPr/>
        </p:nvSpPr>
        <p:spPr bwMode="auto">
          <a:xfrm>
            <a:off x="609600" y="1676400"/>
            <a:ext cx="4343400" cy="4800600"/>
          </a:xfrm>
          <a:prstGeom prst="rect">
            <a:avLst/>
          </a:prstGeom>
          <a:noFill/>
          <a:ln w="9525">
            <a:noFill/>
            <a:miter lim="800000"/>
            <a:headEnd/>
            <a:tailEnd/>
          </a:ln>
          <a:effectLst/>
        </p:spPr>
        <p:txBody>
          <a:bodyPr/>
          <a:lstStyle/>
          <a:p>
            <a:pPr marL="342900" indent="-342900" algn="ctr">
              <a:lnSpc>
                <a:spcPct val="90000"/>
              </a:lnSpc>
              <a:spcBef>
                <a:spcPct val="20000"/>
              </a:spcBef>
            </a:pPr>
            <a:endParaRPr lang="en-US" sz="2200" u="sng"/>
          </a:p>
          <a:p>
            <a:pPr marL="342900" indent="-342900" algn="ctr">
              <a:lnSpc>
                <a:spcPct val="90000"/>
              </a:lnSpc>
              <a:spcBef>
                <a:spcPct val="20000"/>
              </a:spcBef>
            </a:pPr>
            <a:r>
              <a:rPr lang="en-US" sz="2200" u="sng"/>
              <a:t>Potensi Manfaat</a:t>
            </a:r>
          </a:p>
          <a:p>
            <a:pPr marL="342900" indent="-342900">
              <a:lnSpc>
                <a:spcPct val="90000"/>
              </a:lnSpc>
              <a:spcBef>
                <a:spcPct val="20000"/>
              </a:spcBef>
              <a:buFontTx/>
              <a:buChar char="•"/>
            </a:pPr>
            <a:r>
              <a:rPr lang="en-US" sz="2200"/>
              <a:t>Menurunkan biaya</a:t>
            </a:r>
          </a:p>
          <a:p>
            <a:pPr marL="342900" indent="-342900">
              <a:lnSpc>
                <a:spcPct val="90000"/>
              </a:lnSpc>
              <a:spcBef>
                <a:spcPct val="20000"/>
              </a:spcBef>
              <a:buFontTx/>
              <a:buChar char="•"/>
            </a:pPr>
            <a:r>
              <a:rPr lang="en-US" sz="2200"/>
              <a:t>Upgrading otomatis atas versi software yang telah ada</a:t>
            </a:r>
          </a:p>
          <a:p>
            <a:pPr marL="342900" indent="-342900">
              <a:lnSpc>
                <a:spcPct val="90000"/>
              </a:lnSpc>
              <a:spcBef>
                <a:spcPct val="20000"/>
              </a:spcBef>
              <a:buFontTx/>
              <a:buChar char="•"/>
            </a:pPr>
            <a:r>
              <a:rPr lang="en-US" sz="2200"/>
              <a:t>Membutuhkan staf teknologi informasi lebih sedikit</a:t>
            </a:r>
          </a:p>
          <a:p>
            <a:pPr marL="342900" indent="-342900">
              <a:lnSpc>
                <a:spcPct val="90000"/>
              </a:lnSpc>
              <a:spcBef>
                <a:spcPct val="20000"/>
              </a:spcBef>
              <a:buFontTx/>
              <a:buChar char="•"/>
            </a:pPr>
            <a:r>
              <a:rPr lang="en-US" sz="2200"/>
              <a:t>Mengurangi kebutuhan atas hardware</a:t>
            </a:r>
          </a:p>
          <a:p>
            <a:pPr marL="342900" indent="-342900">
              <a:lnSpc>
                <a:spcPct val="90000"/>
              </a:lnSpc>
              <a:spcBef>
                <a:spcPct val="20000"/>
              </a:spcBef>
              <a:buFontTx/>
              <a:buChar char="•"/>
            </a:pPr>
            <a:r>
              <a:rPr lang="en-US" sz="2200"/>
              <a:t>Flexibilitas</a:t>
            </a:r>
          </a:p>
          <a:p>
            <a:pPr marL="342900" indent="-342900">
              <a:lnSpc>
                <a:spcPct val="90000"/>
              </a:lnSpc>
              <a:spcBef>
                <a:spcPct val="20000"/>
              </a:spcBef>
              <a:buFontTx/>
              <a:buChar char="•"/>
            </a:pPr>
            <a:r>
              <a:rPr lang="en-US" sz="2200"/>
              <a:t>Pengakuan</a:t>
            </a:r>
          </a:p>
          <a:p>
            <a:pPr marL="342900" indent="-342900">
              <a:lnSpc>
                <a:spcPct val="90000"/>
              </a:lnSpc>
              <a:spcBef>
                <a:spcPct val="20000"/>
              </a:spcBef>
              <a:buFontTx/>
              <a:buChar char="•"/>
            </a:pPr>
            <a:r>
              <a:rPr lang="en-US" sz="2200"/>
              <a:t>Keamanan dan privasi data</a:t>
            </a:r>
            <a:r>
              <a:rPr lang="en-US" sz="1800"/>
              <a:t> </a:t>
            </a:r>
          </a:p>
          <a:p>
            <a:pPr marL="342900" indent="-342900">
              <a:lnSpc>
                <a:spcPct val="90000"/>
              </a:lnSpc>
              <a:spcBef>
                <a:spcPct val="20000"/>
              </a:spcBef>
              <a:buFontTx/>
              <a:buChar char="•"/>
            </a:pPr>
            <a:endParaRPr lang="en-US" sz="1800"/>
          </a:p>
        </p:txBody>
      </p:sp>
      <p:sp>
        <p:nvSpPr>
          <p:cNvPr id="26629" name="Rectangle 5"/>
          <p:cNvSpPr>
            <a:spLocks noChangeArrowheads="1"/>
          </p:cNvSpPr>
          <p:nvPr/>
        </p:nvSpPr>
        <p:spPr bwMode="auto">
          <a:xfrm>
            <a:off x="5105400" y="1676400"/>
            <a:ext cx="3733800" cy="4876800"/>
          </a:xfrm>
          <a:prstGeom prst="rect">
            <a:avLst/>
          </a:prstGeom>
          <a:noFill/>
          <a:ln w="9525">
            <a:noFill/>
            <a:miter lim="800000"/>
            <a:headEnd/>
            <a:tailEnd/>
          </a:ln>
          <a:effectLst/>
        </p:spPr>
        <p:txBody>
          <a:bodyPr/>
          <a:lstStyle/>
          <a:p>
            <a:pPr marL="342900" indent="-342900" algn="ctr">
              <a:lnSpc>
                <a:spcPct val="90000"/>
              </a:lnSpc>
              <a:spcBef>
                <a:spcPct val="20000"/>
              </a:spcBef>
            </a:pPr>
            <a:endParaRPr lang="en-US" sz="2200" u="sng"/>
          </a:p>
          <a:p>
            <a:pPr marL="342900" indent="-342900" algn="ctr">
              <a:lnSpc>
                <a:spcPct val="90000"/>
              </a:lnSpc>
              <a:spcBef>
                <a:spcPct val="20000"/>
              </a:spcBef>
            </a:pPr>
            <a:r>
              <a:rPr lang="en-US" sz="2200" u="sng"/>
              <a:t>Kekhawatiran</a:t>
            </a:r>
          </a:p>
          <a:p>
            <a:pPr marL="342900" indent="-342900">
              <a:lnSpc>
                <a:spcPct val="90000"/>
              </a:lnSpc>
              <a:spcBef>
                <a:spcPct val="20000"/>
              </a:spcBef>
              <a:buFontTx/>
              <a:buChar char="•"/>
            </a:pPr>
            <a:r>
              <a:rPr lang="en-US" sz="2200"/>
              <a:t>Kelangsungan ASP</a:t>
            </a:r>
          </a:p>
          <a:p>
            <a:pPr marL="342900" indent="-342900">
              <a:lnSpc>
                <a:spcPct val="90000"/>
              </a:lnSpc>
              <a:spcBef>
                <a:spcPct val="20000"/>
              </a:spcBef>
              <a:buFontTx/>
              <a:buChar char="•"/>
            </a:pPr>
            <a:r>
              <a:rPr lang="en-US" sz="1800"/>
              <a:t>Keamanan dan privasi data </a:t>
            </a:r>
          </a:p>
          <a:p>
            <a:pPr marL="342900" indent="-342900">
              <a:lnSpc>
                <a:spcPct val="90000"/>
              </a:lnSpc>
              <a:spcBef>
                <a:spcPct val="20000"/>
              </a:spcBef>
              <a:buFontTx/>
              <a:buChar char="•"/>
            </a:pPr>
            <a:r>
              <a:rPr lang="en-US" sz="2200"/>
              <a:t>Penyediaan dan kejelasan pelayanan</a:t>
            </a:r>
          </a:p>
          <a:p>
            <a:pPr marL="342900" indent="-342900">
              <a:lnSpc>
                <a:spcPct val="90000"/>
              </a:lnSpc>
              <a:spcBef>
                <a:spcPct val="20000"/>
              </a:spcBef>
              <a:buFontTx/>
              <a:buChar char="•"/>
            </a:pPr>
            <a:r>
              <a:rPr lang="en-US" sz="2200"/>
              <a:t>Dukungan yang tidak memadai atau tingkat respon yang rendah atas masalah</a:t>
            </a:r>
          </a:p>
          <a:p>
            <a:pPr marL="342900" indent="-342900">
              <a:lnSpc>
                <a:spcPct val="90000"/>
              </a:lnSpc>
              <a:spcBef>
                <a:spcPct val="20000"/>
              </a:spcBef>
              <a:buFontTx/>
              <a:buChar char="•"/>
            </a:pPr>
            <a:r>
              <a:rPr lang="en-US" sz="2200"/>
              <a:t>Pemakaian software standar yang mungkin tidak sesuai untuk memenuhi semua kebutuhan khusus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ln w="38100">
            <a:solidFill>
              <a:schemeClr val="tx1"/>
            </a:solidFill>
          </a:ln>
        </p:spPr>
        <p:txBody>
          <a:bodyPr/>
          <a:lstStyle/>
          <a:p>
            <a:r>
              <a:rPr lang="en-US" sz="3400"/>
              <a:t>Faktor-faktor yang dimasukkan dalam perjanjian tingkat pelayanan</a:t>
            </a:r>
          </a:p>
        </p:txBody>
      </p:sp>
      <p:sp>
        <p:nvSpPr>
          <p:cNvPr id="27651" name="Rectangle 3"/>
          <p:cNvSpPr>
            <a:spLocks noGrp="1" noChangeArrowheads="1"/>
          </p:cNvSpPr>
          <p:nvPr>
            <p:ph type="body" idx="1"/>
          </p:nvPr>
        </p:nvSpPr>
        <p:spPr>
          <a:ln w="19050">
            <a:solidFill>
              <a:schemeClr val="tx1"/>
            </a:solidFill>
          </a:ln>
        </p:spPr>
        <p:txBody>
          <a:bodyPr/>
          <a:lstStyle/>
          <a:p>
            <a:r>
              <a:rPr lang="en-US" sz="3000"/>
              <a:t>Spesifikasi terinci tentang kinerja ASP yang diharapkan:Waktu operasi, frekuensi backup, penggunaan enkripsi, pengendalian akses data, dan lain-lain </a:t>
            </a:r>
          </a:p>
          <a:p>
            <a:r>
              <a:rPr lang="en-US" sz="3000"/>
              <a:t>Tuntutan, termasuk penalti keuangan atas kegagalan ASP memenuhi tingkat pelayanan yang dikontrak</a:t>
            </a:r>
          </a:p>
          <a:p>
            <a:r>
              <a:rPr lang="en-US" sz="3000"/>
              <a:t>Kepemilikan data yang disimpan dalam ASP </a:t>
            </a:r>
          </a:p>
          <a:p>
            <a:pPr>
              <a:buFontTx/>
              <a:buNone/>
            </a:pP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ln w="38100">
            <a:solidFill>
              <a:schemeClr val="tx1"/>
            </a:solidFill>
          </a:ln>
        </p:spPr>
        <p:txBody>
          <a:bodyPr/>
          <a:lstStyle/>
          <a:p>
            <a:r>
              <a:rPr lang="en-US" sz="3800"/>
              <a:t>Logistik Lingkar Luar</a:t>
            </a:r>
          </a:p>
        </p:txBody>
      </p:sp>
      <p:sp>
        <p:nvSpPr>
          <p:cNvPr id="28675" name="Rectangle 3"/>
          <p:cNvSpPr>
            <a:spLocks noGrp="1" noChangeArrowheads="1"/>
          </p:cNvSpPr>
          <p:nvPr>
            <p:ph type="body" idx="1"/>
          </p:nvPr>
        </p:nvSpPr>
        <p:spPr>
          <a:ln w="19050">
            <a:solidFill>
              <a:schemeClr val="tx1"/>
            </a:solidFill>
          </a:ln>
        </p:spPr>
        <p:txBody>
          <a:bodyPr/>
          <a:lstStyle/>
          <a:p>
            <a:pPr>
              <a:lnSpc>
                <a:spcPct val="90000"/>
              </a:lnSpc>
            </a:pPr>
            <a:r>
              <a:rPr lang="en-US" sz="3000"/>
              <a:t>E-Business juga dapat meningkatkan efisiensi dan efektivitas aktivitas logistik lingkar luar penjual. </a:t>
            </a:r>
          </a:p>
          <a:p>
            <a:pPr lvl="1">
              <a:lnSpc>
                <a:spcPct val="90000"/>
              </a:lnSpc>
            </a:pPr>
            <a:r>
              <a:rPr lang="en-US"/>
              <a:t>Akses yang tepat waktu dan akurat atas informasi rinci tentang pengiriman</a:t>
            </a:r>
          </a:p>
          <a:p>
            <a:pPr lvl="1">
              <a:lnSpc>
                <a:spcPct val="90000"/>
              </a:lnSpc>
            </a:pPr>
            <a:r>
              <a:rPr lang="en-US"/>
              <a:t>Mengoptimalkan jumlah persediaan</a:t>
            </a:r>
          </a:p>
          <a:p>
            <a:pPr lvl="1">
              <a:lnSpc>
                <a:spcPct val="90000"/>
              </a:lnSpc>
            </a:pPr>
            <a:r>
              <a:rPr lang="en-US"/>
              <a:t>Dalam hal barang-barang atau pelayanan yang dapat digitalkan, fungsi logistik lingkar luar dapat dilaksanakan secara elektronik.</a:t>
            </a:r>
          </a:p>
          <a:p>
            <a:pPr>
              <a:lnSpc>
                <a:spcPct val="90000"/>
              </a:lnSpc>
            </a:pP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ln w="38100">
            <a:solidFill>
              <a:schemeClr val="tx1"/>
            </a:solidFill>
          </a:ln>
        </p:spPr>
        <p:txBody>
          <a:bodyPr/>
          <a:lstStyle/>
          <a:p>
            <a:r>
              <a:rPr lang="en-US" sz="3800"/>
              <a:t>Penjualan dan Pemasaran</a:t>
            </a:r>
          </a:p>
        </p:txBody>
      </p:sp>
      <p:sp>
        <p:nvSpPr>
          <p:cNvPr id="29699" name="Rectangle 3"/>
          <p:cNvSpPr>
            <a:spLocks noGrp="1" noChangeArrowheads="1"/>
          </p:cNvSpPr>
          <p:nvPr>
            <p:ph type="body" idx="1"/>
          </p:nvPr>
        </p:nvSpPr>
        <p:spPr>
          <a:ln w="19050">
            <a:solidFill>
              <a:schemeClr val="tx1"/>
            </a:solidFill>
          </a:ln>
        </p:spPr>
        <p:txBody>
          <a:bodyPr/>
          <a:lstStyle/>
          <a:p>
            <a:r>
              <a:rPr lang="en-US" sz="3000"/>
              <a:t>Perusahaan dapat menciptakan katalog elektronik di Website mereka untuk mengotomatisasikan inout pesanan penjualan.</a:t>
            </a:r>
          </a:p>
          <a:p>
            <a:r>
              <a:rPr lang="en-US" sz="3000"/>
              <a:t>Signifikan mengurangi jumlah staf dengan cara meniadakan telepon,surat-menyurat atau pengiriman faks.</a:t>
            </a:r>
          </a:p>
          <a:p>
            <a:r>
              <a:rPr lang="en-US" sz="3000"/>
              <a:t>Dapat meningkatkan efektivitas pengiklanan dan mengurangi biayanya.</a:t>
            </a:r>
          </a:p>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ln w="38100">
            <a:solidFill>
              <a:schemeClr val="tx1"/>
            </a:solidFill>
          </a:ln>
        </p:spPr>
        <p:txBody>
          <a:bodyPr/>
          <a:lstStyle/>
          <a:p>
            <a:r>
              <a:rPr lang="en-US" sz="3800"/>
              <a:t>Pelayanan dan Dukungan Purnajual.</a:t>
            </a:r>
          </a:p>
        </p:txBody>
      </p:sp>
      <p:sp>
        <p:nvSpPr>
          <p:cNvPr id="30723" name="Rectangle 3"/>
          <p:cNvSpPr>
            <a:spLocks noGrp="1" noChangeArrowheads="1"/>
          </p:cNvSpPr>
          <p:nvPr>
            <p:ph type="body" idx="1"/>
          </p:nvPr>
        </p:nvSpPr>
        <p:spPr>
          <a:xfrm>
            <a:off x="685800" y="2362200"/>
            <a:ext cx="7772400" cy="3733800"/>
          </a:xfrm>
          <a:ln w="19050">
            <a:solidFill>
              <a:schemeClr val="tx1"/>
            </a:solidFill>
          </a:ln>
        </p:spPr>
        <p:txBody>
          <a:bodyPr/>
          <a:lstStyle/>
          <a:p>
            <a:endParaRPr lang="en-US"/>
          </a:p>
          <a:p>
            <a:r>
              <a:rPr lang="en-US"/>
              <a:t>Informasi yang konsisten yang ditujukan ke para pelanggan  </a:t>
            </a:r>
          </a:p>
          <a:p>
            <a:r>
              <a:rPr lang="en-US"/>
              <a:t>Memberikan jawaban pertanyaan yang sering ditanyakan. </a:t>
            </a:r>
          </a:p>
          <a:p>
            <a:pPr>
              <a:buFontTx/>
              <a:buNone/>
            </a:pP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ln w="38100">
            <a:solidFill>
              <a:schemeClr val="tx1"/>
            </a:solidFill>
          </a:ln>
        </p:spPr>
        <p:txBody>
          <a:bodyPr/>
          <a:lstStyle/>
          <a:p>
            <a:r>
              <a:rPr lang="en-US" sz="3800"/>
              <a:t>Faktor-faktor keberhasilan  E-Business</a:t>
            </a:r>
          </a:p>
        </p:txBody>
      </p:sp>
      <p:sp>
        <p:nvSpPr>
          <p:cNvPr id="31747" name="Rectangle 3"/>
          <p:cNvSpPr>
            <a:spLocks noGrp="1" noChangeArrowheads="1"/>
          </p:cNvSpPr>
          <p:nvPr>
            <p:ph type="body" idx="1"/>
          </p:nvPr>
        </p:nvSpPr>
        <p:spPr/>
        <p:txBody>
          <a:bodyPr/>
          <a:lstStyle/>
          <a:p>
            <a:pPr>
              <a:lnSpc>
                <a:spcPct val="80000"/>
              </a:lnSpc>
            </a:pPr>
            <a:r>
              <a:rPr lang="en-US" sz="2600"/>
              <a:t>Terdapat dua faktor penting dalam menetapkan keberhasilan langkah-langkah untuk masuk dalam e-business. </a:t>
            </a:r>
          </a:p>
          <a:p>
            <a:pPr>
              <a:lnSpc>
                <a:spcPct val="80000"/>
              </a:lnSpc>
            </a:pPr>
            <a:r>
              <a:rPr lang="en-US" sz="2600"/>
              <a:t>Faktor pertama adalah tingkat kesesuaian dan dukungan aktivitas e-business atas strategi keseluruhan perusahaan.</a:t>
            </a:r>
          </a:p>
          <a:p>
            <a:pPr>
              <a:lnSpc>
                <a:spcPct val="80000"/>
              </a:lnSpc>
            </a:pPr>
            <a:r>
              <a:rPr lang="en-US" sz="2600"/>
              <a:t>Faktor kedua adalah kemampuan untuk menjamin bahwa proses e-business memenuhi tiga karakteristik kunci yang dibutuhkan dalam transaksi bisnis apapun, yaitu :</a:t>
            </a:r>
          </a:p>
          <a:p>
            <a:pPr lvl="1">
              <a:lnSpc>
                <a:spcPct val="80000"/>
              </a:lnSpc>
            </a:pPr>
            <a:r>
              <a:rPr lang="en-US" sz="2400"/>
              <a:t>Validitas, Integritas, dan Privasi.</a:t>
            </a:r>
          </a:p>
          <a:p>
            <a:pPr>
              <a:lnSpc>
                <a:spcPct val="80000"/>
              </a:lnSpc>
            </a:pPr>
            <a:endParaRPr lang="en-US" sz="2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057400" y="609600"/>
            <a:ext cx="5029200" cy="1143000"/>
          </a:xfrm>
          <a:ln w="38100">
            <a:solidFill>
              <a:schemeClr val="tx1"/>
            </a:solidFill>
          </a:ln>
        </p:spPr>
        <p:txBody>
          <a:bodyPr/>
          <a:lstStyle/>
          <a:p>
            <a:r>
              <a:rPr lang="en-US" sz="3800"/>
              <a:t>Enkripsi</a:t>
            </a:r>
          </a:p>
        </p:txBody>
      </p:sp>
      <p:sp>
        <p:nvSpPr>
          <p:cNvPr id="32771" name="Rectangle 3"/>
          <p:cNvSpPr>
            <a:spLocks noGrp="1" noChangeArrowheads="1"/>
          </p:cNvSpPr>
          <p:nvPr>
            <p:ph type="body" idx="1"/>
          </p:nvPr>
        </p:nvSpPr>
        <p:spPr>
          <a:ln w="19050">
            <a:solidFill>
              <a:schemeClr val="tx1"/>
            </a:solidFill>
          </a:ln>
        </p:spPr>
        <p:txBody>
          <a:bodyPr/>
          <a:lstStyle/>
          <a:p>
            <a:pPr>
              <a:lnSpc>
                <a:spcPct val="90000"/>
              </a:lnSpc>
            </a:pPr>
            <a:r>
              <a:rPr lang="en-US" sz="2200" b="1"/>
              <a:t>Ada dua jenis utama sistem enkripsi :</a:t>
            </a:r>
          </a:p>
          <a:p>
            <a:pPr lvl="1">
              <a:lnSpc>
                <a:spcPct val="90000"/>
              </a:lnSpc>
            </a:pPr>
            <a:r>
              <a:rPr lang="en-US" sz="2000" b="1"/>
              <a:t>Sistem kunci tunggal: Sama untuk melakukan enkripsi dan dekripsi pesan</a:t>
            </a:r>
          </a:p>
          <a:p>
            <a:pPr lvl="2">
              <a:lnSpc>
                <a:spcPct val="90000"/>
              </a:lnSpc>
            </a:pPr>
            <a:r>
              <a:rPr lang="en-US" sz="2000" b="1"/>
              <a:t>Sederhana, cepat, dan efisien</a:t>
            </a:r>
          </a:p>
          <a:p>
            <a:pPr lvl="2">
              <a:lnSpc>
                <a:spcPct val="90000"/>
              </a:lnSpc>
            </a:pPr>
            <a:r>
              <a:rPr lang="en-US" sz="2000" b="1"/>
              <a:t>Contoh: Algoritma Standar Enkripsi Data</a:t>
            </a:r>
          </a:p>
          <a:p>
            <a:pPr lvl="2">
              <a:lnSpc>
                <a:spcPct val="90000"/>
              </a:lnSpc>
            </a:pPr>
            <a:r>
              <a:rPr lang="en-US" sz="2000" b="1"/>
              <a:t>Infrastruktur kunci publik (IKP): Yang mempergunakan dua kunci :</a:t>
            </a:r>
          </a:p>
          <a:p>
            <a:pPr lvl="2">
              <a:lnSpc>
                <a:spcPct val="90000"/>
              </a:lnSpc>
            </a:pPr>
            <a:r>
              <a:rPr lang="en-US" sz="2000" b="1"/>
              <a:t>Kunci Publik tersedia untuk publik dan biasanya dapat dipergunakan untuk mengkodekan pesan.   </a:t>
            </a:r>
          </a:p>
          <a:p>
            <a:pPr lvl="2">
              <a:lnSpc>
                <a:spcPct val="90000"/>
              </a:lnSpc>
            </a:pPr>
            <a:r>
              <a:rPr lang="en-US" sz="2000" b="1"/>
              <a:t>Kunci Pribadi,  tetap rahasia  hanya diketahui oleh pemilik kedua kunci tersebut, dan biasanya dapat dipergunakan untuk mengkodekan pesan.</a:t>
            </a:r>
            <a:r>
              <a:rPr lang="en-US" sz="2000"/>
              <a:t> </a:t>
            </a:r>
          </a:p>
          <a:p>
            <a:pPr>
              <a:lnSpc>
                <a:spcPct val="90000"/>
              </a:lnSpc>
            </a:pPr>
            <a:endParaRPr lang="en-US" sz="28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ln w="38100">
            <a:solidFill>
              <a:schemeClr val="tx1"/>
            </a:solidFill>
          </a:ln>
        </p:spPr>
        <p:txBody>
          <a:bodyPr/>
          <a:lstStyle/>
          <a:p>
            <a:r>
              <a:rPr lang="en-US" sz="3400"/>
              <a:t>Keuntungan &amp; Kerugian Infrastruktur Kunci Publik (IKP)</a:t>
            </a:r>
          </a:p>
        </p:txBody>
      </p:sp>
      <p:sp>
        <p:nvSpPr>
          <p:cNvPr id="33795" name="Rectangle 3"/>
          <p:cNvSpPr>
            <a:spLocks noGrp="1" noChangeArrowheads="1"/>
          </p:cNvSpPr>
          <p:nvPr>
            <p:ph type="body" sz="half" idx="1"/>
          </p:nvPr>
        </p:nvSpPr>
        <p:spPr>
          <a:ln w="19050">
            <a:solidFill>
              <a:schemeClr val="tx1"/>
            </a:solidFill>
          </a:ln>
        </p:spPr>
        <p:txBody>
          <a:bodyPr/>
          <a:lstStyle/>
          <a:p>
            <a:pPr algn="ctr">
              <a:buFontTx/>
              <a:buNone/>
            </a:pPr>
            <a:endParaRPr lang="en-US" b="1" u="sng"/>
          </a:p>
          <a:p>
            <a:pPr algn="ctr">
              <a:buFontTx/>
              <a:buNone/>
            </a:pPr>
            <a:r>
              <a:rPr lang="en-US" b="1" u="sng"/>
              <a:t>Keuntungan</a:t>
            </a:r>
          </a:p>
          <a:p>
            <a:r>
              <a:rPr lang="en-US" b="1"/>
              <a:t>Tidak menanggung kebutuhan kunci </a:t>
            </a:r>
          </a:p>
          <a:p>
            <a:r>
              <a:rPr lang="en-US" b="1"/>
              <a:t>Lebih terjamin (aman) dari sistem kunci tunggal.</a:t>
            </a:r>
            <a:r>
              <a:rPr lang="en-US"/>
              <a:t>  </a:t>
            </a:r>
          </a:p>
          <a:p>
            <a:endParaRPr lang="en-US"/>
          </a:p>
        </p:txBody>
      </p:sp>
      <p:sp>
        <p:nvSpPr>
          <p:cNvPr id="33796" name="Rectangle 4"/>
          <p:cNvSpPr>
            <a:spLocks noGrp="1" noChangeArrowheads="1"/>
          </p:cNvSpPr>
          <p:nvPr>
            <p:ph type="body" sz="half" idx="2"/>
          </p:nvPr>
        </p:nvSpPr>
        <p:spPr>
          <a:ln w="19050">
            <a:solidFill>
              <a:schemeClr val="tx1"/>
            </a:solidFill>
          </a:ln>
        </p:spPr>
        <p:txBody>
          <a:bodyPr/>
          <a:lstStyle/>
          <a:p>
            <a:pPr algn="ctr">
              <a:buFontTx/>
              <a:buNone/>
            </a:pPr>
            <a:endParaRPr lang="en-US" b="1" u="sng"/>
          </a:p>
          <a:p>
            <a:pPr algn="ctr">
              <a:buFontTx/>
              <a:buNone/>
            </a:pPr>
            <a:r>
              <a:rPr lang="en-US" b="1"/>
              <a:t>Kerugian</a:t>
            </a:r>
          </a:p>
          <a:p>
            <a:r>
              <a:rPr lang="en-US" b="1"/>
              <a:t>Lebih lambat dari sistem kunci tunggal.</a:t>
            </a:r>
          </a:p>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ln w="38100">
            <a:solidFill>
              <a:schemeClr val="tx1"/>
            </a:solidFill>
          </a:ln>
        </p:spPr>
        <p:txBody>
          <a:bodyPr/>
          <a:lstStyle/>
          <a:p>
            <a:r>
              <a:rPr lang="en-US" sz="3800"/>
              <a:t>Tanda tangan digital dan Intisari</a:t>
            </a:r>
          </a:p>
        </p:txBody>
      </p:sp>
      <p:sp>
        <p:nvSpPr>
          <p:cNvPr id="35843" name="Rectangle 3"/>
          <p:cNvSpPr>
            <a:spLocks noGrp="1" noChangeArrowheads="1"/>
          </p:cNvSpPr>
          <p:nvPr>
            <p:ph type="body" idx="1"/>
          </p:nvPr>
        </p:nvSpPr>
        <p:spPr>
          <a:ln w="19050">
            <a:solidFill>
              <a:schemeClr val="tx1"/>
            </a:solidFill>
          </a:ln>
        </p:spPr>
        <p:txBody>
          <a:bodyPr/>
          <a:lstStyle/>
          <a:p>
            <a:pPr>
              <a:lnSpc>
                <a:spcPct val="80000"/>
              </a:lnSpc>
            </a:pPr>
            <a:r>
              <a:rPr lang="en-US" sz="2800"/>
              <a:t>Tanda tangan digital: adalah pesan elektronik yang secara unik mengidentifikasi pengirim sebuah pesan. </a:t>
            </a:r>
          </a:p>
          <a:p>
            <a:pPr>
              <a:lnSpc>
                <a:spcPct val="80000"/>
              </a:lnSpc>
            </a:pPr>
            <a:r>
              <a:rPr lang="en-US" sz="2800"/>
              <a:t>Intisari adalah pesan yang dipergunakan untuk menciptakan tanda tangan digital biasanya adalah ringkasan digital. </a:t>
            </a:r>
          </a:p>
          <a:p>
            <a:pPr lvl="1">
              <a:lnSpc>
                <a:spcPct val="80000"/>
              </a:lnSpc>
            </a:pPr>
            <a:r>
              <a:rPr lang="en-US" sz="2400"/>
              <a:t>Apabila ada perubahan pada karakter individual dalam dokumen aslinya, nilai dalam intisari juga akan berubah. Ciri ini merupakan alat untuk memastikan bahwa isi dokumen bisnis tidak diubah atau dirusak selama masa pengiriman.</a:t>
            </a:r>
          </a:p>
          <a:p>
            <a:pPr>
              <a:lnSpc>
                <a:spcPct val="80000"/>
              </a:lnSpc>
              <a:buFontTx/>
              <a:buNone/>
            </a:pPr>
            <a:endParaRPr lang="en-US" sz="28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ln w="38100">
            <a:solidFill>
              <a:schemeClr val="tx1"/>
            </a:solidFill>
          </a:ln>
        </p:spPr>
        <p:txBody>
          <a:bodyPr/>
          <a:lstStyle/>
          <a:p>
            <a:r>
              <a:rPr lang="en-US" sz="3000"/>
              <a:t>Sertifikasi digital dan pihak yang berwenang untuk memberikan sertifikasi</a:t>
            </a:r>
          </a:p>
        </p:txBody>
      </p:sp>
      <p:sp>
        <p:nvSpPr>
          <p:cNvPr id="36867" name="Rectangle 3"/>
          <p:cNvSpPr>
            <a:spLocks noGrp="1" noChangeArrowheads="1"/>
          </p:cNvSpPr>
          <p:nvPr>
            <p:ph type="body" idx="1"/>
          </p:nvPr>
        </p:nvSpPr>
        <p:spPr>
          <a:ln w="19050">
            <a:solidFill>
              <a:schemeClr val="tx1"/>
            </a:solidFill>
          </a:ln>
        </p:spPr>
        <p:txBody>
          <a:bodyPr/>
          <a:lstStyle/>
          <a:p>
            <a:pPr>
              <a:lnSpc>
                <a:spcPct val="90000"/>
              </a:lnSpc>
            </a:pPr>
            <a:r>
              <a:rPr lang="en-US" sz="2200"/>
              <a:t>Digital Certificate: Melakukan identifikasi pemilik dari kunci pribadi tertentu dan kunci publiknya yang sesuai, serta memastikan waktu validitas sertifikasinya.</a:t>
            </a:r>
          </a:p>
          <a:p>
            <a:pPr lvl="1">
              <a:lnSpc>
                <a:spcPct val="90000"/>
              </a:lnSpc>
            </a:pPr>
            <a:r>
              <a:rPr lang="en-US" sz="2000"/>
              <a:t>A digital certificate identifies the owner of a particular private key and the corresponding public key, and the time period during which the certificate is valid.</a:t>
            </a:r>
          </a:p>
          <a:p>
            <a:pPr>
              <a:lnSpc>
                <a:spcPct val="90000"/>
              </a:lnSpc>
            </a:pPr>
            <a:r>
              <a:rPr lang="en-US" sz="1900"/>
              <a:t>Sertifikasi digital dikeluarkan oleh pihak ketiga yang handal, yaitu yang disebut sebagai pihak yang berwenang untuk memberikan sertifikasi, seperti :</a:t>
            </a:r>
          </a:p>
          <a:p>
            <a:pPr lvl="1">
              <a:lnSpc>
                <a:spcPct val="90000"/>
              </a:lnSpc>
            </a:pPr>
            <a:r>
              <a:rPr lang="en-US" sz="1800"/>
              <a:t>Verisign,  Entrust, Digital Signature Trust</a:t>
            </a:r>
          </a:p>
          <a:p>
            <a:pPr>
              <a:lnSpc>
                <a:spcPct val="90000"/>
              </a:lnSpc>
            </a:pPr>
            <a:r>
              <a:rPr lang="en-US" sz="2200"/>
              <a:t>Tanda tangan digital pihak yang berwenang untuk memberikan sertifikasi juga dimasukkan ke dalam sertifikasi digital agar validasi sertifikat dapat diverifikasi.</a:t>
            </a:r>
          </a:p>
          <a:p>
            <a:pPr>
              <a:lnSpc>
                <a:spcPct val="90000"/>
              </a:lnSpc>
            </a:pPr>
            <a:endParaRPr 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ln w="38100">
            <a:solidFill>
              <a:schemeClr val="tx1"/>
            </a:solidFill>
          </a:ln>
        </p:spPr>
        <p:txBody>
          <a:bodyPr/>
          <a:lstStyle/>
          <a:p>
            <a:r>
              <a:rPr lang="en-US" sz="3800"/>
              <a:t>Pendahuluan: E-Business</a:t>
            </a:r>
          </a:p>
        </p:txBody>
      </p:sp>
      <p:sp>
        <p:nvSpPr>
          <p:cNvPr id="6147" name="Rectangle 3"/>
          <p:cNvSpPr>
            <a:spLocks noGrp="1" noChangeArrowheads="1"/>
          </p:cNvSpPr>
          <p:nvPr>
            <p:ph type="body" idx="1"/>
          </p:nvPr>
        </p:nvSpPr>
        <p:spPr>
          <a:ln w="19050">
            <a:solidFill>
              <a:schemeClr val="tx1"/>
            </a:solidFill>
          </a:ln>
        </p:spPr>
        <p:txBody>
          <a:bodyPr/>
          <a:lstStyle/>
          <a:p>
            <a:pPr indent="-60325">
              <a:buFontTx/>
              <a:buNone/>
            </a:pPr>
            <a:endParaRPr lang="en-US" sz="3700"/>
          </a:p>
          <a:p>
            <a:pPr indent="-60325">
              <a:buFontTx/>
              <a:buNone/>
            </a:pPr>
            <a:r>
              <a:rPr lang="en-US" sz="3700"/>
              <a:t>E-business bukan hanya merupakan interaksi eksternal organisasi dengan:</a:t>
            </a:r>
          </a:p>
          <a:p>
            <a:pPr lvl="1"/>
            <a:r>
              <a:rPr lang="en-US"/>
              <a:t>Para pemasok, pelanggan, investor,</a:t>
            </a:r>
          </a:p>
          <a:p>
            <a:pPr lvl="1"/>
            <a:r>
              <a:rPr lang="en-US"/>
              <a:t>Kreditor, pemerintah, dan media massa</a:t>
            </a:r>
          </a:p>
          <a:p>
            <a:pPr indent="-60325">
              <a:buFontTx/>
              <a:buNone/>
            </a:pP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828800" y="609600"/>
            <a:ext cx="5486400" cy="1143000"/>
          </a:xfrm>
          <a:ln w="38100">
            <a:solidFill>
              <a:schemeClr val="tx1"/>
            </a:solidFill>
          </a:ln>
        </p:spPr>
        <p:txBody>
          <a:bodyPr/>
          <a:lstStyle/>
          <a:p>
            <a:r>
              <a:rPr lang="en-US" sz="3800"/>
              <a:t>Jenis-jenis Jaringan</a:t>
            </a:r>
          </a:p>
        </p:txBody>
      </p:sp>
      <p:sp>
        <p:nvSpPr>
          <p:cNvPr id="37891" name="Rectangle 3"/>
          <p:cNvSpPr>
            <a:spLocks noGrp="1" noChangeArrowheads="1"/>
          </p:cNvSpPr>
          <p:nvPr>
            <p:ph type="body" idx="1"/>
          </p:nvPr>
        </p:nvSpPr>
        <p:spPr>
          <a:ln w="19050">
            <a:solidFill>
              <a:schemeClr val="tx1"/>
            </a:solidFill>
          </a:ln>
        </p:spPr>
        <p:txBody>
          <a:bodyPr/>
          <a:lstStyle/>
          <a:p>
            <a:pPr>
              <a:lnSpc>
                <a:spcPct val="90000"/>
              </a:lnSpc>
            </a:pPr>
            <a:r>
              <a:rPr lang="en-US"/>
              <a:t>Jaringan telekomunikasi di banyak perusahaan dipergunakan untuk melakukan e-commerce dan untuk mengelola operasi internal yang terdiri dari dua komponen, yaitu:</a:t>
            </a:r>
          </a:p>
          <a:p>
            <a:pPr>
              <a:lnSpc>
                <a:spcPct val="90000"/>
              </a:lnSpc>
              <a:buFontTx/>
              <a:buChar char="1"/>
            </a:pPr>
            <a:r>
              <a:rPr lang="en-US"/>
              <a:t>Bagian yang dimiliki sendiri atau  leased oleh perusahaan</a:t>
            </a:r>
          </a:p>
          <a:p>
            <a:pPr>
              <a:lnSpc>
                <a:spcPct val="90000"/>
              </a:lnSpc>
              <a:buFontTx/>
              <a:buChar char="2"/>
            </a:pPr>
            <a:r>
              <a:rPr lang="en-US"/>
              <a:t>Internet</a:t>
            </a:r>
          </a:p>
          <a:p>
            <a:pPr>
              <a:lnSpc>
                <a:spcPct val="90000"/>
              </a:lnSpc>
              <a:buFontTx/>
              <a:buNone/>
            </a:pP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524000" y="609600"/>
            <a:ext cx="6096000" cy="1143000"/>
          </a:xfrm>
          <a:ln w="38100">
            <a:solidFill>
              <a:schemeClr val="tx1"/>
            </a:solidFill>
          </a:ln>
        </p:spPr>
        <p:txBody>
          <a:bodyPr/>
          <a:lstStyle/>
          <a:p>
            <a:r>
              <a:rPr lang="en-US" sz="3800"/>
              <a:t>Jenis-jenis Jaringan</a:t>
            </a:r>
          </a:p>
        </p:txBody>
      </p:sp>
      <p:sp>
        <p:nvSpPr>
          <p:cNvPr id="38915" name="Rectangle 3"/>
          <p:cNvSpPr>
            <a:spLocks noGrp="1" noChangeArrowheads="1"/>
          </p:cNvSpPr>
          <p:nvPr>
            <p:ph type="body" idx="1"/>
          </p:nvPr>
        </p:nvSpPr>
        <p:spPr>
          <a:ln w="19050">
            <a:solidFill>
              <a:schemeClr val="tx1"/>
            </a:solidFill>
          </a:ln>
        </p:spPr>
        <p:txBody>
          <a:bodyPr/>
          <a:lstStyle/>
          <a:p>
            <a:pPr>
              <a:lnSpc>
                <a:spcPct val="90000"/>
              </a:lnSpc>
            </a:pPr>
            <a:r>
              <a:rPr lang="en-US" sz="3000"/>
              <a:t>Bagian sendiri selanjutnya dapat dibagi ke dalam dua subsets:</a:t>
            </a:r>
          </a:p>
          <a:p>
            <a:pPr>
              <a:lnSpc>
                <a:spcPct val="90000"/>
              </a:lnSpc>
              <a:buFontTx/>
              <a:buChar char="1"/>
            </a:pPr>
            <a:r>
              <a:rPr lang="en-US" sz="3000" i="1"/>
              <a:t>Local area network</a:t>
            </a:r>
            <a:r>
              <a:rPr lang="en-US" sz="3000"/>
              <a:t> (LAN) —  sistem  komputer dan perealaatn lainnya, seperti printer, yang lokasinya dekat antara satu dengan lainnya.</a:t>
            </a:r>
          </a:p>
          <a:p>
            <a:pPr>
              <a:lnSpc>
                <a:spcPct val="90000"/>
              </a:lnSpc>
              <a:buFontTx/>
              <a:buChar char="2"/>
            </a:pPr>
            <a:r>
              <a:rPr lang="en-US" sz="3000" i="1"/>
              <a:t>Wide area network</a:t>
            </a:r>
            <a:r>
              <a:rPr lang="en-US" sz="3000"/>
              <a:t> (WAN) — mencakup wilayah geografis yang luas, dan seringkali global</a:t>
            </a:r>
            <a:r>
              <a:rPr lang="en-US"/>
              <a:t>. </a:t>
            </a:r>
          </a:p>
          <a:p>
            <a:pPr>
              <a:lnSpc>
                <a:spcPct val="90000"/>
              </a:lnSpc>
              <a:buFontTx/>
              <a:buNone/>
            </a:pP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828800" y="609600"/>
            <a:ext cx="5486400" cy="1143000"/>
          </a:xfrm>
          <a:ln w="38100">
            <a:solidFill>
              <a:schemeClr val="tx1"/>
            </a:solidFill>
          </a:ln>
        </p:spPr>
        <p:txBody>
          <a:bodyPr/>
          <a:lstStyle/>
          <a:p>
            <a:r>
              <a:rPr lang="en-US" sz="3800"/>
              <a:t>Jenis-jenis Jaringan</a:t>
            </a:r>
          </a:p>
        </p:txBody>
      </p:sp>
      <p:sp>
        <p:nvSpPr>
          <p:cNvPr id="39939" name="Rectangle 3"/>
          <p:cNvSpPr>
            <a:spLocks noGrp="1" noChangeArrowheads="1"/>
          </p:cNvSpPr>
          <p:nvPr>
            <p:ph type="body" idx="1"/>
          </p:nvPr>
        </p:nvSpPr>
        <p:spPr>
          <a:ln w="19050">
            <a:solidFill>
              <a:schemeClr val="tx1"/>
            </a:solidFill>
          </a:ln>
        </p:spPr>
        <p:txBody>
          <a:bodyPr/>
          <a:lstStyle/>
          <a:p>
            <a:r>
              <a:rPr lang="en-US"/>
              <a:t>Perusahaan umumnya memiliki seluruh perlengkapan untuk LAN mereka</a:t>
            </a:r>
          </a:p>
          <a:p>
            <a:r>
              <a:rPr lang="en-US"/>
              <a:t>Mereka biasanya tidak memiliki koneksi komunikasi data jarak jauh untuk WAN mereka </a:t>
            </a:r>
          </a:p>
          <a:p>
            <a:r>
              <a:rPr lang="en-US"/>
              <a:t>Mereka mengontrak value-added network (VAN) atau mempergunakan Internet.</a:t>
            </a:r>
          </a:p>
          <a:p>
            <a:pPr>
              <a:buFontTx/>
              <a:buNone/>
            </a:pP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676400" y="609600"/>
            <a:ext cx="5562600" cy="1143000"/>
          </a:xfrm>
          <a:ln w="38100">
            <a:solidFill>
              <a:schemeClr val="tx1"/>
            </a:solidFill>
          </a:ln>
        </p:spPr>
        <p:txBody>
          <a:bodyPr/>
          <a:lstStyle/>
          <a:p>
            <a:r>
              <a:rPr lang="en-US" sz="3800"/>
              <a:t>Jenis-jenis Jaringan</a:t>
            </a:r>
          </a:p>
        </p:txBody>
      </p:sp>
      <p:sp>
        <p:nvSpPr>
          <p:cNvPr id="40963" name="Rectangle 3"/>
          <p:cNvSpPr>
            <a:spLocks noGrp="1" noChangeArrowheads="1"/>
          </p:cNvSpPr>
          <p:nvPr>
            <p:ph type="body" idx="1"/>
          </p:nvPr>
        </p:nvSpPr>
        <p:spPr>
          <a:ln w="19050">
            <a:solidFill>
              <a:schemeClr val="tx1"/>
            </a:solidFill>
          </a:ln>
        </p:spPr>
        <p:txBody>
          <a:bodyPr/>
          <a:lstStyle/>
          <a:p>
            <a:r>
              <a:rPr lang="en-US" sz="2800"/>
              <a:t>Internet adalah jaringan internasional komputer (dan jaringan-jaringan yang lebih kecil) yang saling berhubungan.</a:t>
            </a:r>
          </a:p>
          <a:p>
            <a:r>
              <a:rPr lang="en-US" sz="2800"/>
              <a:t>Apakah backbone internet itu ?</a:t>
            </a:r>
          </a:p>
          <a:p>
            <a:pPr lvl="1"/>
            <a:r>
              <a:rPr lang="en-US" sz="2400"/>
              <a:t>Backbone internet adalah hubungan yang menghubungkan komputer-komputer tersebut.</a:t>
            </a:r>
          </a:p>
          <a:p>
            <a:r>
              <a:rPr lang="en-US" sz="2800"/>
              <a:t>Beberapa bagian dari tulang punggung internet dimiliki dan dikelola oleh ISP-ISP besar </a:t>
            </a:r>
          </a:p>
          <a:p>
            <a:pPr>
              <a:buFontTx/>
              <a:buNone/>
            </a:pPr>
            <a:endParaRPr lang="en-US" sz="28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752600" y="609600"/>
            <a:ext cx="5486400" cy="1143000"/>
          </a:xfrm>
          <a:ln w="38100">
            <a:solidFill>
              <a:schemeClr val="tx1"/>
            </a:solidFill>
          </a:ln>
        </p:spPr>
        <p:txBody>
          <a:bodyPr/>
          <a:lstStyle/>
          <a:p>
            <a:r>
              <a:rPr lang="en-US" sz="3800"/>
              <a:t>Jenis-jenis Jaringan</a:t>
            </a:r>
          </a:p>
        </p:txBody>
      </p:sp>
      <p:sp>
        <p:nvSpPr>
          <p:cNvPr id="41987" name="Rectangle 3"/>
          <p:cNvSpPr>
            <a:spLocks noGrp="1" noChangeArrowheads="1"/>
          </p:cNvSpPr>
          <p:nvPr>
            <p:ph type="body" idx="1"/>
          </p:nvPr>
        </p:nvSpPr>
        <p:spPr>
          <a:ln w="19050">
            <a:solidFill>
              <a:schemeClr val="tx1"/>
            </a:solidFill>
          </a:ln>
        </p:spPr>
        <p:txBody>
          <a:bodyPr/>
          <a:lstStyle/>
          <a:p>
            <a:r>
              <a:rPr lang="en-US" sz="3000"/>
              <a:t>Apakah Intranet itu ?</a:t>
            </a:r>
          </a:p>
          <a:p>
            <a:r>
              <a:rPr lang="en-US" sz="3000"/>
              <a:t>Istilah intranet merujuk pada jaringan   internal yang menghubungkan ke internet utama </a:t>
            </a:r>
          </a:p>
          <a:p>
            <a:r>
              <a:rPr lang="en-US" sz="3000"/>
              <a:t>Intranet dapat dinavigasi dengan software browser yang sama dengan yang dipergunakan dalam internet, tetapi tidak dapat diakses oleh publik.</a:t>
            </a:r>
          </a:p>
          <a:p>
            <a:r>
              <a:rPr lang="en-US" sz="3000"/>
              <a:t>Apakah Ekstranet itu ?</a:t>
            </a:r>
          </a:p>
          <a:p>
            <a:pPr>
              <a:buFontTx/>
              <a:buNone/>
            </a:pP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752600" y="609600"/>
            <a:ext cx="5486400" cy="1143000"/>
          </a:xfrm>
          <a:ln w="38100">
            <a:solidFill>
              <a:schemeClr val="tx1"/>
            </a:solidFill>
          </a:ln>
        </p:spPr>
        <p:txBody>
          <a:bodyPr/>
          <a:lstStyle/>
          <a:p>
            <a:r>
              <a:rPr lang="en-US" sz="3800"/>
              <a:t>Jenis-jenis Jaringan</a:t>
            </a:r>
          </a:p>
        </p:txBody>
      </p:sp>
      <p:sp>
        <p:nvSpPr>
          <p:cNvPr id="43011" name="Rectangle 3"/>
          <p:cNvSpPr>
            <a:spLocks noGrp="1" noChangeArrowheads="1"/>
          </p:cNvSpPr>
          <p:nvPr>
            <p:ph type="body" idx="1"/>
          </p:nvPr>
        </p:nvSpPr>
        <p:spPr>
          <a:ln w="19050">
            <a:solidFill>
              <a:schemeClr val="tx1"/>
            </a:solidFill>
          </a:ln>
        </p:spPr>
        <p:txBody>
          <a:bodyPr/>
          <a:lstStyle/>
          <a:p>
            <a:r>
              <a:rPr lang="en-US" sz="2800"/>
              <a:t>Ekstranet yang menghubungkan intranet dari dua atau lebih perusahaan.</a:t>
            </a:r>
          </a:p>
          <a:p>
            <a:r>
              <a:rPr lang="en-US" sz="2800"/>
              <a:t>Baik  Internet atau VAN dapat digunakan untuk menghubungkan perusahaan yang berbentuk ekstranet.</a:t>
            </a:r>
          </a:p>
          <a:p>
            <a:r>
              <a:rPr lang="en-US" sz="2800"/>
              <a:t>Value-added networks (VAN) lebih dapat diandalkan dan lebih aman dari pada internet, tetapi mereka (VAN) juga lebih mahal</a:t>
            </a:r>
          </a:p>
          <a:p>
            <a:pPr>
              <a:buFontTx/>
              <a:buNone/>
            </a:pPr>
            <a:endParaRPr lang="en-US" sz="28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1676400" y="304800"/>
            <a:ext cx="5638800" cy="1066800"/>
          </a:xfrm>
          <a:ln w="38100">
            <a:solidFill>
              <a:schemeClr val="tx1"/>
            </a:solidFill>
          </a:ln>
        </p:spPr>
        <p:txBody>
          <a:bodyPr/>
          <a:lstStyle/>
          <a:p>
            <a:r>
              <a:rPr lang="en-US" sz="3800"/>
              <a:t>Jenis-jenis Jaringan</a:t>
            </a:r>
          </a:p>
        </p:txBody>
      </p:sp>
      <p:sp>
        <p:nvSpPr>
          <p:cNvPr id="44035" name="Rectangle 3"/>
          <p:cNvSpPr>
            <a:spLocks noGrp="1" noChangeArrowheads="1"/>
          </p:cNvSpPr>
          <p:nvPr>
            <p:ph type="body" idx="1"/>
          </p:nvPr>
        </p:nvSpPr>
        <p:spPr/>
        <p:txBody>
          <a:bodyPr/>
          <a:lstStyle/>
          <a:p>
            <a:endParaRPr lang="en-US"/>
          </a:p>
        </p:txBody>
      </p:sp>
      <p:sp>
        <p:nvSpPr>
          <p:cNvPr id="44036" name="Rectangle 4"/>
          <p:cNvSpPr>
            <a:spLocks noChangeArrowheads="1"/>
          </p:cNvSpPr>
          <p:nvPr/>
        </p:nvSpPr>
        <p:spPr bwMode="auto">
          <a:xfrm>
            <a:off x="304800" y="3962400"/>
            <a:ext cx="3581400" cy="15240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eaLnBrk="0" hangingPunct="0"/>
            <a:endParaRPr lang="en-US" sz="2800">
              <a:solidFill>
                <a:srgbClr val="1A1A00"/>
              </a:solidFill>
            </a:endParaRPr>
          </a:p>
          <a:p>
            <a:endParaRPr lang="en-US" sz="2800">
              <a:solidFill>
                <a:srgbClr val="1A1A00"/>
              </a:solidFill>
            </a:endParaRPr>
          </a:p>
        </p:txBody>
      </p:sp>
      <p:sp>
        <p:nvSpPr>
          <p:cNvPr id="44037" name="Rectangle 5"/>
          <p:cNvSpPr>
            <a:spLocks noChangeArrowheads="1"/>
          </p:cNvSpPr>
          <p:nvPr/>
        </p:nvSpPr>
        <p:spPr bwMode="auto">
          <a:xfrm>
            <a:off x="915988" y="3841750"/>
            <a:ext cx="2282825" cy="576263"/>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sz="3200">
                <a:solidFill>
                  <a:srgbClr val="1A1A00"/>
                </a:solidFill>
              </a:rPr>
              <a:t> </a:t>
            </a:r>
            <a:r>
              <a:rPr lang="en-US">
                <a:solidFill>
                  <a:srgbClr val="1A1A00"/>
                </a:solidFill>
              </a:rPr>
              <a:t>Perusahaan  A</a:t>
            </a:r>
          </a:p>
        </p:txBody>
      </p:sp>
      <p:sp>
        <p:nvSpPr>
          <p:cNvPr id="44038" name="Rectangle 6"/>
          <p:cNvSpPr>
            <a:spLocks noChangeArrowheads="1"/>
          </p:cNvSpPr>
          <p:nvPr/>
        </p:nvSpPr>
        <p:spPr bwMode="auto">
          <a:xfrm>
            <a:off x="382588" y="4591050"/>
            <a:ext cx="987425" cy="588963"/>
          </a:xfrm>
          <a:prstGeom prst="rect">
            <a:avLst/>
          </a:prstGeom>
          <a:solidFill>
            <a:schemeClr val="bg1"/>
          </a:solidFill>
          <a:ln w="12700">
            <a:solidFill>
              <a:srgbClr val="000000"/>
            </a:solidFill>
            <a:miter lim="800000"/>
            <a:headEnd/>
            <a:tailEnd/>
          </a:ln>
          <a:effectLst/>
        </p:spPr>
        <p:txBody>
          <a:bodyPr lIns="90488" tIns="44450" rIns="90488" bIns="44450">
            <a:spAutoFit/>
          </a:bodyPr>
          <a:lstStyle/>
          <a:p>
            <a:pPr algn="ctr" eaLnBrk="0" hangingPunct="0">
              <a:spcBef>
                <a:spcPct val="50000"/>
              </a:spcBef>
            </a:pPr>
            <a:r>
              <a:rPr lang="en-US" sz="3200">
                <a:solidFill>
                  <a:srgbClr val="1A1A00"/>
                </a:solidFill>
              </a:rPr>
              <a:t>SIA</a:t>
            </a:r>
          </a:p>
        </p:txBody>
      </p:sp>
      <p:sp>
        <p:nvSpPr>
          <p:cNvPr id="44039" name="Oval 7"/>
          <p:cNvSpPr>
            <a:spLocks noChangeArrowheads="1"/>
          </p:cNvSpPr>
          <p:nvPr/>
        </p:nvSpPr>
        <p:spPr bwMode="auto">
          <a:xfrm>
            <a:off x="1981200" y="4343400"/>
            <a:ext cx="1905000" cy="1077913"/>
          </a:xfrm>
          <a:prstGeom prst="ellipse">
            <a:avLst/>
          </a:prstGeom>
          <a:solidFill>
            <a:schemeClr val="bg1"/>
          </a:solidFill>
          <a:ln w="12700">
            <a:solidFill>
              <a:srgbClr val="000000"/>
            </a:solidFill>
            <a:round/>
            <a:headEnd/>
            <a:tailEnd/>
          </a:ln>
          <a:effectLst/>
        </p:spPr>
        <p:txBody>
          <a:bodyPr wrap="none" lIns="90488" tIns="44450" rIns="90488" bIns="44450" anchor="ctr"/>
          <a:lstStyle/>
          <a:p>
            <a:pPr algn="ctr" eaLnBrk="0" hangingPunct="0">
              <a:lnSpc>
                <a:spcPct val="75000"/>
              </a:lnSpc>
            </a:pPr>
            <a:r>
              <a:rPr lang="en-US" sz="3200">
                <a:solidFill>
                  <a:srgbClr val="1A1A00"/>
                </a:solidFill>
              </a:rPr>
              <a:t>Peralatan</a:t>
            </a:r>
          </a:p>
          <a:p>
            <a:pPr algn="ctr" eaLnBrk="0" hangingPunct="0">
              <a:lnSpc>
                <a:spcPct val="75000"/>
              </a:lnSpc>
            </a:pPr>
            <a:r>
              <a:rPr lang="en-US" sz="3200">
                <a:solidFill>
                  <a:srgbClr val="1A1A00"/>
                </a:solidFill>
              </a:rPr>
              <a:t>VPN</a:t>
            </a:r>
            <a:endParaRPr lang="en-US" sz="2800">
              <a:solidFill>
                <a:srgbClr val="1A1A00"/>
              </a:solidFill>
            </a:endParaRPr>
          </a:p>
        </p:txBody>
      </p:sp>
      <p:sp>
        <p:nvSpPr>
          <p:cNvPr id="44040" name="Line 8"/>
          <p:cNvSpPr>
            <a:spLocks noChangeShapeType="1"/>
          </p:cNvSpPr>
          <p:nvPr/>
        </p:nvSpPr>
        <p:spPr bwMode="auto">
          <a:xfrm>
            <a:off x="3887788" y="4343400"/>
            <a:ext cx="1065212" cy="0"/>
          </a:xfrm>
          <a:prstGeom prst="line">
            <a:avLst/>
          </a:prstGeom>
          <a:noFill/>
          <a:ln w="12700">
            <a:solidFill>
              <a:schemeClr val="tx1"/>
            </a:solidFill>
            <a:round/>
            <a:headEnd type="triangle" w="med" len="med"/>
            <a:tailEnd/>
          </a:ln>
          <a:effectLst/>
        </p:spPr>
        <p:txBody>
          <a:bodyPr/>
          <a:lstStyle/>
          <a:p>
            <a:endParaRPr lang="en-US"/>
          </a:p>
        </p:txBody>
      </p:sp>
      <p:sp>
        <p:nvSpPr>
          <p:cNvPr id="44041" name="Line 9"/>
          <p:cNvSpPr>
            <a:spLocks noChangeShapeType="1"/>
          </p:cNvSpPr>
          <p:nvPr/>
        </p:nvSpPr>
        <p:spPr bwMode="auto">
          <a:xfrm>
            <a:off x="4268788" y="4724400"/>
            <a:ext cx="1522412" cy="0"/>
          </a:xfrm>
          <a:prstGeom prst="line">
            <a:avLst/>
          </a:prstGeom>
          <a:noFill/>
          <a:ln w="12700">
            <a:solidFill>
              <a:schemeClr val="tx1"/>
            </a:solidFill>
            <a:round/>
            <a:headEnd/>
            <a:tailEnd type="triangle" w="med" len="med"/>
          </a:ln>
          <a:effectLst/>
        </p:spPr>
        <p:txBody>
          <a:bodyPr/>
          <a:lstStyle/>
          <a:p>
            <a:endParaRPr lang="en-US"/>
          </a:p>
        </p:txBody>
      </p:sp>
      <p:sp>
        <p:nvSpPr>
          <p:cNvPr id="44042" name="Rectangle 10"/>
          <p:cNvSpPr>
            <a:spLocks noChangeArrowheads="1"/>
          </p:cNvSpPr>
          <p:nvPr/>
        </p:nvSpPr>
        <p:spPr bwMode="auto">
          <a:xfrm>
            <a:off x="5791200" y="4419600"/>
            <a:ext cx="838200" cy="5334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sz="3200">
                <a:solidFill>
                  <a:srgbClr val="1A1A00"/>
                </a:solidFill>
              </a:rPr>
              <a:t>ISP</a:t>
            </a:r>
          </a:p>
        </p:txBody>
      </p:sp>
      <p:sp>
        <p:nvSpPr>
          <p:cNvPr id="44043" name="Oval 11"/>
          <p:cNvSpPr>
            <a:spLocks noChangeArrowheads="1"/>
          </p:cNvSpPr>
          <p:nvPr/>
        </p:nvSpPr>
        <p:spPr bwMode="auto">
          <a:xfrm>
            <a:off x="6858000" y="5410200"/>
            <a:ext cx="2286000" cy="914400"/>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3200">
                <a:solidFill>
                  <a:srgbClr val="1A1A00"/>
                </a:solidFill>
              </a:rPr>
              <a:t>Internet</a:t>
            </a:r>
          </a:p>
        </p:txBody>
      </p:sp>
      <p:sp>
        <p:nvSpPr>
          <p:cNvPr id="44044" name="Rectangle 12"/>
          <p:cNvSpPr>
            <a:spLocks noChangeArrowheads="1"/>
          </p:cNvSpPr>
          <p:nvPr/>
        </p:nvSpPr>
        <p:spPr bwMode="auto">
          <a:xfrm>
            <a:off x="304800" y="1524000"/>
            <a:ext cx="8839200" cy="4495800"/>
          </a:xfrm>
          <a:prstGeom prst="rect">
            <a:avLst/>
          </a:prstGeom>
          <a:noFill/>
          <a:ln w="12700">
            <a:noFill/>
            <a:miter lim="800000"/>
            <a:headEnd/>
            <a:tailEnd/>
          </a:ln>
          <a:effectLst/>
        </p:spPr>
        <p:txBody>
          <a:bodyPr lIns="90488" tIns="44450" rIns="90488" bIns="44450"/>
          <a:lstStyle/>
          <a:p>
            <a:pPr marL="342900" indent="-342900">
              <a:spcBef>
                <a:spcPct val="20000"/>
              </a:spcBef>
              <a:buFontTx/>
              <a:buChar char="•"/>
            </a:pPr>
            <a:r>
              <a:rPr lang="en-US" sz="3200"/>
              <a:t>Perusahaan membangun virtual private network (VPN) untuk meningkatkan keandalan dan keamanan, saat masih memanfaatkan (menggunakan) Internet.</a:t>
            </a:r>
          </a:p>
        </p:txBody>
      </p:sp>
      <p:sp>
        <p:nvSpPr>
          <p:cNvPr id="44045" name="Freeform 13"/>
          <p:cNvSpPr>
            <a:spLocks/>
          </p:cNvSpPr>
          <p:nvPr/>
        </p:nvSpPr>
        <p:spPr bwMode="auto">
          <a:xfrm>
            <a:off x="4267200" y="4343400"/>
            <a:ext cx="687388" cy="382588"/>
          </a:xfrm>
          <a:custGeom>
            <a:avLst/>
            <a:gdLst/>
            <a:ahLst/>
            <a:cxnLst>
              <a:cxn ang="0">
                <a:pos x="0" y="240"/>
              </a:cxn>
              <a:cxn ang="0">
                <a:pos x="432" y="0"/>
              </a:cxn>
            </a:cxnLst>
            <a:rect l="0" t="0" r="r" b="b"/>
            <a:pathLst>
              <a:path w="433" h="241">
                <a:moveTo>
                  <a:pt x="0" y="240"/>
                </a:moveTo>
                <a:lnTo>
                  <a:pt x="432" y="0"/>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44046" name="Freeform 14"/>
          <p:cNvSpPr>
            <a:spLocks/>
          </p:cNvSpPr>
          <p:nvPr/>
        </p:nvSpPr>
        <p:spPr bwMode="auto">
          <a:xfrm>
            <a:off x="6629400" y="4686300"/>
            <a:ext cx="611188" cy="420688"/>
          </a:xfrm>
          <a:custGeom>
            <a:avLst/>
            <a:gdLst/>
            <a:ahLst/>
            <a:cxnLst>
              <a:cxn ang="0">
                <a:pos x="384" y="264"/>
              </a:cxn>
              <a:cxn ang="0">
                <a:pos x="0" y="0"/>
              </a:cxn>
            </a:cxnLst>
            <a:rect l="0" t="0" r="r" b="b"/>
            <a:pathLst>
              <a:path w="385" h="265">
                <a:moveTo>
                  <a:pt x="384" y="264"/>
                </a:moveTo>
                <a:lnTo>
                  <a:pt x="0" y="0"/>
                </a:lnTo>
              </a:path>
            </a:pathLst>
          </a:custGeom>
          <a:noFill/>
          <a:ln w="12700" cap="rnd" cmpd="sng">
            <a:solidFill>
              <a:schemeClr val="tx1"/>
            </a:solidFill>
            <a:prstDash val="solid"/>
            <a:round/>
            <a:headEnd type="none" w="med" len="med"/>
            <a:tailEnd type="triangle" w="med" len="med"/>
          </a:ln>
          <a:effectLst/>
        </p:spPr>
        <p:txBody>
          <a:bodyPr/>
          <a:lstStyle/>
          <a:p>
            <a:endParaRPr lang="en-US"/>
          </a:p>
        </p:txBody>
      </p:sp>
      <p:sp>
        <p:nvSpPr>
          <p:cNvPr id="44047" name="Line 15"/>
          <p:cNvSpPr>
            <a:spLocks noChangeShapeType="1"/>
          </p:cNvSpPr>
          <p:nvPr/>
        </p:nvSpPr>
        <p:spPr bwMode="auto">
          <a:xfrm flipH="1">
            <a:off x="6249988" y="5105400"/>
            <a:ext cx="989012" cy="0"/>
          </a:xfrm>
          <a:prstGeom prst="line">
            <a:avLst/>
          </a:prstGeom>
          <a:noFill/>
          <a:ln w="12700">
            <a:solidFill>
              <a:schemeClr val="tx1"/>
            </a:solidFill>
            <a:round/>
            <a:headEnd/>
            <a:tailEnd/>
          </a:ln>
          <a:effectLst/>
        </p:spPr>
        <p:txBody>
          <a:bodyPr/>
          <a:lstStyle/>
          <a:p>
            <a:endParaRPr lang="en-US"/>
          </a:p>
        </p:txBody>
      </p:sp>
      <p:sp>
        <p:nvSpPr>
          <p:cNvPr id="44048" name="Freeform 16"/>
          <p:cNvSpPr>
            <a:spLocks/>
          </p:cNvSpPr>
          <p:nvPr/>
        </p:nvSpPr>
        <p:spPr bwMode="auto">
          <a:xfrm>
            <a:off x="6248400" y="5105400"/>
            <a:ext cx="611188" cy="839788"/>
          </a:xfrm>
          <a:custGeom>
            <a:avLst/>
            <a:gdLst/>
            <a:ahLst/>
            <a:cxnLst>
              <a:cxn ang="0">
                <a:pos x="0" y="0"/>
              </a:cxn>
              <a:cxn ang="0">
                <a:pos x="384" y="528"/>
              </a:cxn>
            </a:cxnLst>
            <a:rect l="0" t="0" r="r" b="b"/>
            <a:pathLst>
              <a:path w="385" h="529">
                <a:moveTo>
                  <a:pt x="0" y="0"/>
                </a:moveTo>
                <a:lnTo>
                  <a:pt x="384" y="528"/>
                </a:lnTo>
              </a:path>
            </a:pathLst>
          </a:custGeom>
          <a:noFill/>
          <a:ln w="12700" cap="rnd" cmpd="sng">
            <a:solidFill>
              <a:schemeClr val="tx1"/>
            </a:solidFill>
            <a:prstDash val="solid"/>
            <a:round/>
            <a:headEnd type="none" w="med" len="med"/>
            <a:tailEnd type="triangle" w="med" len="med"/>
          </a:ln>
          <a:effectLst/>
        </p:spPr>
        <p:txBody>
          <a:bodyPr/>
          <a:lstStyle/>
          <a:p>
            <a:endParaRPr lang="en-US"/>
          </a:p>
        </p:txBody>
      </p:sp>
      <p:sp>
        <p:nvSpPr>
          <p:cNvPr id="44049" name="Line 17"/>
          <p:cNvSpPr>
            <a:spLocks noChangeShapeType="1"/>
          </p:cNvSpPr>
          <p:nvPr/>
        </p:nvSpPr>
        <p:spPr bwMode="auto">
          <a:xfrm>
            <a:off x="1371600" y="4876800"/>
            <a:ext cx="609600" cy="0"/>
          </a:xfrm>
          <a:prstGeom prst="line">
            <a:avLst/>
          </a:prstGeom>
          <a:noFill/>
          <a:ln w="12700">
            <a:solidFill>
              <a:srgbClr val="000000"/>
            </a:solidFill>
            <a:round/>
            <a:headEnd type="triangle" w="med" len="med"/>
            <a:tailEnd type="triangle" w="med" len="med"/>
          </a:ln>
          <a:effectLst/>
        </p:spPr>
        <p:txBody>
          <a:bodyPr/>
          <a:lstStyle/>
          <a:p>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371600" y="609600"/>
            <a:ext cx="6324600" cy="1143000"/>
          </a:xfrm>
          <a:ln w="38100">
            <a:solidFill>
              <a:schemeClr val="tx1"/>
            </a:solidFill>
          </a:ln>
        </p:spPr>
        <p:txBody>
          <a:bodyPr/>
          <a:lstStyle/>
          <a:p>
            <a:r>
              <a:rPr lang="en-US" sz="3400"/>
              <a:t>Komunikasi Data </a:t>
            </a:r>
            <a:br>
              <a:rPr lang="en-US" sz="3400"/>
            </a:br>
            <a:r>
              <a:rPr lang="en-US" sz="3400"/>
              <a:t>Komponen-komponen Sistem</a:t>
            </a:r>
          </a:p>
        </p:txBody>
      </p:sp>
      <p:sp>
        <p:nvSpPr>
          <p:cNvPr id="45059" name="Rectangle 3"/>
          <p:cNvSpPr>
            <a:spLocks noGrp="1" noChangeArrowheads="1"/>
          </p:cNvSpPr>
          <p:nvPr>
            <p:ph type="body" idx="1"/>
          </p:nvPr>
        </p:nvSpPr>
        <p:spPr>
          <a:ln w="19050">
            <a:solidFill>
              <a:schemeClr val="tx1"/>
            </a:solidFill>
          </a:ln>
        </p:spPr>
        <p:txBody>
          <a:bodyPr/>
          <a:lstStyle/>
          <a:p>
            <a:r>
              <a:rPr lang="en-US"/>
              <a:t>Ada lima komponen-komponen dasar dalam suatu jaringan komunikasi data, yaitu :</a:t>
            </a:r>
          </a:p>
          <a:p>
            <a:pPr>
              <a:buFontTx/>
              <a:buChar char="1"/>
            </a:pPr>
            <a:r>
              <a:rPr lang="en-US"/>
              <a:t>Alat (tujuan)  pengiriman</a:t>
            </a:r>
          </a:p>
          <a:p>
            <a:pPr>
              <a:buFontTx/>
              <a:buChar char="2"/>
            </a:pPr>
            <a:r>
              <a:rPr lang="en-US"/>
              <a:t>Alat penghubung komunikasi</a:t>
            </a:r>
          </a:p>
          <a:p>
            <a:pPr>
              <a:buFontTx/>
              <a:buChar char="3"/>
            </a:pPr>
            <a:r>
              <a:rPr lang="en-US"/>
              <a:t>Saluran komunikasi</a:t>
            </a:r>
          </a:p>
          <a:p>
            <a:pPr>
              <a:buFontTx/>
              <a:buChar char="4"/>
            </a:pPr>
            <a:r>
              <a:rPr lang="en-US"/>
              <a:t>Alat penerimaan</a:t>
            </a:r>
          </a:p>
          <a:p>
            <a:pPr>
              <a:buFontTx/>
              <a:buChar char="5"/>
            </a:pPr>
            <a:r>
              <a:rPr lang="en-US"/>
              <a:t>Perangkat lunak komunikasi</a:t>
            </a:r>
          </a:p>
          <a:p>
            <a:pPr>
              <a:buFontTx/>
              <a:buNone/>
            </a:pPr>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371600" y="609600"/>
            <a:ext cx="6400800" cy="1143000"/>
          </a:xfrm>
          <a:ln w="38100">
            <a:solidFill>
              <a:schemeClr val="tx1"/>
            </a:solidFill>
          </a:ln>
        </p:spPr>
        <p:txBody>
          <a:bodyPr/>
          <a:lstStyle/>
          <a:p>
            <a:r>
              <a:rPr lang="en-US" sz="3400"/>
              <a:t>Komunikasi Data </a:t>
            </a:r>
            <a:br>
              <a:rPr lang="en-US" sz="3400"/>
            </a:br>
            <a:r>
              <a:rPr lang="en-US" sz="3400"/>
              <a:t>Komponen-komponen Sistem</a:t>
            </a:r>
          </a:p>
        </p:txBody>
      </p:sp>
      <p:sp>
        <p:nvSpPr>
          <p:cNvPr id="46083" name="Rectangle 3"/>
          <p:cNvSpPr>
            <a:spLocks noGrp="1" noChangeArrowheads="1"/>
          </p:cNvSpPr>
          <p:nvPr>
            <p:ph type="body" idx="1"/>
          </p:nvPr>
        </p:nvSpPr>
        <p:spPr>
          <a:ln w="19050">
            <a:solidFill>
              <a:schemeClr val="tx1"/>
            </a:solidFill>
          </a:ln>
        </p:spPr>
        <p:txBody>
          <a:bodyPr/>
          <a:lstStyle/>
          <a:p>
            <a:endParaRPr lang="en-US"/>
          </a:p>
          <a:p>
            <a:r>
              <a:rPr lang="en-US"/>
              <a:t>Berikut ini adalah komponen-komponen model komunikasi data:</a:t>
            </a:r>
          </a:p>
          <a:p>
            <a:pPr>
              <a:buFontTx/>
              <a:buChar char="–"/>
            </a:pPr>
            <a:r>
              <a:rPr lang="en-US"/>
              <a:t>Alat penghubung</a:t>
            </a:r>
          </a:p>
          <a:p>
            <a:pPr>
              <a:buFontTx/>
              <a:buChar char="–"/>
            </a:pPr>
            <a:r>
              <a:rPr lang="en-US"/>
              <a:t>Perangkat lunak komunikasi</a:t>
            </a:r>
          </a:p>
          <a:p>
            <a:pPr>
              <a:buFontTx/>
              <a:buChar char="–"/>
            </a:pPr>
            <a:r>
              <a:rPr lang="en-US"/>
              <a:t>Saluran komunikasi</a:t>
            </a:r>
          </a:p>
          <a:p>
            <a:pPr>
              <a:buFontTx/>
              <a:buNone/>
            </a:pPr>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828800" y="609600"/>
            <a:ext cx="5410200" cy="1143000"/>
          </a:xfrm>
          <a:ln w="38100">
            <a:solidFill>
              <a:schemeClr val="tx1"/>
            </a:solidFill>
          </a:ln>
        </p:spPr>
        <p:txBody>
          <a:bodyPr/>
          <a:lstStyle/>
          <a:p>
            <a:r>
              <a:rPr lang="en-US" sz="3800"/>
              <a:t>Alat Penghubung</a:t>
            </a:r>
          </a:p>
        </p:txBody>
      </p:sp>
      <p:sp>
        <p:nvSpPr>
          <p:cNvPr id="47107" name="Rectangle 3"/>
          <p:cNvSpPr>
            <a:spLocks noGrp="1" noChangeArrowheads="1"/>
          </p:cNvSpPr>
          <p:nvPr>
            <p:ph type="body" idx="1"/>
          </p:nvPr>
        </p:nvSpPr>
        <p:spPr>
          <a:ln w="19050">
            <a:solidFill>
              <a:schemeClr val="tx1"/>
            </a:solidFill>
          </a:ln>
        </p:spPr>
        <p:txBody>
          <a:bodyPr/>
          <a:lstStyle/>
          <a:p>
            <a:r>
              <a:rPr lang="en-US" sz="2800"/>
              <a:t>Ada enam alat penghubung komunikasi dasar yang digunakan dalam kebanyakan jaringan :</a:t>
            </a:r>
          </a:p>
          <a:p>
            <a:pPr>
              <a:buFontTx/>
              <a:buChar char="1"/>
            </a:pPr>
            <a:r>
              <a:rPr lang="en-US" sz="2800"/>
              <a:t>Kartu penghubung jaringan</a:t>
            </a:r>
          </a:p>
          <a:p>
            <a:pPr>
              <a:buFontTx/>
              <a:buChar char="2"/>
            </a:pPr>
            <a:r>
              <a:rPr lang="en-US" sz="2800"/>
              <a:t>Modems</a:t>
            </a:r>
          </a:p>
          <a:p>
            <a:pPr>
              <a:buFontTx/>
              <a:buChar char="3"/>
            </a:pPr>
            <a:r>
              <a:rPr lang="en-US" sz="2800"/>
              <a:t>Remote access devices</a:t>
            </a:r>
          </a:p>
          <a:p>
            <a:pPr>
              <a:buFontTx/>
              <a:buChar char="4"/>
            </a:pPr>
            <a:r>
              <a:rPr lang="en-US" sz="2800"/>
              <a:t>Hubs</a:t>
            </a:r>
          </a:p>
          <a:p>
            <a:pPr>
              <a:buFontTx/>
              <a:buChar char="5"/>
            </a:pPr>
            <a:r>
              <a:rPr lang="en-US" sz="2800"/>
              <a:t>Switches</a:t>
            </a:r>
          </a:p>
          <a:p>
            <a:pPr>
              <a:buFontTx/>
              <a:buChar char="6"/>
            </a:pPr>
            <a:r>
              <a:rPr lang="en-US" sz="2800"/>
              <a:t>Routers</a:t>
            </a:r>
          </a:p>
          <a:p>
            <a:pPr>
              <a:buFontTx/>
              <a:buNone/>
            </a:pPr>
            <a:endParaRPr lang="en-US"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ln w="38100">
            <a:solidFill>
              <a:schemeClr val="tx1"/>
            </a:solidFill>
          </a:ln>
        </p:spPr>
        <p:txBody>
          <a:bodyPr/>
          <a:lstStyle/>
          <a:p>
            <a:r>
              <a:rPr lang="en-US" sz="3800"/>
              <a:t>Pendahuluan: E-Business</a:t>
            </a:r>
          </a:p>
        </p:txBody>
      </p:sp>
      <p:sp>
        <p:nvSpPr>
          <p:cNvPr id="7171" name="Rectangle 3"/>
          <p:cNvSpPr>
            <a:spLocks noGrp="1" noChangeArrowheads="1"/>
          </p:cNvSpPr>
          <p:nvPr>
            <p:ph type="body" idx="1"/>
          </p:nvPr>
        </p:nvSpPr>
        <p:spPr>
          <a:xfrm>
            <a:off x="685800" y="2286000"/>
            <a:ext cx="7772400" cy="3810000"/>
          </a:xfrm>
          <a:ln w="19050">
            <a:solidFill>
              <a:schemeClr val="tx1"/>
            </a:solidFill>
          </a:ln>
        </p:spPr>
        <p:txBody>
          <a:bodyPr/>
          <a:lstStyle/>
          <a:p>
            <a:pPr>
              <a:lnSpc>
                <a:spcPct val="90000"/>
              </a:lnSpc>
            </a:pPr>
            <a:r>
              <a:rPr lang="en-US" sz="2200"/>
              <a:t>Tetapi juga termasuk penggunaan teknologi informasi untuk mendesain kembali proses internalnya.</a:t>
            </a:r>
          </a:p>
          <a:p>
            <a:pPr>
              <a:lnSpc>
                <a:spcPct val="90000"/>
              </a:lnSpc>
            </a:pPr>
            <a:r>
              <a:rPr lang="en-US" sz="2200"/>
              <a:t>Bagi organisasi dalam berbagai industri, ikut serta dalam e-business bukan lagi merupakan pilihan, tetapi suatu kebutuhan.          </a:t>
            </a:r>
          </a:p>
          <a:p>
            <a:pPr>
              <a:lnSpc>
                <a:spcPct val="90000"/>
              </a:lnSpc>
            </a:pPr>
            <a:r>
              <a:rPr lang="en-US" sz="2200"/>
              <a:t>Ikut serta dalam e-business sendiri tidak memberikan keunggulan kompetitif.</a:t>
            </a:r>
          </a:p>
          <a:p>
            <a:pPr>
              <a:lnSpc>
                <a:spcPct val="90000"/>
              </a:lnSpc>
            </a:pPr>
            <a:r>
              <a:rPr lang="en-US" sz="2200"/>
              <a:t>Tetapi dapat menjadi demikian jika organisasi mempergunakannya untuk secara lebih efektif mengimplementasikan strategi dasar mereka dan meningkatkan efektivitas serta efisiensi aktivitas-aktivitas rantai nilainya.</a:t>
            </a:r>
          </a:p>
          <a:p>
            <a:pPr>
              <a:lnSpc>
                <a:spcPct val="90000"/>
              </a:lnSpc>
              <a:buFontTx/>
              <a:buNone/>
            </a:pPr>
            <a:endParaRPr lang="en-US" sz="24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752600" y="304800"/>
            <a:ext cx="5486400" cy="1066800"/>
          </a:xfrm>
          <a:ln w="38100">
            <a:solidFill>
              <a:schemeClr val="tx1"/>
            </a:solidFill>
          </a:ln>
        </p:spPr>
        <p:txBody>
          <a:bodyPr/>
          <a:lstStyle/>
          <a:p>
            <a:r>
              <a:rPr lang="en-US" sz="3800"/>
              <a:t>Alat Penghubung</a:t>
            </a:r>
          </a:p>
        </p:txBody>
      </p:sp>
      <p:sp>
        <p:nvSpPr>
          <p:cNvPr id="48131" name="Rectangle 3"/>
          <p:cNvSpPr>
            <a:spLocks noGrp="1" noChangeArrowheads="1"/>
          </p:cNvSpPr>
          <p:nvPr>
            <p:ph type="body" idx="1"/>
          </p:nvPr>
        </p:nvSpPr>
        <p:spPr>
          <a:xfrm>
            <a:off x="685800" y="1981200"/>
            <a:ext cx="7924800" cy="4114800"/>
          </a:xfrm>
        </p:spPr>
        <p:txBody>
          <a:bodyPr/>
          <a:lstStyle/>
          <a:p>
            <a:endParaRPr lang="en-US"/>
          </a:p>
        </p:txBody>
      </p:sp>
      <p:grpSp>
        <p:nvGrpSpPr>
          <p:cNvPr id="48132" name="Group 4"/>
          <p:cNvGrpSpPr>
            <a:grpSpLocks/>
          </p:cNvGrpSpPr>
          <p:nvPr/>
        </p:nvGrpSpPr>
        <p:grpSpPr bwMode="auto">
          <a:xfrm>
            <a:off x="228600" y="1524000"/>
            <a:ext cx="8382000" cy="4953000"/>
            <a:chOff x="144" y="1009"/>
            <a:chExt cx="5376" cy="3097"/>
          </a:xfrm>
        </p:grpSpPr>
        <p:sp>
          <p:nvSpPr>
            <p:cNvPr id="48133" name="Rectangle 5"/>
            <p:cNvSpPr>
              <a:spLocks noChangeArrowheads="1"/>
            </p:cNvSpPr>
            <p:nvPr/>
          </p:nvSpPr>
          <p:spPr bwMode="auto">
            <a:xfrm>
              <a:off x="144" y="1056"/>
              <a:ext cx="3216" cy="288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48134" name="Rectangle 6"/>
            <p:cNvSpPr>
              <a:spLocks noChangeArrowheads="1"/>
            </p:cNvSpPr>
            <p:nvPr/>
          </p:nvSpPr>
          <p:spPr bwMode="auto">
            <a:xfrm>
              <a:off x="1105" y="1009"/>
              <a:ext cx="1342" cy="323"/>
            </a:xfrm>
            <a:prstGeom prst="rect">
              <a:avLst/>
            </a:prstGeom>
            <a:noFill/>
            <a:ln w="12700">
              <a:noFill/>
              <a:miter lim="800000"/>
              <a:headEnd/>
              <a:tailEnd/>
            </a:ln>
            <a:effectLst/>
          </p:spPr>
          <p:txBody>
            <a:bodyPr lIns="90488" tIns="44450" rIns="90488" bIns="44450">
              <a:spAutoFit/>
            </a:bodyPr>
            <a:lstStyle/>
            <a:p>
              <a:pPr eaLnBrk="0" hangingPunct="0">
                <a:spcBef>
                  <a:spcPct val="50000"/>
                </a:spcBef>
              </a:pPr>
              <a:r>
                <a:rPr lang="en-US" sz="2800">
                  <a:solidFill>
                    <a:srgbClr val="1A1A00"/>
                  </a:solidFill>
                </a:rPr>
                <a:t>Company A</a:t>
              </a:r>
            </a:p>
          </p:txBody>
        </p:sp>
        <p:sp>
          <p:nvSpPr>
            <p:cNvPr id="48135" name="Rectangle 7"/>
            <p:cNvSpPr>
              <a:spLocks noChangeArrowheads="1"/>
            </p:cNvSpPr>
            <p:nvPr/>
          </p:nvSpPr>
          <p:spPr bwMode="auto">
            <a:xfrm>
              <a:off x="192" y="1296"/>
              <a:ext cx="816" cy="624"/>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sz="2800">
                  <a:solidFill>
                    <a:srgbClr val="1A1A00"/>
                  </a:solidFill>
                </a:rPr>
                <a:t>PC-1</a:t>
              </a:r>
            </a:p>
            <a:p>
              <a:pPr algn="ctr" hangingPunct="0"/>
              <a:endParaRPr lang="en-US" sz="2800">
                <a:solidFill>
                  <a:srgbClr val="1A1A00"/>
                </a:solidFill>
              </a:endParaRPr>
            </a:p>
          </p:txBody>
        </p:sp>
        <p:sp>
          <p:nvSpPr>
            <p:cNvPr id="48136" name="Rectangle 8"/>
            <p:cNvSpPr>
              <a:spLocks noChangeArrowheads="1"/>
            </p:cNvSpPr>
            <p:nvPr/>
          </p:nvSpPr>
          <p:spPr bwMode="auto">
            <a:xfrm>
              <a:off x="240" y="1632"/>
              <a:ext cx="672" cy="248"/>
            </a:xfrm>
            <a:prstGeom prst="rect">
              <a:avLst/>
            </a:prstGeom>
            <a:solidFill>
              <a:schemeClr val="bg1"/>
            </a:solidFill>
            <a:ln w="12700">
              <a:solidFill>
                <a:srgbClr val="333333"/>
              </a:solidFill>
              <a:miter lim="800000"/>
              <a:headEnd/>
              <a:tailEnd/>
            </a:ln>
            <a:effectLst/>
          </p:spPr>
          <p:txBody>
            <a:bodyPr wrap="none" lIns="90488" tIns="44450" rIns="90488" bIns="44450" anchor="ctr"/>
            <a:lstStyle/>
            <a:p>
              <a:pPr algn="ctr" eaLnBrk="0" hangingPunct="0"/>
              <a:r>
                <a:rPr lang="en-US" sz="3200">
                  <a:solidFill>
                    <a:srgbClr val="1A1A00"/>
                  </a:solidFill>
                </a:rPr>
                <a:t>NIC</a:t>
              </a:r>
            </a:p>
          </p:txBody>
        </p:sp>
        <p:sp>
          <p:nvSpPr>
            <p:cNvPr id="48137" name="Rectangle 9"/>
            <p:cNvSpPr>
              <a:spLocks noChangeArrowheads="1"/>
            </p:cNvSpPr>
            <p:nvPr/>
          </p:nvSpPr>
          <p:spPr bwMode="auto">
            <a:xfrm>
              <a:off x="1296" y="1296"/>
              <a:ext cx="816" cy="624"/>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sz="2800">
                  <a:solidFill>
                    <a:srgbClr val="1A1A00"/>
                  </a:solidFill>
                </a:rPr>
                <a:t>PC-2</a:t>
              </a:r>
            </a:p>
            <a:p>
              <a:pPr algn="ctr" hangingPunct="0"/>
              <a:endParaRPr lang="en-US" sz="2800">
                <a:solidFill>
                  <a:srgbClr val="1A1A00"/>
                </a:solidFill>
              </a:endParaRPr>
            </a:p>
          </p:txBody>
        </p:sp>
        <p:sp>
          <p:nvSpPr>
            <p:cNvPr id="48138" name="Rectangle 10"/>
            <p:cNvSpPr>
              <a:spLocks noChangeArrowheads="1"/>
            </p:cNvSpPr>
            <p:nvPr/>
          </p:nvSpPr>
          <p:spPr bwMode="auto">
            <a:xfrm>
              <a:off x="2400" y="1296"/>
              <a:ext cx="816" cy="624"/>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sz="2800">
                  <a:solidFill>
                    <a:srgbClr val="1A1A00"/>
                  </a:solidFill>
                </a:rPr>
                <a:t>PC-3</a:t>
              </a:r>
            </a:p>
            <a:p>
              <a:pPr algn="ctr" hangingPunct="0"/>
              <a:endParaRPr lang="en-US" sz="2800">
                <a:solidFill>
                  <a:srgbClr val="1A1A00"/>
                </a:solidFill>
              </a:endParaRPr>
            </a:p>
          </p:txBody>
        </p:sp>
        <p:sp>
          <p:nvSpPr>
            <p:cNvPr id="48139" name="Rectangle 11"/>
            <p:cNvSpPr>
              <a:spLocks noChangeArrowheads="1"/>
            </p:cNvSpPr>
            <p:nvPr/>
          </p:nvSpPr>
          <p:spPr bwMode="auto">
            <a:xfrm>
              <a:off x="1344" y="1632"/>
              <a:ext cx="672" cy="248"/>
            </a:xfrm>
            <a:prstGeom prst="rect">
              <a:avLst/>
            </a:prstGeom>
            <a:solidFill>
              <a:schemeClr val="bg1"/>
            </a:solidFill>
            <a:ln w="12700">
              <a:solidFill>
                <a:srgbClr val="333333"/>
              </a:solidFill>
              <a:miter lim="800000"/>
              <a:headEnd/>
              <a:tailEnd/>
            </a:ln>
            <a:effectLst/>
          </p:spPr>
          <p:txBody>
            <a:bodyPr wrap="none" lIns="90488" tIns="44450" rIns="90488" bIns="44450" anchor="ctr"/>
            <a:lstStyle/>
            <a:p>
              <a:pPr algn="ctr" eaLnBrk="0" hangingPunct="0"/>
              <a:r>
                <a:rPr lang="en-US" sz="3200">
                  <a:solidFill>
                    <a:srgbClr val="1A1A00"/>
                  </a:solidFill>
                </a:rPr>
                <a:t>NIC</a:t>
              </a:r>
            </a:p>
          </p:txBody>
        </p:sp>
        <p:sp>
          <p:nvSpPr>
            <p:cNvPr id="48140" name="Rectangle 12"/>
            <p:cNvSpPr>
              <a:spLocks noChangeArrowheads="1"/>
            </p:cNvSpPr>
            <p:nvPr/>
          </p:nvSpPr>
          <p:spPr bwMode="auto">
            <a:xfrm>
              <a:off x="2448" y="1632"/>
              <a:ext cx="672" cy="248"/>
            </a:xfrm>
            <a:prstGeom prst="rect">
              <a:avLst/>
            </a:prstGeom>
            <a:solidFill>
              <a:schemeClr val="bg1"/>
            </a:solidFill>
            <a:ln w="12700">
              <a:solidFill>
                <a:srgbClr val="333333"/>
              </a:solidFill>
              <a:miter lim="800000"/>
              <a:headEnd/>
              <a:tailEnd/>
            </a:ln>
            <a:effectLst/>
          </p:spPr>
          <p:txBody>
            <a:bodyPr wrap="none" lIns="90488" tIns="44450" rIns="90488" bIns="44450" anchor="ctr"/>
            <a:lstStyle/>
            <a:p>
              <a:pPr algn="ctr" eaLnBrk="0" hangingPunct="0"/>
              <a:r>
                <a:rPr lang="en-US" sz="3200">
                  <a:solidFill>
                    <a:srgbClr val="1A1A00"/>
                  </a:solidFill>
                </a:rPr>
                <a:t>NIC</a:t>
              </a:r>
            </a:p>
          </p:txBody>
        </p:sp>
        <p:sp>
          <p:nvSpPr>
            <p:cNvPr id="48141" name="Line 13"/>
            <p:cNvSpPr>
              <a:spLocks noChangeShapeType="1"/>
            </p:cNvSpPr>
            <p:nvPr/>
          </p:nvSpPr>
          <p:spPr bwMode="auto">
            <a:xfrm>
              <a:off x="577" y="2256"/>
              <a:ext cx="2207" cy="0"/>
            </a:xfrm>
            <a:prstGeom prst="line">
              <a:avLst/>
            </a:prstGeom>
            <a:noFill/>
            <a:ln w="12700">
              <a:solidFill>
                <a:srgbClr val="003300"/>
              </a:solidFill>
              <a:round/>
              <a:headEnd/>
              <a:tailEnd/>
            </a:ln>
            <a:effectLst/>
          </p:spPr>
          <p:txBody>
            <a:bodyPr/>
            <a:lstStyle/>
            <a:p>
              <a:endParaRPr lang="en-US"/>
            </a:p>
          </p:txBody>
        </p:sp>
        <p:sp>
          <p:nvSpPr>
            <p:cNvPr id="48142" name="Rectangle 14"/>
            <p:cNvSpPr>
              <a:spLocks noChangeArrowheads="1"/>
            </p:cNvSpPr>
            <p:nvPr/>
          </p:nvSpPr>
          <p:spPr bwMode="auto">
            <a:xfrm>
              <a:off x="288" y="3072"/>
              <a:ext cx="768" cy="288"/>
            </a:xfrm>
            <a:prstGeom prst="rect">
              <a:avLst/>
            </a:prstGeom>
            <a:solidFill>
              <a:schemeClr val="bg1"/>
            </a:solidFill>
            <a:ln w="12700">
              <a:solidFill>
                <a:srgbClr val="000000"/>
              </a:solidFill>
              <a:miter lim="800000"/>
              <a:headEnd/>
              <a:tailEnd/>
            </a:ln>
            <a:effectLst/>
          </p:spPr>
          <p:txBody>
            <a:bodyPr wrap="none" lIns="90488" tIns="44450" rIns="90488" bIns="44450" anchor="ctr"/>
            <a:lstStyle/>
            <a:p>
              <a:pPr algn="ctr" eaLnBrk="0" hangingPunct="0"/>
              <a:r>
                <a:rPr lang="en-US" sz="2800">
                  <a:solidFill>
                    <a:srgbClr val="1A1A00"/>
                  </a:solidFill>
                </a:rPr>
                <a:t>Switch</a:t>
              </a:r>
            </a:p>
          </p:txBody>
        </p:sp>
        <p:sp>
          <p:nvSpPr>
            <p:cNvPr id="48143" name="Rectangle 15"/>
            <p:cNvSpPr>
              <a:spLocks noChangeArrowheads="1"/>
            </p:cNvSpPr>
            <p:nvPr/>
          </p:nvSpPr>
          <p:spPr bwMode="auto">
            <a:xfrm>
              <a:off x="288" y="3600"/>
              <a:ext cx="768" cy="288"/>
            </a:xfrm>
            <a:prstGeom prst="rect">
              <a:avLst/>
            </a:prstGeom>
            <a:solidFill>
              <a:schemeClr val="bg1"/>
            </a:solidFill>
            <a:ln w="12700">
              <a:solidFill>
                <a:srgbClr val="000000"/>
              </a:solidFill>
              <a:miter lim="800000"/>
              <a:headEnd/>
              <a:tailEnd/>
            </a:ln>
            <a:effectLst/>
          </p:spPr>
          <p:txBody>
            <a:bodyPr wrap="none" lIns="90488" tIns="44450" rIns="90488" bIns="44450" anchor="ctr"/>
            <a:lstStyle/>
            <a:p>
              <a:pPr algn="ctr" eaLnBrk="0" hangingPunct="0"/>
              <a:r>
                <a:rPr lang="en-US" sz="2800">
                  <a:solidFill>
                    <a:srgbClr val="1A1A00"/>
                  </a:solidFill>
                </a:rPr>
                <a:t>Router</a:t>
              </a:r>
            </a:p>
          </p:txBody>
        </p:sp>
        <p:sp>
          <p:nvSpPr>
            <p:cNvPr id="48144" name="Rectangle 16"/>
            <p:cNvSpPr>
              <a:spLocks noChangeArrowheads="1"/>
            </p:cNvSpPr>
            <p:nvPr/>
          </p:nvSpPr>
          <p:spPr bwMode="auto">
            <a:xfrm>
              <a:off x="288" y="2496"/>
              <a:ext cx="768" cy="288"/>
            </a:xfrm>
            <a:prstGeom prst="rect">
              <a:avLst/>
            </a:prstGeom>
            <a:solidFill>
              <a:schemeClr val="bg1"/>
            </a:solidFill>
            <a:ln w="12700">
              <a:solidFill>
                <a:srgbClr val="000000"/>
              </a:solidFill>
              <a:miter lim="800000"/>
              <a:headEnd/>
              <a:tailEnd/>
            </a:ln>
            <a:effectLst/>
          </p:spPr>
          <p:txBody>
            <a:bodyPr wrap="none" lIns="90488" tIns="44450" rIns="90488" bIns="44450" anchor="ctr"/>
            <a:lstStyle/>
            <a:p>
              <a:pPr algn="ctr" eaLnBrk="0" hangingPunct="0"/>
              <a:r>
                <a:rPr lang="en-US" sz="2800">
                  <a:solidFill>
                    <a:srgbClr val="1A1A00"/>
                  </a:solidFill>
                </a:rPr>
                <a:t>Hub 1</a:t>
              </a:r>
            </a:p>
          </p:txBody>
        </p:sp>
        <p:sp>
          <p:nvSpPr>
            <p:cNvPr id="48145" name="Rectangle 17"/>
            <p:cNvSpPr>
              <a:spLocks noChangeArrowheads="1"/>
            </p:cNvSpPr>
            <p:nvPr/>
          </p:nvSpPr>
          <p:spPr bwMode="auto">
            <a:xfrm>
              <a:off x="1440" y="3072"/>
              <a:ext cx="768" cy="288"/>
            </a:xfrm>
            <a:prstGeom prst="rect">
              <a:avLst/>
            </a:prstGeom>
            <a:solidFill>
              <a:schemeClr val="bg1"/>
            </a:solidFill>
            <a:ln w="12700">
              <a:solidFill>
                <a:srgbClr val="000000"/>
              </a:solidFill>
              <a:miter lim="800000"/>
              <a:headEnd/>
              <a:tailEnd/>
            </a:ln>
            <a:effectLst/>
          </p:spPr>
          <p:txBody>
            <a:bodyPr wrap="none" lIns="90488" tIns="44450" rIns="90488" bIns="44450" anchor="ctr"/>
            <a:lstStyle/>
            <a:p>
              <a:pPr algn="ctr" eaLnBrk="0" hangingPunct="0"/>
              <a:r>
                <a:rPr lang="en-US" sz="2800">
                  <a:solidFill>
                    <a:srgbClr val="1A1A00"/>
                  </a:solidFill>
                </a:rPr>
                <a:t>Hub 1</a:t>
              </a:r>
            </a:p>
          </p:txBody>
        </p:sp>
        <p:sp>
          <p:nvSpPr>
            <p:cNvPr id="48146" name="Oval 18"/>
            <p:cNvSpPr>
              <a:spLocks noChangeArrowheads="1"/>
            </p:cNvSpPr>
            <p:nvPr/>
          </p:nvSpPr>
          <p:spPr bwMode="auto">
            <a:xfrm>
              <a:off x="2544" y="2832"/>
              <a:ext cx="768" cy="768"/>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lnSpc>
                  <a:spcPct val="75000"/>
                </a:lnSpc>
              </a:pPr>
              <a:r>
                <a:rPr lang="en-US" sz="2800">
                  <a:solidFill>
                    <a:srgbClr val="1A1A00"/>
                  </a:solidFill>
                </a:rPr>
                <a:t>Other</a:t>
              </a:r>
            </a:p>
            <a:p>
              <a:pPr algn="ctr" eaLnBrk="0" hangingPunct="0">
                <a:lnSpc>
                  <a:spcPct val="75000"/>
                </a:lnSpc>
              </a:pPr>
              <a:r>
                <a:rPr lang="en-US" sz="2800">
                  <a:solidFill>
                    <a:srgbClr val="1A1A00"/>
                  </a:solidFill>
                </a:rPr>
                <a:t>LANs</a:t>
              </a:r>
            </a:p>
          </p:txBody>
        </p:sp>
        <p:sp>
          <p:nvSpPr>
            <p:cNvPr id="48147" name="Line 19"/>
            <p:cNvSpPr>
              <a:spLocks noChangeShapeType="1"/>
            </p:cNvSpPr>
            <p:nvPr/>
          </p:nvSpPr>
          <p:spPr bwMode="auto">
            <a:xfrm>
              <a:off x="672" y="2257"/>
              <a:ext cx="0" cy="239"/>
            </a:xfrm>
            <a:prstGeom prst="line">
              <a:avLst/>
            </a:prstGeom>
            <a:noFill/>
            <a:ln w="12700">
              <a:solidFill>
                <a:srgbClr val="003300"/>
              </a:solidFill>
              <a:round/>
              <a:headEnd/>
              <a:tailEnd type="triangle" w="med" len="med"/>
            </a:ln>
            <a:effectLst/>
          </p:spPr>
          <p:txBody>
            <a:bodyPr/>
            <a:lstStyle/>
            <a:p>
              <a:endParaRPr lang="en-US"/>
            </a:p>
          </p:txBody>
        </p:sp>
        <p:sp>
          <p:nvSpPr>
            <p:cNvPr id="48148" name="Rectangle 20"/>
            <p:cNvSpPr>
              <a:spLocks noChangeArrowheads="1"/>
            </p:cNvSpPr>
            <p:nvPr/>
          </p:nvSpPr>
          <p:spPr bwMode="auto">
            <a:xfrm>
              <a:off x="3840" y="1104"/>
              <a:ext cx="1680" cy="2832"/>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48149" name="Rectangle 21"/>
            <p:cNvSpPr>
              <a:spLocks noChangeArrowheads="1"/>
            </p:cNvSpPr>
            <p:nvPr/>
          </p:nvSpPr>
          <p:spPr bwMode="auto">
            <a:xfrm>
              <a:off x="3841" y="1115"/>
              <a:ext cx="1678" cy="457"/>
            </a:xfrm>
            <a:prstGeom prst="rect">
              <a:avLst/>
            </a:prstGeom>
            <a:solidFill>
              <a:schemeClr val="bg1"/>
            </a:solidFill>
            <a:ln w="12700">
              <a:noFill/>
              <a:miter lim="800000"/>
              <a:headEnd/>
              <a:tailEnd/>
            </a:ln>
            <a:effectLst/>
          </p:spPr>
          <p:txBody>
            <a:bodyPr lIns="90488" tIns="44450" rIns="90488" bIns="44450">
              <a:spAutoFit/>
            </a:bodyPr>
            <a:lstStyle/>
            <a:p>
              <a:pPr algn="ctr" eaLnBrk="0" hangingPunct="0">
                <a:lnSpc>
                  <a:spcPct val="75000"/>
                </a:lnSpc>
                <a:spcBef>
                  <a:spcPct val="50000"/>
                </a:spcBef>
              </a:pPr>
              <a:r>
                <a:rPr lang="en-US" sz="2800">
                  <a:solidFill>
                    <a:srgbClr val="1A1A00"/>
                  </a:solidFill>
                </a:rPr>
                <a:t>Internet service provider</a:t>
              </a:r>
            </a:p>
          </p:txBody>
        </p:sp>
        <p:sp>
          <p:nvSpPr>
            <p:cNvPr id="48150" name="Rectangle 22"/>
            <p:cNvSpPr>
              <a:spLocks noChangeArrowheads="1"/>
            </p:cNvSpPr>
            <p:nvPr/>
          </p:nvSpPr>
          <p:spPr bwMode="auto">
            <a:xfrm>
              <a:off x="3984" y="1728"/>
              <a:ext cx="1440" cy="528"/>
            </a:xfrm>
            <a:prstGeom prst="rect">
              <a:avLst/>
            </a:prstGeom>
            <a:solidFill>
              <a:schemeClr val="bg1"/>
            </a:solidFill>
            <a:ln w="12700">
              <a:solidFill>
                <a:srgbClr val="000000"/>
              </a:solidFill>
              <a:miter lim="800000"/>
              <a:headEnd/>
              <a:tailEnd/>
            </a:ln>
            <a:effectLst/>
          </p:spPr>
          <p:txBody>
            <a:bodyPr wrap="none" lIns="90488" tIns="44450" rIns="90488" bIns="44450" anchor="ctr"/>
            <a:lstStyle/>
            <a:p>
              <a:pPr algn="ctr" eaLnBrk="0" hangingPunct="0">
                <a:lnSpc>
                  <a:spcPct val="75000"/>
                </a:lnSpc>
              </a:pPr>
              <a:r>
                <a:rPr lang="en-US" sz="2800">
                  <a:solidFill>
                    <a:srgbClr val="1A1A00"/>
                  </a:solidFill>
                </a:rPr>
                <a:t>Remote access</a:t>
              </a:r>
            </a:p>
            <a:p>
              <a:pPr algn="ctr" eaLnBrk="0" hangingPunct="0">
                <a:lnSpc>
                  <a:spcPct val="75000"/>
                </a:lnSpc>
              </a:pPr>
              <a:r>
                <a:rPr lang="en-US" sz="2800">
                  <a:solidFill>
                    <a:srgbClr val="1A1A00"/>
                  </a:solidFill>
                </a:rPr>
                <a:t>device</a:t>
              </a:r>
            </a:p>
          </p:txBody>
        </p:sp>
        <p:sp>
          <p:nvSpPr>
            <p:cNvPr id="48151" name="Rectangle 23"/>
            <p:cNvSpPr>
              <a:spLocks noChangeArrowheads="1"/>
            </p:cNvSpPr>
            <p:nvPr/>
          </p:nvSpPr>
          <p:spPr bwMode="auto">
            <a:xfrm>
              <a:off x="3984" y="2544"/>
              <a:ext cx="1440" cy="528"/>
            </a:xfrm>
            <a:prstGeom prst="rect">
              <a:avLst/>
            </a:prstGeom>
            <a:solidFill>
              <a:schemeClr val="bg1"/>
            </a:solidFill>
            <a:ln w="12700">
              <a:solidFill>
                <a:srgbClr val="000000"/>
              </a:solidFill>
              <a:miter lim="800000"/>
              <a:headEnd/>
              <a:tailEnd/>
            </a:ln>
            <a:effectLst/>
          </p:spPr>
          <p:txBody>
            <a:bodyPr wrap="none" lIns="90488" tIns="44450" rIns="90488" bIns="44450" anchor="ctr"/>
            <a:lstStyle/>
            <a:p>
              <a:pPr algn="ctr" eaLnBrk="0" hangingPunct="0">
                <a:lnSpc>
                  <a:spcPct val="75000"/>
                </a:lnSpc>
              </a:pPr>
              <a:r>
                <a:rPr lang="en-US" sz="2800">
                  <a:solidFill>
                    <a:srgbClr val="1A1A00"/>
                  </a:solidFill>
                </a:rPr>
                <a:t>Frame relay</a:t>
              </a:r>
            </a:p>
            <a:p>
              <a:pPr algn="ctr" eaLnBrk="0" hangingPunct="0">
                <a:lnSpc>
                  <a:spcPct val="75000"/>
                </a:lnSpc>
              </a:pPr>
              <a:r>
                <a:rPr lang="en-US" sz="2800">
                  <a:solidFill>
                    <a:srgbClr val="1A1A00"/>
                  </a:solidFill>
                </a:rPr>
                <a:t>switch</a:t>
              </a:r>
            </a:p>
          </p:txBody>
        </p:sp>
        <p:sp>
          <p:nvSpPr>
            <p:cNvPr id="48152" name="Rectangle 24"/>
            <p:cNvSpPr>
              <a:spLocks noChangeArrowheads="1"/>
            </p:cNvSpPr>
            <p:nvPr/>
          </p:nvSpPr>
          <p:spPr bwMode="auto">
            <a:xfrm>
              <a:off x="3984" y="3312"/>
              <a:ext cx="1440" cy="528"/>
            </a:xfrm>
            <a:prstGeom prst="rect">
              <a:avLst/>
            </a:prstGeom>
            <a:solidFill>
              <a:schemeClr val="bg1"/>
            </a:solidFill>
            <a:ln w="12700">
              <a:solidFill>
                <a:srgbClr val="000000"/>
              </a:solidFill>
              <a:miter lim="800000"/>
              <a:headEnd/>
              <a:tailEnd/>
            </a:ln>
            <a:effectLst/>
          </p:spPr>
          <p:txBody>
            <a:bodyPr wrap="none" lIns="90488" tIns="44450" rIns="90488" bIns="44450" anchor="ctr"/>
            <a:lstStyle/>
            <a:p>
              <a:pPr algn="ctr" eaLnBrk="0" hangingPunct="0"/>
              <a:r>
                <a:rPr lang="en-US" sz="2800">
                  <a:solidFill>
                    <a:srgbClr val="1A1A00"/>
                  </a:solidFill>
                </a:rPr>
                <a:t>Router</a:t>
              </a:r>
            </a:p>
          </p:txBody>
        </p:sp>
        <p:sp>
          <p:nvSpPr>
            <p:cNvPr id="48153" name="Line 25"/>
            <p:cNvSpPr>
              <a:spLocks noChangeShapeType="1"/>
            </p:cNvSpPr>
            <p:nvPr/>
          </p:nvSpPr>
          <p:spPr bwMode="auto">
            <a:xfrm flipH="1">
              <a:off x="1441" y="4106"/>
              <a:ext cx="2399" cy="0"/>
            </a:xfrm>
            <a:prstGeom prst="line">
              <a:avLst/>
            </a:prstGeom>
            <a:noFill/>
            <a:ln w="50800">
              <a:solidFill>
                <a:srgbClr val="FF0066"/>
              </a:solidFill>
              <a:round/>
              <a:headEnd/>
              <a:tailEnd/>
            </a:ln>
            <a:effectLst/>
          </p:spPr>
          <p:txBody>
            <a:bodyPr/>
            <a:lstStyle/>
            <a:p>
              <a:endParaRPr lang="en-US"/>
            </a:p>
          </p:txBody>
        </p:sp>
        <p:sp>
          <p:nvSpPr>
            <p:cNvPr id="48154" name="Freeform 26"/>
            <p:cNvSpPr>
              <a:spLocks/>
            </p:cNvSpPr>
            <p:nvPr/>
          </p:nvSpPr>
          <p:spPr bwMode="auto">
            <a:xfrm>
              <a:off x="672" y="3360"/>
              <a:ext cx="1" cy="241"/>
            </a:xfrm>
            <a:custGeom>
              <a:avLst/>
              <a:gdLst/>
              <a:ahLst/>
              <a:cxnLst>
                <a:cxn ang="0">
                  <a:pos x="0" y="240"/>
                </a:cxn>
                <a:cxn ang="0">
                  <a:pos x="0" y="0"/>
                </a:cxn>
              </a:cxnLst>
              <a:rect l="0" t="0" r="r" b="b"/>
              <a:pathLst>
                <a:path w="1" h="241">
                  <a:moveTo>
                    <a:pt x="0" y="240"/>
                  </a:moveTo>
                  <a:lnTo>
                    <a:pt x="0" y="0"/>
                  </a:lnTo>
                </a:path>
              </a:pathLst>
            </a:custGeom>
            <a:noFill/>
            <a:ln w="12700" cap="rnd" cmpd="sng">
              <a:solidFill>
                <a:srgbClr val="000000"/>
              </a:solidFill>
              <a:prstDash val="solid"/>
              <a:round/>
              <a:headEnd type="triangle" w="med" len="med"/>
              <a:tailEnd type="triangle" w="med" len="med"/>
            </a:ln>
            <a:effectLst/>
          </p:spPr>
          <p:txBody>
            <a:bodyPr/>
            <a:lstStyle/>
            <a:p>
              <a:endParaRPr lang="en-US"/>
            </a:p>
          </p:txBody>
        </p:sp>
        <p:sp>
          <p:nvSpPr>
            <p:cNvPr id="48155" name="Freeform 27"/>
            <p:cNvSpPr>
              <a:spLocks/>
            </p:cNvSpPr>
            <p:nvPr/>
          </p:nvSpPr>
          <p:spPr bwMode="auto">
            <a:xfrm>
              <a:off x="672" y="2784"/>
              <a:ext cx="1" cy="289"/>
            </a:xfrm>
            <a:custGeom>
              <a:avLst/>
              <a:gdLst/>
              <a:ahLst/>
              <a:cxnLst>
                <a:cxn ang="0">
                  <a:pos x="0" y="288"/>
                </a:cxn>
                <a:cxn ang="0">
                  <a:pos x="0" y="0"/>
                </a:cxn>
              </a:cxnLst>
              <a:rect l="0" t="0" r="r" b="b"/>
              <a:pathLst>
                <a:path w="1" h="289">
                  <a:moveTo>
                    <a:pt x="0" y="288"/>
                  </a:moveTo>
                  <a:lnTo>
                    <a:pt x="0" y="0"/>
                  </a:lnTo>
                </a:path>
              </a:pathLst>
            </a:custGeom>
            <a:noFill/>
            <a:ln w="12700" cap="rnd" cmpd="sng">
              <a:solidFill>
                <a:srgbClr val="000000"/>
              </a:solidFill>
              <a:prstDash val="solid"/>
              <a:round/>
              <a:headEnd type="triangle" w="med" len="med"/>
              <a:tailEnd type="triangle" w="med" len="med"/>
            </a:ln>
            <a:effectLst/>
          </p:spPr>
          <p:txBody>
            <a:bodyPr/>
            <a:lstStyle/>
            <a:p>
              <a:endParaRPr lang="en-US"/>
            </a:p>
          </p:txBody>
        </p:sp>
        <p:sp>
          <p:nvSpPr>
            <p:cNvPr id="48156" name="Freeform 28"/>
            <p:cNvSpPr>
              <a:spLocks/>
            </p:cNvSpPr>
            <p:nvPr/>
          </p:nvSpPr>
          <p:spPr bwMode="auto">
            <a:xfrm>
              <a:off x="576" y="1880"/>
              <a:ext cx="1" cy="377"/>
            </a:xfrm>
            <a:custGeom>
              <a:avLst/>
              <a:gdLst/>
              <a:ahLst/>
              <a:cxnLst>
                <a:cxn ang="0">
                  <a:pos x="0" y="376"/>
                </a:cxn>
                <a:cxn ang="0">
                  <a:pos x="0" y="0"/>
                </a:cxn>
              </a:cxnLst>
              <a:rect l="0" t="0" r="r" b="b"/>
              <a:pathLst>
                <a:path w="1" h="377">
                  <a:moveTo>
                    <a:pt x="0" y="376"/>
                  </a:moveTo>
                  <a:lnTo>
                    <a:pt x="0" y="0"/>
                  </a:lnTo>
                </a:path>
              </a:pathLst>
            </a:custGeom>
            <a:noFill/>
            <a:ln w="12700" cap="rnd" cmpd="sng">
              <a:solidFill>
                <a:srgbClr val="000000"/>
              </a:solidFill>
              <a:prstDash val="solid"/>
              <a:round/>
              <a:headEnd type="none" w="med" len="med"/>
              <a:tailEnd type="triangle" w="med" len="med"/>
            </a:ln>
            <a:effectLst/>
          </p:spPr>
          <p:txBody>
            <a:bodyPr/>
            <a:lstStyle/>
            <a:p>
              <a:endParaRPr lang="en-US"/>
            </a:p>
          </p:txBody>
        </p:sp>
        <p:sp>
          <p:nvSpPr>
            <p:cNvPr id="48157" name="Freeform 29"/>
            <p:cNvSpPr>
              <a:spLocks/>
            </p:cNvSpPr>
            <p:nvPr/>
          </p:nvSpPr>
          <p:spPr bwMode="auto">
            <a:xfrm>
              <a:off x="2784" y="1880"/>
              <a:ext cx="1" cy="377"/>
            </a:xfrm>
            <a:custGeom>
              <a:avLst/>
              <a:gdLst/>
              <a:ahLst/>
              <a:cxnLst>
                <a:cxn ang="0">
                  <a:pos x="0" y="376"/>
                </a:cxn>
                <a:cxn ang="0">
                  <a:pos x="0" y="0"/>
                </a:cxn>
              </a:cxnLst>
              <a:rect l="0" t="0" r="r" b="b"/>
              <a:pathLst>
                <a:path w="1" h="377">
                  <a:moveTo>
                    <a:pt x="0" y="376"/>
                  </a:moveTo>
                  <a:lnTo>
                    <a:pt x="0" y="0"/>
                  </a:lnTo>
                </a:path>
              </a:pathLst>
            </a:custGeom>
            <a:noFill/>
            <a:ln w="12700" cap="rnd" cmpd="sng">
              <a:solidFill>
                <a:srgbClr val="000000"/>
              </a:solidFill>
              <a:prstDash val="solid"/>
              <a:round/>
              <a:headEnd type="none" w="med" len="med"/>
              <a:tailEnd type="triangle" w="med" len="med"/>
            </a:ln>
            <a:effectLst/>
          </p:spPr>
          <p:txBody>
            <a:bodyPr/>
            <a:lstStyle/>
            <a:p>
              <a:endParaRPr lang="en-US"/>
            </a:p>
          </p:txBody>
        </p:sp>
        <p:sp>
          <p:nvSpPr>
            <p:cNvPr id="48158" name="Line 30"/>
            <p:cNvSpPr>
              <a:spLocks noChangeShapeType="1"/>
            </p:cNvSpPr>
            <p:nvPr/>
          </p:nvSpPr>
          <p:spPr bwMode="auto">
            <a:xfrm flipV="1">
              <a:off x="1680" y="1873"/>
              <a:ext cx="0" cy="383"/>
            </a:xfrm>
            <a:prstGeom prst="line">
              <a:avLst/>
            </a:prstGeom>
            <a:noFill/>
            <a:ln w="12700">
              <a:solidFill>
                <a:srgbClr val="000000"/>
              </a:solidFill>
              <a:round/>
              <a:headEnd/>
              <a:tailEnd type="triangle" w="med" len="med"/>
            </a:ln>
            <a:effectLst/>
          </p:spPr>
          <p:txBody>
            <a:bodyPr/>
            <a:lstStyle/>
            <a:p>
              <a:endParaRPr lang="en-US"/>
            </a:p>
          </p:txBody>
        </p:sp>
        <p:sp>
          <p:nvSpPr>
            <p:cNvPr id="48159" name="Freeform 31"/>
            <p:cNvSpPr>
              <a:spLocks/>
            </p:cNvSpPr>
            <p:nvPr/>
          </p:nvSpPr>
          <p:spPr bwMode="auto">
            <a:xfrm>
              <a:off x="1056" y="3216"/>
              <a:ext cx="385" cy="1"/>
            </a:xfrm>
            <a:custGeom>
              <a:avLst/>
              <a:gdLst/>
              <a:ahLst/>
              <a:cxnLst>
                <a:cxn ang="0">
                  <a:pos x="0" y="0"/>
                </a:cxn>
                <a:cxn ang="0">
                  <a:pos x="384" y="0"/>
                </a:cxn>
              </a:cxnLst>
              <a:rect l="0" t="0" r="r" b="b"/>
              <a:pathLst>
                <a:path w="385" h="1">
                  <a:moveTo>
                    <a:pt x="0" y="0"/>
                  </a:moveTo>
                  <a:lnTo>
                    <a:pt x="384" y="0"/>
                  </a:lnTo>
                </a:path>
              </a:pathLst>
            </a:custGeom>
            <a:noFill/>
            <a:ln w="12700" cap="rnd" cmpd="sng">
              <a:solidFill>
                <a:srgbClr val="000000"/>
              </a:solidFill>
              <a:prstDash val="solid"/>
              <a:round/>
              <a:headEnd type="triangle" w="med" len="med"/>
              <a:tailEnd type="triangle" w="med" len="med"/>
            </a:ln>
            <a:effectLst/>
          </p:spPr>
          <p:txBody>
            <a:bodyPr/>
            <a:lstStyle/>
            <a:p>
              <a:endParaRPr lang="en-US"/>
            </a:p>
          </p:txBody>
        </p:sp>
        <p:sp>
          <p:nvSpPr>
            <p:cNvPr id="48160" name="Freeform 32"/>
            <p:cNvSpPr>
              <a:spLocks/>
            </p:cNvSpPr>
            <p:nvPr/>
          </p:nvSpPr>
          <p:spPr bwMode="auto">
            <a:xfrm>
              <a:off x="2208" y="3216"/>
              <a:ext cx="337" cy="1"/>
            </a:xfrm>
            <a:custGeom>
              <a:avLst/>
              <a:gdLst/>
              <a:ahLst/>
              <a:cxnLst>
                <a:cxn ang="0">
                  <a:pos x="0" y="0"/>
                </a:cxn>
                <a:cxn ang="0">
                  <a:pos x="336" y="0"/>
                </a:cxn>
              </a:cxnLst>
              <a:rect l="0" t="0" r="r" b="b"/>
              <a:pathLst>
                <a:path w="337" h="1">
                  <a:moveTo>
                    <a:pt x="0" y="0"/>
                  </a:moveTo>
                  <a:lnTo>
                    <a:pt x="336" y="0"/>
                  </a:lnTo>
                </a:path>
              </a:pathLst>
            </a:custGeom>
            <a:noFill/>
            <a:ln w="12700" cap="rnd" cmpd="sng">
              <a:solidFill>
                <a:srgbClr val="000000"/>
              </a:solidFill>
              <a:prstDash val="solid"/>
              <a:round/>
              <a:headEnd type="triangle" w="med" len="med"/>
              <a:tailEnd type="triangle" w="med" len="med"/>
            </a:ln>
            <a:effectLst/>
          </p:spPr>
          <p:txBody>
            <a:bodyPr/>
            <a:lstStyle/>
            <a:p>
              <a:endParaRPr lang="en-US"/>
            </a:p>
          </p:txBody>
        </p:sp>
        <p:sp>
          <p:nvSpPr>
            <p:cNvPr id="48161" name="Freeform 33"/>
            <p:cNvSpPr>
              <a:spLocks/>
            </p:cNvSpPr>
            <p:nvPr/>
          </p:nvSpPr>
          <p:spPr bwMode="auto">
            <a:xfrm>
              <a:off x="1056" y="3733"/>
              <a:ext cx="385" cy="372"/>
            </a:xfrm>
            <a:custGeom>
              <a:avLst/>
              <a:gdLst/>
              <a:ahLst/>
              <a:cxnLst>
                <a:cxn ang="0">
                  <a:pos x="384" y="371"/>
                </a:cxn>
                <a:cxn ang="0">
                  <a:pos x="0" y="0"/>
                </a:cxn>
              </a:cxnLst>
              <a:rect l="0" t="0" r="r" b="b"/>
              <a:pathLst>
                <a:path w="385" h="372">
                  <a:moveTo>
                    <a:pt x="384" y="371"/>
                  </a:moveTo>
                  <a:lnTo>
                    <a:pt x="0" y="0"/>
                  </a:lnTo>
                </a:path>
              </a:pathLst>
            </a:custGeom>
            <a:noFill/>
            <a:ln w="50800" cap="rnd" cmpd="sng">
              <a:solidFill>
                <a:srgbClr val="FF0066"/>
              </a:solidFill>
              <a:prstDash val="solid"/>
              <a:round/>
              <a:headEnd type="none" w="med" len="med"/>
              <a:tailEnd type="triangle" w="med" len="med"/>
            </a:ln>
            <a:effectLst/>
          </p:spPr>
          <p:txBody>
            <a:bodyPr/>
            <a:lstStyle/>
            <a:p>
              <a:endParaRPr lang="en-US"/>
            </a:p>
          </p:txBody>
        </p:sp>
        <p:sp>
          <p:nvSpPr>
            <p:cNvPr id="48162" name="Freeform 34"/>
            <p:cNvSpPr>
              <a:spLocks/>
            </p:cNvSpPr>
            <p:nvPr/>
          </p:nvSpPr>
          <p:spPr bwMode="auto">
            <a:xfrm>
              <a:off x="3504" y="2806"/>
              <a:ext cx="481" cy="592"/>
            </a:xfrm>
            <a:custGeom>
              <a:avLst/>
              <a:gdLst/>
              <a:ahLst/>
              <a:cxnLst>
                <a:cxn ang="0">
                  <a:pos x="0" y="591"/>
                </a:cxn>
                <a:cxn ang="0">
                  <a:pos x="480" y="0"/>
                </a:cxn>
              </a:cxnLst>
              <a:rect l="0" t="0" r="r" b="b"/>
              <a:pathLst>
                <a:path w="481" h="592">
                  <a:moveTo>
                    <a:pt x="0" y="591"/>
                  </a:moveTo>
                  <a:lnTo>
                    <a:pt x="480" y="0"/>
                  </a:lnTo>
                </a:path>
              </a:pathLst>
            </a:custGeom>
            <a:noFill/>
            <a:ln w="50800" cap="rnd" cmpd="sng">
              <a:solidFill>
                <a:srgbClr val="FF0066"/>
              </a:solidFill>
              <a:prstDash val="solid"/>
              <a:round/>
              <a:headEnd type="none" w="med" len="med"/>
              <a:tailEnd type="triangle" w="med" len="med"/>
            </a:ln>
            <a:effectLst/>
          </p:spPr>
          <p:txBody>
            <a:bodyPr/>
            <a:lstStyle/>
            <a:p>
              <a:endParaRPr lang="en-US"/>
            </a:p>
          </p:txBody>
        </p:sp>
        <p:sp>
          <p:nvSpPr>
            <p:cNvPr id="48163" name="Freeform 35"/>
            <p:cNvSpPr>
              <a:spLocks/>
            </p:cNvSpPr>
            <p:nvPr/>
          </p:nvSpPr>
          <p:spPr bwMode="auto">
            <a:xfrm>
              <a:off x="3504" y="3386"/>
              <a:ext cx="337" cy="712"/>
            </a:xfrm>
            <a:custGeom>
              <a:avLst/>
              <a:gdLst/>
              <a:ahLst/>
              <a:cxnLst>
                <a:cxn ang="0">
                  <a:pos x="336" y="711"/>
                </a:cxn>
                <a:cxn ang="0">
                  <a:pos x="0" y="0"/>
                </a:cxn>
              </a:cxnLst>
              <a:rect l="0" t="0" r="r" b="b"/>
              <a:pathLst>
                <a:path w="337" h="712">
                  <a:moveTo>
                    <a:pt x="336" y="711"/>
                  </a:moveTo>
                  <a:lnTo>
                    <a:pt x="0" y="0"/>
                  </a:lnTo>
                </a:path>
              </a:pathLst>
            </a:custGeom>
            <a:noFill/>
            <a:ln w="50800" cap="rnd" cmpd="sng">
              <a:solidFill>
                <a:srgbClr val="FF0066"/>
              </a:solidFill>
              <a:prstDash val="solid"/>
              <a:round/>
              <a:headEnd type="none" w="med" len="med"/>
              <a:tailEnd type="none" w="med" len="med"/>
            </a:ln>
            <a:effectLst/>
          </p:spPr>
          <p:txBody>
            <a:bodyPr/>
            <a:lstStyle/>
            <a:p>
              <a:endParaRPr lang="en-US"/>
            </a:p>
          </p:txBody>
        </p:sp>
      </p:gr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2209800" y="609600"/>
            <a:ext cx="5029200" cy="1143000"/>
          </a:xfrm>
          <a:ln w="38100">
            <a:solidFill>
              <a:schemeClr val="tx1"/>
            </a:solidFill>
          </a:ln>
        </p:spPr>
        <p:txBody>
          <a:bodyPr/>
          <a:lstStyle/>
          <a:p>
            <a:r>
              <a:rPr lang="en-US" sz="3800"/>
              <a:t>Alat Penghubung</a:t>
            </a:r>
          </a:p>
        </p:txBody>
      </p:sp>
      <p:sp>
        <p:nvSpPr>
          <p:cNvPr id="49155" name="Rectangle 3"/>
          <p:cNvSpPr>
            <a:spLocks noGrp="1" noChangeArrowheads="1"/>
          </p:cNvSpPr>
          <p:nvPr>
            <p:ph type="body" idx="1"/>
          </p:nvPr>
        </p:nvSpPr>
        <p:spPr>
          <a:xfrm>
            <a:off x="685800" y="2209800"/>
            <a:ext cx="7772400" cy="3886200"/>
          </a:xfrm>
        </p:spPr>
        <p:txBody>
          <a:bodyPr/>
          <a:lstStyle/>
          <a:p>
            <a:endParaRPr lang="en-US"/>
          </a:p>
        </p:txBody>
      </p:sp>
      <p:sp>
        <p:nvSpPr>
          <p:cNvPr id="49156" name="Rectangle 4"/>
          <p:cNvSpPr>
            <a:spLocks noChangeArrowheads="1"/>
          </p:cNvSpPr>
          <p:nvPr/>
        </p:nvSpPr>
        <p:spPr bwMode="auto">
          <a:xfrm>
            <a:off x="439738" y="1905000"/>
            <a:ext cx="1905000" cy="11430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sz="2800">
                <a:solidFill>
                  <a:srgbClr val="1A1A00"/>
                </a:solidFill>
              </a:rPr>
              <a:t>Home PC</a:t>
            </a:r>
          </a:p>
          <a:p>
            <a:pPr algn="ctr" hangingPunct="0"/>
            <a:endParaRPr lang="en-US" sz="2800">
              <a:solidFill>
                <a:srgbClr val="1A1A00"/>
              </a:solidFill>
            </a:endParaRPr>
          </a:p>
        </p:txBody>
      </p:sp>
      <p:sp>
        <p:nvSpPr>
          <p:cNvPr id="49157" name="Rectangle 5"/>
          <p:cNvSpPr>
            <a:spLocks noChangeArrowheads="1"/>
          </p:cNvSpPr>
          <p:nvPr/>
        </p:nvSpPr>
        <p:spPr bwMode="auto">
          <a:xfrm>
            <a:off x="703263" y="2438400"/>
            <a:ext cx="1371600" cy="457200"/>
          </a:xfrm>
          <a:prstGeom prst="rect">
            <a:avLst/>
          </a:prstGeom>
          <a:solidFill>
            <a:schemeClr val="bg1"/>
          </a:solidFill>
          <a:ln w="12700">
            <a:solidFill>
              <a:srgbClr val="333333"/>
            </a:solidFill>
            <a:miter lim="800000"/>
            <a:headEnd/>
            <a:tailEnd/>
          </a:ln>
          <a:effectLst/>
        </p:spPr>
        <p:txBody>
          <a:bodyPr wrap="none" lIns="90488" tIns="44450" rIns="90488" bIns="44450" anchor="ctr"/>
          <a:lstStyle/>
          <a:p>
            <a:pPr algn="ctr" eaLnBrk="0" hangingPunct="0"/>
            <a:r>
              <a:rPr lang="en-US" sz="2800">
                <a:solidFill>
                  <a:srgbClr val="1A1A00"/>
                </a:solidFill>
              </a:rPr>
              <a:t>Modem</a:t>
            </a:r>
          </a:p>
        </p:txBody>
      </p:sp>
      <p:sp>
        <p:nvSpPr>
          <p:cNvPr id="49158" name="Line 6"/>
          <p:cNvSpPr>
            <a:spLocks noChangeShapeType="1"/>
          </p:cNvSpPr>
          <p:nvPr/>
        </p:nvSpPr>
        <p:spPr bwMode="auto">
          <a:xfrm>
            <a:off x="915988" y="3581400"/>
            <a:ext cx="3579812" cy="0"/>
          </a:xfrm>
          <a:prstGeom prst="line">
            <a:avLst/>
          </a:prstGeom>
          <a:noFill/>
          <a:ln w="12700">
            <a:solidFill>
              <a:srgbClr val="003300"/>
            </a:solidFill>
            <a:round/>
            <a:headEnd/>
            <a:tailEnd/>
          </a:ln>
          <a:effectLst/>
        </p:spPr>
        <p:txBody>
          <a:bodyPr/>
          <a:lstStyle/>
          <a:p>
            <a:endParaRPr lang="en-US"/>
          </a:p>
        </p:txBody>
      </p:sp>
      <p:sp>
        <p:nvSpPr>
          <p:cNvPr id="49159" name="Line 7"/>
          <p:cNvSpPr>
            <a:spLocks noChangeShapeType="1"/>
          </p:cNvSpPr>
          <p:nvPr/>
        </p:nvSpPr>
        <p:spPr bwMode="auto">
          <a:xfrm>
            <a:off x="1066800" y="3582988"/>
            <a:ext cx="0" cy="379412"/>
          </a:xfrm>
          <a:prstGeom prst="line">
            <a:avLst/>
          </a:prstGeom>
          <a:noFill/>
          <a:ln w="12700">
            <a:solidFill>
              <a:srgbClr val="003300"/>
            </a:solidFill>
            <a:round/>
            <a:headEnd/>
            <a:tailEnd type="triangle" w="med" len="med"/>
          </a:ln>
          <a:effectLst/>
        </p:spPr>
        <p:txBody>
          <a:bodyPr/>
          <a:lstStyle/>
          <a:p>
            <a:endParaRPr lang="en-US"/>
          </a:p>
        </p:txBody>
      </p:sp>
      <p:sp>
        <p:nvSpPr>
          <p:cNvPr id="49160" name="Rectangle 8"/>
          <p:cNvSpPr>
            <a:spLocks noChangeArrowheads="1"/>
          </p:cNvSpPr>
          <p:nvPr/>
        </p:nvSpPr>
        <p:spPr bwMode="auto">
          <a:xfrm>
            <a:off x="6096000" y="1905000"/>
            <a:ext cx="2667000" cy="43434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49161" name="Rectangle 9"/>
          <p:cNvSpPr>
            <a:spLocks noChangeArrowheads="1"/>
          </p:cNvSpPr>
          <p:nvPr/>
        </p:nvSpPr>
        <p:spPr bwMode="auto">
          <a:xfrm>
            <a:off x="6324600" y="2743200"/>
            <a:ext cx="2286000" cy="838200"/>
          </a:xfrm>
          <a:prstGeom prst="rect">
            <a:avLst/>
          </a:prstGeom>
          <a:solidFill>
            <a:schemeClr val="bg1"/>
          </a:solidFill>
          <a:ln w="12700">
            <a:solidFill>
              <a:srgbClr val="000000"/>
            </a:solidFill>
            <a:miter lim="800000"/>
            <a:headEnd/>
            <a:tailEnd/>
          </a:ln>
          <a:effectLst/>
        </p:spPr>
        <p:txBody>
          <a:bodyPr wrap="none" lIns="90488" tIns="44450" rIns="90488" bIns="44450" anchor="ctr"/>
          <a:lstStyle/>
          <a:p>
            <a:pPr algn="ctr" eaLnBrk="0" hangingPunct="0"/>
            <a:r>
              <a:rPr lang="en-US" sz="2800">
                <a:solidFill>
                  <a:srgbClr val="1A1A00"/>
                </a:solidFill>
              </a:rPr>
              <a:t>Remote access</a:t>
            </a:r>
          </a:p>
          <a:p>
            <a:pPr algn="ctr" eaLnBrk="0" hangingPunct="0"/>
            <a:r>
              <a:rPr lang="en-US" sz="2800">
                <a:solidFill>
                  <a:srgbClr val="1A1A00"/>
                </a:solidFill>
              </a:rPr>
              <a:t>device</a:t>
            </a:r>
          </a:p>
        </p:txBody>
      </p:sp>
      <p:sp>
        <p:nvSpPr>
          <p:cNvPr id="49162" name="Rectangle 10"/>
          <p:cNvSpPr>
            <a:spLocks noChangeArrowheads="1"/>
          </p:cNvSpPr>
          <p:nvPr/>
        </p:nvSpPr>
        <p:spPr bwMode="auto">
          <a:xfrm>
            <a:off x="6324600" y="4038600"/>
            <a:ext cx="2286000" cy="838200"/>
          </a:xfrm>
          <a:prstGeom prst="rect">
            <a:avLst/>
          </a:prstGeom>
          <a:solidFill>
            <a:schemeClr val="bg1"/>
          </a:solidFill>
          <a:ln w="12700">
            <a:solidFill>
              <a:srgbClr val="000000"/>
            </a:solidFill>
            <a:miter lim="800000"/>
            <a:headEnd/>
            <a:tailEnd/>
          </a:ln>
          <a:effectLst/>
        </p:spPr>
        <p:txBody>
          <a:bodyPr wrap="none" lIns="90488" tIns="44450" rIns="90488" bIns="44450" anchor="ctr"/>
          <a:lstStyle/>
          <a:p>
            <a:pPr algn="ctr" eaLnBrk="0" hangingPunct="0"/>
            <a:r>
              <a:rPr lang="en-US" sz="2800">
                <a:solidFill>
                  <a:srgbClr val="1A1A00"/>
                </a:solidFill>
              </a:rPr>
              <a:t>Frame relay</a:t>
            </a:r>
          </a:p>
          <a:p>
            <a:pPr algn="ctr" eaLnBrk="0" hangingPunct="0"/>
            <a:r>
              <a:rPr lang="en-US" sz="2800">
                <a:solidFill>
                  <a:srgbClr val="1A1A00"/>
                </a:solidFill>
              </a:rPr>
              <a:t>switch</a:t>
            </a:r>
          </a:p>
        </p:txBody>
      </p:sp>
      <p:sp>
        <p:nvSpPr>
          <p:cNvPr id="49163" name="Rectangle 11"/>
          <p:cNvSpPr>
            <a:spLocks noChangeArrowheads="1"/>
          </p:cNvSpPr>
          <p:nvPr/>
        </p:nvSpPr>
        <p:spPr bwMode="auto">
          <a:xfrm>
            <a:off x="6324600" y="5257800"/>
            <a:ext cx="2286000" cy="838200"/>
          </a:xfrm>
          <a:prstGeom prst="rect">
            <a:avLst/>
          </a:prstGeom>
          <a:solidFill>
            <a:schemeClr val="bg1"/>
          </a:solidFill>
          <a:ln w="12700">
            <a:solidFill>
              <a:srgbClr val="000000"/>
            </a:solidFill>
            <a:miter lim="800000"/>
            <a:headEnd/>
            <a:tailEnd/>
          </a:ln>
          <a:effectLst/>
        </p:spPr>
        <p:txBody>
          <a:bodyPr wrap="none" lIns="90488" tIns="44450" rIns="90488" bIns="44450" anchor="ctr"/>
          <a:lstStyle/>
          <a:p>
            <a:pPr algn="ctr" eaLnBrk="0" hangingPunct="0"/>
            <a:r>
              <a:rPr lang="en-US" sz="2800">
                <a:solidFill>
                  <a:srgbClr val="1A1A00"/>
                </a:solidFill>
              </a:rPr>
              <a:t>Router</a:t>
            </a:r>
          </a:p>
        </p:txBody>
      </p:sp>
      <p:sp>
        <p:nvSpPr>
          <p:cNvPr id="49164" name="Rectangle 12"/>
          <p:cNvSpPr>
            <a:spLocks noChangeArrowheads="1"/>
          </p:cNvSpPr>
          <p:nvPr/>
        </p:nvSpPr>
        <p:spPr bwMode="auto">
          <a:xfrm>
            <a:off x="439738" y="4191000"/>
            <a:ext cx="1905000" cy="1295400"/>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r>
              <a:rPr lang="en-US" sz="2800">
                <a:solidFill>
                  <a:srgbClr val="1A1A00"/>
                </a:solidFill>
              </a:rPr>
              <a:t>Home PC</a:t>
            </a:r>
          </a:p>
          <a:p>
            <a:pPr algn="ctr" hangingPunct="0"/>
            <a:endParaRPr lang="en-US" sz="2800">
              <a:solidFill>
                <a:srgbClr val="1A1A00"/>
              </a:solidFill>
            </a:endParaRPr>
          </a:p>
        </p:txBody>
      </p:sp>
      <p:sp>
        <p:nvSpPr>
          <p:cNvPr id="49165" name="Rectangle 13"/>
          <p:cNvSpPr>
            <a:spLocks noChangeArrowheads="1"/>
          </p:cNvSpPr>
          <p:nvPr/>
        </p:nvSpPr>
        <p:spPr bwMode="auto">
          <a:xfrm>
            <a:off x="703263" y="4876800"/>
            <a:ext cx="1371600" cy="457200"/>
          </a:xfrm>
          <a:prstGeom prst="rect">
            <a:avLst/>
          </a:prstGeom>
          <a:solidFill>
            <a:schemeClr val="bg1"/>
          </a:solidFill>
          <a:ln w="12700">
            <a:solidFill>
              <a:srgbClr val="333333"/>
            </a:solidFill>
            <a:miter lim="800000"/>
            <a:headEnd/>
            <a:tailEnd/>
          </a:ln>
          <a:effectLst/>
        </p:spPr>
        <p:txBody>
          <a:bodyPr wrap="none" lIns="90488" tIns="44450" rIns="90488" bIns="44450" anchor="ctr"/>
          <a:lstStyle/>
          <a:p>
            <a:pPr algn="ctr" eaLnBrk="0" hangingPunct="0"/>
            <a:r>
              <a:rPr lang="en-US" sz="2800">
                <a:solidFill>
                  <a:srgbClr val="1A1A00"/>
                </a:solidFill>
              </a:rPr>
              <a:t>Modem</a:t>
            </a:r>
          </a:p>
        </p:txBody>
      </p:sp>
      <p:sp>
        <p:nvSpPr>
          <p:cNvPr id="49166" name="Line 14"/>
          <p:cNvSpPr>
            <a:spLocks noChangeShapeType="1"/>
          </p:cNvSpPr>
          <p:nvPr/>
        </p:nvSpPr>
        <p:spPr bwMode="auto">
          <a:xfrm>
            <a:off x="2111375" y="2649538"/>
            <a:ext cx="1522413" cy="0"/>
          </a:xfrm>
          <a:prstGeom prst="line">
            <a:avLst/>
          </a:prstGeom>
          <a:noFill/>
          <a:ln w="50800">
            <a:solidFill>
              <a:srgbClr val="FF0066"/>
            </a:solidFill>
            <a:round/>
            <a:headEnd type="triangle" w="med" len="med"/>
            <a:tailEnd/>
          </a:ln>
          <a:effectLst/>
        </p:spPr>
        <p:txBody>
          <a:bodyPr/>
          <a:lstStyle/>
          <a:p>
            <a:endParaRPr lang="en-US"/>
          </a:p>
        </p:txBody>
      </p:sp>
      <p:sp>
        <p:nvSpPr>
          <p:cNvPr id="49167" name="Line 15"/>
          <p:cNvSpPr>
            <a:spLocks noChangeShapeType="1"/>
          </p:cNvSpPr>
          <p:nvPr/>
        </p:nvSpPr>
        <p:spPr bwMode="auto">
          <a:xfrm>
            <a:off x="2076450" y="5105400"/>
            <a:ext cx="1827213" cy="0"/>
          </a:xfrm>
          <a:prstGeom prst="line">
            <a:avLst/>
          </a:prstGeom>
          <a:noFill/>
          <a:ln w="50800">
            <a:solidFill>
              <a:srgbClr val="FF0066"/>
            </a:solidFill>
            <a:round/>
            <a:headEnd type="triangle" w="med" len="med"/>
            <a:tailEnd/>
          </a:ln>
          <a:effectLst/>
        </p:spPr>
        <p:txBody>
          <a:bodyPr/>
          <a:lstStyle/>
          <a:p>
            <a:endParaRPr lang="en-US"/>
          </a:p>
        </p:txBody>
      </p:sp>
      <p:sp>
        <p:nvSpPr>
          <p:cNvPr id="49168" name="Line 16"/>
          <p:cNvSpPr>
            <a:spLocks noChangeShapeType="1"/>
          </p:cNvSpPr>
          <p:nvPr/>
        </p:nvSpPr>
        <p:spPr bwMode="auto">
          <a:xfrm>
            <a:off x="3125788" y="4344988"/>
            <a:ext cx="760412" cy="760412"/>
          </a:xfrm>
          <a:prstGeom prst="line">
            <a:avLst/>
          </a:prstGeom>
          <a:noFill/>
          <a:ln w="50800">
            <a:solidFill>
              <a:srgbClr val="FF0066"/>
            </a:solidFill>
            <a:round/>
            <a:headEnd/>
            <a:tailEnd/>
          </a:ln>
          <a:effectLst/>
        </p:spPr>
        <p:txBody>
          <a:bodyPr/>
          <a:lstStyle/>
          <a:p>
            <a:endParaRPr lang="en-US"/>
          </a:p>
        </p:txBody>
      </p:sp>
      <p:sp>
        <p:nvSpPr>
          <p:cNvPr id="49169" name="Rectangle 17"/>
          <p:cNvSpPr>
            <a:spLocks noChangeArrowheads="1"/>
          </p:cNvSpPr>
          <p:nvPr/>
        </p:nvSpPr>
        <p:spPr bwMode="auto">
          <a:xfrm>
            <a:off x="6096000" y="2057400"/>
            <a:ext cx="2663825" cy="742950"/>
          </a:xfrm>
          <a:prstGeom prst="rect">
            <a:avLst/>
          </a:prstGeom>
          <a:solidFill>
            <a:schemeClr val="bg1"/>
          </a:solidFill>
          <a:ln w="12700">
            <a:solidFill>
              <a:schemeClr val="tx1"/>
            </a:solidFill>
            <a:miter lim="800000"/>
            <a:headEnd/>
            <a:tailEnd/>
          </a:ln>
          <a:effectLst/>
        </p:spPr>
        <p:txBody>
          <a:bodyPr lIns="90488" tIns="44450" rIns="90488" bIns="44450">
            <a:spAutoFit/>
          </a:bodyPr>
          <a:lstStyle/>
          <a:p>
            <a:pPr algn="ctr" eaLnBrk="0" hangingPunct="0">
              <a:lnSpc>
                <a:spcPct val="75000"/>
              </a:lnSpc>
              <a:spcBef>
                <a:spcPct val="50000"/>
              </a:spcBef>
            </a:pPr>
            <a:r>
              <a:rPr lang="en-US" sz="2800">
                <a:solidFill>
                  <a:srgbClr val="1A1A00"/>
                </a:solidFill>
              </a:rPr>
              <a:t>Internet service provider</a:t>
            </a:r>
          </a:p>
        </p:txBody>
      </p:sp>
      <p:sp>
        <p:nvSpPr>
          <p:cNvPr id="49170" name="Freeform 18"/>
          <p:cNvSpPr>
            <a:spLocks/>
          </p:cNvSpPr>
          <p:nvPr/>
        </p:nvSpPr>
        <p:spPr bwMode="auto">
          <a:xfrm>
            <a:off x="2801938" y="2646363"/>
            <a:ext cx="857250" cy="506412"/>
          </a:xfrm>
          <a:custGeom>
            <a:avLst/>
            <a:gdLst/>
            <a:ahLst/>
            <a:cxnLst>
              <a:cxn ang="0">
                <a:pos x="0" y="318"/>
              </a:cxn>
              <a:cxn ang="0">
                <a:pos x="539" y="0"/>
              </a:cxn>
            </a:cxnLst>
            <a:rect l="0" t="0" r="r" b="b"/>
            <a:pathLst>
              <a:path w="540" h="319">
                <a:moveTo>
                  <a:pt x="0" y="318"/>
                </a:moveTo>
                <a:lnTo>
                  <a:pt x="539" y="0"/>
                </a:lnTo>
              </a:path>
            </a:pathLst>
          </a:custGeom>
          <a:noFill/>
          <a:ln w="50800" cap="rnd" cmpd="sng">
            <a:solidFill>
              <a:srgbClr val="FF0066"/>
            </a:solidFill>
            <a:prstDash val="solid"/>
            <a:round/>
            <a:headEnd type="none" w="med" len="med"/>
            <a:tailEnd type="none" w="med" len="med"/>
          </a:ln>
          <a:effectLst/>
        </p:spPr>
        <p:txBody>
          <a:bodyPr/>
          <a:lstStyle/>
          <a:p>
            <a:endParaRPr lang="en-US"/>
          </a:p>
        </p:txBody>
      </p:sp>
      <p:sp>
        <p:nvSpPr>
          <p:cNvPr id="49171" name="Line 19"/>
          <p:cNvSpPr>
            <a:spLocks noChangeShapeType="1"/>
          </p:cNvSpPr>
          <p:nvPr/>
        </p:nvSpPr>
        <p:spPr bwMode="auto">
          <a:xfrm>
            <a:off x="2820988" y="3159125"/>
            <a:ext cx="3503612" cy="0"/>
          </a:xfrm>
          <a:prstGeom prst="line">
            <a:avLst/>
          </a:prstGeom>
          <a:noFill/>
          <a:ln w="50800">
            <a:solidFill>
              <a:srgbClr val="FF0066"/>
            </a:solidFill>
            <a:round/>
            <a:headEnd/>
            <a:tailEnd type="triangle" w="med" len="med"/>
          </a:ln>
          <a:effectLst/>
        </p:spPr>
        <p:txBody>
          <a:bodyPr/>
          <a:lstStyle/>
          <a:p>
            <a:endParaRPr lang="en-US"/>
          </a:p>
        </p:txBody>
      </p:sp>
      <p:sp>
        <p:nvSpPr>
          <p:cNvPr id="49172" name="Line 20"/>
          <p:cNvSpPr>
            <a:spLocks noChangeShapeType="1"/>
          </p:cNvSpPr>
          <p:nvPr/>
        </p:nvSpPr>
        <p:spPr bwMode="auto">
          <a:xfrm flipV="1">
            <a:off x="3125788" y="3487738"/>
            <a:ext cx="3198812" cy="855662"/>
          </a:xfrm>
          <a:prstGeom prst="line">
            <a:avLst/>
          </a:prstGeom>
          <a:noFill/>
          <a:ln w="50800">
            <a:solidFill>
              <a:srgbClr val="FF0066"/>
            </a:solidFill>
            <a:round/>
            <a:headEnd/>
            <a:tailEnd type="triangle" w="med" len="med"/>
          </a:ln>
          <a:effectLst/>
        </p:spPr>
        <p:txBody>
          <a:bodyPr/>
          <a:lstStyle/>
          <a:p>
            <a:endParaRPr lang="en-US"/>
          </a:p>
        </p:txBody>
      </p:sp>
      <p:sp>
        <p:nvSpPr>
          <p:cNvPr id="49173" name="Line 21"/>
          <p:cNvSpPr>
            <a:spLocks noChangeShapeType="1"/>
          </p:cNvSpPr>
          <p:nvPr/>
        </p:nvSpPr>
        <p:spPr bwMode="auto">
          <a:xfrm flipH="1" flipV="1">
            <a:off x="6019800" y="1981200"/>
            <a:ext cx="76200" cy="685800"/>
          </a:xfrm>
          <a:prstGeom prst="line">
            <a:avLst/>
          </a:prstGeom>
          <a:noFill/>
          <a:ln w="9525">
            <a:noFill/>
            <a:round/>
            <a:headEnd/>
            <a:tailEnd/>
          </a:ln>
          <a:effectLst/>
        </p:spPr>
        <p:txBody>
          <a:bodyPr>
            <a:spAutoFit/>
          </a:bodyP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524000" y="609600"/>
            <a:ext cx="5638800" cy="1143000"/>
          </a:xfrm>
          <a:ln w="38100">
            <a:solidFill>
              <a:schemeClr val="tx1"/>
            </a:solidFill>
          </a:ln>
        </p:spPr>
        <p:txBody>
          <a:bodyPr/>
          <a:lstStyle/>
          <a:p>
            <a:r>
              <a:rPr lang="en-US" sz="3800"/>
              <a:t>Software komunikasi</a:t>
            </a:r>
          </a:p>
        </p:txBody>
      </p:sp>
      <p:sp>
        <p:nvSpPr>
          <p:cNvPr id="50179" name="Rectangle 3"/>
          <p:cNvSpPr>
            <a:spLocks noGrp="1" noChangeArrowheads="1"/>
          </p:cNvSpPr>
          <p:nvPr>
            <p:ph type="body" idx="1"/>
          </p:nvPr>
        </p:nvSpPr>
        <p:spPr>
          <a:ln w="19050">
            <a:solidFill>
              <a:schemeClr val="tx1"/>
            </a:solidFill>
          </a:ln>
        </p:spPr>
        <p:txBody>
          <a:bodyPr/>
          <a:lstStyle/>
          <a:p>
            <a:r>
              <a:rPr lang="en-US" sz="2600"/>
              <a:t>Software komunikasi mengelola aliran data melalui suatu jaringan.</a:t>
            </a:r>
          </a:p>
          <a:p>
            <a:r>
              <a:rPr lang="en-US" sz="2600"/>
              <a:t>Software ini melaksanakan fungsi-fungsi berikut ini:</a:t>
            </a:r>
          </a:p>
          <a:p>
            <a:pPr>
              <a:buFontTx/>
              <a:buChar char="–"/>
            </a:pPr>
            <a:r>
              <a:rPr lang="en-US" sz="2600"/>
              <a:t>Pengendali akses</a:t>
            </a:r>
          </a:p>
          <a:p>
            <a:pPr>
              <a:buFontTx/>
              <a:buChar char="–"/>
            </a:pPr>
            <a:r>
              <a:rPr lang="en-US" sz="2600"/>
              <a:t>Pengelolaan jaringan</a:t>
            </a:r>
          </a:p>
          <a:p>
            <a:pPr>
              <a:buFontTx/>
              <a:buChar char="–"/>
            </a:pPr>
            <a:r>
              <a:rPr lang="en-US" sz="2600"/>
              <a:t>Pengiriman data dan file</a:t>
            </a:r>
          </a:p>
          <a:p>
            <a:pPr>
              <a:buFontTx/>
              <a:buChar char="–"/>
            </a:pPr>
            <a:r>
              <a:rPr lang="en-US" sz="2600"/>
              <a:t>Pendeteksi dan pengendalian kesalahan</a:t>
            </a:r>
          </a:p>
          <a:p>
            <a:pPr>
              <a:buFontTx/>
              <a:buChar char="–"/>
            </a:pPr>
            <a:r>
              <a:rPr lang="en-US" sz="2600"/>
              <a:t>Keamanan data</a:t>
            </a:r>
          </a:p>
          <a:p>
            <a:pPr>
              <a:buFontTx/>
              <a:buNone/>
            </a:pPr>
            <a:endParaRPr lang="en-US" sz="28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057400" y="609600"/>
            <a:ext cx="5181600" cy="1143000"/>
          </a:xfrm>
          <a:ln w="38100">
            <a:solidFill>
              <a:schemeClr val="tx1"/>
            </a:solidFill>
          </a:ln>
        </p:spPr>
        <p:txBody>
          <a:bodyPr/>
          <a:lstStyle/>
          <a:p>
            <a:r>
              <a:rPr lang="en-US" sz="3800"/>
              <a:t>Saluran Komunikasi</a:t>
            </a:r>
          </a:p>
        </p:txBody>
      </p:sp>
      <p:sp>
        <p:nvSpPr>
          <p:cNvPr id="51203" name="Rectangle 3"/>
          <p:cNvSpPr>
            <a:spLocks noGrp="1" noChangeArrowheads="1"/>
          </p:cNvSpPr>
          <p:nvPr>
            <p:ph type="body" idx="1"/>
          </p:nvPr>
        </p:nvSpPr>
        <p:spPr>
          <a:ln w="19050">
            <a:solidFill>
              <a:schemeClr val="tx1"/>
            </a:solidFill>
          </a:ln>
        </p:spPr>
        <p:txBody>
          <a:bodyPr/>
          <a:lstStyle/>
          <a:p>
            <a:pPr>
              <a:lnSpc>
                <a:spcPct val="80000"/>
              </a:lnSpc>
            </a:pPr>
            <a:r>
              <a:rPr lang="en-US" sz="2600"/>
              <a:t>Saluran komunikasi adalah media  yang menghubungkan peralatan pengiriman dan  penerimaan dalam jaringan komunikasi data. Saluran komunikasi yang umum adalah: </a:t>
            </a:r>
          </a:p>
          <a:p>
            <a:pPr>
              <a:lnSpc>
                <a:spcPct val="80000"/>
              </a:lnSpc>
              <a:buFontTx/>
              <a:buChar char="–"/>
            </a:pPr>
            <a:r>
              <a:rPr lang="en-US" sz="2600"/>
              <a:t>Saluran telepon</a:t>
            </a:r>
          </a:p>
          <a:p>
            <a:pPr>
              <a:lnSpc>
                <a:spcPct val="80000"/>
              </a:lnSpc>
              <a:buFontTx/>
              <a:buChar char="–"/>
            </a:pPr>
            <a:r>
              <a:rPr lang="en-US" sz="2600"/>
              <a:t>Kabel koaksial</a:t>
            </a:r>
          </a:p>
          <a:p>
            <a:pPr>
              <a:lnSpc>
                <a:spcPct val="80000"/>
              </a:lnSpc>
              <a:buFontTx/>
              <a:buChar char="–"/>
            </a:pPr>
            <a:r>
              <a:rPr lang="en-US" sz="2600"/>
              <a:t>Kabel fiber optik</a:t>
            </a:r>
          </a:p>
          <a:p>
            <a:pPr>
              <a:lnSpc>
                <a:spcPct val="80000"/>
              </a:lnSpc>
              <a:buFontTx/>
              <a:buChar char="–"/>
            </a:pPr>
            <a:r>
              <a:rPr lang="en-US" sz="2600"/>
              <a:t>Sistem gelombang </a:t>
            </a:r>
          </a:p>
          <a:p>
            <a:pPr>
              <a:lnSpc>
                <a:spcPct val="80000"/>
              </a:lnSpc>
              <a:buFontTx/>
              <a:buChar char="–"/>
            </a:pPr>
            <a:r>
              <a:rPr lang="en-US" sz="2600"/>
              <a:t>Satelit komunikasi</a:t>
            </a:r>
          </a:p>
          <a:p>
            <a:pPr>
              <a:lnSpc>
                <a:spcPct val="80000"/>
              </a:lnSpc>
              <a:buFontTx/>
              <a:buChar char="–"/>
            </a:pPr>
            <a:r>
              <a:rPr lang="en-US" sz="2600"/>
              <a:t>Radio selular  dan telepon.</a:t>
            </a:r>
          </a:p>
          <a:p>
            <a:pPr>
              <a:lnSpc>
                <a:spcPct val="80000"/>
              </a:lnSpc>
              <a:buFontTx/>
              <a:buNone/>
            </a:pPr>
            <a:endParaRPr lang="en-US" sz="28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1828800" y="228600"/>
            <a:ext cx="5638800" cy="1143000"/>
          </a:xfrm>
          <a:ln w="38100">
            <a:solidFill>
              <a:schemeClr val="tx1"/>
            </a:solidFill>
          </a:ln>
        </p:spPr>
        <p:txBody>
          <a:bodyPr/>
          <a:lstStyle/>
          <a:p>
            <a:r>
              <a:rPr lang="en-US" sz="3800"/>
              <a:t>Saluran Komunikasi</a:t>
            </a:r>
          </a:p>
        </p:txBody>
      </p:sp>
      <p:sp>
        <p:nvSpPr>
          <p:cNvPr id="52227" name="Rectangle 3"/>
          <p:cNvSpPr>
            <a:spLocks noGrp="1" noChangeArrowheads="1"/>
          </p:cNvSpPr>
          <p:nvPr>
            <p:ph type="body" idx="1"/>
          </p:nvPr>
        </p:nvSpPr>
        <p:spPr/>
        <p:txBody>
          <a:bodyPr/>
          <a:lstStyle/>
          <a:p>
            <a:endParaRPr lang="en-US"/>
          </a:p>
        </p:txBody>
      </p:sp>
      <p:grpSp>
        <p:nvGrpSpPr>
          <p:cNvPr id="52228" name="Group 4"/>
          <p:cNvGrpSpPr>
            <a:grpSpLocks/>
          </p:cNvGrpSpPr>
          <p:nvPr/>
        </p:nvGrpSpPr>
        <p:grpSpPr bwMode="auto">
          <a:xfrm>
            <a:off x="685800" y="1524000"/>
            <a:ext cx="8001000" cy="4648200"/>
            <a:chOff x="121" y="960"/>
            <a:chExt cx="5608" cy="3319"/>
          </a:xfrm>
        </p:grpSpPr>
        <p:graphicFrame>
          <p:nvGraphicFramePr>
            <p:cNvPr id="52229" name="Object 5">
              <a:hlinkClick r:id="" action="ppaction://ole?verb=0"/>
            </p:cNvPr>
            <p:cNvGraphicFramePr>
              <a:graphicFrameLocks/>
            </p:cNvGraphicFramePr>
            <p:nvPr/>
          </p:nvGraphicFramePr>
          <p:xfrm>
            <a:off x="121" y="1008"/>
            <a:ext cx="5311" cy="3271"/>
          </p:xfrm>
          <a:graphic>
            <a:graphicData uri="http://schemas.openxmlformats.org/presentationml/2006/ole">
              <p:oleObj spid="_x0000_s52229" name="Clip" r:id="rId3" imgW="8429400" imgH="5190840" progId="MS_ClipArt_Gallery.2">
                <p:embed/>
              </p:oleObj>
            </a:graphicData>
          </a:graphic>
        </p:graphicFrame>
        <p:graphicFrame>
          <p:nvGraphicFramePr>
            <p:cNvPr id="52230" name="Object 6">
              <a:hlinkClick r:id="" action="ppaction://ole?verb=0"/>
            </p:cNvPr>
            <p:cNvGraphicFramePr>
              <a:graphicFrameLocks/>
            </p:cNvGraphicFramePr>
            <p:nvPr/>
          </p:nvGraphicFramePr>
          <p:xfrm>
            <a:off x="2448" y="960"/>
            <a:ext cx="791" cy="877"/>
          </p:xfrm>
          <a:graphic>
            <a:graphicData uri="http://schemas.openxmlformats.org/presentationml/2006/ole">
              <p:oleObj spid="_x0000_s52230" name="Clip" r:id="rId4" imgW="1253880" imgH="1390320" progId="MS_ClipArt_Gallery.2">
                <p:embed/>
              </p:oleObj>
            </a:graphicData>
          </a:graphic>
        </p:graphicFrame>
        <p:graphicFrame>
          <p:nvGraphicFramePr>
            <p:cNvPr id="52231" name="Object 7">
              <a:hlinkClick r:id="" action="ppaction://ole?verb=0"/>
            </p:cNvPr>
            <p:cNvGraphicFramePr>
              <a:graphicFrameLocks/>
            </p:cNvGraphicFramePr>
            <p:nvPr/>
          </p:nvGraphicFramePr>
          <p:xfrm>
            <a:off x="1093" y="2740"/>
            <a:ext cx="801" cy="724"/>
          </p:xfrm>
          <a:graphic>
            <a:graphicData uri="http://schemas.openxmlformats.org/presentationml/2006/ole">
              <p:oleObj spid="_x0000_s52231" name="Clip" r:id="rId5" imgW="1269720" imgH="1147680" progId="MS_ClipArt_Gallery.2">
                <p:embed/>
              </p:oleObj>
            </a:graphicData>
          </a:graphic>
        </p:graphicFrame>
        <p:graphicFrame>
          <p:nvGraphicFramePr>
            <p:cNvPr id="52232" name="Object 8">
              <a:hlinkClick r:id="" action="ppaction://ole?verb=0"/>
            </p:cNvPr>
            <p:cNvGraphicFramePr>
              <a:graphicFrameLocks/>
            </p:cNvGraphicFramePr>
            <p:nvPr/>
          </p:nvGraphicFramePr>
          <p:xfrm>
            <a:off x="885" y="1006"/>
            <a:ext cx="803" cy="826"/>
          </p:xfrm>
          <a:graphic>
            <a:graphicData uri="http://schemas.openxmlformats.org/presentationml/2006/ole">
              <p:oleObj spid="_x0000_s52232" name="Clip" r:id="rId6" imgW="1272960" imgH="1309680" progId="MS_ClipArt_Gallery.2">
                <p:embed/>
              </p:oleObj>
            </a:graphicData>
          </a:graphic>
        </p:graphicFrame>
        <p:graphicFrame>
          <p:nvGraphicFramePr>
            <p:cNvPr id="52233" name="Object 9">
              <a:hlinkClick r:id="" action="ppaction://ole?verb=0"/>
            </p:cNvPr>
            <p:cNvGraphicFramePr>
              <a:graphicFrameLocks/>
            </p:cNvGraphicFramePr>
            <p:nvPr/>
          </p:nvGraphicFramePr>
          <p:xfrm>
            <a:off x="4245" y="1056"/>
            <a:ext cx="803" cy="826"/>
          </p:xfrm>
          <a:graphic>
            <a:graphicData uri="http://schemas.openxmlformats.org/presentationml/2006/ole">
              <p:oleObj spid="_x0000_s52233" name="Clip" r:id="rId7" imgW="1272960" imgH="1309680" progId="MS_ClipArt_Gallery.2">
                <p:embed/>
              </p:oleObj>
            </a:graphicData>
          </a:graphic>
        </p:graphicFrame>
        <p:graphicFrame>
          <p:nvGraphicFramePr>
            <p:cNvPr id="52234" name="Object 10">
              <a:hlinkClick r:id="" action="ppaction://ole?verb=0"/>
            </p:cNvPr>
            <p:cNvGraphicFramePr>
              <a:graphicFrameLocks/>
            </p:cNvGraphicFramePr>
            <p:nvPr/>
          </p:nvGraphicFramePr>
          <p:xfrm>
            <a:off x="1285" y="1887"/>
            <a:ext cx="414" cy="584"/>
          </p:xfrm>
          <a:graphic>
            <a:graphicData uri="http://schemas.openxmlformats.org/presentationml/2006/ole">
              <p:oleObj spid="_x0000_s52234" name="Clip" r:id="rId8" imgW="655560" imgH="925200" progId="MS_ClipArt_Gallery.2">
                <p:embed/>
              </p:oleObj>
            </a:graphicData>
          </a:graphic>
        </p:graphicFrame>
        <p:graphicFrame>
          <p:nvGraphicFramePr>
            <p:cNvPr id="52235" name="Object 11">
              <a:hlinkClick r:id="" action="ppaction://ole?verb=0"/>
            </p:cNvPr>
            <p:cNvGraphicFramePr>
              <a:graphicFrameLocks/>
            </p:cNvGraphicFramePr>
            <p:nvPr/>
          </p:nvGraphicFramePr>
          <p:xfrm>
            <a:off x="4154" y="1968"/>
            <a:ext cx="414" cy="584"/>
          </p:xfrm>
          <a:graphic>
            <a:graphicData uri="http://schemas.openxmlformats.org/presentationml/2006/ole">
              <p:oleObj spid="_x0000_s52235" name="Clip" r:id="rId9" imgW="655560" imgH="925200" progId="MS_ClipArt_Gallery.2">
                <p:embed/>
              </p:oleObj>
            </a:graphicData>
          </a:graphic>
        </p:graphicFrame>
        <p:sp>
          <p:nvSpPr>
            <p:cNvPr id="52236" name="Rectangle 12"/>
            <p:cNvSpPr>
              <a:spLocks noChangeArrowheads="1"/>
            </p:cNvSpPr>
            <p:nvPr/>
          </p:nvSpPr>
          <p:spPr bwMode="auto">
            <a:xfrm>
              <a:off x="2305" y="1690"/>
              <a:ext cx="958" cy="368"/>
            </a:xfrm>
            <a:prstGeom prst="rect">
              <a:avLst/>
            </a:prstGeom>
            <a:solidFill>
              <a:schemeClr val="bg1"/>
            </a:solidFill>
            <a:ln w="12700">
              <a:noFill/>
              <a:miter lim="800000"/>
              <a:headEnd/>
              <a:tailEnd/>
            </a:ln>
            <a:effectLst/>
          </p:spPr>
          <p:txBody>
            <a:bodyPr lIns="90488" tIns="44450" rIns="90488" bIns="44450">
              <a:spAutoFit/>
            </a:bodyPr>
            <a:lstStyle/>
            <a:p>
              <a:pPr algn="ctr" eaLnBrk="0" hangingPunct="0">
                <a:spcBef>
                  <a:spcPct val="50000"/>
                </a:spcBef>
              </a:pPr>
              <a:r>
                <a:rPr lang="en-US" sz="2800">
                  <a:solidFill>
                    <a:srgbClr val="1A1A00"/>
                  </a:solidFill>
                </a:rPr>
                <a:t>Satelit</a:t>
              </a:r>
            </a:p>
          </p:txBody>
        </p:sp>
        <p:sp>
          <p:nvSpPr>
            <p:cNvPr id="52237" name="Rectangle 13"/>
            <p:cNvSpPr>
              <a:spLocks noChangeArrowheads="1"/>
            </p:cNvSpPr>
            <p:nvPr/>
          </p:nvSpPr>
          <p:spPr bwMode="auto">
            <a:xfrm>
              <a:off x="1847" y="2074"/>
              <a:ext cx="2158" cy="369"/>
            </a:xfrm>
            <a:prstGeom prst="rect">
              <a:avLst/>
            </a:prstGeom>
            <a:solidFill>
              <a:schemeClr val="bg1"/>
            </a:solidFill>
            <a:ln w="12700">
              <a:noFill/>
              <a:miter lim="800000"/>
              <a:headEnd/>
              <a:tailEnd/>
            </a:ln>
            <a:effectLst/>
          </p:spPr>
          <p:txBody>
            <a:bodyPr lIns="90488" tIns="44450" rIns="90488" bIns="44450">
              <a:spAutoFit/>
            </a:bodyPr>
            <a:lstStyle/>
            <a:p>
              <a:pPr algn="ctr" eaLnBrk="0" hangingPunct="0">
                <a:spcBef>
                  <a:spcPct val="50000"/>
                </a:spcBef>
              </a:pPr>
              <a:r>
                <a:rPr lang="en-US" sz="2800">
                  <a:solidFill>
                    <a:srgbClr val="000514"/>
                  </a:solidFill>
                </a:rPr>
                <a:t>Stasiun Gelombang</a:t>
              </a:r>
            </a:p>
          </p:txBody>
        </p:sp>
        <p:sp>
          <p:nvSpPr>
            <p:cNvPr id="52238" name="Line 14"/>
            <p:cNvSpPr>
              <a:spLocks noChangeShapeType="1"/>
            </p:cNvSpPr>
            <p:nvPr/>
          </p:nvSpPr>
          <p:spPr bwMode="auto">
            <a:xfrm>
              <a:off x="1537" y="1200"/>
              <a:ext cx="479" cy="0"/>
            </a:xfrm>
            <a:prstGeom prst="line">
              <a:avLst/>
            </a:prstGeom>
            <a:noFill/>
            <a:ln w="50800">
              <a:solidFill>
                <a:srgbClr val="FF0066"/>
              </a:solidFill>
              <a:round/>
              <a:headEnd/>
              <a:tailEnd/>
            </a:ln>
            <a:effectLst/>
          </p:spPr>
          <p:txBody>
            <a:bodyPr/>
            <a:lstStyle/>
            <a:p>
              <a:endParaRPr lang="en-US"/>
            </a:p>
          </p:txBody>
        </p:sp>
        <p:sp>
          <p:nvSpPr>
            <p:cNvPr id="52239" name="Line 15"/>
            <p:cNvSpPr>
              <a:spLocks noChangeShapeType="1"/>
            </p:cNvSpPr>
            <p:nvPr/>
          </p:nvSpPr>
          <p:spPr bwMode="auto">
            <a:xfrm>
              <a:off x="1888" y="1344"/>
              <a:ext cx="704" cy="0"/>
            </a:xfrm>
            <a:prstGeom prst="line">
              <a:avLst/>
            </a:prstGeom>
            <a:noFill/>
            <a:ln w="50800">
              <a:solidFill>
                <a:srgbClr val="FF0066"/>
              </a:solidFill>
              <a:round/>
              <a:headEnd/>
              <a:tailEnd/>
            </a:ln>
            <a:effectLst/>
          </p:spPr>
          <p:txBody>
            <a:bodyPr/>
            <a:lstStyle/>
            <a:p>
              <a:endParaRPr lang="en-US"/>
            </a:p>
          </p:txBody>
        </p:sp>
        <p:sp>
          <p:nvSpPr>
            <p:cNvPr id="52240" name="Line 16"/>
            <p:cNvSpPr>
              <a:spLocks noChangeShapeType="1"/>
            </p:cNvSpPr>
            <p:nvPr/>
          </p:nvSpPr>
          <p:spPr bwMode="auto">
            <a:xfrm flipH="1">
              <a:off x="1873" y="1201"/>
              <a:ext cx="143" cy="143"/>
            </a:xfrm>
            <a:prstGeom prst="line">
              <a:avLst/>
            </a:prstGeom>
            <a:noFill/>
            <a:ln w="50800">
              <a:solidFill>
                <a:srgbClr val="FF0066"/>
              </a:solidFill>
              <a:round/>
              <a:headEnd/>
              <a:tailEnd/>
            </a:ln>
            <a:effectLst/>
          </p:spPr>
          <p:txBody>
            <a:bodyPr/>
            <a:lstStyle/>
            <a:p>
              <a:endParaRPr lang="en-US"/>
            </a:p>
          </p:txBody>
        </p:sp>
        <p:sp>
          <p:nvSpPr>
            <p:cNvPr id="52241" name="Line 17"/>
            <p:cNvSpPr>
              <a:spLocks noChangeShapeType="1"/>
            </p:cNvSpPr>
            <p:nvPr/>
          </p:nvSpPr>
          <p:spPr bwMode="auto">
            <a:xfrm>
              <a:off x="3121" y="1440"/>
              <a:ext cx="575" cy="0"/>
            </a:xfrm>
            <a:prstGeom prst="line">
              <a:avLst/>
            </a:prstGeom>
            <a:noFill/>
            <a:ln w="50800">
              <a:solidFill>
                <a:srgbClr val="FF0066"/>
              </a:solidFill>
              <a:round/>
              <a:headEnd/>
              <a:tailEnd/>
            </a:ln>
            <a:effectLst/>
          </p:spPr>
          <p:txBody>
            <a:bodyPr/>
            <a:lstStyle/>
            <a:p>
              <a:endParaRPr lang="en-US"/>
            </a:p>
          </p:txBody>
        </p:sp>
        <p:sp>
          <p:nvSpPr>
            <p:cNvPr id="52242" name="Line 18"/>
            <p:cNvSpPr>
              <a:spLocks noChangeShapeType="1"/>
            </p:cNvSpPr>
            <p:nvPr/>
          </p:nvSpPr>
          <p:spPr bwMode="auto">
            <a:xfrm flipH="1">
              <a:off x="3505" y="1441"/>
              <a:ext cx="191" cy="287"/>
            </a:xfrm>
            <a:prstGeom prst="line">
              <a:avLst/>
            </a:prstGeom>
            <a:noFill/>
            <a:ln w="50800">
              <a:solidFill>
                <a:srgbClr val="FF0066"/>
              </a:solidFill>
              <a:round/>
              <a:headEnd/>
              <a:tailEnd/>
            </a:ln>
            <a:effectLst/>
          </p:spPr>
          <p:txBody>
            <a:bodyPr/>
            <a:lstStyle/>
            <a:p>
              <a:endParaRPr lang="en-US"/>
            </a:p>
          </p:txBody>
        </p:sp>
        <p:sp>
          <p:nvSpPr>
            <p:cNvPr id="52243" name="Line 19"/>
            <p:cNvSpPr>
              <a:spLocks noChangeShapeType="1"/>
            </p:cNvSpPr>
            <p:nvPr/>
          </p:nvSpPr>
          <p:spPr bwMode="auto">
            <a:xfrm>
              <a:off x="3516" y="1728"/>
              <a:ext cx="1044" cy="0"/>
            </a:xfrm>
            <a:prstGeom prst="line">
              <a:avLst/>
            </a:prstGeom>
            <a:noFill/>
            <a:ln w="50800">
              <a:solidFill>
                <a:srgbClr val="FF0066"/>
              </a:solidFill>
              <a:round/>
              <a:headEnd/>
              <a:tailEnd/>
            </a:ln>
            <a:effectLst/>
          </p:spPr>
          <p:txBody>
            <a:bodyPr/>
            <a:lstStyle/>
            <a:p>
              <a:endParaRPr lang="en-US"/>
            </a:p>
          </p:txBody>
        </p:sp>
        <p:sp>
          <p:nvSpPr>
            <p:cNvPr id="52244" name="Line 20"/>
            <p:cNvSpPr>
              <a:spLocks noChangeShapeType="1"/>
            </p:cNvSpPr>
            <p:nvPr/>
          </p:nvSpPr>
          <p:spPr bwMode="auto">
            <a:xfrm flipH="1">
              <a:off x="4513" y="1873"/>
              <a:ext cx="165" cy="287"/>
            </a:xfrm>
            <a:prstGeom prst="line">
              <a:avLst/>
            </a:prstGeom>
            <a:noFill/>
            <a:ln w="50800">
              <a:solidFill>
                <a:srgbClr val="FF0066"/>
              </a:solidFill>
              <a:round/>
              <a:headEnd/>
              <a:tailEnd/>
            </a:ln>
            <a:effectLst/>
          </p:spPr>
          <p:txBody>
            <a:bodyPr/>
            <a:lstStyle/>
            <a:p>
              <a:endParaRPr lang="en-US"/>
            </a:p>
          </p:txBody>
        </p:sp>
        <p:graphicFrame>
          <p:nvGraphicFramePr>
            <p:cNvPr id="52245" name="Object 21">
              <a:hlinkClick r:id="" action="ppaction://ole?verb=0"/>
            </p:cNvPr>
            <p:cNvGraphicFramePr>
              <a:graphicFrameLocks/>
            </p:cNvGraphicFramePr>
            <p:nvPr/>
          </p:nvGraphicFramePr>
          <p:xfrm>
            <a:off x="4752" y="2688"/>
            <a:ext cx="977" cy="1016"/>
          </p:xfrm>
          <a:graphic>
            <a:graphicData uri="http://schemas.openxmlformats.org/presentationml/2006/ole">
              <p:oleObj spid="_x0000_s52245" name="Clip" r:id="rId10" imgW="1549080" imgH="1611000" progId="MS_ClipArt_Gallery.2">
                <p:embed/>
              </p:oleObj>
            </a:graphicData>
          </a:graphic>
        </p:graphicFrame>
        <p:graphicFrame>
          <p:nvGraphicFramePr>
            <p:cNvPr id="52246" name="Object 22">
              <a:hlinkClick r:id="" action="ppaction://ole?verb=0"/>
            </p:cNvPr>
            <p:cNvGraphicFramePr>
              <a:graphicFrameLocks/>
            </p:cNvGraphicFramePr>
            <p:nvPr/>
          </p:nvGraphicFramePr>
          <p:xfrm>
            <a:off x="3888" y="3408"/>
            <a:ext cx="801" cy="724"/>
          </p:xfrm>
          <a:graphic>
            <a:graphicData uri="http://schemas.openxmlformats.org/presentationml/2006/ole">
              <p:oleObj spid="_x0000_s52246" name="Clip" r:id="rId11" imgW="1269720" imgH="1147680" progId="MS_ClipArt_Gallery.2">
                <p:embed/>
              </p:oleObj>
            </a:graphicData>
          </a:graphic>
        </p:graphicFrame>
        <p:sp>
          <p:nvSpPr>
            <p:cNvPr id="52247" name="Line 23"/>
            <p:cNvSpPr>
              <a:spLocks noChangeShapeType="1"/>
            </p:cNvSpPr>
            <p:nvPr/>
          </p:nvSpPr>
          <p:spPr bwMode="auto">
            <a:xfrm flipV="1">
              <a:off x="1488" y="2449"/>
              <a:ext cx="0" cy="287"/>
            </a:xfrm>
            <a:prstGeom prst="line">
              <a:avLst/>
            </a:prstGeom>
            <a:noFill/>
            <a:ln w="50800">
              <a:solidFill>
                <a:srgbClr val="FF0066"/>
              </a:solidFill>
              <a:round/>
              <a:headEnd/>
              <a:tailEnd/>
            </a:ln>
            <a:effectLst/>
          </p:spPr>
          <p:txBody>
            <a:bodyPr/>
            <a:lstStyle/>
            <a:p>
              <a:endParaRPr lang="en-US"/>
            </a:p>
          </p:txBody>
        </p:sp>
        <p:sp>
          <p:nvSpPr>
            <p:cNvPr id="52248" name="Line 24"/>
            <p:cNvSpPr>
              <a:spLocks noChangeShapeType="1"/>
            </p:cNvSpPr>
            <p:nvPr/>
          </p:nvSpPr>
          <p:spPr bwMode="auto">
            <a:xfrm flipH="1" flipV="1">
              <a:off x="817" y="1872"/>
              <a:ext cx="479" cy="277"/>
            </a:xfrm>
            <a:prstGeom prst="line">
              <a:avLst/>
            </a:prstGeom>
            <a:noFill/>
            <a:ln w="50800">
              <a:solidFill>
                <a:srgbClr val="FF0066"/>
              </a:solidFill>
              <a:round/>
              <a:headEnd/>
              <a:tailEnd/>
            </a:ln>
            <a:effectLst/>
          </p:spPr>
          <p:txBody>
            <a:bodyPr/>
            <a:lstStyle/>
            <a:p>
              <a:endParaRPr lang="en-US"/>
            </a:p>
          </p:txBody>
        </p:sp>
        <p:sp>
          <p:nvSpPr>
            <p:cNvPr id="52249" name="Line 25"/>
            <p:cNvSpPr>
              <a:spLocks noChangeShapeType="1"/>
            </p:cNvSpPr>
            <p:nvPr/>
          </p:nvSpPr>
          <p:spPr bwMode="auto">
            <a:xfrm>
              <a:off x="817" y="1872"/>
              <a:ext cx="383" cy="0"/>
            </a:xfrm>
            <a:prstGeom prst="line">
              <a:avLst/>
            </a:prstGeom>
            <a:noFill/>
            <a:ln w="50800">
              <a:solidFill>
                <a:srgbClr val="FF0066"/>
              </a:solidFill>
              <a:round/>
              <a:headEnd/>
              <a:tailEnd/>
            </a:ln>
            <a:effectLst/>
          </p:spPr>
          <p:txBody>
            <a:bodyPr/>
            <a:lstStyle/>
            <a:p>
              <a:endParaRPr lang="en-US"/>
            </a:p>
          </p:txBody>
        </p:sp>
        <p:sp>
          <p:nvSpPr>
            <p:cNvPr id="52250" name="Line 26"/>
            <p:cNvSpPr>
              <a:spLocks noChangeShapeType="1"/>
            </p:cNvSpPr>
            <p:nvPr/>
          </p:nvSpPr>
          <p:spPr bwMode="auto">
            <a:xfrm flipH="1" flipV="1">
              <a:off x="979" y="1489"/>
              <a:ext cx="221" cy="383"/>
            </a:xfrm>
            <a:prstGeom prst="line">
              <a:avLst/>
            </a:prstGeom>
            <a:noFill/>
            <a:ln w="50800">
              <a:solidFill>
                <a:srgbClr val="FF0066"/>
              </a:solidFill>
              <a:round/>
              <a:headEnd/>
              <a:tailEnd/>
            </a:ln>
            <a:effectLst/>
          </p:spPr>
          <p:txBody>
            <a:bodyPr/>
            <a:lstStyle/>
            <a:p>
              <a:endParaRPr lang="en-US"/>
            </a:p>
          </p:txBody>
        </p:sp>
        <p:sp>
          <p:nvSpPr>
            <p:cNvPr id="52251" name="Freeform 27"/>
            <p:cNvSpPr>
              <a:spLocks/>
            </p:cNvSpPr>
            <p:nvPr/>
          </p:nvSpPr>
          <p:spPr bwMode="auto">
            <a:xfrm>
              <a:off x="4507" y="2256"/>
              <a:ext cx="678" cy="433"/>
            </a:xfrm>
            <a:custGeom>
              <a:avLst/>
              <a:gdLst/>
              <a:ahLst/>
              <a:cxnLst>
                <a:cxn ang="0">
                  <a:pos x="0" y="0"/>
                </a:cxn>
                <a:cxn ang="0">
                  <a:pos x="677" y="432"/>
                </a:cxn>
              </a:cxnLst>
              <a:rect l="0" t="0" r="r" b="b"/>
              <a:pathLst>
                <a:path w="678" h="433">
                  <a:moveTo>
                    <a:pt x="0" y="0"/>
                  </a:moveTo>
                  <a:lnTo>
                    <a:pt x="677" y="432"/>
                  </a:lnTo>
                </a:path>
              </a:pathLst>
            </a:custGeom>
            <a:solidFill>
              <a:schemeClr val="bg1"/>
            </a:solidFill>
            <a:ln w="50800" cap="rnd" cmpd="sng">
              <a:solidFill>
                <a:srgbClr val="FF0066"/>
              </a:solidFill>
              <a:prstDash val="solid"/>
              <a:round/>
              <a:headEnd type="none" w="med" len="med"/>
              <a:tailEnd type="none" w="med" len="med"/>
            </a:ln>
            <a:effectLst/>
          </p:spPr>
          <p:txBody>
            <a:bodyPr/>
            <a:lstStyle/>
            <a:p>
              <a:endParaRPr lang="en-US"/>
            </a:p>
          </p:txBody>
        </p:sp>
        <p:sp>
          <p:nvSpPr>
            <p:cNvPr id="52252" name="Freeform 28"/>
            <p:cNvSpPr>
              <a:spLocks/>
            </p:cNvSpPr>
            <p:nvPr/>
          </p:nvSpPr>
          <p:spPr bwMode="auto">
            <a:xfrm>
              <a:off x="4285" y="3192"/>
              <a:ext cx="468" cy="217"/>
            </a:xfrm>
            <a:custGeom>
              <a:avLst/>
              <a:gdLst/>
              <a:ahLst/>
              <a:cxnLst>
                <a:cxn ang="0">
                  <a:pos x="467" y="0"/>
                </a:cxn>
                <a:cxn ang="0">
                  <a:pos x="0" y="216"/>
                </a:cxn>
              </a:cxnLst>
              <a:rect l="0" t="0" r="r" b="b"/>
              <a:pathLst>
                <a:path w="468" h="217">
                  <a:moveTo>
                    <a:pt x="467" y="0"/>
                  </a:moveTo>
                  <a:lnTo>
                    <a:pt x="0" y="216"/>
                  </a:lnTo>
                </a:path>
              </a:pathLst>
            </a:custGeom>
            <a:solidFill>
              <a:schemeClr val="bg1"/>
            </a:solidFill>
            <a:ln w="50800" cap="rnd" cmpd="sng">
              <a:solidFill>
                <a:srgbClr val="FF0066"/>
              </a:solidFill>
              <a:prstDash val="solid"/>
              <a:round/>
              <a:headEnd type="none" w="med" len="med"/>
              <a:tailEnd type="none" w="med" len="med"/>
            </a:ln>
            <a:effectLst/>
          </p:spPr>
          <p:txBody>
            <a:bodyPr/>
            <a:lstStyle/>
            <a:p>
              <a:endParaRPr lang="en-US"/>
            </a:p>
          </p:txBody>
        </p:sp>
      </p:gr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447800" y="609600"/>
            <a:ext cx="6553200" cy="1143000"/>
          </a:xfrm>
          <a:ln w="38100">
            <a:solidFill>
              <a:schemeClr val="tx1"/>
            </a:solidFill>
          </a:ln>
        </p:spPr>
        <p:txBody>
          <a:bodyPr/>
          <a:lstStyle/>
          <a:p>
            <a:r>
              <a:rPr lang="en-US" sz="3800"/>
              <a:t>Pilihan Konfigurasi Jaringan</a:t>
            </a:r>
          </a:p>
        </p:txBody>
      </p:sp>
      <p:sp>
        <p:nvSpPr>
          <p:cNvPr id="53251" name="Rectangle 3"/>
          <p:cNvSpPr>
            <a:spLocks noGrp="1" noChangeArrowheads="1"/>
          </p:cNvSpPr>
          <p:nvPr>
            <p:ph type="body" idx="1"/>
          </p:nvPr>
        </p:nvSpPr>
        <p:spPr>
          <a:ln w="19050">
            <a:solidFill>
              <a:schemeClr val="tx1"/>
            </a:solidFill>
          </a:ln>
        </p:spPr>
        <p:txBody>
          <a:bodyPr/>
          <a:lstStyle/>
          <a:p>
            <a:r>
              <a:rPr lang="en-US"/>
              <a:t>Local area networks (LANs) dapat dikonfigurasikan dalam satu untuk tiga cara dasar, yaitu:</a:t>
            </a:r>
          </a:p>
          <a:p>
            <a:pPr>
              <a:buFontTx/>
              <a:buChar char="1"/>
            </a:pPr>
            <a:r>
              <a:rPr lang="en-US"/>
              <a:t>Konfigurasi Bintang </a:t>
            </a:r>
          </a:p>
          <a:p>
            <a:pPr>
              <a:buFontTx/>
              <a:buChar char="2"/>
            </a:pPr>
            <a:r>
              <a:rPr lang="en-US"/>
              <a:t>Konfigurasi Cincin</a:t>
            </a:r>
          </a:p>
          <a:p>
            <a:pPr>
              <a:buFontTx/>
              <a:buChar char="3"/>
            </a:pPr>
            <a:r>
              <a:rPr lang="en-US"/>
              <a:t>Konfigurasi Bus </a:t>
            </a:r>
          </a:p>
          <a:p>
            <a:pPr>
              <a:buFontTx/>
              <a:buNone/>
            </a:pP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1295400" y="609600"/>
            <a:ext cx="6705600" cy="1143000"/>
          </a:xfrm>
          <a:ln w="38100">
            <a:solidFill>
              <a:schemeClr val="tx1"/>
            </a:solidFill>
          </a:ln>
        </p:spPr>
        <p:txBody>
          <a:bodyPr/>
          <a:lstStyle/>
          <a:p>
            <a:r>
              <a:rPr lang="en-US" sz="3800"/>
              <a:t>Pilihan Konfigurasi Jaringan</a:t>
            </a:r>
          </a:p>
        </p:txBody>
      </p:sp>
      <p:sp>
        <p:nvSpPr>
          <p:cNvPr id="54275" name="Rectangle 3"/>
          <p:cNvSpPr>
            <a:spLocks noGrp="1" noChangeArrowheads="1"/>
          </p:cNvSpPr>
          <p:nvPr>
            <p:ph type="body" idx="1"/>
          </p:nvPr>
        </p:nvSpPr>
        <p:spPr>
          <a:ln w="19050">
            <a:solidFill>
              <a:schemeClr val="tx1"/>
            </a:solidFill>
          </a:ln>
        </p:spPr>
        <p:txBody>
          <a:bodyPr/>
          <a:lstStyle/>
          <a:p>
            <a:r>
              <a:rPr lang="en-US" sz="3000"/>
              <a:t>Di dalam konfigurasi bintang, setiap peralatan secara langsung berhubungan dengan server pusat. </a:t>
            </a:r>
          </a:p>
          <a:p>
            <a:r>
              <a:rPr lang="en-US" sz="3000"/>
              <a:t>Seluruh komunikasi antara peralatan dikendalikan dan dikirim melalui server pusat.</a:t>
            </a:r>
          </a:p>
          <a:p>
            <a:r>
              <a:rPr lang="en-US" sz="3000"/>
              <a:t>Biasanya, server akan mengumpulkan data setiap peralatan untuk melihat apakah peralatan tersebut ingin mengirim pesan.</a:t>
            </a:r>
          </a:p>
          <a:p>
            <a:pPr>
              <a:buFontTx/>
              <a:buNone/>
            </a:pP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1219200" y="381000"/>
            <a:ext cx="6705600" cy="838200"/>
          </a:xfrm>
          <a:ln w="38100">
            <a:solidFill>
              <a:schemeClr val="tx1"/>
            </a:solidFill>
          </a:ln>
        </p:spPr>
        <p:txBody>
          <a:bodyPr/>
          <a:lstStyle/>
          <a:p>
            <a:r>
              <a:rPr lang="en-US" sz="3800"/>
              <a:t>Pilihan Konfigurasi Jaringan</a:t>
            </a:r>
          </a:p>
        </p:txBody>
      </p:sp>
      <p:sp>
        <p:nvSpPr>
          <p:cNvPr id="55299" name="Rectangle 3"/>
          <p:cNvSpPr>
            <a:spLocks noGrp="1" noChangeArrowheads="1"/>
          </p:cNvSpPr>
          <p:nvPr>
            <p:ph type="body" idx="1"/>
          </p:nvPr>
        </p:nvSpPr>
        <p:spPr>
          <a:xfrm>
            <a:off x="685800" y="1371600"/>
            <a:ext cx="7772400" cy="1600200"/>
          </a:xfrm>
          <a:ln w="19050">
            <a:solidFill>
              <a:schemeClr val="tx1"/>
            </a:solidFill>
          </a:ln>
        </p:spPr>
        <p:txBody>
          <a:bodyPr/>
          <a:lstStyle/>
          <a:p>
            <a:pPr>
              <a:buFontTx/>
              <a:buNone/>
            </a:pPr>
            <a:r>
              <a:rPr lang="en-US" sz="2600"/>
              <a:t>Konfigurasi bintang adalah cara termahal untuk membangun LAN karena membutuhkan banyak sekali kabel untuk menghubungkannya.</a:t>
            </a:r>
            <a:r>
              <a:rPr lang="en-US" sz="3000"/>
              <a:t> </a:t>
            </a:r>
            <a:endParaRPr lang="en-US"/>
          </a:p>
          <a:p>
            <a:endParaRPr lang="en-US" sz="2800"/>
          </a:p>
        </p:txBody>
      </p:sp>
      <p:grpSp>
        <p:nvGrpSpPr>
          <p:cNvPr id="55300" name="Group 4"/>
          <p:cNvGrpSpPr>
            <a:grpSpLocks/>
          </p:cNvGrpSpPr>
          <p:nvPr/>
        </p:nvGrpSpPr>
        <p:grpSpPr bwMode="auto">
          <a:xfrm>
            <a:off x="2109788" y="3124200"/>
            <a:ext cx="4824412" cy="2819400"/>
            <a:chOff x="1329" y="2260"/>
            <a:chExt cx="3109" cy="1835"/>
          </a:xfrm>
        </p:grpSpPr>
        <p:sp>
          <p:nvSpPr>
            <p:cNvPr id="55301" name="Rectangle 5"/>
            <p:cNvSpPr>
              <a:spLocks noChangeArrowheads="1"/>
            </p:cNvSpPr>
            <p:nvPr/>
          </p:nvSpPr>
          <p:spPr bwMode="auto">
            <a:xfrm>
              <a:off x="2042" y="2891"/>
              <a:ext cx="1680" cy="576"/>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lnSpc>
                  <a:spcPct val="75000"/>
                </a:lnSpc>
              </a:pPr>
              <a:r>
                <a:rPr lang="en-US" sz="3200">
                  <a:solidFill>
                    <a:srgbClr val="1A1A00"/>
                  </a:solidFill>
                </a:rPr>
                <a:t> </a:t>
              </a:r>
              <a:r>
                <a:rPr lang="en-US" sz="2000">
                  <a:solidFill>
                    <a:srgbClr val="1A1A00"/>
                  </a:solidFill>
                </a:rPr>
                <a:t>Komputer Pengelola</a:t>
              </a:r>
            </a:p>
            <a:p>
              <a:pPr algn="ctr" eaLnBrk="0" hangingPunct="0">
                <a:lnSpc>
                  <a:spcPct val="75000"/>
                </a:lnSpc>
              </a:pPr>
              <a:r>
                <a:rPr lang="en-US" sz="2000">
                  <a:solidFill>
                    <a:srgbClr val="1A1A00"/>
                  </a:solidFill>
                </a:rPr>
                <a:t>atau server</a:t>
              </a:r>
            </a:p>
          </p:txBody>
        </p:sp>
        <p:sp>
          <p:nvSpPr>
            <p:cNvPr id="55302" name="Oval 6"/>
            <p:cNvSpPr>
              <a:spLocks noChangeArrowheads="1"/>
            </p:cNvSpPr>
            <p:nvPr/>
          </p:nvSpPr>
          <p:spPr bwMode="auto">
            <a:xfrm>
              <a:off x="1787" y="2260"/>
              <a:ext cx="480" cy="384"/>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2800">
                  <a:solidFill>
                    <a:srgbClr val="1A1A00"/>
                  </a:solidFill>
                </a:rPr>
                <a:t>A</a:t>
              </a:r>
            </a:p>
          </p:txBody>
        </p:sp>
        <p:sp>
          <p:nvSpPr>
            <p:cNvPr id="55303" name="Oval 7"/>
            <p:cNvSpPr>
              <a:spLocks noChangeArrowheads="1"/>
            </p:cNvSpPr>
            <p:nvPr/>
          </p:nvSpPr>
          <p:spPr bwMode="auto">
            <a:xfrm>
              <a:off x="2640" y="2260"/>
              <a:ext cx="480" cy="384"/>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2800">
                  <a:solidFill>
                    <a:srgbClr val="1A1A00"/>
                  </a:solidFill>
                </a:rPr>
                <a:t>B</a:t>
              </a:r>
            </a:p>
          </p:txBody>
        </p:sp>
        <p:sp>
          <p:nvSpPr>
            <p:cNvPr id="55304" name="Oval 8"/>
            <p:cNvSpPr>
              <a:spLocks noChangeArrowheads="1"/>
            </p:cNvSpPr>
            <p:nvPr/>
          </p:nvSpPr>
          <p:spPr bwMode="auto">
            <a:xfrm>
              <a:off x="3526" y="2267"/>
              <a:ext cx="480" cy="384"/>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2800">
                  <a:solidFill>
                    <a:srgbClr val="1A1A00"/>
                  </a:solidFill>
                </a:rPr>
                <a:t>C</a:t>
              </a:r>
            </a:p>
          </p:txBody>
        </p:sp>
        <p:sp>
          <p:nvSpPr>
            <p:cNvPr id="55305" name="Oval 9"/>
            <p:cNvSpPr>
              <a:spLocks noChangeArrowheads="1"/>
            </p:cNvSpPr>
            <p:nvPr/>
          </p:nvSpPr>
          <p:spPr bwMode="auto">
            <a:xfrm>
              <a:off x="1791" y="3711"/>
              <a:ext cx="480" cy="384"/>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2800">
                  <a:solidFill>
                    <a:srgbClr val="1A1A00"/>
                  </a:solidFill>
                </a:rPr>
                <a:t>G</a:t>
              </a:r>
            </a:p>
          </p:txBody>
        </p:sp>
        <p:sp>
          <p:nvSpPr>
            <p:cNvPr id="55306" name="Oval 10"/>
            <p:cNvSpPr>
              <a:spLocks noChangeArrowheads="1"/>
            </p:cNvSpPr>
            <p:nvPr/>
          </p:nvSpPr>
          <p:spPr bwMode="auto">
            <a:xfrm>
              <a:off x="2640" y="3711"/>
              <a:ext cx="480" cy="384"/>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2800">
                  <a:solidFill>
                    <a:srgbClr val="1A1A00"/>
                  </a:solidFill>
                </a:rPr>
                <a:t>F</a:t>
              </a:r>
            </a:p>
          </p:txBody>
        </p:sp>
        <p:sp>
          <p:nvSpPr>
            <p:cNvPr id="55307" name="Oval 11"/>
            <p:cNvSpPr>
              <a:spLocks noChangeArrowheads="1"/>
            </p:cNvSpPr>
            <p:nvPr/>
          </p:nvSpPr>
          <p:spPr bwMode="auto">
            <a:xfrm>
              <a:off x="3537" y="3707"/>
              <a:ext cx="480" cy="384"/>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2800">
                  <a:solidFill>
                    <a:srgbClr val="1A1A00"/>
                  </a:solidFill>
                </a:rPr>
                <a:t>E</a:t>
              </a:r>
            </a:p>
          </p:txBody>
        </p:sp>
        <p:sp>
          <p:nvSpPr>
            <p:cNvPr id="55308" name="Oval 12"/>
            <p:cNvSpPr>
              <a:spLocks noChangeArrowheads="1"/>
            </p:cNvSpPr>
            <p:nvPr/>
          </p:nvSpPr>
          <p:spPr bwMode="auto">
            <a:xfrm>
              <a:off x="3958" y="2987"/>
              <a:ext cx="480" cy="384"/>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2800">
                  <a:solidFill>
                    <a:srgbClr val="1A1A00"/>
                  </a:solidFill>
                </a:rPr>
                <a:t>D</a:t>
              </a:r>
            </a:p>
          </p:txBody>
        </p:sp>
        <p:sp>
          <p:nvSpPr>
            <p:cNvPr id="55309" name="Oval 13"/>
            <p:cNvSpPr>
              <a:spLocks noChangeArrowheads="1"/>
            </p:cNvSpPr>
            <p:nvPr/>
          </p:nvSpPr>
          <p:spPr bwMode="auto">
            <a:xfrm>
              <a:off x="1329" y="2987"/>
              <a:ext cx="480" cy="384"/>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2800">
                  <a:solidFill>
                    <a:srgbClr val="1A1A00"/>
                  </a:solidFill>
                </a:rPr>
                <a:t>H</a:t>
              </a:r>
            </a:p>
          </p:txBody>
        </p:sp>
        <p:sp>
          <p:nvSpPr>
            <p:cNvPr id="55310" name="Line 14"/>
            <p:cNvSpPr>
              <a:spLocks noChangeShapeType="1"/>
            </p:cNvSpPr>
            <p:nvPr/>
          </p:nvSpPr>
          <p:spPr bwMode="auto">
            <a:xfrm flipH="1" flipV="1">
              <a:off x="2112" y="2603"/>
              <a:ext cx="276" cy="276"/>
            </a:xfrm>
            <a:prstGeom prst="line">
              <a:avLst/>
            </a:prstGeom>
            <a:noFill/>
            <a:ln w="12700">
              <a:solidFill>
                <a:schemeClr val="tx1"/>
              </a:solidFill>
              <a:round/>
              <a:headEnd/>
              <a:tailEnd/>
            </a:ln>
            <a:effectLst/>
          </p:spPr>
          <p:txBody>
            <a:bodyPr/>
            <a:lstStyle/>
            <a:p>
              <a:endParaRPr lang="en-US"/>
            </a:p>
          </p:txBody>
        </p:sp>
        <p:sp>
          <p:nvSpPr>
            <p:cNvPr id="55311" name="Freeform 15"/>
            <p:cNvSpPr>
              <a:spLocks/>
            </p:cNvSpPr>
            <p:nvPr/>
          </p:nvSpPr>
          <p:spPr bwMode="auto">
            <a:xfrm>
              <a:off x="3722" y="3179"/>
              <a:ext cx="237" cy="1"/>
            </a:xfrm>
            <a:custGeom>
              <a:avLst/>
              <a:gdLst/>
              <a:ahLst/>
              <a:cxnLst>
                <a:cxn ang="0">
                  <a:pos x="0" y="0"/>
                </a:cxn>
                <a:cxn ang="0">
                  <a:pos x="236" y="0"/>
                </a:cxn>
              </a:cxnLst>
              <a:rect l="0" t="0" r="r" b="b"/>
              <a:pathLst>
                <a:path w="237" h="1">
                  <a:moveTo>
                    <a:pt x="0" y="0"/>
                  </a:moveTo>
                  <a:lnTo>
                    <a:pt x="236" y="0"/>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55312" name="Freeform 16"/>
            <p:cNvSpPr>
              <a:spLocks/>
            </p:cNvSpPr>
            <p:nvPr/>
          </p:nvSpPr>
          <p:spPr bwMode="auto">
            <a:xfrm>
              <a:off x="1809" y="3179"/>
              <a:ext cx="234" cy="1"/>
            </a:xfrm>
            <a:custGeom>
              <a:avLst/>
              <a:gdLst/>
              <a:ahLst/>
              <a:cxnLst>
                <a:cxn ang="0">
                  <a:pos x="233" y="0"/>
                </a:cxn>
                <a:cxn ang="0">
                  <a:pos x="0" y="0"/>
                </a:cxn>
              </a:cxnLst>
              <a:rect l="0" t="0" r="r" b="b"/>
              <a:pathLst>
                <a:path w="234" h="1">
                  <a:moveTo>
                    <a:pt x="233" y="0"/>
                  </a:moveTo>
                  <a:lnTo>
                    <a:pt x="0" y="0"/>
                  </a:lnTo>
                </a:path>
              </a:pathLst>
            </a:custGeom>
            <a:noFill/>
            <a:ln w="12700" cap="rnd" cmpd="sng">
              <a:solidFill>
                <a:schemeClr val="tx1"/>
              </a:solidFill>
              <a:prstDash val="solid"/>
              <a:round/>
              <a:headEnd type="none" w="med" len="med"/>
              <a:tailEnd type="none" w="med" len="med"/>
            </a:ln>
            <a:effectLst/>
          </p:spPr>
          <p:txBody>
            <a:bodyPr/>
            <a:lstStyle/>
            <a:p>
              <a:endParaRPr lang="en-US"/>
            </a:p>
          </p:txBody>
        </p:sp>
        <p:sp>
          <p:nvSpPr>
            <p:cNvPr id="55313" name="Line 17"/>
            <p:cNvSpPr>
              <a:spLocks noChangeShapeType="1"/>
            </p:cNvSpPr>
            <p:nvPr/>
          </p:nvSpPr>
          <p:spPr bwMode="auto">
            <a:xfrm flipV="1">
              <a:off x="2880" y="2641"/>
              <a:ext cx="0" cy="239"/>
            </a:xfrm>
            <a:prstGeom prst="line">
              <a:avLst/>
            </a:prstGeom>
            <a:noFill/>
            <a:ln w="12700">
              <a:solidFill>
                <a:schemeClr val="tx1"/>
              </a:solidFill>
              <a:round/>
              <a:headEnd/>
              <a:tailEnd/>
            </a:ln>
            <a:effectLst/>
          </p:spPr>
          <p:txBody>
            <a:bodyPr/>
            <a:lstStyle/>
            <a:p>
              <a:endParaRPr lang="en-US"/>
            </a:p>
          </p:txBody>
        </p:sp>
        <p:sp>
          <p:nvSpPr>
            <p:cNvPr id="55314" name="Line 18"/>
            <p:cNvSpPr>
              <a:spLocks noChangeShapeType="1"/>
            </p:cNvSpPr>
            <p:nvPr/>
          </p:nvSpPr>
          <p:spPr bwMode="auto">
            <a:xfrm flipV="1">
              <a:off x="2880" y="3468"/>
              <a:ext cx="0" cy="239"/>
            </a:xfrm>
            <a:prstGeom prst="line">
              <a:avLst/>
            </a:prstGeom>
            <a:noFill/>
            <a:ln w="12700">
              <a:solidFill>
                <a:schemeClr val="tx1"/>
              </a:solidFill>
              <a:round/>
              <a:headEnd/>
              <a:tailEnd/>
            </a:ln>
            <a:effectLst/>
          </p:spPr>
          <p:txBody>
            <a:bodyPr/>
            <a:lstStyle/>
            <a:p>
              <a:endParaRPr lang="en-US"/>
            </a:p>
          </p:txBody>
        </p:sp>
        <p:sp>
          <p:nvSpPr>
            <p:cNvPr id="55315" name="Line 19"/>
            <p:cNvSpPr>
              <a:spLocks noChangeShapeType="1"/>
            </p:cNvSpPr>
            <p:nvPr/>
          </p:nvSpPr>
          <p:spPr bwMode="auto">
            <a:xfrm flipV="1">
              <a:off x="2208" y="3468"/>
              <a:ext cx="166" cy="287"/>
            </a:xfrm>
            <a:prstGeom prst="line">
              <a:avLst/>
            </a:prstGeom>
            <a:noFill/>
            <a:ln w="12700">
              <a:solidFill>
                <a:schemeClr val="tx1"/>
              </a:solidFill>
              <a:round/>
              <a:headEnd/>
              <a:tailEnd/>
            </a:ln>
            <a:effectLst/>
          </p:spPr>
          <p:txBody>
            <a:bodyPr/>
            <a:lstStyle/>
            <a:p>
              <a:endParaRPr lang="en-US"/>
            </a:p>
          </p:txBody>
        </p:sp>
        <p:sp>
          <p:nvSpPr>
            <p:cNvPr id="55316" name="Line 20"/>
            <p:cNvSpPr>
              <a:spLocks noChangeShapeType="1"/>
            </p:cNvSpPr>
            <p:nvPr/>
          </p:nvSpPr>
          <p:spPr bwMode="auto">
            <a:xfrm flipH="1" flipV="1">
              <a:off x="3433" y="3479"/>
              <a:ext cx="166" cy="287"/>
            </a:xfrm>
            <a:prstGeom prst="line">
              <a:avLst/>
            </a:prstGeom>
            <a:noFill/>
            <a:ln w="12700">
              <a:solidFill>
                <a:schemeClr val="tx1"/>
              </a:solidFill>
              <a:round/>
              <a:headEnd/>
              <a:tailEnd/>
            </a:ln>
            <a:effectLst/>
          </p:spPr>
          <p:txBody>
            <a:bodyPr/>
            <a:lstStyle/>
            <a:p>
              <a:endParaRPr lang="en-US"/>
            </a:p>
          </p:txBody>
        </p:sp>
        <p:sp>
          <p:nvSpPr>
            <p:cNvPr id="55317" name="Line 21"/>
            <p:cNvSpPr>
              <a:spLocks noChangeShapeType="1"/>
            </p:cNvSpPr>
            <p:nvPr/>
          </p:nvSpPr>
          <p:spPr bwMode="auto">
            <a:xfrm flipV="1">
              <a:off x="3371" y="2614"/>
              <a:ext cx="276" cy="276"/>
            </a:xfrm>
            <a:prstGeom prst="line">
              <a:avLst/>
            </a:prstGeom>
            <a:noFill/>
            <a:ln w="12700">
              <a:solidFill>
                <a:schemeClr val="tx1"/>
              </a:solidFill>
              <a:round/>
              <a:headEnd/>
              <a:tailEnd/>
            </a:ln>
            <a:effectLst/>
          </p:spPr>
          <p:txBody>
            <a:bodyPr/>
            <a:lstStyle/>
            <a:p>
              <a:endParaRPr lang="en-US"/>
            </a:p>
          </p:txBody>
        </p:sp>
      </p:gr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1143000" y="609600"/>
            <a:ext cx="6705600" cy="1143000"/>
          </a:xfrm>
          <a:ln w="38100">
            <a:solidFill>
              <a:schemeClr val="tx1"/>
            </a:solidFill>
          </a:ln>
        </p:spPr>
        <p:txBody>
          <a:bodyPr/>
          <a:lstStyle/>
          <a:p>
            <a:r>
              <a:rPr lang="en-US" sz="3800"/>
              <a:t>Pilihan Konfigurasi Jaringan</a:t>
            </a:r>
          </a:p>
        </p:txBody>
      </p:sp>
      <p:sp>
        <p:nvSpPr>
          <p:cNvPr id="56323" name="Rectangle 3"/>
          <p:cNvSpPr>
            <a:spLocks noGrp="1" noChangeArrowheads="1"/>
          </p:cNvSpPr>
          <p:nvPr>
            <p:ph type="body" idx="1"/>
          </p:nvPr>
        </p:nvSpPr>
        <p:spPr>
          <a:xfrm>
            <a:off x="685800" y="1981200"/>
            <a:ext cx="7772400" cy="1676400"/>
          </a:xfrm>
          <a:ln w="19050">
            <a:solidFill>
              <a:schemeClr val="tx1"/>
            </a:solidFill>
          </a:ln>
        </p:spPr>
        <p:txBody>
          <a:bodyPr/>
          <a:lstStyle/>
          <a:p>
            <a:pPr>
              <a:buFontTx/>
              <a:buNone/>
            </a:pPr>
            <a:r>
              <a:rPr lang="en-US"/>
              <a:t>Di dalam konfigurasi cincin, setiap titik secara langsung terhubung dengan dua titik lainnya. </a:t>
            </a:r>
          </a:p>
          <a:p>
            <a:endParaRPr lang="en-US"/>
          </a:p>
        </p:txBody>
      </p:sp>
      <p:sp>
        <p:nvSpPr>
          <p:cNvPr id="56324" name="Oval 4"/>
          <p:cNvSpPr>
            <a:spLocks noChangeArrowheads="1"/>
          </p:cNvSpPr>
          <p:nvPr/>
        </p:nvSpPr>
        <p:spPr bwMode="auto">
          <a:xfrm>
            <a:off x="3084513" y="3189288"/>
            <a:ext cx="2959100" cy="2730500"/>
          </a:xfrm>
          <a:prstGeom prst="ellipse">
            <a:avLst/>
          </a:prstGeom>
          <a:noFill/>
          <a:ln w="50800">
            <a:solidFill>
              <a:schemeClr val="accent1"/>
            </a:solidFill>
            <a:round/>
            <a:headEnd/>
            <a:tailEnd/>
          </a:ln>
          <a:effectLst/>
        </p:spPr>
        <p:txBody>
          <a:bodyPr wrap="none" anchor="ctr"/>
          <a:lstStyle/>
          <a:p>
            <a:endParaRPr lang="en-US"/>
          </a:p>
        </p:txBody>
      </p:sp>
      <p:sp>
        <p:nvSpPr>
          <p:cNvPr id="56325" name="Oval 5"/>
          <p:cNvSpPr>
            <a:spLocks noChangeArrowheads="1"/>
          </p:cNvSpPr>
          <p:nvPr/>
        </p:nvSpPr>
        <p:spPr bwMode="auto">
          <a:xfrm>
            <a:off x="3171825" y="3252788"/>
            <a:ext cx="744538" cy="698500"/>
          </a:xfrm>
          <a:prstGeom prst="ellipse">
            <a:avLst/>
          </a:prstGeom>
          <a:solidFill>
            <a:schemeClr val="bg1"/>
          </a:solidFill>
          <a:ln w="25400">
            <a:solidFill>
              <a:srgbClr val="000000"/>
            </a:solidFill>
            <a:round/>
            <a:headEnd/>
            <a:tailEnd/>
          </a:ln>
          <a:effectLst/>
        </p:spPr>
        <p:txBody>
          <a:bodyPr wrap="none" lIns="90488" tIns="44450" rIns="90488" bIns="44450" anchor="ctr"/>
          <a:lstStyle/>
          <a:p>
            <a:pPr algn="ctr" eaLnBrk="0" hangingPunct="0"/>
            <a:r>
              <a:rPr lang="en-US" sz="3200">
                <a:solidFill>
                  <a:srgbClr val="1A1A00"/>
                </a:solidFill>
                <a:latin typeface="Arial" charset="0"/>
              </a:rPr>
              <a:t>A</a:t>
            </a:r>
          </a:p>
        </p:txBody>
      </p:sp>
      <p:sp>
        <p:nvSpPr>
          <p:cNvPr id="56326" name="Oval 6"/>
          <p:cNvSpPr>
            <a:spLocks noChangeArrowheads="1"/>
          </p:cNvSpPr>
          <p:nvPr/>
        </p:nvSpPr>
        <p:spPr bwMode="auto">
          <a:xfrm>
            <a:off x="2725738" y="4208463"/>
            <a:ext cx="744537" cy="698500"/>
          </a:xfrm>
          <a:prstGeom prst="ellipse">
            <a:avLst/>
          </a:prstGeom>
          <a:solidFill>
            <a:schemeClr val="bg1"/>
          </a:solidFill>
          <a:ln w="25400">
            <a:solidFill>
              <a:srgbClr val="000000"/>
            </a:solidFill>
            <a:round/>
            <a:headEnd/>
            <a:tailEnd/>
          </a:ln>
          <a:effectLst/>
        </p:spPr>
        <p:txBody>
          <a:bodyPr wrap="none" lIns="90488" tIns="44450" rIns="90488" bIns="44450" anchor="ctr"/>
          <a:lstStyle/>
          <a:p>
            <a:pPr algn="ctr" eaLnBrk="0" hangingPunct="0"/>
            <a:r>
              <a:rPr lang="en-US" sz="3200">
                <a:solidFill>
                  <a:srgbClr val="1A1A00"/>
                </a:solidFill>
                <a:latin typeface="Arial" charset="0"/>
              </a:rPr>
              <a:t>H</a:t>
            </a:r>
          </a:p>
        </p:txBody>
      </p:sp>
      <p:sp>
        <p:nvSpPr>
          <p:cNvPr id="56327" name="Oval 7"/>
          <p:cNvSpPr>
            <a:spLocks noChangeArrowheads="1"/>
          </p:cNvSpPr>
          <p:nvPr/>
        </p:nvSpPr>
        <p:spPr bwMode="auto">
          <a:xfrm>
            <a:off x="4191000" y="2895600"/>
            <a:ext cx="744538" cy="698500"/>
          </a:xfrm>
          <a:prstGeom prst="ellipse">
            <a:avLst/>
          </a:prstGeom>
          <a:solidFill>
            <a:schemeClr val="bg1"/>
          </a:solidFill>
          <a:ln w="25400">
            <a:solidFill>
              <a:srgbClr val="000000"/>
            </a:solidFill>
            <a:round/>
            <a:headEnd/>
            <a:tailEnd/>
          </a:ln>
          <a:effectLst/>
        </p:spPr>
        <p:txBody>
          <a:bodyPr wrap="none" lIns="90488" tIns="44450" rIns="90488" bIns="44450" anchor="ctr"/>
          <a:lstStyle/>
          <a:p>
            <a:pPr algn="ctr" eaLnBrk="0" hangingPunct="0"/>
            <a:r>
              <a:rPr lang="en-US" sz="3200">
                <a:solidFill>
                  <a:srgbClr val="1A1A00"/>
                </a:solidFill>
                <a:latin typeface="Arial" charset="0"/>
              </a:rPr>
              <a:t>B</a:t>
            </a:r>
          </a:p>
        </p:txBody>
      </p:sp>
      <p:sp>
        <p:nvSpPr>
          <p:cNvPr id="56328" name="Oval 8"/>
          <p:cNvSpPr>
            <a:spLocks noChangeArrowheads="1"/>
          </p:cNvSpPr>
          <p:nvPr/>
        </p:nvSpPr>
        <p:spPr bwMode="auto">
          <a:xfrm>
            <a:off x="5651500" y="4208463"/>
            <a:ext cx="744538" cy="698500"/>
          </a:xfrm>
          <a:prstGeom prst="ellipse">
            <a:avLst/>
          </a:prstGeom>
          <a:solidFill>
            <a:schemeClr val="bg1"/>
          </a:solidFill>
          <a:ln w="25400">
            <a:solidFill>
              <a:srgbClr val="000000"/>
            </a:solidFill>
            <a:round/>
            <a:headEnd/>
            <a:tailEnd/>
          </a:ln>
          <a:effectLst/>
        </p:spPr>
        <p:txBody>
          <a:bodyPr wrap="none" lIns="90488" tIns="44450" rIns="90488" bIns="44450" anchor="ctr"/>
          <a:lstStyle/>
          <a:p>
            <a:pPr algn="ctr" eaLnBrk="0" hangingPunct="0"/>
            <a:r>
              <a:rPr lang="en-US" sz="3200">
                <a:solidFill>
                  <a:srgbClr val="1A1A00"/>
                </a:solidFill>
                <a:latin typeface="Arial" charset="0"/>
              </a:rPr>
              <a:t>D</a:t>
            </a:r>
          </a:p>
        </p:txBody>
      </p:sp>
      <p:sp>
        <p:nvSpPr>
          <p:cNvPr id="56329" name="Oval 9"/>
          <p:cNvSpPr>
            <a:spLocks noChangeArrowheads="1"/>
          </p:cNvSpPr>
          <p:nvPr/>
        </p:nvSpPr>
        <p:spPr bwMode="auto">
          <a:xfrm>
            <a:off x="5240338" y="3252788"/>
            <a:ext cx="744537" cy="698500"/>
          </a:xfrm>
          <a:prstGeom prst="ellipse">
            <a:avLst/>
          </a:prstGeom>
          <a:solidFill>
            <a:schemeClr val="bg1"/>
          </a:solidFill>
          <a:ln w="25400">
            <a:solidFill>
              <a:srgbClr val="000000"/>
            </a:solidFill>
            <a:round/>
            <a:headEnd/>
            <a:tailEnd/>
          </a:ln>
          <a:effectLst/>
        </p:spPr>
        <p:txBody>
          <a:bodyPr wrap="none" lIns="90488" tIns="44450" rIns="90488" bIns="44450" anchor="ctr"/>
          <a:lstStyle/>
          <a:p>
            <a:pPr algn="ctr" eaLnBrk="0" hangingPunct="0"/>
            <a:r>
              <a:rPr lang="en-US" sz="3200">
                <a:solidFill>
                  <a:srgbClr val="1A1A00"/>
                </a:solidFill>
                <a:latin typeface="Arial" charset="0"/>
              </a:rPr>
              <a:t>C</a:t>
            </a:r>
          </a:p>
        </p:txBody>
      </p:sp>
      <p:sp>
        <p:nvSpPr>
          <p:cNvPr id="56330" name="Oval 10"/>
          <p:cNvSpPr>
            <a:spLocks noChangeArrowheads="1"/>
          </p:cNvSpPr>
          <p:nvPr/>
        </p:nvSpPr>
        <p:spPr bwMode="auto">
          <a:xfrm>
            <a:off x="5240338" y="5140325"/>
            <a:ext cx="744537" cy="698500"/>
          </a:xfrm>
          <a:prstGeom prst="ellipse">
            <a:avLst/>
          </a:prstGeom>
          <a:solidFill>
            <a:schemeClr val="bg1"/>
          </a:solidFill>
          <a:ln w="25400">
            <a:solidFill>
              <a:srgbClr val="000000"/>
            </a:solidFill>
            <a:round/>
            <a:headEnd/>
            <a:tailEnd/>
          </a:ln>
          <a:effectLst/>
        </p:spPr>
        <p:txBody>
          <a:bodyPr wrap="none" lIns="90488" tIns="44450" rIns="90488" bIns="44450" anchor="ctr"/>
          <a:lstStyle/>
          <a:p>
            <a:pPr algn="ctr" eaLnBrk="0" hangingPunct="0"/>
            <a:r>
              <a:rPr lang="en-US" sz="3200">
                <a:solidFill>
                  <a:srgbClr val="1A1A00"/>
                </a:solidFill>
                <a:latin typeface="Arial" charset="0"/>
              </a:rPr>
              <a:t>E</a:t>
            </a:r>
          </a:p>
        </p:txBody>
      </p:sp>
      <p:sp>
        <p:nvSpPr>
          <p:cNvPr id="56331" name="Oval 11"/>
          <p:cNvSpPr>
            <a:spLocks noChangeArrowheads="1"/>
          </p:cNvSpPr>
          <p:nvPr/>
        </p:nvSpPr>
        <p:spPr bwMode="auto">
          <a:xfrm>
            <a:off x="3159125" y="5140325"/>
            <a:ext cx="744538" cy="698500"/>
          </a:xfrm>
          <a:prstGeom prst="ellipse">
            <a:avLst/>
          </a:prstGeom>
          <a:solidFill>
            <a:schemeClr val="bg1"/>
          </a:solidFill>
          <a:ln w="25400">
            <a:solidFill>
              <a:srgbClr val="000000"/>
            </a:solidFill>
            <a:round/>
            <a:headEnd/>
            <a:tailEnd/>
          </a:ln>
          <a:effectLst/>
        </p:spPr>
        <p:txBody>
          <a:bodyPr wrap="none" lIns="90488" tIns="44450" rIns="90488" bIns="44450" anchor="ctr"/>
          <a:lstStyle/>
          <a:p>
            <a:pPr algn="ctr" eaLnBrk="0" hangingPunct="0"/>
            <a:r>
              <a:rPr lang="en-US" sz="3200">
                <a:solidFill>
                  <a:srgbClr val="1A1A00"/>
                </a:solidFill>
                <a:latin typeface="Arial" charset="0"/>
              </a:rPr>
              <a:t>G</a:t>
            </a:r>
          </a:p>
        </p:txBody>
      </p:sp>
      <p:sp>
        <p:nvSpPr>
          <p:cNvPr id="56332" name="Oval 12"/>
          <p:cNvSpPr>
            <a:spLocks noChangeArrowheads="1"/>
          </p:cNvSpPr>
          <p:nvPr/>
        </p:nvSpPr>
        <p:spPr bwMode="auto">
          <a:xfrm>
            <a:off x="4186238" y="5521325"/>
            <a:ext cx="744537" cy="698500"/>
          </a:xfrm>
          <a:prstGeom prst="ellipse">
            <a:avLst/>
          </a:prstGeom>
          <a:solidFill>
            <a:schemeClr val="bg1"/>
          </a:solidFill>
          <a:ln w="25400">
            <a:solidFill>
              <a:srgbClr val="000000"/>
            </a:solidFill>
            <a:round/>
            <a:headEnd/>
            <a:tailEnd/>
          </a:ln>
          <a:effectLst/>
        </p:spPr>
        <p:txBody>
          <a:bodyPr wrap="none" lIns="90488" tIns="44450" rIns="90488" bIns="44450" anchor="ctr"/>
          <a:lstStyle/>
          <a:p>
            <a:pPr algn="ctr" eaLnBrk="0" hangingPunct="0"/>
            <a:r>
              <a:rPr lang="en-US" sz="3200">
                <a:solidFill>
                  <a:srgbClr val="1A1A00"/>
                </a:solidFill>
                <a:latin typeface="Arial" charset="0"/>
              </a:rPr>
              <a:t>F</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1143000" y="304800"/>
            <a:ext cx="6781800" cy="1143000"/>
          </a:xfrm>
          <a:ln w="38100">
            <a:solidFill>
              <a:schemeClr val="tx1"/>
            </a:solidFill>
          </a:ln>
        </p:spPr>
        <p:txBody>
          <a:bodyPr/>
          <a:lstStyle/>
          <a:p>
            <a:r>
              <a:rPr lang="en-US" sz="3800"/>
              <a:t>Pilihan Konfigurasi Jaringan</a:t>
            </a:r>
          </a:p>
        </p:txBody>
      </p:sp>
      <p:sp>
        <p:nvSpPr>
          <p:cNvPr id="57347" name="Rectangle 3"/>
          <p:cNvSpPr>
            <a:spLocks noGrp="1" noChangeArrowheads="1"/>
          </p:cNvSpPr>
          <p:nvPr>
            <p:ph type="body" idx="1"/>
          </p:nvPr>
        </p:nvSpPr>
        <p:spPr>
          <a:xfrm>
            <a:off x="685800" y="1600200"/>
            <a:ext cx="7772400" cy="1828800"/>
          </a:xfrm>
        </p:spPr>
        <p:txBody>
          <a:bodyPr/>
          <a:lstStyle/>
          <a:p>
            <a:r>
              <a:rPr lang="en-US" sz="2600"/>
              <a:t>Di dalam konfigurasi bus, setiap peralatan dihubungkan dengan saluran utama, disebut bus. </a:t>
            </a:r>
          </a:p>
          <a:p>
            <a:r>
              <a:rPr lang="en-US" sz="2600"/>
              <a:t>Pengendalian komunikasi didesentralisasikan melalui jaringan bus.</a:t>
            </a:r>
          </a:p>
          <a:p>
            <a:endParaRPr lang="en-US" sz="2800"/>
          </a:p>
        </p:txBody>
      </p:sp>
      <p:grpSp>
        <p:nvGrpSpPr>
          <p:cNvPr id="57348" name="Group 4"/>
          <p:cNvGrpSpPr>
            <a:grpSpLocks/>
          </p:cNvGrpSpPr>
          <p:nvPr/>
        </p:nvGrpSpPr>
        <p:grpSpPr bwMode="auto">
          <a:xfrm>
            <a:off x="685800" y="3505200"/>
            <a:ext cx="7772400" cy="2590800"/>
            <a:chOff x="48" y="2661"/>
            <a:chExt cx="5663" cy="1526"/>
          </a:xfrm>
        </p:grpSpPr>
        <p:sp>
          <p:nvSpPr>
            <p:cNvPr id="57349" name="Oval 5"/>
            <p:cNvSpPr>
              <a:spLocks noChangeArrowheads="1"/>
            </p:cNvSpPr>
            <p:nvPr/>
          </p:nvSpPr>
          <p:spPr bwMode="auto">
            <a:xfrm>
              <a:off x="1584" y="2736"/>
              <a:ext cx="461" cy="432"/>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3200">
                  <a:solidFill>
                    <a:srgbClr val="1A1A00"/>
                  </a:solidFill>
                </a:rPr>
                <a:t>A</a:t>
              </a:r>
            </a:p>
          </p:txBody>
        </p:sp>
        <p:sp>
          <p:nvSpPr>
            <p:cNvPr id="57350" name="Oval 6"/>
            <p:cNvSpPr>
              <a:spLocks noChangeArrowheads="1"/>
            </p:cNvSpPr>
            <p:nvPr/>
          </p:nvSpPr>
          <p:spPr bwMode="auto">
            <a:xfrm>
              <a:off x="2304" y="2736"/>
              <a:ext cx="461" cy="432"/>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3200">
                  <a:solidFill>
                    <a:srgbClr val="1A1A00"/>
                  </a:solidFill>
                </a:rPr>
                <a:t>B</a:t>
              </a:r>
            </a:p>
          </p:txBody>
        </p:sp>
        <p:sp>
          <p:nvSpPr>
            <p:cNvPr id="57351" name="Oval 7"/>
            <p:cNvSpPr>
              <a:spLocks noChangeArrowheads="1"/>
            </p:cNvSpPr>
            <p:nvPr/>
          </p:nvSpPr>
          <p:spPr bwMode="auto">
            <a:xfrm>
              <a:off x="3024" y="2736"/>
              <a:ext cx="461" cy="432"/>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3200">
                  <a:solidFill>
                    <a:srgbClr val="1A1A00"/>
                  </a:solidFill>
                </a:rPr>
                <a:t>C</a:t>
              </a:r>
            </a:p>
          </p:txBody>
        </p:sp>
        <p:sp>
          <p:nvSpPr>
            <p:cNvPr id="57352" name="Oval 8"/>
            <p:cNvSpPr>
              <a:spLocks noChangeArrowheads="1"/>
            </p:cNvSpPr>
            <p:nvPr/>
          </p:nvSpPr>
          <p:spPr bwMode="auto">
            <a:xfrm>
              <a:off x="3375" y="3755"/>
              <a:ext cx="461" cy="432"/>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3200">
                  <a:solidFill>
                    <a:srgbClr val="1A1A00"/>
                  </a:solidFill>
                </a:rPr>
                <a:t>G</a:t>
              </a:r>
            </a:p>
          </p:txBody>
        </p:sp>
        <p:sp>
          <p:nvSpPr>
            <p:cNvPr id="57353" name="Oval 9"/>
            <p:cNvSpPr>
              <a:spLocks noChangeArrowheads="1"/>
            </p:cNvSpPr>
            <p:nvPr/>
          </p:nvSpPr>
          <p:spPr bwMode="auto">
            <a:xfrm>
              <a:off x="2651" y="3755"/>
              <a:ext cx="461" cy="432"/>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3200">
                  <a:solidFill>
                    <a:srgbClr val="1A1A00"/>
                  </a:solidFill>
                </a:rPr>
                <a:t>F</a:t>
              </a:r>
            </a:p>
          </p:txBody>
        </p:sp>
        <p:sp>
          <p:nvSpPr>
            <p:cNvPr id="57354" name="Oval 10"/>
            <p:cNvSpPr>
              <a:spLocks noChangeArrowheads="1"/>
            </p:cNvSpPr>
            <p:nvPr/>
          </p:nvSpPr>
          <p:spPr bwMode="auto">
            <a:xfrm>
              <a:off x="1942" y="3755"/>
              <a:ext cx="461" cy="432"/>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3200">
                  <a:solidFill>
                    <a:srgbClr val="1A1A00"/>
                  </a:solidFill>
                </a:rPr>
                <a:t>E</a:t>
              </a:r>
            </a:p>
          </p:txBody>
        </p:sp>
        <p:sp>
          <p:nvSpPr>
            <p:cNvPr id="57355" name="Oval 11"/>
            <p:cNvSpPr>
              <a:spLocks noChangeArrowheads="1"/>
            </p:cNvSpPr>
            <p:nvPr/>
          </p:nvSpPr>
          <p:spPr bwMode="auto">
            <a:xfrm>
              <a:off x="3744" y="2736"/>
              <a:ext cx="461" cy="432"/>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3200">
                  <a:solidFill>
                    <a:srgbClr val="1A1A00"/>
                  </a:solidFill>
                </a:rPr>
                <a:t>D</a:t>
              </a:r>
            </a:p>
          </p:txBody>
        </p:sp>
        <p:sp>
          <p:nvSpPr>
            <p:cNvPr id="57356" name="Oval 12"/>
            <p:cNvSpPr>
              <a:spLocks noChangeArrowheads="1"/>
            </p:cNvSpPr>
            <p:nvPr/>
          </p:nvSpPr>
          <p:spPr bwMode="auto">
            <a:xfrm>
              <a:off x="4106" y="3755"/>
              <a:ext cx="461" cy="432"/>
            </a:xfrm>
            <a:prstGeom prst="ellipse">
              <a:avLst/>
            </a:prstGeom>
            <a:solidFill>
              <a:schemeClr val="bg1"/>
            </a:solidFill>
            <a:ln w="12700">
              <a:solidFill>
                <a:schemeClr val="tx1"/>
              </a:solidFill>
              <a:round/>
              <a:headEnd/>
              <a:tailEnd/>
            </a:ln>
            <a:effectLst/>
          </p:spPr>
          <p:txBody>
            <a:bodyPr wrap="none" lIns="90488" tIns="44450" rIns="90488" bIns="44450" anchor="ctr"/>
            <a:lstStyle/>
            <a:p>
              <a:pPr algn="ctr" eaLnBrk="0" hangingPunct="0"/>
              <a:r>
                <a:rPr lang="en-US" sz="3200">
                  <a:solidFill>
                    <a:srgbClr val="1A1A00"/>
                  </a:solidFill>
                </a:rPr>
                <a:t>H</a:t>
              </a:r>
            </a:p>
          </p:txBody>
        </p:sp>
        <p:sp>
          <p:nvSpPr>
            <p:cNvPr id="57357" name="Rectangle 13"/>
            <p:cNvSpPr>
              <a:spLocks noChangeArrowheads="1"/>
            </p:cNvSpPr>
            <p:nvPr/>
          </p:nvSpPr>
          <p:spPr bwMode="auto">
            <a:xfrm>
              <a:off x="48" y="3168"/>
              <a:ext cx="1532" cy="576"/>
            </a:xfrm>
            <a:prstGeom prst="rect">
              <a:avLst/>
            </a:prstGeom>
            <a:solidFill>
              <a:schemeClr val="bg1"/>
            </a:solidFill>
            <a:ln w="12700">
              <a:solidFill>
                <a:schemeClr val="tx1"/>
              </a:solidFill>
              <a:miter lim="800000"/>
              <a:headEnd/>
              <a:tailEnd/>
            </a:ln>
            <a:effectLst/>
          </p:spPr>
          <p:txBody>
            <a:bodyPr wrap="none" lIns="90488" tIns="44450" rIns="90488" bIns="44450" anchor="ctr"/>
            <a:lstStyle/>
            <a:p>
              <a:pPr algn="ctr" eaLnBrk="0" hangingPunct="0">
                <a:lnSpc>
                  <a:spcPct val="75000"/>
                </a:lnSpc>
              </a:pPr>
              <a:r>
                <a:rPr lang="en-US" sz="1600">
                  <a:solidFill>
                    <a:srgbClr val="1A1A00"/>
                  </a:solidFill>
                </a:rPr>
                <a:t>Komputer </a:t>
              </a:r>
              <a:r>
                <a:rPr lang="en-US" sz="1600">
                  <a:solidFill>
                    <a:srgbClr val="1A1A00"/>
                  </a:solidFill>
                  <a:latin typeface="Arial" charset="0"/>
                </a:rPr>
                <a:t>Pengelola</a:t>
              </a:r>
              <a:endParaRPr lang="en-US" sz="1600">
                <a:solidFill>
                  <a:srgbClr val="1A1A00"/>
                </a:solidFill>
              </a:endParaRPr>
            </a:p>
            <a:p>
              <a:pPr algn="ctr" eaLnBrk="0" hangingPunct="0">
                <a:lnSpc>
                  <a:spcPct val="75000"/>
                </a:lnSpc>
              </a:pPr>
              <a:r>
                <a:rPr lang="en-US" sz="1600">
                  <a:solidFill>
                    <a:srgbClr val="1A1A00"/>
                  </a:solidFill>
                </a:rPr>
                <a:t>atau server</a:t>
              </a:r>
            </a:p>
          </p:txBody>
        </p:sp>
        <p:sp>
          <p:nvSpPr>
            <p:cNvPr id="57358" name="Line 14"/>
            <p:cNvSpPr>
              <a:spLocks noChangeShapeType="1"/>
            </p:cNvSpPr>
            <p:nvPr/>
          </p:nvSpPr>
          <p:spPr bwMode="auto">
            <a:xfrm>
              <a:off x="1585" y="3456"/>
              <a:ext cx="3263" cy="0"/>
            </a:xfrm>
            <a:prstGeom prst="line">
              <a:avLst/>
            </a:prstGeom>
            <a:noFill/>
            <a:ln w="12700">
              <a:solidFill>
                <a:schemeClr val="tx1"/>
              </a:solidFill>
              <a:round/>
              <a:headEnd/>
              <a:tailEnd/>
            </a:ln>
            <a:effectLst/>
          </p:spPr>
          <p:txBody>
            <a:bodyPr/>
            <a:lstStyle/>
            <a:p>
              <a:endParaRPr lang="en-US"/>
            </a:p>
          </p:txBody>
        </p:sp>
        <p:sp>
          <p:nvSpPr>
            <p:cNvPr id="57359" name="Line 15"/>
            <p:cNvSpPr>
              <a:spLocks noChangeShapeType="1"/>
            </p:cNvSpPr>
            <p:nvPr/>
          </p:nvSpPr>
          <p:spPr bwMode="auto">
            <a:xfrm>
              <a:off x="3253" y="3169"/>
              <a:ext cx="0" cy="287"/>
            </a:xfrm>
            <a:prstGeom prst="line">
              <a:avLst/>
            </a:prstGeom>
            <a:noFill/>
            <a:ln w="12700">
              <a:solidFill>
                <a:schemeClr val="tx1"/>
              </a:solidFill>
              <a:round/>
              <a:headEnd/>
              <a:tailEnd/>
            </a:ln>
            <a:effectLst/>
          </p:spPr>
          <p:txBody>
            <a:bodyPr/>
            <a:lstStyle/>
            <a:p>
              <a:endParaRPr lang="en-US"/>
            </a:p>
          </p:txBody>
        </p:sp>
        <p:sp>
          <p:nvSpPr>
            <p:cNvPr id="57360" name="Line 16"/>
            <p:cNvSpPr>
              <a:spLocks noChangeShapeType="1"/>
            </p:cNvSpPr>
            <p:nvPr/>
          </p:nvSpPr>
          <p:spPr bwMode="auto">
            <a:xfrm flipV="1">
              <a:off x="4656" y="2977"/>
              <a:ext cx="0" cy="479"/>
            </a:xfrm>
            <a:prstGeom prst="line">
              <a:avLst/>
            </a:prstGeom>
            <a:noFill/>
            <a:ln w="12700">
              <a:solidFill>
                <a:schemeClr val="tx1"/>
              </a:solidFill>
              <a:round/>
              <a:headEnd type="triangle" w="med" len="med"/>
              <a:tailEnd/>
            </a:ln>
            <a:effectLst/>
          </p:spPr>
          <p:txBody>
            <a:bodyPr/>
            <a:lstStyle/>
            <a:p>
              <a:endParaRPr lang="en-US"/>
            </a:p>
          </p:txBody>
        </p:sp>
        <p:sp>
          <p:nvSpPr>
            <p:cNvPr id="57361" name="Rectangle 17"/>
            <p:cNvSpPr>
              <a:spLocks noChangeArrowheads="1"/>
            </p:cNvSpPr>
            <p:nvPr/>
          </p:nvSpPr>
          <p:spPr bwMode="auto">
            <a:xfrm>
              <a:off x="4323" y="2661"/>
              <a:ext cx="1388" cy="275"/>
            </a:xfrm>
            <a:prstGeom prst="rect">
              <a:avLst/>
            </a:prstGeom>
            <a:solidFill>
              <a:schemeClr val="bg1"/>
            </a:solidFill>
            <a:ln w="12700">
              <a:solidFill>
                <a:schemeClr val="tx1"/>
              </a:solidFill>
              <a:miter lim="800000"/>
              <a:headEnd/>
              <a:tailEnd/>
            </a:ln>
            <a:effectLst/>
          </p:spPr>
          <p:txBody>
            <a:bodyPr lIns="90488" tIns="44450" rIns="90488" bIns="44450">
              <a:spAutoFit/>
            </a:bodyPr>
            <a:lstStyle/>
            <a:p>
              <a:pPr algn="ctr" eaLnBrk="0" hangingPunct="0">
                <a:spcBef>
                  <a:spcPct val="50000"/>
                </a:spcBef>
              </a:pPr>
              <a:r>
                <a:rPr lang="en-US" sz="1800">
                  <a:solidFill>
                    <a:srgbClr val="000000"/>
                  </a:solidFill>
                  <a:latin typeface="Arial" charset="0"/>
                </a:rPr>
                <a:t>Saluran </a:t>
              </a:r>
              <a:r>
                <a:rPr lang="en-US">
                  <a:solidFill>
                    <a:srgbClr val="000000"/>
                  </a:solidFill>
                </a:rPr>
                <a:t>Bus</a:t>
              </a:r>
            </a:p>
          </p:txBody>
        </p:sp>
        <p:sp>
          <p:nvSpPr>
            <p:cNvPr id="57362" name="Line 18"/>
            <p:cNvSpPr>
              <a:spLocks noChangeShapeType="1"/>
            </p:cNvSpPr>
            <p:nvPr/>
          </p:nvSpPr>
          <p:spPr bwMode="auto">
            <a:xfrm>
              <a:off x="3973" y="3169"/>
              <a:ext cx="0" cy="287"/>
            </a:xfrm>
            <a:prstGeom prst="line">
              <a:avLst/>
            </a:prstGeom>
            <a:noFill/>
            <a:ln w="12700">
              <a:solidFill>
                <a:schemeClr val="tx1"/>
              </a:solidFill>
              <a:round/>
              <a:headEnd/>
              <a:tailEnd/>
            </a:ln>
            <a:effectLst/>
          </p:spPr>
          <p:txBody>
            <a:bodyPr/>
            <a:lstStyle/>
            <a:p>
              <a:endParaRPr lang="en-US"/>
            </a:p>
          </p:txBody>
        </p:sp>
        <p:sp>
          <p:nvSpPr>
            <p:cNvPr id="57363" name="Line 19"/>
            <p:cNvSpPr>
              <a:spLocks noChangeShapeType="1"/>
            </p:cNvSpPr>
            <p:nvPr/>
          </p:nvSpPr>
          <p:spPr bwMode="auto">
            <a:xfrm>
              <a:off x="4342" y="3457"/>
              <a:ext cx="0" cy="287"/>
            </a:xfrm>
            <a:prstGeom prst="line">
              <a:avLst/>
            </a:prstGeom>
            <a:noFill/>
            <a:ln w="12700">
              <a:solidFill>
                <a:schemeClr val="tx1"/>
              </a:solidFill>
              <a:round/>
              <a:headEnd/>
              <a:tailEnd/>
            </a:ln>
            <a:effectLst/>
          </p:spPr>
          <p:txBody>
            <a:bodyPr/>
            <a:lstStyle/>
            <a:p>
              <a:endParaRPr lang="en-US"/>
            </a:p>
          </p:txBody>
        </p:sp>
        <p:sp>
          <p:nvSpPr>
            <p:cNvPr id="57364" name="Line 20"/>
            <p:cNvSpPr>
              <a:spLocks noChangeShapeType="1"/>
            </p:cNvSpPr>
            <p:nvPr/>
          </p:nvSpPr>
          <p:spPr bwMode="auto">
            <a:xfrm>
              <a:off x="3611" y="3457"/>
              <a:ext cx="0" cy="287"/>
            </a:xfrm>
            <a:prstGeom prst="line">
              <a:avLst/>
            </a:prstGeom>
            <a:noFill/>
            <a:ln w="12700">
              <a:solidFill>
                <a:schemeClr val="tx1"/>
              </a:solidFill>
              <a:round/>
              <a:headEnd/>
              <a:tailEnd/>
            </a:ln>
            <a:effectLst/>
          </p:spPr>
          <p:txBody>
            <a:bodyPr/>
            <a:lstStyle/>
            <a:p>
              <a:endParaRPr lang="en-US"/>
            </a:p>
          </p:txBody>
        </p:sp>
        <p:sp>
          <p:nvSpPr>
            <p:cNvPr id="57365" name="Line 21"/>
            <p:cNvSpPr>
              <a:spLocks noChangeShapeType="1"/>
            </p:cNvSpPr>
            <p:nvPr/>
          </p:nvSpPr>
          <p:spPr bwMode="auto">
            <a:xfrm>
              <a:off x="2880" y="3457"/>
              <a:ext cx="0" cy="287"/>
            </a:xfrm>
            <a:prstGeom prst="line">
              <a:avLst/>
            </a:prstGeom>
            <a:noFill/>
            <a:ln w="12700">
              <a:solidFill>
                <a:schemeClr val="tx1"/>
              </a:solidFill>
              <a:round/>
              <a:headEnd/>
              <a:tailEnd/>
            </a:ln>
            <a:effectLst/>
          </p:spPr>
          <p:txBody>
            <a:bodyPr/>
            <a:lstStyle/>
            <a:p>
              <a:endParaRPr lang="en-US"/>
            </a:p>
          </p:txBody>
        </p:sp>
        <p:sp>
          <p:nvSpPr>
            <p:cNvPr id="57366" name="Line 22"/>
            <p:cNvSpPr>
              <a:spLocks noChangeShapeType="1"/>
            </p:cNvSpPr>
            <p:nvPr/>
          </p:nvSpPr>
          <p:spPr bwMode="auto">
            <a:xfrm>
              <a:off x="2171" y="3457"/>
              <a:ext cx="0" cy="287"/>
            </a:xfrm>
            <a:prstGeom prst="line">
              <a:avLst/>
            </a:prstGeom>
            <a:noFill/>
            <a:ln w="12700">
              <a:solidFill>
                <a:schemeClr val="tx1"/>
              </a:solidFill>
              <a:round/>
              <a:headEnd/>
              <a:tailEnd/>
            </a:ln>
            <a:effectLst/>
          </p:spPr>
          <p:txBody>
            <a:bodyPr/>
            <a:lstStyle/>
            <a:p>
              <a:endParaRPr lang="en-US"/>
            </a:p>
          </p:txBody>
        </p:sp>
        <p:sp>
          <p:nvSpPr>
            <p:cNvPr id="57367" name="Line 23"/>
            <p:cNvSpPr>
              <a:spLocks noChangeShapeType="1"/>
            </p:cNvSpPr>
            <p:nvPr/>
          </p:nvSpPr>
          <p:spPr bwMode="auto">
            <a:xfrm>
              <a:off x="1813" y="3169"/>
              <a:ext cx="0" cy="287"/>
            </a:xfrm>
            <a:prstGeom prst="line">
              <a:avLst/>
            </a:prstGeom>
            <a:noFill/>
            <a:ln w="12700">
              <a:solidFill>
                <a:schemeClr val="tx1"/>
              </a:solidFill>
              <a:round/>
              <a:headEnd/>
              <a:tailEnd/>
            </a:ln>
            <a:effectLst/>
          </p:spPr>
          <p:txBody>
            <a:bodyPr/>
            <a:lstStyle/>
            <a:p>
              <a:endParaRPr lang="en-US"/>
            </a:p>
          </p:txBody>
        </p:sp>
        <p:sp>
          <p:nvSpPr>
            <p:cNvPr id="57368" name="Line 24"/>
            <p:cNvSpPr>
              <a:spLocks noChangeShapeType="1"/>
            </p:cNvSpPr>
            <p:nvPr/>
          </p:nvSpPr>
          <p:spPr bwMode="auto">
            <a:xfrm>
              <a:off x="2533" y="3169"/>
              <a:ext cx="0" cy="287"/>
            </a:xfrm>
            <a:prstGeom prst="line">
              <a:avLst/>
            </a:prstGeom>
            <a:noFill/>
            <a:ln w="12700">
              <a:solidFill>
                <a:schemeClr val="tx1"/>
              </a:solidFill>
              <a:round/>
              <a:headEnd/>
              <a:tailEnd/>
            </a:ln>
            <a:effectLst/>
          </p:spPr>
          <p:txBody>
            <a:bodyPr/>
            <a:lstStyle/>
            <a:p>
              <a:endParaRPr lang="en-US"/>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447800" y="609600"/>
            <a:ext cx="6248400" cy="1143000"/>
          </a:xfrm>
          <a:ln w="38100">
            <a:solidFill>
              <a:schemeClr val="tx1"/>
            </a:solidFill>
          </a:ln>
        </p:spPr>
        <p:txBody>
          <a:bodyPr/>
          <a:lstStyle/>
          <a:p>
            <a:r>
              <a:rPr lang="en-US" sz="3800"/>
              <a:t>Model-Model E-Business</a:t>
            </a:r>
          </a:p>
        </p:txBody>
      </p:sp>
      <p:sp>
        <p:nvSpPr>
          <p:cNvPr id="8195" name="Rectangle 3"/>
          <p:cNvSpPr>
            <a:spLocks noGrp="1" noChangeArrowheads="1"/>
          </p:cNvSpPr>
          <p:nvPr>
            <p:ph type="body" idx="1"/>
          </p:nvPr>
        </p:nvSpPr>
        <p:spPr>
          <a:ln w="19050">
            <a:solidFill>
              <a:schemeClr val="tx1"/>
            </a:solidFill>
          </a:ln>
        </p:spPr>
        <p:txBody>
          <a:bodyPr/>
          <a:lstStyle/>
          <a:p>
            <a:r>
              <a:rPr lang="en-US"/>
              <a:t>B2C (Business to Consumers): Interaksi yang dimungkinkan oleh teknologi antara individu dan organisasi. </a:t>
            </a:r>
          </a:p>
          <a:p>
            <a:r>
              <a:rPr lang="en-US"/>
              <a:t>B2B (Business to Business): Interaksi yang dimungkinkan oleh teknologi antara organisasi dengan organisasi (antar organisasi)</a:t>
            </a:r>
          </a:p>
          <a:p>
            <a:pPr>
              <a:buFontTx/>
              <a:buNone/>
            </a:pPr>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066800" y="609600"/>
            <a:ext cx="6934200" cy="1143000"/>
          </a:xfrm>
          <a:ln w="38100">
            <a:solidFill>
              <a:schemeClr val="tx1"/>
            </a:solidFill>
          </a:ln>
        </p:spPr>
        <p:txBody>
          <a:bodyPr/>
          <a:lstStyle/>
          <a:p>
            <a:r>
              <a:rPr lang="en-US" sz="3800"/>
              <a:t>Pilihan Konfigurasi Jaringan</a:t>
            </a:r>
          </a:p>
        </p:txBody>
      </p:sp>
      <p:sp>
        <p:nvSpPr>
          <p:cNvPr id="58371" name="Rectangle 3"/>
          <p:cNvSpPr>
            <a:spLocks noGrp="1" noChangeArrowheads="1"/>
          </p:cNvSpPr>
          <p:nvPr>
            <p:ph type="body" idx="1"/>
          </p:nvPr>
        </p:nvSpPr>
        <p:spPr>
          <a:ln w="19050">
            <a:solidFill>
              <a:schemeClr val="tx1"/>
            </a:solidFill>
          </a:ln>
        </p:spPr>
        <p:txBody>
          <a:bodyPr/>
          <a:lstStyle/>
          <a:p>
            <a:r>
              <a:rPr lang="en-US"/>
              <a:t>Wide area networks (WANs) dapat dikonfigurasikan dalam satu untuk tiga cara dasar, yaitu:</a:t>
            </a:r>
          </a:p>
          <a:p>
            <a:pPr>
              <a:buFontTx/>
              <a:buChar char="1"/>
            </a:pPr>
            <a:r>
              <a:rPr lang="en-US"/>
              <a:t>sistem sentralisasi</a:t>
            </a:r>
          </a:p>
          <a:p>
            <a:pPr>
              <a:buFontTx/>
              <a:buChar char="2"/>
            </a:pPr>
            <a:r>
              <a:rPr lang="en-US"/>
              <a:t>sistem Desentralisasi</a:t>
            </a:r>
          </a:p>
          <a:p>
            <a:pPr>
              <a:buFontTx/>
              <a:buChar char="3"/>
            </a:pPr>
            <a:r>
              <a:rPr lang="en-US"/>
              <a:t>Proses data terdistribusi</a:t>
            </a:r>
          </a:p>
          <a:p>
            <a:pPr>
              <a:buFontTx/>
              <a:buNone/>
            </a:pPr>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219200" y="381000"/>
            <a:ext cx="6553200" cy="1143000"/>
          </a:xfrm>
          <a:ln w="38100">
            <a:solidFill>
              <a:schemeClr val="tx1"/>
            </a:solidFill>
          </a:ln>
        </p:spPr>
        <p:txBody>
          <a:bodyPr/>
          <a:lstStyle/>
          <a:p>
            <a:r>
              <a:rPr lang="en-US" sz="3800"/>
              <a:t>Pilihan Konfigurasi Jaringan</a:t>
            </a:r>
          </a:p>
        </p:txBody>
      </p:sp>
      <p:sp>
        <p:nvSpPr>
          <p:cNvPr id="59395" name="Rectangle 3"/>
          <p:cNvSpPr>
            <a:spLocks noGrp="1" noChangeArrowheads="1"/>
          </p:cNvSpPr>
          <p:nvPr>
            <p:ph type="body" idx="1"/>
          </p:nvPr>
        </p:nvSpPr>
        <p:spPr>
          <a:xfrm>
            <a:off x="685800" y="1752600"/>
            <a:ext cx="7772400" cy="4343400"/>
          </a:xfrm>
        </p:spPr>
        <p:txBody>
          <a:bodyPr/>
          <a:lstStyle/>
          <a:p>
            <a:r>
              <a:rPr lang="en-US" sz="3000"/>
              <a:t>Di dalam sistem WAN sentralisasi, seluruh terminal dan peralatan lainnya dihubungkan dengan komputer pusat perusahaan.</a:t>
            </a:r>
          </a:p>
          <a:p>
            <a:endParaRPr lang="en-US"/>
          </a:p>
        </p:txBody>
      </p:sp>
      <p:graphicFrame>
        <p:nvGraphicFramePr>
          <p:cNvPr id="59396" name="Object 4">
            <a:hlinkClick r:id="" action="ppaction://ole?verb=0"/>
          </p:cNvPr>
          <p:cNvGraphicFramePr>
            <a:graphicFrameLocks/>
          </p:cNvGraphicFramePr>
          <p:nvPr/>
        </p:nvGraphicFramePr>
        <p:xfrm>
          <a:off x="7275513" y="3557588"/>
          <a:ext cx="1271587" cy="1149350"/>
        </p:xfrm>
        <a:graphic>
          <a:graphicData uri="http://schemas.openxmlformats.org/presentationml/2006/ole">
            <p:oleObj spid="_x0000_s59396" name="Clip" r:id="rId3" imgW="1269720" imgH="1147680" progId="MS_ClipArt_Gallery.2">
              <p:embed/>
            </p:oleObj>
          </a:graphicData>
        </a:graphic>
      </p:graphicFrame>
      <p:graphicFrame>
        <p:nvGraphicFramePr>
          <p:cNvPr id="59397" name="Object 5">
            <a:hlinkClick r:id="" action="ppaction://ole?verb=0"/>
          </p:cNvPr>
          <p:cNvGraphicFramePr>
            <a:graphicFrameLocks/>
          </p:cNvGraphicFramePr>
          <p:nvPr/>
        </p:nvGraphicFramePr>
        <p:xfrm>
          <a:off x="7275513" y="5170488"/>
          <a:ext cx="1271587" cy="1149350"/>
        </p:xfrm>
        <a:graphic>
          <a:graphicData uri="http://schemas.openxmlformats.org/presentationml/2006/ole">
            <p:oleObj spid="_x0000_s59397" name="Clip" r:id="rId4" imgW="1269720" imgH="1147680" progId="MS_ClipArt_Gallery.2">
              <p:embed/>
            </p:oleObj>
          </a:graphicData>
        </a:graphic>
      </p:graphicFrame>
      <p:graphicFrame>
        <p:nvGraphicFramePr>
          <p:cNvPr id="59398" name="Object 6">
            <a:hlinkClick r:id="" action="ppaction://ole?verb=0"/>
          </p:cNvPr>
          <p:cNvGraphicFramePr>
            <a:graphicFrameLocks/>
          </p:cNvGraphicFramePr>
          <p:nvPr/>
        </p:nvGraphicFramePr>
        <p:xfrm>
          <a:off x="2462213" y="5164138"/>
          <a:ext cx="1271587" cy="1149350"/>
        </p:xfrm>
        <a:graphic>
          <a:graphicData uri="http://schemas.openxmlformats.org/presentationml/2006/ole">
            <p:oleObj spid="_x0000_s59398" name="Clip" r:id="rId5" imgW="1269720" imgH="1147680" progId="MS_ClipArt_Gallery.2">
              <p:embed/>
            </p:oleObj>
          </a:graphicData>
        </a:graphic>
      </p:graphicFrame>
      <p:graphicFrame>
        <p:nvGraphicFramePr>
          <p:cNvPr id="59399" name="Object 7">
            <a:hlinkClick r:id="" action="ppaction://ole?verb=0"/>
          </p:cNvPr>
          <p:cNvGraphicFramePr>
            <a:graphicFrameLocks/>
          </p:cNvGraphicFramePr>
          <p:nvPr/>
        </p:nvGraphicFramePr>
        <p:xfrm>
          <a:off x="2462213" y="3557588"/>
          <a:ext cx="1271587" cy="1149350"/>
        </p:xfrm>
        <a:graphic>
          <a:graphicData uri="http://schemas.openxmlformats.org/presentationml/2006/ole">
            <p:oleObj spid="_x0000_s59399" name="Clip" r:id="rId6" imgW="1269720" imgH="1147680" progId="MS_ClipArt_Gallery.2">
              <p:embed/>
            </p:oleObj>
          </a:graphicData>
        </a:graphic>
      </p:graphicFrame>
      <p:sp>
        <p:nvSpPr>
          <p:cNvPr id="59400" name="Line 8"/>
          <p:cNvSpPr>
            <a:spLocks noChangeShapeType="1"/>
          </p:cNvSpPr>
          <p:nvPr/>
        </p:nvSpPr>
        <p:spPr bwMode="auto">
          <a:xfrm>
            <a:off x="3659188" y="4495800"/>
            <a:ext cx="989012" cy="0"/>
          </a:xfrm>
          <a:prstGeom prst="line">
            <a:avLst/>
          </a:prstGeom>
          <a:noFill/>
          <a:ln w="12700">
            <a:solidFill>
              <a:schemeClr val="tx1"/>
            </a:solidFill>
            <a:round/>
            <a:headEnd/>
            <a:tailEnd/>
          </a:ln>
          <a:effectLst/>
        </p:spPr>
        <p:txBody>
          <a:bodyPr/>
          <a:lstStyle/>
          <a:p>
            <a:endParaRPr lang="en-US"/>
          </a:p>
        </p:txBody>
      </p:sp>
      <p:sp>
        <p:nvSpPr>
          <p:cNvPr id="59401" name="Line 9"/>
          <p:cNvSpPr>
            <a:spLocks noChangeShapeType="1"/>
          </p:cNvSpPr>
          <p:nvPr/>
        </p:nvSpPr>
        <p:spPr bwMode="auto">
          <a:xfrm>
            <a:off x="3506788" y="5638800"/>
            <a:ext cx="1141412" cy="0"/>
          </a:xfrm>
          <a:prstGeom prst="line">
            <a:avLst/>
          </a:prstGeom>
          <a:noFill/>
          <a:ln w="12700">
            <a:solidFill>
              <a:schemeClr val="tx1"/>
            </a:solidFill>
            <a:round/>
            <a:headEnd/>
            <a:tailEnd/>
          </a:ln>
          <a:effectLst/>
        </p:spPr>
        <p:txBody>
          <a:bodyPr/>
          <a:lstStyle/>
          <a:p>
            <a:endParaRPr lang="en-US"/>
          </a:p>
        </p:txBody>
      </p:sp>
      <p:sp>
        <p:nvSpPr>
          <p:cNvPr id="59402" name="Line 10"/>
          <p:cNvSpPr>
            <a:spLocks noChangeShapeType="1"/>
          </p:cNvSpPr>
          <p:nvPr/>
        </p:nvSpPr>
        <p:spPr bwMode="auto">
          <a:xfrm>
            <a:off x="6173788" y="4495800"/>
            <a:ext cx="1217612" cy="0"/>
          </a:xfrm>
          <a:prstGeom prst="line">
            <a:avLst/>
          </a:prstGeom>
          <a:noFill/>
          <a:ln w="12700">
            <a:solidFill>
              <a:schemeClr val="tx1"/>
            </a:solidFill>
            <a:round/>
            <a:headEnd/>
            <a:tailEnd/>
          </a:ln>
          <a:effectLst/>
        </p:spPr>
        <p:txBody>
          <a:bodyPr/>
          <a:lstStyle/>
          <a:p>
            <a:endParaRPr lang="en-US"/>
          </a:p>
        </p:txBody>
      </p:sp>
      <p:sp>
        <p:nvSpPr>
          <p:cNvPr id="59403" name="Line 11"/>
          <p:cNvSpPr>
            <a:spLocks noChangeShapeType="1"/>
          </p:cNvSpPr>
          <p:nvPr/>
        </p:nvSpPr>
        <p:spPr bwMode="auto">
          <a:xfrm>
            <a:off x="6173788" y="5638800"/>
            <a:ext cx="1293812" cy="0"/>
          </a:xfrm>
          <a:prstGeom prst="line">
            <a:avLst/>
          </a:prstGeom>
          <a:noFill/>
          <a:ln w="12700">
            <a:solidFill>
              <a:schemeClr val="tx1"/>
            </a:solidFill>
            <a:round/>
            <a:headEnd/>
            <a:tailEnd/>
          </a:ln>
          <a:effectLst/>
        </p:spPr>
        <p:txBody>
          <a:bodyPr/>
          <a:lstStyle/>
          <a:p>
            <a:endParaRPr lang="en-US"/>
          </a:p>
        </p:txBody>
      </p:sp>
      <p:graphicFrame>
        <p:nvGraphicFramePr>
          <p:cNvPr id="59404" name="Object 12">
            <a:hlinkClick r:id="" action="ppaction://ole?verb=0"/>
          </p:cNvPr>
          <p:cNvGraphicFramePr>
            <a:graphicFrameLocks/>
          </p:cNvGraphicFramePr>
          <p:nvPr/>
        </p:nvGraphicFramePr>
        <p:xfrm>
          <a:off x="4648200" y="4267200"/>
          <a:ext cx="1550988" cy="1612900"/>
        </p:xfrm>
        <a:graphic>
          <a:graphicData uri="http://schemas.openxmlformats.org/presentationml/2006/ole">
            <p:oleObj spid="_x0000_s59404" name="Clip" r:id="rId7" imgW="1549080" imgH="1611000" progId="MS_ClipArt_Gallery.2">
              <p:embed/>
            </p:oleObj>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143000" y="304800"/>
            <a:ext cx="6781800" cy="1143000"/>
          </a:xfrm>
          <a:ln w="38100">
            <a:solidFill>
              <a:schemeClr val="tx1"/>
            </a:solidFill>
          </a:ln>
        </p:spPr>
        <p:txBody>
          <a:bodyPr/>
          <a:lstStyle/>
          <a:p>
            <a:r>
              <a:rPr lang="en-US" sz="3800"/>
              <a:t>Pilihan Konfigurasi Jaringan</a:t>
            </a:r>
          </a:p>
        </p:txBody>
      </p:sp>
      <p:sp>
        <p:nvSpPr>
          <p:cNvPr id="60419" name="Rectangle 3"/>
          <p:cNvSpPr>
            <a:spLocks noGrp="1" noChangeArrowheads="1"/>
          </p:cNvSpPr>
          <p:nvPr>
            <p:ph type="body" idx="1"/>
          </p:nvPr>
        </p:nvSpPr>
        <p:spPr>
          <a:xfrm>
            <a:off x="685800" y="1676400"/>
            <a:ext cx="7772400" cy="2209800"/>
          </a:xfrm>
        </p:spPr>
        <p:txBody>
          <a:bodyPr/>
          <a:lstStyle/>
          <a:p>
            <a:pPr>
              <a:lnSpc>
                <a:spcPct val="80000"/>
              </a:lnSpc>
            </a:pPr>
            <a:r>
              <a:rPr lang="en-US" sz="2600"/>
              <a:t>Di dalam sistem WAN desentralisasi, setiap unit departemen memiliki komputer dan LAN mereka sendiri.</a:t>
            </a:r>
          </a:p>
          <a:p>
            <a:pPr>
              <a:lnSpc>
                <a:spcPct val="80000"/>
              </a:lnSpc>
            </a:pPr>
            <a:r>
              <a:rPr lang="en-US" sz="2600"/>
              <a:t>Sistem desentralisasi biasanya lebih baik dalam kemampuannya untuk memenuhi kebutuhan setiap departemen atau pemakai daripada sistem sentralisasi.</a:t>
            </a:r>
          </a:p>
          <a:p>
            <a:pPr>
              <a:lnSpc>
                <a:spcPct val="80000"/>
              </a:lnSpc>
            </a:pPr>
            <a:endParaRPr lang="en-US" sz="2800"/>
          </a:p>
        </p:txBody>
      </p:sp>
      <p:graphicFrame>
        <p:nvGraphicFramePr>
          <p:cNvPr id="60420" name="Object 4">
            <a:hlinkClick r:id="" action="ppaction://ole?verb=0"/>
          </p:cNvPr>
          <p:cNvGraphicFramePr>
            <a:graphicFrameLocks/>
          </p:cNvGraphicFramePr>
          <p:nvPr/>
        </p:nvGraphicFramePr>
        <p:xfrm>
          <a:off x="1062038" y="4097338"/>
          <a:ext cx="1770062" cy="1841500"/>
        </p:xfrm>
        <a:graphic>
          <a:graphicData uri="http://schemas.openxmlformats.org/presentationml/2006/ole">
            <p:oleObj spid="_x0000_s60420" name="Clip" r:id="rId3" imgW="1768320" imgH="1839600" progId="MS_ClipArt_Gallery.2">
              <p:embed/>
            </p:oleObj>
          </a:graphicData>
        </a:graphic>
      </p:graphicFrame>
      <p:graphicFrame>
        <p:nvGraphicFramePr>
          <p:cNvPr id="60421" name="Object 5">
            <a:hlinkClick r:id="" action="ppaction://ole?verb=0"/>
          </p:cNvPr>
          <p:cNvGraphicFramePr>
            <a:graphicFrameLocks/>
          </p:cNvGraphicFramePr>
          <p:nvPr/>
        </p:nvGraphicFramePr>
        <p:xfrm>
          <a:off x="3657600" y="4489450"/>
          <a:ext cx="1009650" cy="1050925"/>
        </p:xfrm>
        <a:graphic>
          <a:graphicData uri="http://schemas.openxmlformats.org/presentationml/2006/ole">
            <p:oleObj spid="_x0000_s60421" name="Clip" r:id="rId4" imgW="1008000" imgH="1049040" progId="MS_ClipArt_Gallery.2">
              <p:embed/>
            </p:oleObj>
          </a:graphicData>
        </a:graphic>
      </p:graphicFrame>
      <p:graphicFrame>
        <p:nvGraphicFramePr>
          <p:cNvPr id="60422" name="Object 6">
            <a:hlinkClick r:id="" action="ppaction://ole?verb=0"/>
          </p:cNvPr>
          <p:cNvGraphicFramePr>
            <a:graphicFrameLocks/>
          </p:cNvGraphicFramePr>
          <p:nvPr/>
        </p:nvGraphicFramePr>
        <p:xfrm>
          <a:off x="5257800" y="4495800"/>
          <a:ext cx="1009650" cy="1050925"/>
        </p:xfrm>
        <a:graphic>
          <a:graphicData uri="http://schemas.openxmlformats.org/presentationml/2006/ole">
            <p:oleObj spid="_x0000_s60422" name="Clip" r:id="rId5" imgW="1008000" imgH="1049040" progId="MS_ClipArt_Gallery.2">
              <p:embed/>
            </p:oleObj>
          </a:graphicData>
        </a:graphic>
      </p:graphicFrame>
      <p:graphicFrame>
        <p:nvGraphicFramePr>
          <p:cNvPr id="60423" name="Object 7">
            <a:hlinkClick r:id="" action="ppaction://ole?verb=0"/>
          </p:cNvPr>
          <p:cNvGraphicFramePr>
            <a:graphicFrameLocks/>
          </p:cNvGraphicFramePr>
          <p:nvPr/>
        </p:nvGraphicFramePr>
        <p:xfrm>
          <a:off x="6851650" y="4495800"/>
          <a:ext cx="1009650" cy="1050925"/>
        </p:xfrm>
        <a:graphic>
          <a:graphicData uri="http://schemas.openxmlformats.org/presentationml/2006/ole">
            <p:oleObj spid="_x0000_s60423" name="Clip" r:id="rId6" imgW="1008000" imgH="1049040" progId="MS_ClipArt_Gallery.2">
              <p:embed/>
            </p:oleObj>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1219200" y="304800"/>
            <a:ext cx="6781800" cy="1143000"/>
          </a:xfrm>
          <a:ln w="38100">
            <a:solidFill>
              <a:schemeClr val="tx1"/>
            </a:solidFill>
          </a:ln>
        </p:spPr>
        <p:txBody>
          <a:bodyPr/>
          <a:lstStyle/>
          <a:p>
            <a:r>
              <a:rPr lang="en-US" sz="3800"/>
              <a:t>Pilihan Konfigurasi Jaringan</a:t>
            </a:r>
          </a:p>
        </p:txBody>
      </p:sp>
      <p:sp>
        <p:nvSpPr>
          <p:cNvPr id="61443" name="Rectangle 3"/>
          <p:cNvSpPr>
            <a:spLocks noGrp="1" noChangeArrowheads="1"/>
          </p:cNvSpPr>
          <p:nvPr>
            <p:ph type="body" idx="1"/>
          </p:nvPr>
        </p:nvSpPr>
        <p:spPr>
          <a:xfrm>
            <a:off x="685800" y="1676400"/>
            <a:ext cx="7772400" cy="1371600"/>
          </a:xfrm>
        </p:spPr>
        <p:txBody>
          <a:bodyPr/>
          <a:lstStyle/>
          <a:p>
            <a:pPr marL="0" indent="0">
              <a:lnSpc>
                <a:spcPct val="90000"/>
              </a:lnSpc>
              <a:buFontTx/>
              <a:buNone/>
            </a:pPr>
            <a:r>
              <a:rPr lang="en-US" sz="2800"/>
              <a:t>Sistem proses data terdistribusi pada dasarnyamerupakan gabungan dari pendekatan sentralisasi dan desentralisasi. </a:t>
            </a:r>
          </a:p>
          <a:p>
            <a:pPr marL="0" indent="0">
              <a:lnSpc>
                <a:spcPct val="90000"/>
              </a:lnSpc>
            </a:pPr>
            <a:endParaRPr lang="en-US" sz="2800"/>
          </a:p>
        </p:txBody>
      </p:sp>
      <p:graphicFrame>
        <p:nvGraphicFramePr>
          <p:cNvPr id="61444" name="Object 4">
            <a:hlinkClick r:id="" action="ppaction://ole?verb=0"/>
          </p:cNvPr>
          <p:cNvGraphicFramePr>
            <a:graphicFrameLocks/>
          </p:cNvGraphicFramePr>
          <p:nvPr/>
        </p:nvGraphicFramePr>
        <p:xfrm>
          <a:off x="457200" y="4495800"/>
          <a:ext cx="1042988" cy="942975"/>
        </p:xfrm>
        <a:graphic>
          <a:graphicData uri="http://schemas.openxmlformats.org/presentationml/2006/ole">
            <p:oleObj spid="_x0000_s61444" name="Clip" r:id="rId3" imgW="1041120" imgH="941040" progId="MS_ClipArt_Gallery.2">
              <p:embed/>
            </p:oleObj>
          </a:graphicData>
        </a:graphic>
      </p:graphicFrame>
      <p:graphicFrame>
        <p:nvGraphicFramePr>
          <p:cNvPr id="61445" name="Object 5">
            <a:hlinkClick r:id="" action="ppaction://ole?verb=0"/>
          </p:cNvPr>
          <p:cNvGraphicFramePr>
            <a:graphicFrameLocks/>
          </p:cNvGraphicFramePr>
          <p:nvPr/>
        </p:nvGraphicFramePr>
        <p:xfrm>
          <a:off x="457200" y="3094038"/>
          <a:ext cx="966788" cy="874712"/>
        </p:xfrm>
        <a:graphic>
          <a:graphicData uri="http://schemas.openxmlformats.org/presentationml/2006/ole">
            <p:oleObj spid="_x0000_s61445" name="Clip" r:id="rId4" imgW="965160" imgH="873000" progId="MS_ClipArt_Gallery.2">
              <p:embed/>
            </p:oleObj>
          </a:graphicData>
        </a:graphic>
      </p:graphicFrame>
      <p:sp>
        <p:nvSpPr>
          <p:cNvPr id="61446" name="Line 6"/>
          <p:cNvSpPr>
            <a:spLocks noChangeShapeType="1"/>
          </p:cNvSpPr>
          <p:nvPr/>
        </p:nvSpPr>
        <p:spPr bwMode="auto">
          <a:xfrm>
            <a:off x="1373188" y="3810000"/>
            <a:ext cx="989012" cy="0"/>
          </a:xfrm>
          <a:prstGeom prst="line">
            <a:avLst/>
          </a:prstGeom>
          <a:noFill/>
          <a:ln w="12700">
            <a:solidFill>
              <a:schemeClr val="tx1"/>
            </a:solidFill>
            <a:round/>
            <a:headEnd/>
            <a:tailEnd/>
          </a:ln>
          <a:effectLst/>
        </p:spPr>
        <p:txBody>
          <a:bodyPr/>
          <a:lstStyle/>
          <a:p>
            <a:endParaRPr lang="en-US"/>
          </a:p>
        </p:txBody>
      </p:sp>
      <p:sp>
        <p:nvSpPr>
          <p:cNvPr id="61447" name="Line 7"/>
          <p:cNvSpPr>
            <a:spLocks noChangeShapeType="1"/>
          </p:cNvSpPr>
          <p:nvPr/>
        </p:nvSpPr>
        <p:spPr bwMode="auto">
          <a:xfrm>
            <a:off x="1296988" y="4800600"/>
            <a:ext cx="1065212" cy="0"/>
          </a:xfrm>
          <a:prstGeom prst="line">
            <a:avLst/>
          </a:prstGeom>
          <a:noFill/>
          <a:ln w="12700">
            <a:solidFill>
              <a:schemeClr val="tx1"/>
            </a:solidFill>
            <a:round/>
            <a:headEnd/>
            <a:tailEnd/>
          </a:ln>
          <a:effectLst/>
        </p:spPr>
        <p:txBody>
          <a:bodyPr/>
          <a:lstStyle/>
          <a:p>
            <a:endParaRPr lang="en-US"/>
          </a:p>
        </p:txBody>
      </p:sp>
      <p:graphicFrame>
        <p:nvGraphicFramePr>
          <p:cNvPr id="61448" name="Object 8">
            <a:hlinkClick r:id="" action="ppaction://ole?verb=0"/>
          </p:cNvPr>
          <p:cNvGraphicFramePr>
            <a:graphicFrameLocks/>
          </p:cNvGraphicFramePr>
          <p:nvPr/>
        </p:nvGraphicFramePr>
        <p:xfrm>
          <a:off x="3657600" y="4953000"/>
          <a:ext cx="1042988" cy="942975"/>
        </p:xfrm>
        <a:graphic>
          <a:graphicData uri="http://schemas.openxmlformats.org/presentationml/2006/ole">
            <p:oleObj spid="_x0000_s61448" name="Clip" r:id="rId5" imgW="1041120" imgH="941040" progId="MS_ClipArt_Gallery.2">
              <p:embed/>
            </p:oleObj>
          </a:graphicData>
        </a:graphic>
      </p:graphicFrame>
      <p:sp>
        <p:nvSpPr>
          <p:cNvPr id="61449" name="Line 9"/>
          <p:cNvSpPr>
            <a:spLocks noChangeShapeType="1"/>
          </p:cNvSpPr>
          <p:nvPr/>
        </p:nvSpPr>
        <p:spPr bwMode="auto">
          <a:xfrm flipH="1" flipV="1">
            <a:off x="3430588" y="4860925"/>
            <a:ext cx="379412" cy="217488"/>
          </a:xfrm>
          <a:prstGeom prst="line">
            <a:avLst/>
          </a:prstGeom>
          <a:noFill/>
          <a:ln w="12700">
            <a:solidFill>
              <a:schemeClr val="tx1"/>
            </a:solidFill>
            <a:round/>
            <a:headEnd/>
            <a:tailEnd/>
          </a:ln>
          <a:effectLst/>
        </p:spPr>
        <p:txBody>
          <a:bodyPr/>
          <a:lstStyle/>
          <a:p>
            <a:endParaRPr lang="en-US"/>
          </a:p>
        </p:txBody>
      </p:sp>
      <p:graphicFrame>
        <p:nvGraphicFramePr>
          <p:cNvPr id="61450" name="Object 10">
            <a:hlinkClick r:id="" action="ppaction://ole?verb=0"/>
          </p:cNvPr>
          <p:cNvGraphicFramePr>
            <a:graphicFrameLocks/>
          </p:cNvGraphicFramePr>
          <p:nvPr/>
        </p:nvGraphicFramePr>
        <p:xfrm>
          <a:off x="2362200" y="3657600"/>
          <a:ext cx="1330325" cy="1384300"/>
        </p:xfrm>
        <a:graphic>
          <a:graphicData uri="http://schemas.openxmlformats.org/presentationml/2006/ole">
            <p:oleObj spid="_x0000_s61450" name="Clip" r:id="rId6" imgW="1328400" imgH="1382400" progId="MS_ClipArt_Gallery.2">
              <p:embed/>
            </p:oleObj>
          </a:graphicData>
        </a:graphic>
      </p:graphicFrame>
      <p:graphicFrame>
        <p:nvGraphicFramePr>
          <p:cNvPr id="61451" name="Object 11">
            <a:hlinkClick r:id="" action="ppaction://ole?verb=0"/>
          </p:cNvPr>
          <p:cNvGraphicFramePr>
            <a:graphicFrameLocks/>
          </p:cNvGraphicFramePr>
          <p:nvPr/>
        </p:nvGraphicFramePr>
        <p:xfrm>
          <a:off x="6858000" y="5181600"/>
          <a:ext cx="1042988" cy="942975"/>
        </p:xfrm>
        <a:graphic>
          <a:graphicData uri="http://schemas.openxmlformats.org/presentationml/2006/ole">
            <p:oleObj spid="_x0000_s61451" name="Clip" r:id="rId7" imgW="1041120" imgH="941040" progId="MS_ClipArt_Gallery.2">
              <p:embed/>
            </p:oleObj>
          </a:graphicData>
        </a:graphic>
      </p:graphicFrame>
      <p:graphicFrame>
        <p:nvGraphicFramePr>
          <p:cNvPr id="61452" name="Object 12">
            <a:hlinkClick r:id="" action="ppaction://ole?verb=0"/>
          </p:cNvPr>
          <p:cNvGraphicFramePr>
            <a:graphicFrameLocks/>
          </p:cNvGraphicFramePr>
          <p:nvPr/>
        </p:nvGraphicFramePr>
        <p:xfrm>
          <a:off x="5562600" y="5181600"/>
          <a:ext cx="1042988" cy="942975"/>
        </p:xfrm>
        <a:graphic>
          <a:graphicData uri="http://schemas.openxmlformats.org/presentationml/2006/ole">
            <p:oleObj spid="_x0000_s61452" name="Clip" r:id="rId8" imgW="1041120" imgH="941040" progId="MS_ClipArt_Gallery.2">
              <p:embed/>
            </p:oleObj>
          </a:graphicData>
        </a:graphic>
      </p:graphicFrame>
      <p:sp>
        <p:nvSpPr>
          <p:cNvPr id="61453" name="Line 13"/>
          <p:cNvSpPr>
            <a:spLocks noChangeShapeType="1"/>
          </p:cNvSpPr>
          <p:nvPr/>
        </p:nvSpPr>
        <p:spPr bwMode="auto">
          <a:xfrm flipV="1">
            <a:off x="6019800" y="4344988"/>
            <a:ext cx="0" cy="836612"/>
          </a:xfrm>
          <a:prstGeom prst="line">
            <a:avLst/>
          </a:prstGeom>
          <a:noFill/>
          <a:ln w="12700">
            <a:solidFill>
              <a:schemeClr val="tx1"/>
            </a:solidFill>
            <a:round/>
            <a:headEnd/>
            <a:tailEnd/>
          </a:ln>
          <a:effectLst/>
        </p:spPr>
        <p:txBody>
          <a:bodyPr/>
          <a:lstStyle/>
          <a:p>
            <a:endParaRPr lang="en-US"/>
          </a:p>
        </p:txBody>
      </p:sp>
      <p:sp>
        <p:nvSpPr>
          <p:cNvPr id="61454" name="Line 14"/>
          <p:cNvSpPr>
            <a:spLocks noChangeShapeType="1"/>
          </p:cNvSpPr>
          <p:nvPr/>
        </p:nvSpPr>
        <p:spPr bwMode="auto">
          <a:xfrm flipV="1">
            <a:off x="8610600" y="4344988"/>
            <a:ext cx="0" cy="836612"/>
          </a:xfrm>
          <a:prstGeom prst="line">
            <a:avLst/>
          </a:prstGeom>
          <a:noFill/>
          <a:ln w="12700">
            <a:solidFill>
              <a:schemeClr val="tx1"/>
            </a:solidFill>
            <a:round/>
            <a:headEnd/>
            <a:tailEnd/>
          </a:ln>
          <a:effectLst/>
        </p:spPr>
        <p:txBody>
          <a:bodyPr/>
          <a:lstStyle/>
          <a:p>
            <a:endParaRPr lang="en-US"/>
          </a:p>
        </p:txBody>
      </p:sp>
      <p:sp>
        <p:nvSpPr>
          <p:cNvPr id="61455" name="Line 15"/>
          <p:cNvSpPr>
            <a:spLocks noChangeShapeType="1"/>
          </p:cNvSpPr>
          <p:nvPr/>
        </p:nvSpPr>
        <p:spPr bwMode="auto">
          <a:xfrm>
            <a:off x="6021388" y="4343400"/>
            <a:ext cx="684212" cy="0"/>
          </a:xfrm>
          <a:prstGeom prst="line">
            <a:avLst/>
          </a:prstGeom>
          <a:noFill/>
          <a:ln w="12700">
            <a:solidFill>
              <a:schemeClr val="tx1"/>
            </a:solidFill>
            <a:round/>
            <a:headEnd/>
            <a:tailEnd/>
          </a:ln>
          <a:effectLst/>
        </p:spPr>
        <p:txBody>
          <a:bodyPr/>
          <a:lstStyle/>
          <a:p>
            <a:endParaRPr lang="en-US"/>
          </a:p>
        </p:txBody>
      </p:sp>
      <p:sp>
        <p:nvSpPr>
          <p:cNvPr id="61456" name="Line 16"/>
          <p:cNvSpPr>
            <a:spLocks noChangeShapeType="1"/>
          </p:cNvSpPr>
          <p:nvPr/>
        </p:nvSpPr>
        <p:spPr bwMode="auto">
          <a:xfrm flipH="1">
            <a:off x="7773988" y="4343400"/>
            <a:ext cx="836612" cy="0"/>
          </a:xfrm>
          <a:prstGeom prst="line">
            <a:avLst/>
          </a:prstGeom>
          <a:noFill/>
          <a:ln w="12700">
            <a:solidFill>
              <a:schemeClr val="tx1"/>
            </a:solidFill>
            <a:round/>
            <a:headEnd/>
            <a:tailEnd/>
          </a:ln>
          <a:effectLst/>
        </p:spPr>
        <p:txBody>
          <a:bodyPr/>
          <a:lstStyle/>
          <a:p>
            <a:endParaRPr lang="en-US"/>
          </a:p>
        </p:txBody>
      </p:sp>
      <p:sp>
        <p:nvSpPr>
          <p:cNvPr id="61457" name="Line 17"/>
          <p:cNvSpPr>
            <a:spLocks noChangeShapeType="1"/>
          </p:cNvSpPr>
          <p:nvPr/>
        </p:nvSpPr>
        <p:spPr bwMode="auto">
          <a:xfrm flipV="1">
            <a:off x="7391400" y="4725988"/>
            <a:ext cx="0" cy="455612"/>
          </a:xfrm>
          <a:prstGeom prst="line">
            <a:avLst/>
          </a:prstGeom>
          <a:noFill/>
          <a:ln w="12700">
            <a:solidFill>
              <a:schemeClr val="tx1"/>
            </a:solidFill>
            <a:round/>
            <a:headEnd/>
            <a:tailEnd/>
          </a:ln>
          <a:effectLst/>
        </p:spPr>
        <p:txBody>
          <a:bodyPr/>
          <a:lstStyle/>
          <a:p>
            <a:endParaRPr lang="en-US"/>
          </a:p>
        </p:txBody>
      </p:sp>
      <p:graphicFrame>
        <p:nvGraphicFramePr>
          <p:cNvPr id="61458" name="Object 18">
            <a:hlinkClick r:id="" action="ppaction://ole?verb=0"/>
          </p:cNvPr>
          <p:cNvGraphicFramePr>
            <a:graphicFrameLocks/>
          </p:cNvGraphicFramePr>
          <p:nvPr/>
        </p:nvGraphicFramePr>
        <p:xfrm>
          <a:off x="6553200" y="3429000"/>
          <a:ext cx="1330325" cy="1384300"/>
        </p:xfrm>
        <a:graphic>
          <a:graphicData uri="http://schemas.openxmlformats.org/presentationml/2006/ole">
            <p:oleObj spid="_x0000_s61458" name="Clip" r:id="rId9" imgW="1328400" imgH="1382400" progId="MS_ClipArt_Gallery.2">
              <p:embed/>
            </p:oleObj>
          </a:graphicData>
        </a:graphic>
      </p:graphicFrame>
      <p:graphicFrame>
        <p:nvGraphicFramePr>
          <p:cNvPr id="61459" name="Object 19">
            <a:hlinkClick r:id="" action="ppaction://ole?verb=0"/>
          </p:cNvPr>
          <p:cNvGraphicFramePr>
            <a:graphicFrameLocks/>
          </p:cNvGraphicFramePr>
          <p:nvPr/>
        </p:nvGraphicFramePr>
        <p:xfrm>
          <a:off x="7924800" y="5181600"/>
          <a:ext cx="1041400" cy="941388"/>
        </p:xfrm>
        <a:graphic>
          <a:graphicData uri="http://schemas.openxmlformats.org/presentationml/2006/ole">
            <p:oleObj spid="_x0000_s61459" name="Clip" r:id="rId10" imgW="1041120" imgH="941040" progId="MS_ClipArt_Gallery.2">
              <p:embed/>
            </p:oleObj>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1371600" y="609600"/>
            <a:ext cx="6400800" cy="1143000"/>
          </a:xfrm>
          <a:ln w="38100">
            <a:solidFill>
              <a:schemeClr val="tx1"/>
            </a:solidFill>
          </a:ln>
        </p:spPr>
        <p:txBody>
          <a:bodyPr/>
          <a:lstStyle/>
          <a:p>
            <a:r>
              <a:rPr lang="en-US" sz="3800"/>
              <a:t>Pilihan Konfigurasi Jaringan</a:t>
            </a:r>
          </a:p>
        </p:txBody>
      </p:sp>
      <p:sp>
        <p:nvSpPr>
          <p:cNvPr id="62467" name="Rectangle 3"/>
          <p:cNvSpPr>
            <a:spLocks noGrp="1" noChangeArrowheads="1"/>
          </p:cNvSpPr>
          <p:nvPr>
            <p:ph type="body" idx="1"/>
          </p:nvPr>
        </p:nvSpPr>
        <p:spPr>
          <a:ln w="19050">
            <a:solidFill>
              <a:schemeClr val="tx1"/>
            </a:solidFill>
          </a:ln>
        </p:spPr>
        <p:txBody>
          <a:bodyPr/>
          <a:lstStyle/>
          <a:p>
            <a:r>
              <a:rPr lang="en-US" sz="2800"/>
              <a:t>Banyak WAN dan sebagian besar LAN dibentuk sebagai sistem klien/server.</a:t>
            </a:r>
          </a:p>
          <a:p>
            <a:r>
              <a:rPr lang="en-US" sz="2800"/>
              <a:t>Setiap komputer desktop berfungsi sebagai klien. </a:t>
            </a:r>
          </a:p>
          <a:p>
            <a:r>
              <a:rPr lang="en-US" sz="2800"/>
              <a:t>Setiap klien mengirim permintaan data ke server.</a:t>
            </a:r>
          </a:p>
          <a:p>
            <a:r>
              <a:rPr lang="en-US" sz="2800"/>
              <a:t>Server kemudian melakukan proses awal dalam database dan mengirim hanya data yang relevan ke klien untuk diproses secara lokal.</a:t>
            </a:r>
          </a:p>
          <a:p>
            <a:pPr>
              <a:buFontTx/>
              <a:buNone/>
            </a:pPr>
            <a:endParaRPr lang="en-US" sz="28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219200" y="609600"/>
            <a:ext cx="6858000" cy="1143000"/>
          </a:xfrm>
          <a:ln w="38100">
            <a:solidFill>
              <a:schemeClr val="tx1"/>
            </a:solidFill>
          </a:ln>
        </p:spPr>
        <p:txBody>
          <a:bodyPr/>
          <a:lstStyle/>
          <a:p>
            <a:r>
              <a:rPr lang="en-US"/>
              <a:t>PENGANTAR E-BISNIS</a:t>
            </a:r>
          </a:p>
        </p:txBody>
      </p:sp>
      <p:sp>
        <p:nvSpPr>
          <p:cNvPr id="63491" name="Rectangle 3"/>
          <p:cNvSpPr>
            <a:spLocks noGrp="1" noChangeArrowheads="1"/>
          </p:cNvSpPr>
          <p:nvPr>
            <p:ph type="body" idx="1"/>
          </p:nvPr>
        </p:nvSpPr>
        <p:spPr>
          <a:xfrm>
            <a:off x="685800" y="2362200"/>
            <a:ext cx="7772400" cy="3200400"/>
          </a:xfrm>
          <a:ln w="19050">
            <a:solidFill>
              <a:schemeClr val="tx1"/>
            </a:solidFill>
          </a:ln>
        </p:spPr>
        <p:txBody>
          <a:bodyPr/>
          <a:lstStyle/>
          <a:p>
            <a:pPr algn="ctr">
              <a:buFontTx/>
              <a:buNone/>
            </a:pPr>
            <a:endParaRPr lang="en-US"/>
          </a:p>
          <a:p>
            <a:pPr algn="ctr">
              <a:buFontTx/>
              <a:buNone/>
            </a:pPr>
            <a:endParaRPr lang="en-US"/>
          </a:p>
          <a:p>
            <a:pPr algn="ctr">
              <a:buFontTx/>
              <a:buNone/>
            </a:pPr>
            <a:r>
              <a:rPr lang="en-US" sz="4000" i="1"/>
              <a:t>******** SELESAI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676400" y="609600"/>
            <a:ext cx="5791200" cy="1143000"/>
          </a:xfrm>
          <a:ln w="38100">
            <a:solidFill>
              <a:schemeClr val="tx1"/>
            </a:solidFill>
          </a:ln>
        </p:spPr>
        <p:txBody>
          <a:bodyPr/>
          <a:lstStyle/>
          <a:p>
            <a:r>
              <a:rPr lang="en-US" sz="4000"/>
              <a:t>Kategori-Kategori</a:t>
            </a:r>
            <a:br>
              <a:rPr lang="en-US" sz="4000"/>
            </a:br>
            <a:r>
              <a:rPr lang="en-US" sz="4000"/>
              <a:t> E-Business</a:t>
            </a:r>
          </a:p>
        </p:txBody>
      </p:sp>
      <p:graphicFrame>
        <p:nvGraphicFramePr>
          <p:cNvPr id="9235" name="Group 19"/>
          <p:cNvGraphicFramePr>
            <a:graphicFrameLocks noGrp="1"/>
          </p:cNvGraphicFramePr>
          <p:nvPr>
            <p:ph idx="1"/>
          </p:nvPr>
        </p:nvGraphicFramePr>
        <p:xfrm>
          <a:off x="685800" y="1981200"/>
          <a:ext cx="7772400" cy="4495991"/>
        </p:xfrm>
        <a:graphic>
          <a:graphicData uri="http://schemas.openxmlformats.org/drawingml/2006/table">
            <a:tbl>
              <a:tblPr/>
              <a:tblGrid>
                <a:gridCol w="3078163"/>
                <a:gridCol w="4694237"/>
              </a:tblGrid>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cs typeface="Arial" charset="0"/>
                        </a:rPr>
                        <a:t>Jenis E-Business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Times New Roman" pitchFamily="18" charset="0"/>
                          <a:cs typeface="Arial" charset="0"/>
                        </a:rPr>
                        <a:t>Karakteristik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477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smtClean="0">
                          <a:ln>
                            <a:noFill/>
                          </a:ln>
                          <a:solidFill>
                            <a:schemeClr val="tx1"/>
                          </a:solidFill>
                          <a:effectLst/>
                          <a:latin typeface="Times New Roman" pitchFamily="18" charset="0"/>
                          <a:cs typeface="Arial" charset="0"/>
                        </a:rPr>
                        <a:t>B2C (Business to Consumers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Antara organisasi dengan perorangan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Nilai uang yang dilibatkan lebih kecil</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Transaksi tidak sering terjadi</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Secara relatif sederhana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smtClean="0">
                          <a:ln>
                            <a:noFill/>
                          </a:ln>
                          <a:solidFill>
                            <a:schemeClr val="tx1"/>
                          </a:solidFill>
                          <a:effectLst/>
                          <a:latin typeface="Times New Roman" pitchFamily="18" charset="0"/>
                          <a:cs typeface="Arial" charset="0"/>
                        </a:rPr>
                        <a:t>B2B (Business to Business):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Arial" charset="0"/>
                        </a:rPr>
                        <a:t>B2G </a:t>
                      </a:r>
                      <a:r>
                        <a:rPr kumimoji="0" lang="en-US" sz="2200" b="0" i="0" u="none" strike="noStrike" cap="none" normalizeH="0" baseline="0" smtClean="0">
                          <a:ln>
                            <a:noFill/>
                          </a:ln>
                          <a:solidFill>
                            <a:schemeClr val="tx1"/>
                          </a:solidFill>
                          <a:effectLst/>
                          <a:latin typeface="Times New Roman" pitchFamily="18" charset="0"/>
                          <a:cs typeface="Arial" charset="0"/>
                        </a:rPr>
                        <a:t>(Business to government):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Times New Roman" pitchFamily="18" charset="0"/>
                          <a:cs typeface="Arial" charset="0"/>
                        </a:rPr>
                        <a:t>B2E </a:t>
                      </a:r>
                      <a:r>
                        <a:rPr kumimoji="0" lang="en-US" sz="2200" b="0" i="0" u="none" strike="noStrike" cap="none" normalizeH="0" baseline="0" smtClean="0">
                          <a:ln>
                            <a:noFill/>
                          </a:ln>
                          <a:solidFill>
                            <a:schemeClr val="tx1"/>
                          </a:solidFill>
                          <a:effectLst/>
                          <a:latin typeface="Times New Roman" pitchFamily="18" charset="0"/>
                          <a:cs typeface="Arial" charset="0"/>
                        </a:rPr>
                        <a:t>(Business to education):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800" b="0" i="0" u="none" strike="noStrike" cap="none" normalizeH="0" baseline="0" smtClean="0">
                        <a:ln>
                          <a:noFill/>
                        </a:ln>
                        <a:solidFill>
                          <a:schemeClr val="tx1"/>
                        </a:solidFill>
                        <a:effectLst/>
                        <a:latin typeface="Times New Roman" pitchFamily="18"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23838" marR="0" lvl="0" indent="-223838"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Antar organisasi</a:t>
                      </a:r>
                    </a:p>
                    <a:p>
                      <a:pPr marL="223838" marR="0" lvl="0" indent="-223838"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Nilai uang yang dilibatkan lebih besar</a:t>
                      </a:r>
                    </a:p>
                    <a:p>
                      <a:pPr marL="223838" marR="0" lvl="0" indent="-223838"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Hubungan yang kuat dan berkelanjutan</a:t>
                      </a:r>
                    </a:p>
                    <a:p>
                      <a:pPr marL="223838" marR="0" lvl="0" indent="-223838"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 Pemberian kredit oleh penjual ke pelanggan</a:t>
                      </a:r>
                    </a:p>
                    <a:p>
                      <a:pPr marL="223838" marR="0" lvl="0" indent="-223838" algn="l" defTabSz="914400" rtl="0" eaLnBrk="1" fontAlgn="base" latinLnBrk="0" hangingPunct="1">
                        <a:lnSpc>
                          <a:spcPct val="100000"/>
                        </a:lnSpc>
                        <a:spcBef>
                          <a:spcPct val="20000"/>
                        </a:spcBef>
                        <a:spcAft>
                          <a:spcPct val="0"/>
                        </a:spcAft>
                        <a:buClrTx/>
                        <a:buSzTx/>
                        <a:buFontTx/>
                        <a:buChar char="•"/>
                        <a:tabLst/>
                      </a:pPr>
                      <a:r>
                        <a:rPr kumimoji="0" lang="en-US" sz="1800" b="0" i="0" u="none" strike="noStrike" cap="none" normalizeH="0" baseline="0" smtClean="0">
                          <a:ln>
                            <a:noFill/>
                          </a:ln>
                          <a:solidFill>
                            <a:schemeClr val="tx1"/>
                          </a:solidFill>
                          <a:effectLst/>
                          <a:latin typeface="Times New Roman" pitchFamily="18" charset="0"/>
                          <a:cs typeface="Arial" charset="0"/>
                        </a:rPr>
                        <a:t>Lebih kompleks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92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ln w="38100">
            <a:solidFill>
              <a:schemeClr val="tx1"/>
            </a:solidFill>
          </a:ln>
        </p:spPr>
        <p:txBody>
          <a:bodyPr/>
          <a:lstStyle/>
          <a:p>
            <a:r>
              <a:rPr lang="en-US" sz="3400"/>
              <a:t>Pengaruh-pengaruh E-Business atas proses  Bisnis</a:t>
            </a:r>
          </a:p>
        </p:txBody>
      </p:sp>
      <p:sp>
        <p:nvSpPr>
          <p:cNvPr id="11267" name="Rectangle 3"/>
          <p:cNvSpPr>
            <a:spLocks noGrp="1" noChangeArrowheads="1"/>
          </p:cNvSpPr>
          <p:nvPr>
            <p:ph type="body" idx="1"/>
          </p:nvPr>
        </p:nvSpPr>
        <p:spPr>
          <a:ln w="19050">
            <a:solidFill>
              <a:schemeClr val="tx1"/>
            </a:solidFill>
          </a:ln>
        </p:spPr>
        <p:txBody>
          <a:bodyPr/>
          <a:lstStyle/>
          <a:p>
            <a:pPr>
              <a:lnSpc>
                <a:spcPct val="90000"/>
              </a:lnSpc>
            </a:pPr>
            <a:r>
              <a:rPr lang="en-US"/>
              <a:t>Electronic Data Interchange (EDI): adalah protokol Standar, ada sejak era tahun 1970, untuk secara elektronik mentransfer (mengirimkan) informasi antar organisasi serta dalam berbagai proses bisnis. </a:t>
            </a:r>
          </a:p>
          <a:p>
            <a:pPr>
              <a:lnSpc>
                <a:spcPct val="90000"/>
              </a:lnSpc>
            </a:pPr>
            <a:r>
              <a:rPr lang="en-US"/>
              <a:t>EDI:</a:t>
            </a:r>
          </a:p>
          <a:p>
            <a:pPr lvl="1">
              <a:lnSpc>
                <a:spcPct val="90000"/>
              </a:lnSpc>
            </a:pPr>
            <a:r>
              <a:rPr lang="en-US"/>
              <a:t>Meningkatkan tingkat akurasi </a:t>
            </a:r>
          </a:p>
          <a:p>
            <a:pPr lvl="1">
              <a:lnSpc>
                <a:spcPct val="90000"/>
              </a:lnSpc>
            </a:pPr>
            <a:r>
              <a:rPr lang="en-US"/>
              <a:t>Mengurangi biaya</a:t>
            </a:r>
          </a:p>
          <a:p>
            <a:pPr>
              <a:lnSpc>
                <a:spcPct val="90000"/>
              </a:lnSpc>
            </a:pP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447800" y="609600"/>
            <a:ext cx="6172200" cy="1143000"/>
          </a:xfrm>
          <a:ln w="38100">
            <a:solidFill>
              <a:schemeClr val="tx1"/>
            </a:solidFill>
          </a:ln>
        </p:spPr>
        <p:txBody>
          <a:bodyPr/>
          <a:lstStyle/>
          <a:p>
            <a:r>
              <a:rPr lang="en-US" sz="3800"/>
              <a:t>Recent EDI Facilitators</a:t>
            </a:r>
          </a:p>
        </p:txBody>
      </p:sp>
      <p:sp>
        <p:nvSpPr>
          <p:cNvPr id="13315" name="Rectangle 3"/>
          <p:cNvSpPr>
            <a:spLocks noGrp="1" noChangeArrowheads="1"/>
          </p:cNvSpPr>
          <p:nvPr>
            <p:ph type="body" idx="1"/>
          </p:nvPr>
        </p:nvSpPr>
        <p:spPr>
          <a:xfrm>
            <a:off x="685800" y="2133600"/>
            <a:ext cx="7772400" cy="3962400"/>
          </a:xfrm>
          <a:ln w="19050">
            <a:solidFill>
              <a:schemeClr val="tx1"/>
            </a:solidFill>
          </a:ln>
        </p:spPr>
        <p:txBody>
          <a:bodyPr/>
          <a:lstStyle/>
          <a:p>
            <a:r>
              <a:rPr lang="en-US" sz="3400"/>
              <a:t>ebXML:</a:t>
            </a:r>
            <a:r>
              <a:rPr lang="en-US" sz="3600"/>
              <a:t> </a:t>
            </a:r>
          </a:p>
          <a:p>
            <a:pPr lvl="1"/>
            <a:r>
              <a:rPr lang="en-US"/>
              <a:t>Standar untuk mengkodekan dokumen umum perusahaan seperti faktur penjualan, pengiriman uang, dan pesanan pembelian.</a:t>
            </a:r>
          </a:p>
          <a:p>
            <a:pPr lvl="1"/>
            <a:r>
              <a:rPr lang="en-US"/>
              <a:t>Meniadakan kebutuhan atas software khusus untuk menerjemahkan dokumen yang dibuat oleh perusahaan yang berbeda.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371600" y="381000"/>
            <a:ext cx="6248400" cy="990600"/>
          </a:xfrm>
          <a:ln w="38100">
            <a:solidFill>
              <a:schemeClr val="tx1"/>
            </a:solidFill>
          </a:ln>
        </p:spPr>
        <p:txBody>
          <a:bodyPr/>
          <a:lstStyle/>
          <a:p>
            <a:r>
              <a:rPr lang="en-US" sz="3800"/>
              <a:t>Recent EDI Facilitators</a:t>
            </a:r>
          </a:p>
        </p:txBody>
      </p:sp>
      <p:sp>
        <p:nvSpPr>
          <p:cNvPr id="12291" name="Rectangle 3"/>
          <p:cNvSpPr>
            <a:spLocks noGrp="1" noChangeArrowheads="1"/>
          </p:cNvSpPr>
          <p:nvPr>
            <p:ph type="body" idx="1"/>
          </p:nvPr>
        </p:nvSpPr>
        <p:spPr>
          <a:xfrm>
            <a:off x="685800" y="1752600"/>
            <a:ext cx="7772400" cy="4114800"/>
          </a:xfrm>
          <a:ln w="19050">
            <a:solidFill>
              <a:schemeClr val="tx1"/>
            </a:solidFill>
          </a:ln>
        </p:spPr>
        <p:txBody>
          <a:bodyPr/>
          <a:lstStyle/>
          <a:p>
            <a:pPr>
              <a:lnSpc>
                <a:spcPct val="90000"/>
              </a:lnSpc>
            </a:pPr>
            <a:r>
              <a:rPr lang="en-US" sz="3000"/>
              <a:t>Tradisi EDI adalah mahal.  Dua perkembangan baru telah menyingkairkan halangan biaya ini, yaitu:</a:t>
            </a:r>
          </a:p>
          <a:p>
            <a:pPr>
              <a:lnSpc>
                <a:spcPct val="90000"/>
              </a:lnSpc>
            </a:pPr>
            <a:r>
              <a:rPr lang="en-US" sz="3000"/>
              <a:t>Internet meniadakan kebutuhan atas pemakaian jaringan khusus milik pihak ketiga untuk mentransmisikan pesan EDI.</a:t>
            </a:r>
          </a:p>
          <a:p>
            <a:pPr>
              <a:lnSpc>
                <a:spcPct val="90000"/>
              </a:lnSpc>
            </a:pPr>
            <a:r>
              <a:rPr lang="en-US" sz="3000"/>
              <a:t>XML:singkatan dari  Extensible Markup Language – adalah satu set standar yang menetapkan isi suatu data dalam webpage.</a:t>
            </a:r>
          </a:p>
          <a:p>
            <a:pPr>
              <a:lnSpc>
                <a:spcPct val="90000"/>
              </a:lnSpc>
              <a:buFontTx/>
              <a:buNone/>
            </a:pPr>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227</TotalTime>
  <Words>2217</Words>
  <Application>Microsoft PowerPoint</Application>
  <PresentationFormat>On-screen Show (4:3)</PresentationFormat>
  <Paragraphs>370</Paragraphs>
  <Slides>55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55</vt:i4>
      </vt:variant>
    </vt:vector>
  </HeadingPairs>
  <TitlesOfParts>
    <vt:vector size="60" baseType="lpstr">
      <vt:lpstr>Times New Roman</vt:lpstr>
      <vt:lpstr>Arial</vt:lpstr>
      <vt:lpstr>Monotype Sorts</vt:lpstr>
      <vt:lpstr>Default Design</vt:lpstr>
      <vt:lpstr>Clip</vt:lpstr>
      <vt:lpstr>MINGGU KE :  3</vt:lpstr>
      <vt:lpstr>Pendahuluan: E-Business</vt:lpstr>
      <vt:lpstr>Pendahuluan: E-Business</vt:lpstr>
      <vt:lpstr>Pendahuluan: E-Business</vt:lpstr>
      <vt:lpstr>Model-Model E-Business</vt:lpstr>
      <vt:lpstr>Kategori-Kategori  E-Business</vt:lpstr>
      <vt:lpstr>Pengaruh-pengaruh E-Business atas proses  Bisnis</vt:lpstr>
      <vt:lpstr>Recent EDI Facilitators</vt:lpstr>
      <vt:lpstr>Recent EDI Facilitators</vt:lpstr>
      <vt:lpstr>Electronic Data Interchange (EDI) yang terintegrasi</vt:lpstr>
      <vt:lpstr>Pengaruh E-Business Atas Aktivitas-aktivitas Rantai Nilai</vt:lpstr>
      <vt:lpstr>Pengaruh E-Business Atas Aktivitas-aktivitas Rantai Nilai</vt:lpstr>
      <vt:lpstr>Pembelian dan Logistik Lingkar Dalam</vt:lpstr>
      <vt:lpstr>Operasi Internal, Sumber Daya Manusia, dan Infrastruktur</vt:lpstr>
      <vt:lpstr>Arus Informasi dalam E- Commerce</vt:lpstr>
      <vt:lpstr>Financial Electronic Data Interchange (FEDI)</vt:lpstr>
      <vt:lpstr>Financial Electronic Data Interchange (FEDI)</vt:lpstr>
      <vt:lpstr>Financial Electronic Data Interchange (FEDI)</vt:lpstr>
      <vt:lpstr>ASP-ASP</vt:lpstr>
      <vt:lpstr>Factor-faktor yang dipertimbangkan ketika mengevaluasi ASP-ASP</vt:lpstr>
      <vt:lpstr>Faktor-faktor yang dimasukkan dalam perjanjian tingkat pelayanan</vt:lpstr>
      <vt:lpstr>Logistik Lingkar Luar</vt:lpstr>
      <vt:lpstr>Penjualan dan Pemasaran</vt:lpstr>
      <vt:lpstr>Pelayanan dan Dukungan Purnajual.</vt:lpstr>
      <vt:lpstr>Faktor-faktor keberhasilan  E-Business</vt:lpstr>
      <vt:lpstr>Enkripsi</vt:lpstr>
      <vt:lpstr>Keuntungan &amp; Kerugian Infrastruktur Kunci Publik (IKP)</vt:lpstr>
      <vt:lpstr>Tanda tangan digital dan Intisari</vt:lpstr>
      <vt:lpstr>Sertifikasi digital dan pihak yang berwenang untuk memberikan sertifikasi</vt:lpstr>
      <vt:lpstr>Jenis-jenis Jaringan</vt:lpstr>
      <vt:lpstr>Jenis-jenis Jaringan</vt:lpstr>
      <vt:lpstr>Jenis-jenis Jaringan</vt:lpstr>
      <vt:lpstr>Jenis-jenis Jaringan</vt:lpstr>
      <vt:lpstr>Jenis-jenis Jaringan</vt:lpstr>
      <vt:lpstr>Jenis-jenis Jaringan</vt:lpstr>
      <vt:lpstr>Jenis-jenis Jaringan</vt:lpstr>
      <vt:lpstr>Komunikasi Data  Komponen-komponen Sistem</vt:lpstr>
      <vt:lpstr>Komunikasi Data  Komponen-komponen Sistem</vt:lpstr>
      <vt:lpstr>Alat Penghubung</vt:lpstr>
      <vt:lpstr>Alat Penghubung</vt:lpstr>
      <vt:lpstr>Alat Penghubung</vt:lpstr>
      <vt:lpstr>Software komunikasi</vt:lpstr>
      <vt:lpstr>Saluran Komunikasi</vt:lpstr>
      <vt:lpstr>Saluran Komunikasi</vt:lpstr>
      <vt:lpstr>Pilihan Konfigurasi Jaringan</vt:lpstr>
      <vt:lpstr>Pilihan Konfigurasi Jaringan</vt:lpstr>
      <vt:lpstr>Pilihan Konfigurasi Jaringan</vt:lpstr>
      <vt:lpstr>Pilihan Konfigurasi Jaringan</vt:lpstr>
      <vt:lpstr>Pilihan Konfigurasi Jaringan</vt:lpstr>
      <vt:lpstr>Pilihan Konfigurasi Jaringan</vt:lpstr>
      <vt:lpstr>Pilihan Konfigurasi Jaringan</vt:lpstr>
      <vt:lpstr>Pilihan Konfigurasi Jaringan</vt:lpstr>
      <vt:lpstr>Pilihan Konfigurasi Jaringan</vt:lpstr>
      <vt:lpstr>Pilihan Konfigurasi Jaringan</vt:lpstr>
      <vt:lpstr>PENGANTAR E-BISNIS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Subur Harahap</cp:lastModifiedBy>
  <cp:revision>58</cp:revision>
  <dcterms:created xsi:type="dcterms:W3CDTF">1601-01-01T00:00:00Z</dcterms:created>
  <dcterms:modified xsi:type="dcterms:W3CDTF">2014-07-07T09:51:12Z</dcterms:modified>
</cp:coreProperties>
</file>