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3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9E8E51-2517-4937-A49B-18027733E1A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ACFE79-300B-46BC-80ED-4AB49A39214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779D7F-38F5-4244-A18B-FA92593D988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FE4669-CBDF-4EE5-A3BD-31B642C77D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D513B5-D9DC-4465-8246-F4C9668D1FB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6E6C2C-84F3-4270-AB3B-DAFAADC92A0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0768643-EE78-4293-AC8E-1E79E5B6651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1D9291E-7009-497B-9079-F7A57E16858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C1E9930-26AC-4514-A4C3-E0E44D5E50D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E2BEF6E-95B6-4B68-8AD8-6072F4F21DC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F0920D-C129-49BF-B13B-6EBA947B2B9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772A763-8877-4AF7-A3CF-48CA59AB009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Arial" charset="0"/>
        </a:defRPr>
      </a:lvl2pPr>
      <a:lvl3pPr algn="ctr" rtl="0" fontAlgn="base">
        <a:spcBef>
          <a:spcPct val="0"/>
        </a:spcBef>
        <a:spcAft>
          <a:spcPct val="0"/>
        </a:spcAft>
        <a:defRPr sz="4400">
          <a:solidFill>
            <a:schemeClr val="tx2"/>
          </a:solidFill>
          <a:latin typeface="Times New Roman" pitchFamily="18" charset="0"/>
          <a:cs typeface="Arial" charset="0"/>
        </a:defRPr>
      </a:lvl3pPr>
      <a:lvl4pPr algn="ctr" rtl="0" fontAlgn="base">
        <a:spcBef>
          <a:spcPct val="0"/>
        </a:spcBef>
        <a:spcAft>
          <a:spcPct val="0"/>
        </a:spcAft>
        <a:defRPr sz="4400">
          <a:solidFill>
            <a:schemeClr val="tx2"/>
          </a:solidFill>
          <a:latin typeface="Times New Roman" pitchFamily="18" charset="0"/>
          <a:cs typeface="Arial" charset="0"/>
        </a:defRPr>
      </a:lvl4pPr>
      <a:lvl5pPr algn="ctr" rtl="0" fontAlgn="base">
        <a:spcBef>
          <a:spcPct val="0"/>
        </a:spcBef>
        <a:spcAft>
          <a:spcPct val="0"/>
        </a:spcAft>
        <a:defRPr sz="4400">
          <a:solidFill>
            <a:schemeClr val="tx2"/>
          </a:solidFill>
          <a:latin typeface="Times New Roman" pitchFamily="18"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438400" y="914400"/>
            <a:ext cx="4495800" cy="1524000"/>
          </a:xfrm>
          <a:ln w="38100">
            <a:solidFill>
              <a:schemeClr val="tx1"/>
            </a:solidFill>
          </a:ln>
        </p:spPr>
        <p:txBody>
          <a:bodyPr/>
          <a:lstStyle/>
          <a:p>
            <a:r>
              <a:rPr lang="en-US" sz="3600"/>
              <a:t/>
            </a:r>
            <a:br>
              <a:rPr lang="en-US" sz="3600"/>
            </a:br>
            <a:r>
              <a:rPr lang="en-US" sz="3600"/>
              <a:t>Minggu Ke 6</a:t>
            </a:r>
            <a:br>
              <a:rPr lang="en-US" sz="3600"/>
            </a:br>
            <a:endParaRPr lang="en-US" sz="3600"/>
          </a:p>
        </p:txBody>
      </p:sp>
      <p:sp>
        <p:nvSpPr>
          <p:cNvPr id="4099" name="Rectangle 3"/>
          <p:cNvSpPr>
            <a:spLocks noGrp="1" noChangeArrowheads="1"/>
          </p:cNvSpPr>
          <p:nvPr>
            <p:ph type="subTitle" idx="1"/>
          </p:nvPr>
        </p:nvSpPr>
        <p:spPr>
          <a:xfrm>
            <a:off x="1371600" y="2819400"/>
            <a:ext cx="6400800" cy="2514600"/>
          </a:xfrm>
          <a:ln w="19050">
            <a:solidFill>
              <a:schemeClr val="tx1"/>
            </a:solidFill>
          </a:ln>
        </p:spPr>
        <p:txBody>
          <a:bodyPr/>
          <a:lstStyle/>
          <a:p>
            <a:endParaRPr lang="en-US" sz="3600"/>
          </a:p>
          <a:p>
            <a:r>
              <a:rPr lang="en-US" sz="3600"/>
              <a:t>Pengendalian Sistem Informasi Berdasarkan Komputer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ln w="38100">
            <a:solidFill>
              <a:schemeClr val="tx1"/>
            </a:solidFill>
          </a:ln>
        </p:spPr>
        <p:txBody>
          <a:bodyPr/>
          <a:lstStyle/>
          <a:p>
            <a:r>
              <a:rPr lang="en-US" sz="3400"/>
              <a:t>Pemisahan Tugas dalam Fungsi Sistem</a:t>
            </a:r>
          </a:p>
        </p:txBody>
      </p:sp>
      <p:sp>
        <p:nvSpPr>
          <p:cNvPr id="13315" name="Rectangle 3"/>
          <p:cNvSpPr>
            <a:spLocks noGrp="1" noChangeArrowheads="1"/>
          </p:cNvSpPr>
          <p:nvPr>
            <p:ph type="body" idx="1"/>
          </p:nvPr>
        </p:nvSpPr>
        <p:spPr>
          <a:ln w="19050">
            <a:solidFill>
              <a:schemeClr val="tx1"/>
            </a:solidFill>
          </a:ln>
        </p:spPr>
        <p:txBody>
          <a:bodyPr/>
          <a:lstStyle/>
          <a:p>
            <a:pPr>
              <a:lnSpc>
                <a:spcPct val="80000"/>
              </a:lnSpc>
            </a:pPr>
            <a:r>
              <a:rPr lang="en-US" sz="2300"/>
              <a:t>Otoritas dan tanggung jawab harus dengan jelas dibagi di antara fungsi-fungsi berikut ini :</a:t>
            </a:r>
          </a:p>
          <a:p>
            <a:pPr>
              <a:lnSpc>
                <a:spcPct val="80000"/>
              </a:lnSpc>
              <a:buFontTx/>
              <a:buNone/>
            </a:pPr>
            <a:endParaRPr lang="en-US" sz="2300"/>
          </a:p>
          <a:p>
            <a:pPr lvl="1">
              <a:lnSpc>
                <a:spcPct val="80000"/>
              </a:lnSpc>
              <a:buClr>
                <a:schemeClr val="tx1"/>
              </a:buClr>
              <a:buFontTx/>
              <a:buAutoNum type="arabicPeriod"/>
            </a:pPr>
            <a:r>
              <a:rPr lang="en-US" sz="2000"/>
              <a:t>Administrasi sistem (Systems administration)</a:t>
            </a:r>
          </a:p>
          <a:p>
            <a:pPr lvl="1">
              <a:lnSpc>
                <a:spcPct val="80000"/>
              </a:lnSpc>
              <a:buClr>
                <a:schemeClr val="tx1"/>
              </a:buClr>
              <a:buFontTx/>
              <a:buAutoNum type="arabicPeriod"/>
            </a:pPr>
            <a:r>
              <a:rPr lang="en-US" sz="2000"/>
              <a:t>Manajemen jaringan (Network management)</a:t>
            </a:r>
          </a:p>
          <a:p>
            <a:pPr lvl="1">
              <a:lnSpc>
                <a:spcPct val="80000"/>
              </a:lnSpc>
              <a:buClr>
                <a:schemeClr val="tx1"/>
              </a:buClr>
              <a:buFontTx/>
              <a:buAutoNum type="arabicPeriod"/>
            </a:pPr>
            <a:r>
              <a:rPr lang="en-US" sz="2000"/>
              <a:t>Manajemen pengamanan (Security management)</a:t>
            </a:r>
          </a:p>
          <a:p>
            <a:pPr lvl="1">
              <a:lnSpc>
                <a:spcPct val="80000"/>
              </a:lnSpc>
              <a:buClr>
                <a:schemeClr val="tx1"/>
              </a:buClr>
              <a:buFontTx/>
              <a:buAutoNum type="arabicPeriod"/>
            </a:pPr>
            <a:r>
              <a:rPr lang="en-US" sz="2000"/>
              <a:t>Manajemen perubahan (Change management)</a:t>
            </a:r>
          </a:p>
          <a:p>
            <a:pPr lvl="1">
              <a:lnSpc>
                <a:spcPct val="80000"/>
              </a:lnSpc>
              <a:buClr>
                <a:schemeClr val="tx1"/>
              </a:buClr>
              <a:buFontTx/>
              <a:buAutoNum type="arabicPeriod"/>
            </a:pPr>
            <a:r>
              <a:rPr lang="en-US" sz="2000"/>
              <a:t>Pemakai (Users)</a:t>
            </a:r>
          </a:p>
          <a:p>
            <a:pPr lvl="1">
              <a:lnSpc>
                <a:spcPct val="80000"/>
              </a:lnSpc>
              <a:buClr>
                <a:schemeClr val="tx1"/>
              </a:buClr>
              <a:buFontTx/>
              <a:buAutoNum type="arabicPeriod"/>
            </a:pPr>
            <a:r>
              <a:rPr lang="en-US" sz="2000"/>
              <a:t>Analisis sistem (Systems analysis)</a:t>
            </a:r>
          </a:p>
          <a:p>
            <a:pPr lvl="1">
              <a:lnSpc>
                <a:spcPct val="80000"/>
              </a:lnSpc>
              <a:buClr>
                <a:schemeClr val="tx1"/>
              </a:buClr>
              <a:buFontTx/>
              <a:buAutoNum type="arabicPeriod"/>
            </a:pPr>
            <a:r>
              <a:rPr lang="en-US" sz="2000"/>
              <a:t>Pemrograman (Programming)</a:t>
            </a:r>
          </a:p>
          <a:p>
            <a:pPr lvl="1">
              <a:lnSpc>
                <a:spcPct val="80000"/>
              </a:lnSpc>
              <a:buClr>
                <a:schemeClr val="tx1"/>
              </a:buClr>
              <a:buFontTx/>
              <a:buAutoNum type="arabicPeriod"/>
            </a:pPr>
            <a:r>
              <a:rPr lang="en-US" sz="2000"/>
              <a:t>Operasi komputer (Computer operations)</a:t>
            </a:r>
          </a:p>
          <a:p>
            <a:pPr lvl="1">
              <a:lnSpc>
                <a:spcPct val="80000"/>
              </a:lnSpc>
              <a:buClr>
                <a:schemeClr val="tx1"/>
              </a:buClr>
              <a:buFontTx/>
              <a:buAutoNum type="arabicPeriod"/>
            </a:pPr>
            <a:r>
              <a:rPr lang="en-US" sz="2000"/>
              <a:t>Perpustakaan sistem informasi (Information system library)</a:t>
            </a:r>
          </a:p>
          <a:p>
            <a:pPr lvl="1">
              <a:lnSpc>
                <a:spcPct val="80000"/>
              </a:lnSpc>
              <a:buClr>
                <a:schemeClr val="tx1"/>
              </a:buClr>
              <a:buFontTx/>
              <a:buAutoNum type="arabicPeriod"/>
            </a:pPr>
            <a:r>
              <a:rPr lang="en-US" sz="2000"/>
              <a:t>Pengendalian data (Data control)</a:t>
            </a:r>
          </a:p>
          <a:p>
            <a:pPr>
              <a:lnSpc>
                <a:spcPct val="80000"/>
              </a:lnSpc>
            </a:pPr>
            <a:endParaRPr 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ln w="38100">
            <a:solidFill>
              <a:schemeClr val="tx1"/>
            </a:solidFill>
          </a:ln>
        </p:spPr>
        <p:txBody>
          <a:bodyPr/>
          <a:lstStyle/>
          <a:p>
            <a:r>
              <a:rPr lang="en-US" sz="3400"/>
              <a:t>Pemisahan Tugas dalam Fungsi Sistem</a:t>
            </a:r>
          </a:p>
        </p:txBody>
      </p:sp>
      <p:sp>
        <p:nvSpPr>
          <p:cNvPr id="14339" name="Rectangle 3"/>
          <p:cNvSpPr>
            <a:spLocks noGrp="1" noChangeArrowheads="1"/>
          </p:cNvSpPr>
          <p:nvPr>
            <p:ph type="body" idx="1"/>
          </p:nvPr>
        </p:nvSpPr>
        <p:spPr>
          <a:ln w="19050">
            <a:solidFill>
              <a:schemeClr val="tx1"/>
            </a:solidFill>
          </a:ln>
        </p:spPr>
        <p:txBody>
          <a:bodyPr/>
          <a:lstStyle/>
          <a:p>
            <a:r>
              <a:rPr lang="en-US"/>
              <a:t>Merupakan hal yang penting untuk diketahui bahwa orang-orang yang melakukan fungsi-fungsi ini haruslah orang-orang yang berbeda.</a:t>
            </a:r>
          </a:p>
          <a:p>
            <a:r>
              <a:rPr lang="en-US"/>
              <a:t>Mengizinkan seseorang untuk melakukan dua atau lebih pekerjaan, akan menghadapkan perusahaan pada kemungkinan terjadinya penipuan.</a:t>
            </a: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04800"/>
            <a:ext cx="7772400" cy="1143000"/>
          </a:xfrm>
          <a:ln w="38100">
            <a:solidFill>
              <a:schemeClr val="tx1"/>
            </a:solidFill>
          </a:ln>
        </p:spPr>
        <p:txBody>
          <a:bodyPr/>
          <a:lstStyle/>
          <a:p>
            <a:r>
              <a:rPr lang="en-US" sz="3400"/>
              <a:t>Pengendalian atas Akses Secara Fisik</a:t>
            </a:r>
          </a:p>
        </p:txBody>
      </p:sp>
      <p:sp>
        <p:nvSpPr>
          <p:cNvPr id="15363" name="Rectangle 3"/>
          <p:cNvSpPr>
            <a:spLocks noGrp="1" noChangeArrowheads="1"/>
          </p:cNvSpPr>
          <p:nvPr>
            <p:ph type="body" idx="1"/>
          </p:nvPr>
        </p:nvSpPr>
        <p:spPr>
          <a:xfrm>
            <a:off x="685800" y="1676400"/>
            <a:ext cx="7772400" cy="4800600"/>
          </a:xfrm>
          <a:ln w="19050">
            <a:solidFill>
              <a:schemeClr val="tx1"/>
            </a:solidFill>
          </a:ln>
        </p:spPr>
        <p:txBody>
          <a:bodyPr/>
          <a:lstStyle/>
          <a:p>
            <a:pPr>
              <a:lnSpc>
                <a:spcPct val="80000"/>
              </a:lnSpc>
            </a:pPr>
            <a:r>
              <a:rPr lang="en-US" sz="2200"/>
              <a:t>Bagaiman keamanan akses secara fisik dapat dicapai ? </a:t>
            </a:r>
          </a:p>
          <a:p>
            <a:pPr lvl="1">
              <a:lnSpc>
                <a:spcPct val="80000"/>
              </a:lnSpc>
            </a:pPr>
            <a:r>
              <a:rPr lang="en-US" sz="2000"/>
              <a:t>Tempatkan perlengkapan komputer di ruang terkunci dan batasi akses hanya untuk personil yang memiliki otoritas saja</a:t>
            </a:r>
          </a:p>
          <a:p>
            <a:pPr lvl="1">
              <a:lnSpc>
                <a:spcPct val="80000"/>
              </a:lnSpc>
            </a:pPr>
            <a:r>
              <a:rPr lang="en-US" sz="2000"/>
              <a:t>Memiliki hanya satu/dua jalan masuk ke ruang komputer</a:t>
            </a:r>
          </a:p>
          <a:p>
            <a:pPr lvl="1">
              <a:lnSpc>
                <a:spcPct val="80000"/>
              </a:lnSpc>
            </a:pPr>
            <a:r>
              <a:rPr lang="en-US" sz="2000"/>
              <a:t>Meminta ID pegawai yang sesuai</a:t>
            </a:r>
          </a:p>
          <a:p>
            <a:pPr lvl="1">
              <a:lnSpc>
                <a:spcPct val="80000"/>
              </a:lnSpc>
            </a:pPr>
            <a:r>
              <a:rPr lang="en-US" sz="2000"/>
              <a:t>Meminta pengunjung untuk menandatangani sebuah daftar tamu ketika mereka memasuki dan meninggalkan lokasi</a:t>
            </a:r>
          </a:p>
          <a:p>
            <a:pPr lvl="1">
              <a:lnSpc>
                <a:spcPct val="80000"/>
              </a:lnSpc>
            </a:pPr>
            <a:r>
              <a:rPr lang="en-US" sz="2000"/>
              <a:t>Gunakan sistem alarm keamanan</a:t>
            </a:r>
          </a:p>
          <a:p>
            <a:pPr lvl="1">
              <a:lnSpc>
                <a:spcPct val="80000"/>
              </a:lnSpc>
            </a:pPr>
            <a:r>
              <a:rPr lang="en-US" sz="2000"/>
              <a:t>Batasi akses atas saluran telepon pribadi dan tidak terdeteksi, atau atas terminal dan PC yang memiliki otoriasasi.</a:t>
            </a:r>
          </a:p>
          <a:p>
            <a:pPr lvl="1">
              <a:lnSpc>
                <a:spcPct val="80000"/>
              </a:lnSpc>
            </a:pPr>
            <a:r>
              <a:rPr lang="en-US" sz="2000"/>
              <a:t>Pasang kunci ke PC dan peralatan komputer lainnya.</a:t>
            </a:r>
          </a:p>
          <a:p>
            <a:pPr lvl="1">
              <a:lnSpc>
                <a:spcPct val="80000"/>
              </a:lnSpc>
            </a:pPr>
            <a:r>
              <a:rPr lang="en-US" sz="2000"/>
              <a:t>Batasi akses ke program, data, dan perlengkapan off-line</a:t>
            </a:r>
          </a:p>
          <a:p>
            <a:pPr lvl="1">
              <a:lnSpc>
                <a:spcPct val="80000"/>
              </a:lnSpc>
            </a:pPr>
            <a:r>
              <a:rPr lang="en-US" sz="2000"/>
              <a:t>Tempatkan hardware dan komponen penting sistem lainnya jauh dari bahan yang berbahaya atau mudah terbakar.</a:t>
            </a:r>
          </a:p>
          <a:p>
            <a:pPr lvl="1">
              <a:lnSpc>
                <a:spcPct val="80000"/>
              </a:lnSpc>
            </a:pPr>
            <a:r>
              <a:rPr lang="en-US" sz="2000"/>
              <a:t>Pasang detektor asap dan api serta pemadam kebakaran, yang tidak merusak perlengkapan komputer</a:t>
            </a:r>
          </a:p>
          <a:p>
            <a:pPr>
              <a:lnSpc>
                <a:spcPct val="80000"/>
              </a:lnSpc>
            </a:pPr>
            <a:endParaRPr 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ln w="38100">
            <a:solidFill>
              <a:schemeClr val="tx1"/>
            </a:solidFill>
          </a:ln>
        </p:spPr>
        <p:txBody>
          <a:bodyPr/>
          <a:lstStyle/>
          <a:p>
            <a:r>
              <a:rPr lang="en-US" sz="3800"/>
              <a:t>Pengendalian atas Akses Secara Logis</a:t>
            </a:r>
          </a:p>
        </p:txBody>
      </p:sp>
      <p:sp>
        <p:nvSpPr>
          <p:cNvPr id="16387" name="Rectangle 3"/>
          <p:cNvSpPr>
            <a:spLocks noGrp="1" noChangeArrowheads="1"/>
          </p:cNvSpPr>
          <p:nvPr>
            <p:ph type="body" idx="1"/>
          </p:nvPr>
        </p:nvSpPr>
        <p:spPr>
          <a:ln w="19050">
            <a:solidFill>
              <a:schemeClr val="tx1"/>
            </a:solidFill>
          </a:ln>
        </p:spPr>
        <p:txBody>
          <a:bodyPr/>
          <a:lstStyle/>
          <a:p>
            <a:pPr>
              <a:lnSpc>
                <a:spcPct val="90000"/>
              </a:lnSpc>
            </a:pPr>
            <a:r>
              <a:rPr lang="en-US" sz="2800"/>
              <a:t>Para pemakai harus diizinkan untuk hanya mengakses data yang diotorisasikan pada mereka, dan mereka hanya melaksanakan fungsi tertentu yang diotorisasikan pada mereka. </a:t>
            </a:r>
          </a:p>
          <a:p>
            <a:pPr>
              <a:lnSpc>
                <a:spcPct val="90000"/>
              </a:lnSpc>
            </a:pPr>
            <a:r>
              <a:rPr lang="en-US" sz="2800"/>
              <a:t>Apa sajakah pengendalian atas akses secara logis itu ?</a:t>
            </a:r>
          </a:p>
          <a:p>
            <a:pPr lvl="1">
              <a:lnSpc>
                <a:spcPct val="90000"/>
              </a:lnSpc>
            </a:pPr>
            <a:r>
              <a:rPr lang="en-US" sz="2400"/>
              <a:t>Password (passwords)</a:t>
            </a:r>
          </a:p>
          <a:p>
            <a:pPr lvl="1">
              <a:lnSpc>
                <a:spcPct val="90000"/>
              </a:lnSpc>
            </a:pPr>
            <a:r>
              <a:rPr lang="en-US" sz="2400"/>
              <a:t>Identifikasi melalui kepemilikan fisik</a:t>
            </a:r>
          </a:p>
          <a:p>
            <a:pPr lvl="1">
              <a:lnSpc>
                <a:spcPct val="90000"/>
              </a:lnSpc>
            </a:pPr>
            <a:r>
              <a:rPr lang="en-US" sz="2400"/>
              <a:t>Identifikasi biometris</a:t>
            </a:r>
          </a:p>
          <a:p>
            <a:pPr lvl="1">
              <a:lnSpc>
                <a:spcPct val="90000"/>
              </a:lnSpc>
            </a:pPr>
            <a:r>
              <a:rPr lang="en-US" sz="2400"/>
              <a:t>Uji kesesuaian</a:t>
            </a:r>
          </a:p>
          <a:p>
            <a:pPr>
              <a:lnSpc>
                <a:spcPct val="90000"/>
              </a:lnSpc>
            </a:pP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3000" y="609600"/>
            <a:ext cx="6934200" cy="1143000"/>
          </a:xfrm>
          <a:ln w="38100">
            <a:solidFill>
              <a:schemeClr val="tx1"/>
            </a:solidFill>
          </a:ln>
        </p:spPr>
        <p:txBody>
          <a:bodyPr/>
          <a:lstStyle/>
          <a:p>
            <a:r>
              <a:rPr lang="en-US" sz="3400"/>
              <a:t>Perlindungan PC dan Jaringan Klien/Server</a:t>
            </a:r>
          </a:p>
        </p:txBody>
      </p:sp>
      <p:sp>
        <p:nvSpPr>
          <p:cNvPr id="17411" name="Rectangle 3"/>
          <p:cNvSpPr>
            <a:spLocks noGrp="1" noChangeArrowheads="1"/>
          </p:cNvSpPr>
          <p:nvPr>
            <p:ph type="body" idx="1"/>
          </p:nvPr>
        </p:nvSpPr>
        <p:spPr>
          <a:ln w="19050">
            <a:solidFill>
              <a:schemeClr val="tx1"/>
            </a:solidFill>
          </a:ln>
        </p:spPr>
        <p:txBody>
          <a:bodyPr/>
          <a:lstStyle/>
          <a:p>
            <a:pPr>
              <a:lnSpc>
                <a:spcPct val="90000"/>
              </a:lnSpc>
            </a:pPr>
            <a:r>
              <a:rPr lang="en-US" sz="2600"/>
              <a:t>Banyak kebijakan dan prosedur untuk pengendalian komputer utama dapat diaplikasikan untuk jaringan PC.</a:t>
            </a:r>
          </a:p>
          <a:p>
            <a:pPr>
              <a:lnSpc>
                <a:spcPct val="90000"/>
              </a:lnSpc>
            </a:pPr>
            <a:r>
              <a:rPr lang="en-US" sz="2600"/>
              <a:t>Pengendalian berikut ini juga merupakan pengendalian yang penting:</a:t>
            </a:r>
          </a:p>
          <a:p>
            <a:pPr lvl="1">
              <a:lnSpc>
                <a:spcPct val="90000"/>
              </a:lnSpc>
            </a:pPr>
            <a:r>
              <a:rPr lang="en-US" sz="2400"/>
              <a:t>Latihlah pemakai mengenai pengendalian yang berkaitan dengan PC serta arti pentingnya.</a:t>
            </a:r>
          </a:p>
          <a:p>
            <a:pPr lvl="1">
              <a:lnSpc>
                <a:spcPct val="90000"/>
              </a:lnSpc>
            </a:pPr>
            <a:r>
              <a:rPr lang="en-US" sz="2400"/>
              <a:t>Batasi akses dengan menggunakan kunci di PC dan apabila mungkin.</a:t>
            </a:r>
          </a:p>
          <a:p>
            <a:pPr lvl="1">
              <a:lnSpc>
                <a:spcPct val="90000"/>
              </a:lnSpc>
            </a:pPr>
            <a:r>
              <a:rPr lang="en-US" sz="2400"/>
              <a:t>Buatlah kebijakan dan prosedur.</a:t>
            </a:r>
          </a:p>
          <a:p>
            <a:pPr>
              <a:lnSpc>
                <a:spcPct val="90000"/>
              </a:lnSpc>
            </a:pPr>
            <a:endParaRPr 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95400" y="609600"/>
            <a:ext cx="6629400" cy="1143000"/>
          </a:xfrm>
          <a:ln w="38100">
            <a:solidFill>
              <a:schemeClr val="tx1"/>
            </a:solidFill>
          </a:ln>
        </p:spPr>
        <p:txBody>
          <a:bodyPr/>
          <a:lstStyle/>
          <a:p>
            <a:r>
              <a:rPr lang="en-US" sz="3400"/>
              <a:t>Perlindungan PC dan Jaringan Klien/Server</a:t>
            </a:r>
          </a:p>
        </p:txBody>
      </p:sp>
      <p:sp>
        <p:nvSpPr>
          <p:cNvPr id="18435" name="Rectangle 3"/>
          <p:cNvSpPr>
            <a:spLocks noGrp="1" noChangeArrowheads="1"/>
          </p:cNvSpPr>
          <p:nvPr>
            <p:ph type="body" idx="1"/>
          </p:nvPr>
        </p:nvSpPr>
        <p:spPr>
          <a:ln w="19050">
            <a:solidFill>
              <a:schemeClr val="tx1"/>
            </a:solidFill>
          </a:ln>
        </p:spPr>
        <p:txBody>
          <a:bodyPr/>
          <a:lstStyle/>
          <a:p>
            <a:pPr lvl="1">
              <a:lnSpc>
                <a:spcPct val="80000"/>
              </a:lnSpc>
            </a:pPr>
            <a:r>
              <a:rPr lang="en-US" sz="2000"/>
              <a:t>PC yang mudah dibawa tidak boleh disimpan dalam mobil .</a:t>
            </a:r>
          </a:p>
          <a:p>
            <a:pPr lvl="1">
              <a:lnSpc>
                <a:spcPct val="80000"/>
              </a:lnSpc>
            </a:pPr>
            <a:r>
              <a:rPr lang="en-US" sz="2000"/>
              <a:t>Simpanlah data yang sensitif dalam lingkungan yang seaman mungkin.</a:t>
            </a:r>
          </a:p>
          <a:p>
            <a:pPr lvl="1">
              <a:lnSpc>
                <a:spcPct val="80000"/>
              </a:lnSpc>
            </a:pPr>
            <a:r>
              <a:rPr lang="en-US" sz="2000"/>
              <a:t>Instal software yang secara otomatis akan mematikan terminal atau komputer yang termasuk dalam jaringan setelah tidak digunakan dalam waktu yang telash ditentukan .</a:t>
            </a:r>
          </a:p>
          <a:p>
            <a:pPr lvl="1">
              <a:lnSpc>
                <a:spcPct val="80000"/>
              </a:lnSpc>
            </a:pPr>
            <a:r>
              <a:rPr lang="en-US" sz="2000"/>
              <a:t>Buatlah cadangan hard drive secara teratur.</a:t>
            </a:r>
          </a:p>
          <a:p>
            <a:pPr lvl="1">
              <a:lnSpc>
                <a:spcPct val="80000"/>
              </a:lnSpc>
            </a:pPr>
            <a:r>
              <a:rPr lang="en-US" sz="2000"/>
              <a:t>Enkripsi atau lindungi file dengan password.</a:t>
            </a:r>
          </a:p>
          <a:p>
            <a:pPr lvl="1">
              <a:lnSpc>
                <a:spcPct val="80000"/>
              </a:lnSpc>
            </a:pPr>
            <a:r>
              <a:rPr lang="en-US" sz="2000"/>
              <a:t>Buatlah dinding pelindung di sekitar sistem operasi.</a:t>
            </a:r>
          </a:p>
          <a:p>
            <a:pPr lvl="1">
              <a:lnSpc>
                <a:spcPct val="80000"/>
              </a:lnSpc>
            </a:pPr>
            <a:r>
              <a:rPr lang="en-US" sz="2000"/>
              <a:t>Memastikan bahwa PC harus di boot dalam sistem pengamanan.</a:t>
            </a:r>
          </a:p>
          <a:p>
            <a:pPr lvl="1">
              <a:lnSpc>
                <a:spcPct val="80000"/>
              </a:lnSpc>
            </a:pPr>
            <a:r>
              <a:rPr lang="en-US" sz="2000"/>
              <a:t>Gunakan pengendalian  password berlapis untuk membatasi akses pegawai ke data yang tidak sesuai.</a:t>
            </a:r>
          </a:p>
          <a:p>
            <a:pPr lvl="1">
              <a:lnSpc>
                <a:spcPct val="80000"/>
              </a:lnSpc>
            </a:pPr>
            <a:r>
              <a:rPr lang="en-US" sz="2000"/>
              <a:t>Gunakanlah spesialis atau program pengaman untuk mendeteksi kelemahan dalam jaringan.</a:t>
            </a:r>
          </a:p>
          <a:p>
            <a:pPr>
              <a:lnSpc>
                <a:spcPct val="80000"/>
              </a:lnSpc>
            </a:pP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524000" y="609600"/>
            <a:ext cx="6172200" cy="1143000"/>
          </a:xfrm>
          <a:ln w="38100">
            <a:solidFill>
              <a:schemeClr val="tx1"/>
            </a:solidFill>
          </a:ln>
        </p:spPr>
        <p:txBody>
          <a:bodyPr/>
          <a:lstStyle/>
          <a:p>
            <a:r>
              <a:rPr lang="en-US" sz="3400"/>
              <a:t>Pengendalian Internet dan </a:t>
            </a:r>
            <a:br>
              <a:rPr lang="en-US" sz="3400"/>
            </a:br>
            <a:r>
              <a:rPr lang="en-US" sz="3400"/>
              <a:t>E-commerce</a:t>
            </a:r>
          </a:p>
        </p:txBody>
      </p:sp>
      <p:sp>
        <p:nvSpPr>
          <p:cNvPr id="19459" name="Rectangle 3"/>
          <p:cNvSpPr>
            <a:spLocks noGrp="1" noChangeArrowheads="1"/>
          </p:cNvSpPr>
          <p:nvPr>
            <p:ph type="body" idx="1"/>
          </p:nvPr>
        </p:nvSpPr>
        <p:spPr>
          <a:ln w="19050">
            <a:solidFill>
              <a:schemeClr val="tx1"/>
            </a:solidFill>
          </a:ln>
        </p:spPr>
        <p:txBody>
          <a:bodyPr/>
          <a:lstStyle/>
          <a:p>
            <a:r>
              <a:rPr lang="en-US" sz="3000"/>
              <a:t>Berikut ini adalah alasan-alasan mengapa perhatian harus diberikan ketika menjalankan bisnis melalui internet.</a:t>
            </a:r>
          </a:p>
          <a:p>
            <a:pPr lvl="1"/>
            <a:r>
              <a:rPr lang="en-US"/>
              <a:t>Ukuran dan kompleksitas internet sangat besar</a:t>
            </a:r>
          </a:p>
          <a:p>
            <a:pPr lvl="1"/>
            <a:r>
              <a:rPr lang="en-US"/>
              <a:t>Internet menawarkan variabilitas yang sangat besar dalam hal kualitas, kompatibilitas, kelengkapan, dan stabilitas produk dan pelayanan jaringan</a:t>
            </a:r>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828800" y="609600"/>
            <a:ext cx="5791200" cy="1143000"/>
          </a:xfrm>
          <a:ln w="38100">
            <a:solidFill>
              <a:schemeClr val="tx1"/>
            </a:solidFill>
          </a:ln>
        </p:spPr>
        <p:txBody>
          <a:bodyPr/>
          <a:lstStyle/>
          <a:p>
            <a:r>
              <a:rPr lang="en-US" sz="3400"/>
              <a:t>Pengendalian Internet dan </a:t>
            </a:r>
            <a:br>
              <a:rPr lang="en-US" sz="3400"/>
            </a:br>
            <a:r>
              <a:rPr lang="en-US" sz="3400"/>
              <a:t>E-commerce</a:t>
            </a:r>
          </a:p>
        </p:txBody>
      </p:sp>
      <p:sp>
        <p:nvSpPr>
          <p:cNvPr id="20483" name="Rectangle 3"/>
          <p:cNvSpPr>
            <a:spLocks noGrp="1" noChangeArrowheads="1"/>
          </p:cNvSpPr>
          <p:nvPr>
            <p:ph type="body" idx="1"/>
          </p:nvPr>
        </p:nvSpPr>
        <p:spPr>
          <a:ln w="19050">
            <a:solidFill>
              <a:schemeClr val="tx1"/>
            </a:solidFill>
          </a:ln>
        </p:spPr>
        <p:txBody>
          <a:bodyPr/>
          <a:lstStyle/>
          <a:p>
            <a:pPr lvl="1"/>
            <a:r>
              <a:rPr lang="en-US" sz="2400"/>
              <a:t>Akses pesan ke yang lain</a:t>
            </a:r>
          </a:p>
          <a:p>
            <a:pPr lvl="1"/>
            <a:r>
              <a:rPr lang="en-US" sz="2400"/>
              <a:t>Banyak Website yang pengamanannya salah</a:t>
            </a:r>
          </a:p>
          <a:p>
            <a:pPr lvl="1"/>
            <a:r>
              <a:rPr lang="en-US" sz="2400"/>
              <a:t>Hacker tertarik pada Internet</a:t>
            </a:r>
          </a:p>
          <a:p>
            <a:r>
              <a:rPr lang="en-US" sz="2800"/>
              <a:t>Beberapa pengendalian efektif dapat digunakan untuk mengamankan kegiatan internet, seperti :</a:t>
            </a:r>
          </a:p>
          <a:p>
            <a:pPr lvl="1"/>
            <a:r>
              <a:rPr lang="en-US" sz="2400"/>
              <a:t>Password</a:t>
            </a:r>
          </a:p>
          <a:p>
            <a:pPr lvl="1"/>
            <a:r>
              <a:rPr lang="en-US" sz="2400"/>
              <a:t>Teknologi enkripsi</a:t>
            </a:r>
          </a:p>
          <a:p>
            <a:pPr lvl="1"/>
            <a:r>
              <a:rPr lang="en-US" sz="2400"/>
              <a:t>Prosedur verifikasi routing</a:t>
            </a:r>
          </a:p>
          <a:p>
            <a:endParaRPr lang="en-US"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ln w="38100">
            <a:solidFill>
              <a:schemeClr val="tx1"/>
            </a:solidFill>
          </a:ln>
        </p:spPr>
        <p:txBody>
          <a:bodyPr/>
          <a:lstStyle/>
          <a:p>
            <a:r>
              <a:rPr lang="en-US" sz="3400"/>
              <a:t>Pengendalian Internet dan E-commerce</a:t>
            </a:r>
          </a:p>
        </p:txBody>
      </p:sp>
      <p:sp>
        <p:nvSpPr>
          <p:cNvPr id="21507" name="Rectangle 3"/>
          <p:cNvSpPr>
            <a:spLocks noGrp="1" noChangeArrowheads="1"/>
          </p:cNvSpPr>
          <p:nvPr>
            <p:ph type="body" idx="1"/>
          </p:nvPr>
        </p:nvSpPr>
        <p:spPr>
          <a:ln w="19050">
            <a:solidFill>
              <a:schemeClr val="tx1"/>
            </a:solidFill>
          </a:ln>
        </p:spPr>
        <p:txBody>
          <a:bodyPr/>
          <a:lstStyle/>
          <a:p>
            <a:pPr>
              <a:lnSpc>
                <a:spcPct val="90000"/>
              </a:lnSpc>
            </a:pPr>
            <a:r>
              <a:rPr lang="en-US" sz="2700"/>
              <a:t>Pengendalian lain adalah dengan cara memasang firewall, hardware and software yang mengendalikan komunikasi antara jaringan internal perusahaan, yang kadang-kadang disebut sebagai jaringan yang dipercaya, dan jaringan luar/ jaringan yang tidak dipercaya</a:t>
            </a:r>
            <a:r>
              <a:rPr lang="en-US" sz="3100"/>
              <a:t>.</a:t>
            </a:r>
          </a:p>
          <a:p>
            <a:pPr lvl="1">
              <a:lnSpc>
                <a:spcPct val="90000"/>
              </a:lnSpc>
            </a:pPr>
            <a:r>
              <a:rPr lang="en-US" sz="2400"/>
              <a:t>Firewall adalah pembatas antar jaringan yang menghalangi keluar masuknya informasi yang tidak diinginkan dalam jaringan yang dipercaya</a:t>
            </a:r>
            <a:r>
              <a:rPr lang="en-US"/>
              <a:t>.</a:t>
            </a:r>
          </a:p>
          <a:p>
            <a:pPr>
              <a:lnSpc>
                <a:spcPct val="90000"/>
              </a:lnSpc>
            </a:pPr>
            <a:r>
              <a:rPr lang="en-US" sz="2700"/>
              <a:t>Amplop elektronik  dapat melindungi pesan e-mail </a:t>
            </a:r>
          </a:p>
          <a:p>
            <a:pPr>
              <a:lnSpc>
                <a:spcPct val="90000"/>
              </a:lnSpc>
            </a:pPr>
            <a:endParaRPr 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09800" y="609600"/>
            <a:ext cx="4876800" cy="1143000"/>
          </a:xfrm>
          <a:ln w="38100">
            <a:solidFill>
              <a:schemeClr val="tx1"/>
            </a:solidFill>
          </a:ln>
        </p:spPr>
        <p:txBody>
          <a:bodyPr/>
          <a:lstStyle/>
          <a:p>
            <a:r>
              <a:rPr lang="en-US" sz="3800"/>
              <a:t>Keterpeliharaan</a:t>
            </a:r>
          </a:p>
        </p:txBody>
      </p:sp>
      <p:sp>
        <p:nvSpPr>
          <p:cNvPr id="22531" name="Rectangle 3"/>
          <p:cNvSpPr>
            <a:spLocks noGrp="1" noChangeArrowheads="1"/>
          </p:cNvSpPr>
          <p:nvPr>
            <p:ph type="body" idx="1"/>
          </p:nvPr>
        </p:nvSpPr>
        <p:spPr>
          <a:ln w="19050">
            <a:solidFill>
              <a:schemeClr val="tx1"/>
            </a:solidFill>
          </a:ln>
        </p:spPr>
        <p:txBody>
          <a:bodyPr/>
          <a:lstStyle/>
          <a:p>
            <a:r>
              <a:rPr lang="en-US"/>
              <a:t>Dua kategori pengendalian yang membantu memastikan keterpeliharaan sistem adalah:</a:t>
            </a:r>
          </a:p>
          <a:p>
            <a:pPr lvl="1"/>
            <a:r>
              <a:rPr lang="en-US"/>
              <a:t>Pengembangan proyek dan pengendalian akuisisi</a:t>
            </a:r>
          </a:p>
          <a:p>
            <a:pPr lvl="1"/>
            <a:r>
              <a:rPr lang="en-US"/>
              <a:t>Perubahan pengendalian manajemen</a:t>
            </a: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ln w="38100">
            <a:solidFill>
              <a:schemeClr val="tx1"/>
            </a:solidFill>
          </a:ln>
        </p:spPr>
        <p:txBody>
          <a:bodyPr/>
          <a:lstStyle/>
          <a:p>
            <a:r>
              <a:rPr lang="en-US" sz="3800"/>
              <a:t>Empat Prinsip Keandalan Sistem</a:t>
            </a:r>
          </a:p>
        </p:txBody>
      </p:sp>
      <p:sp>
        <p:nvSpPr>
          <p:cNvPr id="5123" name="Rectangle 3"/>
          <p:cNvSpPr>
            <a:spLocks noGrp="1" noChangeArrowheads="1"/>
          </p:cNvSpPr>
          <p:nvPr>
            <p:ph type="body" idx="1"/>
          </p:nvPr>
        </p:nvSpPr>
        <p:spPr>
          <a:ln w="19050">
            <a:solidFill>
              <a:schemeClr val="tx1"/>
            </a:solidFill>
          </a:ln>
        </p:spPr>
        <p:txBody>
          <a:bodyPr/>
          <a:lstStyle/>
          <a:p>
            <a:pPr marL="609600" indent="-609600">
              <a:buFont typeface="Wingdings" pitchFamily="2" charset="2"/>
              <a:buAutoNum type="arabicPeriod"/>
            </a:pPr>
            <a:r>
              <a:rPr lang="en-US" sz="2600"/>
              <a:t>Ketersediaan. Sistem tersebut tersedia untuk dioperasikan ketika dibutuhkan.</a:t>
            </a:r>
          </a:p>
          <a:p>
            <a:pPr marL="609600" indent="-609600">
              <a:buFont typeface="Wingdings" pitchFamily="2" charset="2"/>
              <a:buAutoNum type="arabicPeriod"/>
            </a:pPr>
            <a:r>
              <a:rPr lang="en-US" sz="2600"/>
              <a:t>Keamanan. Sistem dilindungi dari akses fisik maupun logis yang tidak memiliki otorisasi.</a:t>
            </a:r>
          </a:p>
          <a:p>
            <a:pPr marL="609600" indent="-609600">
              <a:buFont typeface="Wingdings" pitchFamily="2" charset="2"/>
              <a:buAutoNum type="arabicPeriod"/>
            </a:pPr>
            <a:r>
              <a:rPr lang="en-US" sz="2600"/>
              <a:t>Dapat dipelihara. Sistem dapat diubah apabila diperlukan tanpa mempengaruhi ketersediaan, keamanan, dan integritas sistem.</a:t>
            </a:r>
          </a:p>
          <a:p>
            <a:pPr marL="609600" indent="-609600">
              <a:buFont typeface="Wingdings" pitchFamily="2" charset="2"/>
              <a:buAutoNum type="arabicPeriod"/>
            </a:pPr>
            <a:r>
              <a:rPr lang="en-US" sz="2600"/>
              <a:t>Integritas. Pemrosesan sistem bersifat lengkap, akurat, tepat waktu, dan diotorisasi.</a:t>
            </a:r>
          </a:p>
          <a:p>
            <a:pPr marL="609600" indent="-609600"/>
            <a:endParaRPr lang="en-US"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ln w="38100">
            <a:solidFill>
              <a:schemeClr val="tx1"/>
            </a:solidFill>
          </a:ln>
        </p:spPr>
        <p:txBody>
          <a:bodyPr/>
          <a:lstStyle/>
          <a:p>
            <a:r>
              <a:rPr lang="en-US" sz="3400"/>
              <a:t>Pengembangan Proyek dan Pengendalian Akuisisi</a:t>
            </a:r>
          </a:p>
        </p:txBody>
      </p:sp>
      <p:sp>
        <p:nvSpPr>
          <p:cNvPr id="23555" name="Rectangle 3"/>
          <p:cNvSpPr>
            <a:spLocks noGrp="1" noChangeArrowheads="1"/>
          </p:cNvSpPr>
          <p:nvPr>
            <p:ph type="body" idx="1"/>
          </p:nvPr>
        </p:nvSpPr>
        <p:spPr>
          <a:ln w="19050">
            <a:solidFill>
              <a:schemeClr val="tx1"/>
            </a:solidFill>
          </a:ln>
        </p:spPr>
        <p:txBody>
          <a:bodyPr/>
          <a:lstStyle/>
          <a:p>
            <a:pPr>
              <a:lnSpc>
                <a:spcPct val="90000"/>
              </a:lnSpc>
            </a:pPr>
            <a:r>
              <a:rPr lang="en-US"/>
              <a:t>Pengembangan proyek dan pengendalian akuisisi mencakup elemen-elemen utama berikut ini:</a:t>
            </a:r>
          </a:p>
          <a:p>
            <a:pPr lvl="1">
              <a:lnSpc>
                <a:spcPct val="90000"/>
              </a:lnSpc>
            </a:pPr>
            <a:r>
              <a:rPr lang="en-US"/>
              <a:t>Rencana utama strategis</a:t>
            </a:r>
          </a:p>
          <a:p>
            <a:pPr lvl="1">
              <a:lnSpc>
                <a:spcPct val="90000"/>
              </a:lnSpc>
            </a:pPr>
            <a:r>
              <a:rPr lang="en-US"/>
              <a:t>Pengendalian proyek</a:t>
            </a:r>
          </a:p>
          <a:p>
            <a:pPr lvl="1">
              <a:lnSpc>
                <a:spcPct val="90000"/>
              </a:lnSpc>
            </a:pPr>
            <a:r>
              <a:rPr lang="en-US"/>
              <a:t>Jadwal pemrosesan data</a:t>
            </a:r>
          </a:p>
          <a:p>
            <a:pPr lvl="1">
              <a:lnSpc>
                <a:spcPct val="90000"/>
              </a:lnSpc>
            </a:pPr>
            <a:r>
              <a:rPr lang="en-US"/>
              <a:t>Pengukuran kinerja sistem</a:t>
            </a:r>
          </a:p>
          <a:p>
            <a:pPr lvl="1">
              <a:lnSpc>
                <a:spcPct val="90000"/>
              </a:lnSpc>
            </a:pPr>
            <a:r>
              <a:rPr lang="en-US"/>
              <a:t>Peninjauan pasca implementasi</a:t>
            </a:r>
          </a:p>
          <a:p>
            <a:pPr>
              <a:lnSpc>
                <a:spcPct val="90000"/>
              </a:lnSpc>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ln w="38100">
            <a:solidFill>
              <a:schemeClr val="tx1"/>
            </a:solidFill>
          </a:ln>
        </p:spPr>
        <p:txBody>
          <a:bodyPr/>
          <a:lstStyle/>
          <a:p>
            <a:r>
              <a:rPr lang="en-US" sz="3800"/>
              <a:t>Perubahan Pengendalian Manajemen</a:t>
            </a:r>
          </a:p>
        </p:txBody>
      </p:sp>
      <p:sp>
        <p:nvSpPr>
          <p:cNvPr id="24579" name="Rectangle 3"/>
          <p:cNvSpPr>
            <a:spLocks noGrp="1" noChangeArrowheads="1"/>
          </p:cNvSpPr>
          <p:nvPr>
            <p:ph type="body" idx="1"/>
          </p:nvPr>
        </p:nvSpPr>
        <p:spPr>
          <a:ln w="19050">
            <a:solidFill>
              <a:schemeClr val="tx1"/>
            </a:solidFill>
          </a:ln>
        </p:spPr>
        <p:txBody>
          <a:bodyPr/>
          <a:lstStyle/>
          <a:p>
            <a:pPr>
              <a:lnSpc>
                <a:spcPct val="90000"/>
              </a:lnSpc>
            </a:pPr>
            <a:r>
              <a:rPr lang="en-US" sz="2400"/>
              <a:t>Perubahan pengendalian manajemen mencakup hal-hal berikut :</a:t>
            </a:r>
          </a:p>
          <a:p>
            <a:pPr>
              <a:lnSpc>
                <a:spcPct val="90000"/>
              </a:lnSpc>
            </a:pPr>
            <a:r>
              <a:rPr lang="en-US" sz="2400"/>
              <a:t>Peninjauan secara berkala terhadap semua sistem untuk mengetahui perubahan yang dibutuhkan </a:t>
            </a:r>
          </a:p>
          <a:p>
            <a:pPr>
              <a:lnSpc>
                <a:spcPct val="90000"/>
              </a:lnSpc>
            </a:pPr>
            <a:r>
              <a:rPr lang="en-US" sz="2400"/>
              <a:t>Semua permintaan diserahkan dalam format yang baku </a:t>
            </a:r>
          </a:p>
          <a:p>
            <a:pPr>
              <a:lnSpc>
                <a:spcPct val="90000"/>
              </a:lnSpc>
            </a:pPr>
            <a:r>
              <a:rPr lang="en-US" sz="2400"/>
              <a:t>Pencatatan dan peninjauan permintaan perubahan dan penambahan sistem dari pemakai yang diotorisasi</a:t>
            </a:r>
          </a:p>
          <a:p>
            <a:pPr>
              <a:lnSpc>
                <a:spcPct val="90000"/>
              </a:lnSpc>
            </a:pPr>
            <a:r>
              <a:rPr lang="en-US" sz="2400"/>
              <a:t>Penilaian dampak perubahan yang diinginkan terhadap tujuan, kebijakan, dan standar keandalan sistem</a:t>
            </a:r>
          </a:p>
          <a:p>
            <a:pPr>
              <a:lnSpc>
                <a:spcPct val="90000"/>
              </a:lnSpc>
            </a:pPr>
            <a:endParaRPr lang="en-U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ln w="38100">
            <a:solidFill>
              <a:schemeClr val="tx1"/>
            </a:solidFill>
          </a:ln>
        </p:spPr>
        <p:txBody>
          <a:bodyPr/>
          <a:lstStyle/>
          <a:p>
            <a:r>
              <a:rPr lang="en-US" sz="3800"/>
              <a:t>Perubahan Pengendalian Manajemen</a:t>
            </a:r>
          </a:p>
        </p:txBody>
      </p:sp>
      <p:sp>
        <p:nvSpPr>
          <p:cNvPr id="25603" name="Rectangle 3"/>
          <p:cNvSpPr>
            <a:spLocks noGrp="1" noChangeArrowheads="1"/>
          </p:cNvSpPr>
          <p:nvPr>
            <p:ph type="body" idx="1"/>
          </p:nvPr>
        </p:nvSpPr>
        <p:spPr>
          <a:ln w="19050">
            <a:solidFill>
              <a:schemeClr val="tx1"/>
            </a:solidFill>
          </a:ln>
        </p:spPr>
        <p:txBody>
          <a:bodyPr/>
          <a:lstStyle/>
          <a:p>
            <a:pPr>
              <a:lnSpc>
                <a:spcPct val="80000"/>
              </a:lnSpc>
            </a:pPr>
            <a:r>
              <a:rPr lang="en-US" sz="2700"/>
              <a:t>Pengkategorian dan penyusunan semua perubahan dengan menggunakan prioritas yang ditetapkan</a:t>
            </a:r>
          </a:p>
          <a:p>
            <a:pPr>
              <a:lnSpc>
                <a:spcPct val="80000"/>
              </a:lnSpc>
            </a:pPr>
            <a:r>
              <a:rPr lang="en-US" sz="2700"/>
              <a:t>Implementasi prosedur khusus untuk mengatasi hal-hal yang mendadak</a:t>
            </a:r>
          </a:p>
          <a:p>
            <a:pPr>
              <a:lnSpc>
                <a:spcPct val="80000"/>
              </a:lnSpc>
            </a:pPr>
            <a:r>
              <a:rPr lang="en-US" sz="2700"/>
              <a:t>Pengkomunikasian semua perubahan ke manajemen</a:t>
            </a:r>
          </a:p>
          <a:p>
            <a:pPr>
              <a:lnSpc>
                <a:spcPct val="80000"/>
              </a:lnSpc>
            </a:pPr>
            <a:r>
              <a:rPr lang="en-US" sz="2700"/>
              <a:t>Permintaan peninjauan, pengawasan, dan persetujuan dari manajemen TI terhadap semua perubahan hardware, software dan tanggung jawab pribadi</a:t>
            </a:r>
          </a:p>
          <a:p>
            <a:pPr>
              <a:lnSpc>
                <a:spcPct val="80000"/>
              </a:lnSpc>
            </a:pPr>
            <a:r>
              <a:rPr lang="en-US" sz="2700"/>
              <a:t>Penugasan tanggung jawab khusus bagi semua yang terlibat dalam perubahan dan awasi kerja mereka.</a:t>
            </a:r>
          </a:p>
          <a:p>
            <a:pPr>
              <a:lnSpc>
                <a:spcPct val="80000"/>
              </a:lnSpc>
            </a:pPr>
            <a:endParaRPr 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ln w="38100">
            <a:solidFill>
              <a:schemeClr val="tx1"/>
            </a:solidFill>
          </a:ln>
        </p:spPr>
        <p:txBody>
          <a:bodyPr/>
          <a:lstStyle/>
          <a:p>
            <a:r>
              <a:rPr lang="en-US" sz="3400"/>
              <a:t>Perubahan Pengendalian Manajemen</a:t>
            </a:r>
          </a:p>
        </p:txBody>
      </p:sp>
      <p:sp>
        <p:nvSpPr>
          <p:cNvPr id="26627" name="Rectangle 3"/>
          <p:cNvSpPr>
            <a:spLocks noGrp="1" noChangeArrowheads="1"/>
          </p:cNvSpPr>
          <p:nvPr>
            <p:ph type="body" idx="1"/>
          </p:nvPr>
        </p:nvSpPr>
        <p:spPr>
          <a:ln w="19050">
            <a:solidFill>
              <a:schemeClr val="tx1"/>
            </a:solidFill>
          </a:ln>
        </p:spPr>
        <p:txBody>
          <a:bodyPr/>
          <a:lstStyle/>
          <a:p>
            <a:pPr>
              <a:lnSpc>
                <a:spcPct val="80000"/>
              </a:lnSpc>
            </a:pPr>
            <a:r>
              <a:rPr lang="en-US" sz="2300"/>
              <a:t>Pengontrolan hak akses sistem untuk menghindari akses data dan sistem yang tidak memiliki otorisasi</a:t>
            </a:r>
          </a:p>
          <a:p>
            <a:pPr>
              <a:lnSpc>
                <a:spcPct val="80000"/>
              </a:lnSpc>
            </a:pPr>
            <a:r>
              <a:rPr lang="en-US" sz="2300"/>
              <a:t>Pemastian bahwa semua perubahan melewati semua langkah yang sesuai</a:t>
            </a:r>
          </a:p>
          <a:p>
            <a:pPr>
              <a:lnSpc>
                <a:spcPct val="80000"/>
              </a:lnSpc>
            </a:pPr>
            <a:r>
              <a:rPr lang="en-US" sz="2300"/>
              <a:t>Pengujian semua perubahan hardware, infrastruktur</a:t>
            </a:r>
          </a:p>
          <a:p>
            <a:pPr>
              <a:lnSpc>
                <a:spcPct val="80000"/>
              </a:lnSpc>
            </a:pPr>
            <a:r>
              <a:rPr lang="en-US" sz="2300"/>
              <a:t>Pemastian adanya rencana untuk melindungi semua perubahan sistem yang kritis, untuk menjaga kemungkinan adanya sistem yang tidak bekerja atau tidak berjalan dengan sesuai</a:t>
            </a:r>
          </a:p>
          <a:p>
            <a:pPr>
              <a:lnSpc>
                <a:spcPct val="80000"/>
              </a:lnSpc>
            </a:pPr>
            <a:r>
              <a:rPr lang="en-US" sz="2300"/>
              <a:t>Implementasi fungsi kepastian kualitas</a:t>
            </a:r>
          </a:p>
          <a:p>
            <a:pPr>
              <a:lnSpc>
                <a:spcPct val="80000"/>
              </a:lnSpc>
            </a:pPr>
            <a:r>
              <a:rPr lang="en-US" sz="2300"/>
              <a:t>Pembaruan semua dokumentasi dan prosedur ketika perubahan diimplementasikan.</a:t>
            </a:r>
          </a:p>
          <a:p>
            <a:pPr>
              <a:lnSpc>
                <a:spcPct val="80000"/>
              </a:lnSpc>
            </a:pPr>
            <a:endParaRPr 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438400" y="609600"/>
            <a:ext cx="4191000" cy="1143000"/>
          </a:xfrm>
          <a:ln w="38100">
            <a:solidFill>
              <a:schemeClr val="tx1"/>
            </a:solidFill>
          </a:ln>
        </p:spPr>
        <p:txBody>
          <a:bodyPr/>
          <a:lstStyle/>
          <a:p>
            <a:r>
              <a:rPr lang="en-US" sz="3800"/>
              <a:t>Integritas</a:t>
            </a:r>
          </a:p>
        </p:txBody>
      </p:sp>
      <p:sp>
        <p:nvSpPr>
          <p:cNvPr id="27651" name="Rectangle 3"/>
          <p:cNvSpPr>
            <a:spLocks noGrp="1" noChangeArrowheads="1"/>
          </p:cNvSpPr>
          <p:nvPr>
            <p:ph type="body" idx="1"/>
          </p:nvPr>
        </p:nvSpPr>
        <p:spPr>
          <a:ln w="19050">
            <a:solidFill>
              <a:schemeClr val="tx1"/>
            </a:solidFill>
          </a:ln>
        </p:spPr>
        <p:txBody>
          <a:bodyPr/>
          <a:lstStyle/>
          <a:p>
            <a:r>
              <a:rPr lang="en-US" sz="2800"/>
              <a:t>Perusahaan merancang pengendalian umum untuk memastikan bahwa lingkungan pengendalian berdasarkan komputer dari organisasi stabil dan dikelola dengan baik.</a:t>
            </a:r>
          </a:p>
          <a:p>
            <a:r>
              <a:rPr lang="en-US" sz="2800"/>
              <a:t>Pengendalian aplikasi adalah untuk melindungi, mendeteksi, dan mengoreksi kesalahan dalam transaksi ketika mengalir melalui berbagai tahap dalam program pemrosesan data.</a:t>
            </a:r>
          </a:p>
          <a:p>
            <a:endParaRPr 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447800" y="609600"/>
            <a:ext cx="6248400" cy="1143000"/>
          </a:xfrm>
          <a:ln w="38100">
            <a:solidFill>
              <a:schemeClr val="tx1"/>
            </a:solidFill>
          </a:ln>
        </p:spPr>
        <p:txBody>
          <a:bodyPr/>
          <a:lstStyle/>
          <a:p>
            <a:r>
              <a:rPr lang="en-US" sz="3400"/>
              <a:t>Integritas: </a:t>
            </a:r>
            <a:br>
              <a:rPr lang="en-US" sz="3400"/>
            </a:br>
            <a:r>
              <a:rPr lang="en-US" sz="3400"/>
              <a:t>Pengendalian Sumber Data</a:t>
            </a:r>
          </a:p>
        </p:txBody>
      </p:sp>
      <p:sp>
        <p:nvSpPr>
          <p:cNvPr id="28675" name="Rectangle 3"/>
          <p:cNvSpPr>
            <a:spLocks noGrp="1" noChangeArrowheads="1"/>
          </p:cNvSpPr>
          <p:nvPr>
            <p:ph type="body" idx="1"/>
          </p:nvPr>
        </p:nvSpPr>
        <p:spPr>
          <a:ln w="19050">
            <a:solidFill>
              <a:schemeClr val="tx1"/>
            </a:solidFill>
          </a:ln>
        </p:spPr>
        <p:txBody>
          <a:bodyPr/>
          <a:lstStyle/>
          <a:p>
            <a:pPr marL="65088" indent="-65088">
              <a:buFontTx/>
              <a:buNone/>
            </a:pPr>
            <a:r>
              <a:rPr lang="en-US"/>
              <a:t>Perusahaan harus membentuk prosedur pengendalian untuk memastikan bahwa semua dokumen sumber memiliki otorisasi, akurat, lengkap, jelas, dan masuk kedalam sistem atau dikirim ke tujuannya dengan tepat waktu.  Pengendalian data sumber berikut ini mengatur integritas input :</a:t>
            </a:r>
          </a:p>
          <a:p>
            <a:pPr marL="65088" indent="-65088"/>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295400" y="609600"/>
            <a:ext cx="6477000" cy="1447800"/>
          </a:xfrm>
          <a:ln w="38100">
            <a:solidFill>
              <a:schemeClr val="tx1"/>
            </a:solidFill>
          </a:ln>
        </p:spPr>
        <p:txBody>
          <a:bodyPr/>
          <a:lstStyle/>
          <a:p>
            <a:r>
              <a:rPr lang="en-US" sz="3400"/>
              <a:t>Integritas: </a:t>
            </a:r>
            <a:br>
              <a:rPr lang="en-US" sz="3400"/>
            </a:br>
            <a:r>
              <a:rPr lang="en-US" sz="3400"/>
              <a:t>Pengendalian Sumber Data</a:t>
            </a:r>
            <a:r>
              <a:rPr lang="en-US"/>
              <a:t>	</a:t>
            </a:r>
          </a:p>
        </p:txBody>
      </p:sp>
      <p:sp>
        <p:nvSpPr>
          <p:cNvPr id="29699" name="Rectangle 3"/>
          <p:cNvSpPr>
            <a:spLocks noGrp="1" noChangeArrowheads="1"/>
          </p:cNvSpPr>
          <p:nvPr>
            <p:ph type="body" idx="1"/>
          </p:nvPr>
        </p:nvSpPr>
        <p:spPr>
          <a:xfrm>
            <a:off x="685800" y="2209800"/>
            <a:ext cx="7772400" cy="3886200"/>
          </a:xfrm>
          <a:ln w="19050">
            <a:solidFill>
              <a:schemeClr val="tx1"/>
            </a:solidFill>
          </a:ln>
        </p:spPr>
        <p:txBody>
          <a:bodyPr/>
          <a:lstStyle/>
          <a:p>
            <a:pPr>
              <a:lnSpc>
                <a:spcPct val="90000"/>
              </a:lnSpc>
              <a:buClr>
                <a:schemeClr val="accent1"/>
              </a:buClr>
              <a:buSzPct val="95000"/>
              <a:buFont typeface="Wingdings" pitchFamily="2" charset="2"/>
              <a:buChar char="q"/>
            </a:pPr>
            <a:r>
              <a:rPr lang="en-US" sz="2800"/>
              <a:t>Desain formulir</a:t>
            </a:r>
          </a:p>
          <a:p>
            <a:pPr>
              <a:lnSpc>
                <a:spcPct val="90000"/>
              </a:lnSpc>
              <a:buClr>
                <a:schemeClr val="accent1"/>
              </a:buClr>
              <a:buSzPct val="95000"/>
              <a:buFont typeface="Wingdings" pitchFamily="2" charset="2"/>
              <a:buChar char="q"/>
            </a:pPr>
            <a:r>
              <a:rPr lang="en-US" sz="2800"/>
              <a:t>Pengujian urutan nomor formulir</a:t>
            </a:r>
          </a:p>
          <a:p>
            <a:pPr>
              <a:lnSpc>
                <a:spcPct val="90000"/>
              </a:lnSpc>
              <a:buClr>
                <a:schemeClr val="accent1"/>
              </a:buClr>
              <a:buSzPct val="95000"/>
              <a:buFont typeface="Wingdings" pitchFamily="2" charset="2"/>
              <a:buChar char="q"/>
            </a:pPr>
            <a:r>
              <a:rPr lang="en-US" sz="2800"/>
              <a:t>Dokumen berputar</a:t>
            </a:r>
          </a:p>
          <a:p>
            <a:pPr>
              <a:lnSpc>
                <a:spcPct val="90000"/>
              </a:lnSpc>
              <a:buClr>
                <a:schemeClr val="accent1"/>
              </a:buClr>
              <a:buSzPct val="95000"/>
              <a:buFont typeface="Wingdings" pitchFamily="2" charset="2"/>
              <a:buChar char="q"/>
            </a:pPr>
            <a:r>
              <a:rPr lang="en-US" sz="2800"/>
              <a:t>Pembatalan dan penyimpanan dokumen</a:t>
            </a:r>
          </a:p>
          <a:p>
            <a:pPr>
              <a:lnSpc>
                <a:spcPct val="90000"/>
              </a:lnSpc>
              <a:buClr>
                <a:schemeClr val="accent1"/>
              </a:buClr>
              <a:buSzPct val="95000"/>
              <a:buFont typeface="Wingdings" pitchFamily="2" charset="2"/>
              <a:buChar char="q"/>
            </a:pPr>
            <a:r>
              <a:rPr lang="en-US" sz="2800"/>
              <a:t>Otorisasi dan pemisahan tugas</a:t>
            </a:r>
          </a:p>
          <a:p>
            <a:pPr>
              <a:lnSpc>
                <a:spcPct val="90000"/>
              </a:lnSpc>
              <a:buClr>
                <a:schemeClr val="accent1"/>
              </a:buClr>
              <a:buSzPct val="95000"/>
              <a:buFont typeface="Wingdings" pitchFamily="2" charset="2"/>
              <a:buChar char="q"/>
            </a:pPr>
            <a:r>
              <a:rPr lang="en-US" sz="2800"/>
              <a:t>Visual scanning</a:t>
            </a:r>
          </a:p>
          <a:p>
            <a:pPr>
              <a:lnSpc>
                <a:spcPct val="90000"/>
              </a:lnSpc>
              <a:buClr>
                <a:schemeClr val="accent1"/>
              </a:buClr>
              <a:buSzPct val="95000"/>
              <a:buFont typeface="Wingdings" pitchFamily="2" charset="2"/>
              <a:buChar char="q"/>
            </a:pPr>
            <a:r>
              <a:rPr lang="en-US" sz="2800"/>
              <a:t>Verifikasi digit pemeriksaan</a:t>
            </a:r>
          </a:p>
          <a:p>
            <a:pPr>
              <a:lnSpc>
                <a:spcPct val="90000"/>
              </a:lnSpc>
              <a:buClr>
                <a:schemeClr val="accent1"/>
              </a:buClr>
              <a:buSzPct val="95000"/>
              <a:buFont typeface="Wingdings" pitchFamily="2" charset="2"/>
              <a:buChar char="q"/>
            </a:pPr>
            <a:r>
              <a:rPr lang="en-US" sz="2800"/>
              <a:t>Verifikasi kunci</a:t>
            </a:r>
          </a:p>
          <a:p>
            <a:pPr>
              <a:lnSpc>
                <a:spcPct val="90000"/>
              </a:lnSpc>
            </a:pPr>
            <a:endParaRPr 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676400" y="609600"/>
            <a:ext cx="5867400" cy="1143000"/>
          </a:xfrm>
          <a:ln w="38100">
            <a:solidFill>
              <a:schemeClr val="tx1"/>
            </a:solidFill>
          </a:ln>
        </p:spPr>
        <p:txBody>
          <a:bodyPr/>
          <a:lstStyle/>
          <a:p>
            <a:r>
              <a:rPr lang="en-US" sz="3400"/>
              <a:t>Integritas:</a:t>
            </a:r>
            <a:br>
              <a:rPr lang="en-US" sz="3400"/>
            </a:br>
            <a:r>
              <a:rPr lang="en-US" sz="3400"/>
              <a:t>Rutinitas Validasi Input	</a:t>
            </a:r>
          </a:p>
        </p:txBody>
      </p:sp>
      <p:sp>
        <p:nvSpPr>
          <p:cNvPr id="30723" name="Rectangle 3"/>
          <p:cNvSpPr>
            <a:spLocks noGrp="1" noChangeArrowheads="1"/>
          </p:cNvSpPr>
          <p:nvPr>
            <p:ph type="body" idx="1"/>
          </p:nvPr>
        </p:nvSpPr>
        <p:spPr>
          <a:xfrm>
            <a:off x="685800" y="1981200"/>
            <a:ext cx="5105400" cy="4114800"/>
          </a:xfrm>
        </p:spPr>
        <p:txBody>
          <a:bodyPr/>
          <a:lstStyle/>
          <a:p>
            <a:pPr marL="109538" indent="-44450">
              <a:lnSpc>
                <a:spcPct val="80000"/>
              </a:lnSpc>
              <a:buFontTx/>
              <a:buNone/>
            </a:pPr>
            <a:r>
              <a:rPr lang="en-US" sz="2600"/>
              <a:t>Rutinitas validasi input adalah program yang memeriksa integritas data input pada saat data dimasukkan ke dalam sistem. Rutinitas validasi input mencakup:</a:t>
            </a:r>
          </a:p>
          <a:p>
            <a:pPr marL="109538" indent="-44450">
              <a:lnSpc>
                <a:spcPct val="80000"/>
              </a:lnSpc>
            </a:pPr>
            <a:r>
              <a:rPr lang="en-US" sz="2800">
                <a:solidFill>
                  <a:schemeClr val="tx2"/>
                </a:solidFill>
              </a:rPr>
              <a:t>Pemeriksaan urutanPemeriksaan jangkauan</a:t>
            </a:r>
          </a:p>
          <a:p>
            <a:pPr marL="109538" indent="-44450">
              <a:lnSpc>
                <a:spcPct val="80000"/>
              </a:lnSpc>
            </a:pPr>
            <a:r>
              <a:rPr lang="en-US" sz="2800">
                <a:solidFill>
                  <a:schemeClr val="tx2"/>
                </a:solidFill>
              </a:rPr>
              <a:t>Pemeriksaan batasan</a:t>
            </a:r>
          </a:p>
          <a:p>
            <a:pPr marL="109538" indent="-44450">
              <a:lnSpc>
                <a:spcPct val="80000"/>
              </a:lnSpc>
            </a:pPr>
            <a:r>
              <a:rPr lang="en-US" sz="2800">
                <a:solidFill>
                  <a:schemeClr val="tx2"/>
                </a:solidFill>
              </a:rPr>
              <a:t>Pengujian kelogisan</a:t>
            </a:r>
          </a:p>
          <a:p>
            <a:pPr marL="109538" indent="-44450">
              <a:lnSpc>
                <a:spcPct val="80000"/>
              </a:lnSpc>
            </a:pPr>
            <a:r>
              <a:rPr lang="en-US" sz="2800">
                <a:solidFill>
                  <a:schemeClr val="tx2"/>
                </a:solidFill>
              </a:rPr>
              <a:t>Pemeriksaan data yang redundan</a:t>
            </a:r>
            <a:endParaRPr lang="en-US" sz="2800"/>
          </a:p>
          <a:p>
            <a:pPr marL="109538" indent="-44450" eaLnBrk="0" hangingPunct="0">
              <a:spcBef>
                <a:spcPct val="50000"/>
              </a:spcBef>
              <a:buClr>
                <a:schemeClr val="accent1"/>
              </a:buClr>
              <a:buFont typeface="Wingdings" pitchFamily="2" charset="2"/>
              <a:buChar char="q"/>
            </a:pPr>
            <a:endParaRPr lang="en-US" sz="2800">
              <a:solidFill>
                <a:schemeClr val="tx2"/>
              </a:solidFill>
            </a:endParaRPr>
          </a:p>
        </p:txBody>
      </p:sp>
      <p:sp>
        <p:nvSpPr>
          <p:cNvPr id="30724" name="Rectangle 4"/>
          <p:cNvSpPr>
            <a:spLocks noGrp="1" noChangeArrowheads="1"/>
          </p:cNvSpPr>
          <p:nvPr>
            <p:ph type="body" sz="half" idx="4294967295"/>
          </p:nvPr>
        </p:nvSpPr>
        <p:spPr>
          <a:xfrm>
            <a:off x="5791200" y="3962400"/>
            <a:ext cx="3352800" cy="1676400"/>
          </a:xfrm>
        </p:spPr>
        <p:txBody>
          <a:bodyPr/>
          <a:lstStyle/>
          <a:p>
            <a:pPr>
              <a:lnSpc>
                <a:spcPct val="90000"/>
              </a:lnSpc>
            </a:pPr>
            <a:r>
              <a:rPr lang="en-US" sz="2400">
                <a:solidFill>
                  <a:schemeClr val="tx2"/>
                </a:solidFill>
              </a:rPr>
              <a:t>Pemeriksaan field </a:t>
            </a:r>
          </a:p>
          <a:p>
            <a:pPr>
              <a:lnSpc>
                <a:spcPct val="90000"/>
              </a:lnSpc>
            </a:pPr>
            <a:r>
              <a:rPr lang="en-US" sz="2400">
                <a:solidFill>
                  <a:schemeClr val="tx2"/>
                </a:solidFill>
              </a:rPr>
              <a:t>Pemeriksaan tanda</a:t>
            </a:r>
          </a:p>
          <a:p>
            <a:pPr>
              <a:lnSpc>
                <a:spcPct val="90000"/>
              </a:lnSpc>
            </a:pPr>
            <a:r>
              <a:rPr lang="en-US" sz="2400">
                <a:solidFill>
                  <a:schemeClr val="tx2"/>
                </a:solidFill>
              </a:rPr>
              <a:t>Pemeriksaan validitas</a:t>
            </a:r>
          </a:p>
          <a:p>
            <a:pPr>
              <a:lnSpc>
                <a:spcPct val="90000"/>
              </a:lnSpc>
            </a:pPr>
            <a:r>
              <a:rPr lang="en-US" sz="2400">
                <a:solidFill>
                  <a:schemeClr val="tx2"/>
                </a:solidFill>
              </a:rPr>
              <a:t>Pemeriksan kapasitas </a:t>
            </a:r>
          </a:p>
          <a:p>
            <a:pPr>
              <a:lnSpc>
                <a:spcPct val="90000"/>
              </a:lnSpc>
            </a:pPr>
            <a:endParaRPr lang="en-US" sz="2400"/>
          </a:p>
          <a:p>
            <a:pPr>
              <a:lnSpc>
                <a:spcPct val="90000"/>
              </a:lnSpc>
            </a:pPr>
            <a:endParaRPr lang="en-US"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295400" y="609600"/>
            <a:ext cx="6629400" cy="1143000"/>
          </a:xfrm>
          <a:ln w="38100">
            <a:solidFill>
              <a:schemeClr val="tx1"/>
            </a:solidFill>
          </a:ln>
        </p:spPr>
        <p:txBody>
          <a:bodyPr/>
          <a:lstStyle/>
          <a:p>
            <a:r>
              <a:rPr lang="en-US" sz="3400"/>
              <a:t>Integritas: </a:t>
            </a:r>
            <a:br>
              <a:rPr lang="en-US" sz="3400"/>
            </a:br>
            <a:r>
              <a:rPr lang="en-US" sz="3400"/>
              <a:t>Pengendalian Entri Data On-Line</a:t>
            </a:r>
          </a:p>
        </p:txBody>
      </p:sp>
      <p:sp>
        <p:nvSpPr>
          <p:cNvPr id="33795" name="Rectangle 3"/>
          <p:cNvSpPr>
            <a:spLocks noGrp="1" noChangeArrowheads="1"/>
          </p:cNvSpPr>
          <p:nvPr>
            <p:ph type="body" idx="1"/>
          </p:nvPr>
        </p:nvSpPr>
        <p:spPr>
          <a:ln w="19050">
            <a:solidFill>
              <a:schemeClr val="tx1"/>
            </a:solidFill>
          </a:ln>
        </p:spPr>
        <p:txBody>
          <a:bodyPr/>
          <a:lstStyle/>
          <a:p>
            <a:pPr>
              <a:buFontTx/>
              <a:buNone/>
            </a:pPr>
            <a:r>
              <a:rPr lang="en-US"/>
              <a:t>Sasaran dari pengendalian entri data on-line adalah untuk memastikan integritas data transaksi yang dimasukkan dari terminal on-line dan PC dengan mengurangi kesalahan dan penghilangan. Pengendalian entri data on-line mencakup :</a:t>
            </a:r>
          </a:p>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19200" y="609600"/>
            <a:ext cx="6781800" cy="1143000"/>
          </a:xfrm>
          <a:ln w="38100">
            <a:solidFill>
              <a:schemeClr val="tx1"/>
            </a:solidFill>
          </a:ln>
        </p:spPr>
        <p:txBody>
          <a:bodyPr/>
          <a:lstStyle/>
          <a:p>
            <a:r>
              <a:rPr lang="en-US" sz="3400"/>
              <a:t>Integritas: </a:t>
            </a:r>
            <a:br>
              <a:rPr lang="en-US" sz="3400"/>
            </a:br>
            <a:r>
              <a:rPr lang="en-US" sz="3400"/>
              <a:t>Pengendalian Entri Data On-Line</a:t>
            </a:r>
          </a:p>
        </p:txBody>
      </p:sp>
      <p:sp>
        <p:nvSpPr>
          <p:cNvPr id="34819" name="Rectangle 3"/>
          <p:cNvSpPr>
            <a:spLocks noGrp="1" noChangeArrowheads="1"/>
          </p:cNvSpPr>
          <p:nvPr>
            <p:ph type="body" idx="1"/>
          </p:nvPr>
        </p:nvSpPr>
        <p:spPr>
          <a:ln w="19050">
            <a:solidFill>
              <a:schemeClr val="tx1"/>
            </a:solidFill>
          </a:ln>
        </p:spPr>
        <p:txBody>
          <a:bodyPr/>
          <a:lstStyle/>
          <a:p>
            <a:pPr>
              <a:lnSpc>
                <a:spcPct val="80000"/>
              </a:lnSpc>
            </a:pPr>
            <a:r>
              <a:rPr lang="en-US" sz="1900"/>
              <a:t>Pemeriksaan field, batasan, jangkauan, kelogisan, tanda, validitas, dan data yang redundan</a:t>
            </a:r>
          </a:p>
          <a:p>
            <a:pPr>
              <a:lnSpc>
                <a:spcPct val="80000"/>
              </a:lnSpc>
            </a:pPr>
            <a:r>
              <a:rPr lang="en-US" sz="1900"/>
              <a:t>Nomor ID pemakai</a:t>
            </a:r>
          </a:p>
          <a:p>
            <a:pPr>
              <a:lnSpc>
                <a:spcPct val="80000"/>
              </a:lnSpc>
            </a:pPr>
            <a:r>
              <a:rPr lang="en-US" sz="1900"/>
              <a:t>Pengujian kompatibilitas</a:t>
            </a:r>
          </a:p>
          <a:p>
            <a:pPr>
              <a:lnSpc>
                <a:spcPct val="80000"/>
              </a:lnSpc>
            </a:pPr>
            <a:r>
              <a:rPr lang="en-US" sz="1900"/>
              <a:t>Jika memungkinkan, sistem harus memasukkan data transaksi secara otomatis</a:t>
            </a:r>
          </a:p>
          <a:p>
            <a:pPr>
              <a:lnSpc>
                <a:spcPct val="80000"/>
              </a:lnSpc>
            </a:pPr>
            <a:r>
              <a:rPr lang="en-US" sz="1900"/>
              <a:t>Pemberitahuan</a:t>
            </a:r>
          </a:p>
          <a:p>
            <a:pPr>
              <a:lnSpc>
                <a:spcPct val="80000"/>
              </a:lnSpc>
            </a:pPr>
            <a:r>
              <a:rPr lang="en-US" sz="1900"/>
              <a:t>Prapemformatan</a:t>
            </a:r>
          </a:p>
          <a:p>
            <a:pPr>
              <a:lnSpc>
                <a:spcPct val="80000"/>
              </a:lnSpc>
            </a:pPr>
            <a:r>
              <a:rPr lang="en-US" sz="1900"/>
              <a:t>Pengujian kelengkapan</a:t>
            </a:r>
          </a:p>
          <a:p>
            <a:pPr>
              <a:lnSpc>
                <a:spcPct val="80000"/>
              </a:lnSpc>
            </a:pPr>
            <a:r>
              <a:rPr lang="en-US" sz="1900"/>
              <a:t>Verifikasi closed-loop </a:t>
            </a:r>
          </a:p>
          <a:p>
            <a:pPr>
              <a:lnSpc>
                <a:spcPct val="80000"/>
              </a:lnSpc>
            </a:pPr>
            <a:r>
              <a:rPr lang="en-US" sz="1900"/>
              <a:t>Catatan transaksi</a:t>
            </a:r>
          </a:p>
          <a:p>
            <a:pPr>
              <a:lnSpc>
                <a:spcPct val="80000"/>
              </a:lnSpc>
            </a:pPr>
            <a:r>
              <a:rPr lang="en-US" sz="1900"/>
              <a:t>Pesan kesalahan</a:t>
            </a:r>
          </a:p>
          <a:p>
            <a:pPr>
              <a:lnSpc>
                <a:spcPct val="80000"/>
              </a:lnSpc>
            </a:pPr>
            <a:r>
              <a:rPr lang="en-US" sz="1900"/>
              <a:t>Data yang dibutuhkan untuk mereproduksi dokumen entri data on-line harus disimpan seperlunya untuk memenuhi persyaratan legal</a:t>
            </a:r>
          </a:p>
          <a:p>
            <a:pPr>
              <a:lnSpc>
                <a:spcPct val="80000"/>
              </a:lnSpc>
            </a:pPr>
            <a:endParaRPr 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ln w="38100">
            <a:solidFill>
              <a:schemeClr val="tx1"/>
            </a:solidFill>
          </a:ln>
        </p:spPr>
        <p:txBody>
          <a:bodyPr/>
          <a:lstStyle/>
          <a:p>
            <a:r>
              <a:rPr lang="en-US" sz="3000"/>
              <a:t>Kriteria yang Digunakan Untuk  Mengevaluasi Prinsip-Prinsip Keandalan</a:t>
            </a:r>
          </a:p>
        </p:txBody>
      </p:sp>
      <p:sp>
        <p:nvSpPr>
          <p:cNvPr id="6147" name="Rectangle 3"/>
          <p:cNvSpPr>
            <a:spLocks noGrp="1" noChangeArrowheads="1"/>
          </p:cNvSpPr>
          <p:nvPr>
            <p:ph type="body" idx="1"/>
          </p:nvPr>
        </p:nvSpPr>
        <p:spPr>
          <a:ln w="19050">
            <a:solidFill>
              <a:schemeClr val="tx1"/>
            </a:solidFill>
          </a:ln>
        </p:spPr>
        <p:txBody>
          <a:bodyPr/>
          <a:lstStyle/>
          <a:p>
            <a:pPr>
              <a:lnSpc>
                <a:spcPct val="90000"/>
              </a:lnSpc>
            </a:pPr>
            <a:r>
              <a:rPr lang="en-US" sz="2500"/>
              <a:t>Bagi setiap prinsip keandalan di atas, tiga kriteria berikut ini dikembangkan untuk mengevaluasi pencapaian prinsip-prinsip tersebut :</a:t>
            </a:r>
          </a:p>
          <a:p>
            <a:pPr lvl="1">
              <a:lnSpc>
                <a:spcPct val="90000"/>
              </a:lnSpc>
              <a:buFont typeface="Wingdings" pitchFamily="2" charset="2"/>
              <a:buAutoNum type="arabicPeriod"/>
            </a:pPr>
            <a:r>
              <a:rPr lang="en-US" sz="2000"/>
              <a:t>Entitas mempunyai tujuan kinerja, kebijakan dan standar yang telah ditetapkan, didokumentasikan, dan dikomunikasikan, dan yang telah memenuhi tiap prinsip keandalan .</a:t>
            </a:r>
          </a:p>
          <a:p>
            <a:pPr lvl="1">
              <a:lnSpc>
                <a:spcPct val="90000"/>
              </a:lnSpc>
              <a:buFont typeface="Wingdings" pitchFamily="2" charset="2"/>
              <a:buAutoNum type="arabicPeriod"/>
            </a:pPr>
            <a:r>
              <a:rPr lang="en-US" sz="2000"/>
              <a:t>Entitas menggunakan prosedur, people, software, data, and infrastructure to achieve each principle in accordance with established policies and standards.</a:t>
            </a:r>
          </a:p>
          <a:p>
            <a:pPr lvl="1">
              <a:lnSpc>
                <a:spcPct val="90000"/>
              </a:lnSpc>
              <a:buFont typeface="Wingdings" pitchFamily="2" charset="2"/>
              <a:buAutoNum type="arabicPeriod"/>
            </a:pPr>
            <a:r>
              <a:rPr lang="en-US" sz="2000"/>
              <a:t>Entitas mengawasi sistem dan mengambil tindakan untuk mencapai kesesuaian dengan tujuan, kebijakan, dan standar, untuk setiap prinsip keandalan.</a:t>
            </a:r>
          </a:p>
          <a:p>
            <a:pPr>
              <a:lnSpc>
                <a:spcPct val="90000"/>
              </a:lnSpc>
            </a:pPr>
            <a:endParaRPr lang="en-US" sz="2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ln w="38100">
            <a:solidFill>
              <a:schemeClr val="tx1"/>
            </a:solidFill>
          </a:ln>
        </p:spPr>
        <p:txBody>
          <a:bodyPr/>
          <a:lstStyle/>
          <a:p>
            <a:r>
              <a:rPr lang="en-US" sz="3400"/>
              <a:t>Integritas: Pengendalian Pemrosesan dan Penyimpanan Data</a:t>
            </a:r>
          </a:p>
        </p:txBody>
      </p:sp>
      <p:sp>
        <p:nvSpPr>
          <p:cNvPr id="35843" name="Rectangle 3"/>
          <p:cNvSpPr>
            <a:spLocks noGrp="1" noChangeArrowheads="1"/>
          </p:cNvSpPr>
          <p:nvPr>
            <p:ph type="body" idx="1"/>
          </p:nvPr>
        </p:nvSpPr>
        <p:spPr>
          <a:ln w="19050">
            <a:solidFill>
              <a:schemeClr val="tx1"/>
            </a:solidFill>
          </a:ln>
        </p:spPr>
        <p:txBody>
          <a:bodyPr/>
          <a:lstStyle/>
          <a:p>
            <a:pPr>
              <a:buFontTx/>
              <a:buNone/>
            </a:pPr>
            <a:r>
              <a:rPr lang="en-US" sz="2600"/>
              <a:t>Pengendalian-pengendalian umum yang membantu mempertahankan integritas pemrosesan data dan penyimpanan data adalah sebagai berikut :</a:t>
            </a:r>
          </a:p>
          <a:p>
            <a:pPr>
              <a:buClr>
                <a:schemeClr val="accent1"/>
              </a:buClr>
              <a:buFont typeface="Wingdings" pitchFamily="2" charset="2"/>
              <a:buChar char="q"/>
            </a:pPr>
            <a:r>
              <a:rPr lang="en-US" sz="2600"/>
              <a:t>Kebijakan dan Prosedur</a:t>
            </a:r>
          </a:p>
          <a:p>
            <a:pPr>
              <a:buClr>
                <a:schemeClr val="accent1"/>
              </a:buClr>
              <a:buFont typeface="Wingdings" pitchFamily="2" charset="2"/>
              <a:buChar char="q"/>
            </a:pPr>
            <a:r>
              <a:rPr lang="en-US" sz="2600"/>
              <a:t>Fungsi pengendalian data</a:t>
            </a:r>
          </a:p>
          <a:p>
            <a:pPr>
              <a:buClr>
                <a:schemeClr val="accent1"/>
              </a:buClr>
              <a:buFont typeface="Wingdings" pitchFamily="2" charset="2"/>
              <a:buChar char="q"/>
            </a:pPr>
            <a:r>
              <a:rPr lang="en-US" sz="2600"/>
              <a:t>Prosedur rekonsiliasi</a:t>
            </a:r>
          </a:p>
          <a:p>
            <a:pPr>
              <a:buClr>
                <a:schemeClr val="accent1"/>
              </a:buClr>
              <a:buFont typeface="Wingdings" pitchFamily="2" charset="2"/>
              <a:buChar char="q"/>
            </a:pPr>
            <a:r>
              <a:rPr lang="en-US" sz="2600"/>
              <a:t>Rekonsiliasi data eksternal</a:t>
            </a:r>
          </a:p>
          <a:p>
            <a:pPr>
              <a:buClr>
                <a:schemeClr val="accent1"/>
              </a:buClr>
              <a:buFont typeface="Wingdings" pitchFamily="2" charset="2"/>
              <a:buChar char="q"/>
            </a:pPr>
            <a:r>
              <a:rPr lang="en-US" sz="2600"/>
              <a:t>Pelaporan penyimpangan</a:t>
            </a:r>
          </a:p>
          <a:p>
            <a:endParaRPr lang="en-US"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ln w="38100">
            <a:solidFill>
              <a:schemeClr val="tx1"/>
            </a:solidFill>
          </a:ln>
        </p:spPr>
        <p:txBody>
          <a:bodyPr/>
          <a:lstStyle/>
          <a:p>
            <a:r>
              <a:rPr lang="en-US" sz="3400"/>
              <a:t>Integritas: Pengendalian Pemrosesan dan Penyimpanan Data</a:t>
            </a:r>
          </a:p>
        </p:txBody>
      </p:sp>
      <p:sp>
        <p:nvSpPr>
          <p:cNvPr id="36867" name="Rectangle 3"/>
          <p:cNvSpPr>
            <a:spLocks noGrp="1" noChangeArrowheads="1"/>
          </p:cNvSpPr>
          <p:nvPr>
            <p:ph type="body" idx="1"/>
          </p:nvPr>
        </p:nvSpPr>
        <p:spPr>
          <a:ln w="19050">
            <a:solidFill>
              <a:schemeClr val="tx1"/>
            </a:solidFill>
          </a:ln>
        </p:spPr>
        <p:txBody>
          <a:bodyPr/>
          <a:lstStyle/>
          <a:p>
            <a:pPr>
              <a:lnSpc>
                <a:spcPct val="90000"/>
              </a:lnSpc>
              <a:buClr>
                <a:schemeClr val="accent1"/>
              </a:buClr>
              <a:buFont typeface="Wingdings" pitchFamily="2" charset="2"/>
              <a:buChar char="q"/>
            </a:pPr>
            <a:r>
              <a:rPr lang="en-US" sz="2800"/>
              <a:t>Pemeriksaan sirkulasi data</a:t>
            </a:r>
          </a:p>
          <a:p>
            <a:pPr>
              <a:lnSpc>
                <a:spcPct val="90000"/>
              </a:lnSpc>
              <a:buClr>
                <a:schemeClr val="accent1"/>
              </a:buClr>
              <a:buFont typeface="Wingdings" pitchFamily="2" charset="2"/>
              <a:buChar char="q"/>
            </a:pPr>
            <a:r>
              <a:rPr lang="en-US" sz="2800"/>
              <a:t>Nilai default </a:t>
            </a:r>
          </a:p>
          <a:p>
            <a:pPr>
              <a:lnSpc>
                <a:spcPct val="90000"/>
              </a:lnSpc>
              <a:buClr>
                <a:schemeClr val="accent1"/>
              </a:buClr>
              <a:buFont typeface="Wingdings" pitchFamily="2" charset="2"/>
              <a:buChar char="q"/>
            </a:pPr>
            <a:r>
              <a:rPr lang="en-US" sz="2800"/>
              <a:t>Pencocokan data </a:t>
            </a:r>
          </a:p>
          <a:p>
            <a:pPr>
              <a:lnSpc>
                <a:spcPct val="90000"/>
              </a:lnSpc>
              <a:buClr>
                <a:schemeClr val="accent1"/>
              </a:buClr>
              <a:buFont typeface="Wingdings" pitchFamily="2" charset="2"/>
              <a:buChar char="q"/>
            </a:pPr>
            <a:r>
              <a:rPr lang="en-US" sz="2800"/>
              <a:t> Label file </a:t>
            </a:r>
          </a:p>
          <a:p>
            <a:pPr>
              <a:lnSpc>
                <a:spcPct val="90000"/>
              </a:lnSpc>
              <a:buClr>
                <a:schemeClr val="accent1"/>
              </a:buClr>
              <a:buFont typeface="Wingdings" pitchFamily="2" charset="2"/>
              <a:buChar char="q"/>
            </a:pPr>
            <a:r>
              <a:rPr lang="en-US" sz="2800"/>
              <a:t>Mekanisme perlindungan penulisan</a:t>
            </a:r>
          </a:p>
          <a:p>
            <a:pPr>
              <a:lnSpc>
                <a:spcPct val="90000"/>
              </a:lnSpc>
              <a:buClr>
                <a:schemeClr val="accent1"/>
              </a:buClr>
              <a:buFont typeface="Wingdings" pitchFamily="2" charset="2"/>
              <a:buChar char="q"/>
            </a:pPr>
            <a:r>
              <a:rPr lang="en-US" sz="2800"/>
              <a:t>Mekanisme perlindungan database</a:t>
            </a:r>
          </a:p>
          <a:p>
            <a:pPr>
              <a:lnSpc>
                <a:spcPct val="90000"/>
              </a:lnSpc>
              <a:buClr>
                <a:schemeClr val="accent1"/>
              </a:buClr>
              <a:buFont typeface="Wingdings" pitchFamily="2" charset="2"/>
              <a:buChar char="q"/>
            </a:pPr>
            <a:r>
              <a:rPr lang="en-US" sz="2800"/>
              <a:t>Pengendalian konversi data</a:t>
            </a:r>
          </a:p>
          <a:p>
            <a:pPr>
              <a:lnSpc>
                <a:spcPct val="90000"/>
              </a:lnSpc>
              <a:buClr>
                <a:schemeClr val="accent1"/>
              </a:buClr>
              <a:buFont typeface="Wingdings" pitchFamily="2" charset="2"/>
              <a:buChar char="q"/>
            </a:pPr>
            <a:r>
              <a:rPr lang="en-US" sz="2800"/>
              <a:t>Pengamanan data </a:t>
            </a:r>
          </a:p>
          <a:p>
            <a:pPr>
              <a:lnSpc>
                <a:spcPct val="90000"/>
              </a:lnSpc>
            </a:pPr>
            <a:endParaRPr lang="en-US" sz="28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752600" y="609600"/>
            <a:ext cx="5791200" cy="1143000"/>
          </a:xfrm>
          <a:ln w="38100">
            <a:solidFill>
              <a:schemeClr val="tx1"/>
            </a:solidFill>
          </a:ln>
        </p:spPr>
        <p:txBody>
          <a:bodyPr/>
          <a:lstStyle/>
          <a:p>
            <a:r>
              <a:rPr lang="en-US" sz="3800"/>
              <a:t>Pengendalian Output</a:t>
            </a:r>
          </a:p>
        </p:txBody>
      </p:sp>
      <p:sp>
        <p:nvSpPr>
          <p:cNvPr id="37891" name="Rectangle 3"/>
          <p:cNvSpPr>
            <a:spLocks noGrp="1" noChangeArrowheads="1"/>
          </p:cNvSpPr>
          <p:nvPr>
            <p:ph type="body" idx="1"/>
          </p:nvPr>
        </p:nvSpPr>
        <p:spPr>
          <a:ln w="19050">
            <a:solidFill>
              <a:schemeClr val="tx1"/>
            </a:solidFill>
          </a:ln>
        </p:spPr>
        <p:txBody>
          <a:bodyPr/>
          <a:lstStyle/>
          <a:p>
            <a:r>
              <a:rPr lang="en-US"/>
              <a:t>Fungsi pengendalian data seharusnya meninjau kelogisan dan kesesuaian format semua output </a:t>
            </a:r>
          </a:p>
          <a:p>
            <a:r>
              <a:rPr lang="en-US"/>
              <a:t>Dan merekonsiliasi total pengendalian input dan output yang berkaitan setiap hari</a:t>
            </a:r>
          </a:p>
          <a:p>
            <a:r>
              <a:rPr lang="en-US"/>
              <a:t>Mendestribusikan output komputer ke departemen pemakai yang sesuai</a:t>
            </a:r>
          </a:p>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600200" y="609600"/>
            <a:ext cx="5943600" cy="1143000"/>
          </a:xfrm>
          <a:ln w="38100">
            <a:solidFill>
              <a:schemeClr val="tx1"/>
            </a:solidFill>
          </a:ln>
        </p:spPr>
        <p:txBody>
          <a:bodyPr/>
          <a:lstStyle/>
          <a:p>
            <a:r>
              <a:rPr lang="en-US" sz="3800"/>
              <a:t>Pengendalian Output</a:t>
            </a:r>
          </a:p>
        </p:txBody>
      </p:sp>
      <p:sp>
        <p:nvSpPr>
          <p:cNvPr id="38915" name="Rectangle 3"/>
          <p:cNvSpPr>
            <a:spLocks noGrp="1" noChangeArrowheads="1"/>
          </p:cNvSpPr>
          <p:nvPr>
            <p:ph type="body" idx="1"/>
          </p:nvPr>
        </p:nvSpPr>
        <p:spPr>
          <a:ln w="19050">
            <a:solidFill>
              <a:schemeClr val="tx1"/>
            </a:solidFill>
          </a:ln>
        </p:spPr>
        <p:txBody>
          <a:bodyPr/>
          <a:lstStyle/>
          <a:p>
            <a:r>
              <a:rPr lang="en-US"/>
              <a:t>Mewajibkan pemakai untuk meninjau secara hati-hati kelengkapan dan ketepatan semua output komputer yang mereka terima</a:t>
            </a:r>
          </a:p>
          <a:p>
            <a:r>
              <a:rPr lang="en-US"/>
              <a:t>Menyobek atau menghancurkan data yang sangat rahasia.</a:t>
            </a:r>
          </a:p>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371600" y="609600"/>
            <a:ext cx="6477000" cy="1143000"/>
          </a:xfrm>
          <a:ln w="38100">
            <a:solidFill>
              <a:schemeClr val="tx1"/>
            </a:solidFill>
          </a:ln>
        </p:spPr>
        <p:txBody>
          <a:bodyPr/>
          <a:lstStyle/>
          <a:p>
            <a:r>
              <a:rPr lang="en-US" sz="3800"/>
              <a:t>Pengendalian Transmisi Data</a:t>
            </a:r>
          </a:p>
        </p:txBody>
      </p:sp>
      <p:sp>
        <p:nvSpPr>
          <p:cNvPr id="39939" name="Rectangle 3"/>
          <p:cNvSpPr>
            <a:spLocks noGrp="1" noChangeArrowheads="1"/>
          </p:cNvSpPr>
          <p:nvPr>
            <p:ph type="body" idx="1"/>
          </p:nvPr>
        </p:nvSpPr>
        <p:spPr>
          <a:ln w="19050">
            <a:solidFill>
              <a:schemeClr val="tx1"/>
            </a:solidFill>
          </a:ln>
        </p:spPr>
        <p:txBody>
          <a:bodyPr/>
          <a:lstStyle/>
          <a:p>
            <a:r>
              <a:rPr lang="en-US" sz="2800"/>
              <a:t>Untuk mengurangi resiko kegagalan transmisi data, perusahaan seharusnya mengawasi jaringan (network).</a:t>
            </a:r>
          </a:p>
          <a:p>
            <a:r>
              <a:rPr lang="en-US" sz="2800"/>
              <a:t>Kesalahan transmisi data diminimalkan dengan menggunakan :</a:t>
            </a:r>
          </a:p>
          <a:p>
            <a:pPr lvl="1"/>
            <a:r>
              <a:rPr lang="en-US" sz="2400"/>
              <a:t>Menggunakan enkripsi data </a:t>
            </a:r>
          </a:p>
          <a:p>
            <a:pPr lvl="1"/>
            <a:r>
              <a:rPr lang="en-US" sz="2400"/>
              <a:t>Prosedur verifikasi  routing</a:t>
            </a:r>
          </a:p>
          <a:p>
            <a:pPr lvl="1"/>
            <a:r>
              <a:rPr lang="en-US" sz="2400"/>
              <a:t>Pemeriksaan kesamaan</a:t>
            </a:r>
          </a:p>
          <a:p>
            <a:pPr lvl="1"/>
            <a:r>
              <a:rPr lang="en-US" sz="2400"/>
              <a:t>Dan teknik pengetahuan pesan</a:t>
            </a:r>
          </a:p>
          <a:p>
            <a:endParaRPr lang="en-US" sz="28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447800" y="609600"/>
            <a:ext cx="6400800" cy="1143000"/>
          </a:xfrm>
          <a:ln w="38100">
            <a:solidFill>
              <a:schemeClr val="tx1"/>
            </a:solidFill>
          </a:ln>
        </p:spPr>
        <p:txBody>
          <a:bodyPr/>
          <a:lstStyle/>
          <a:p>
            <a:r>
              <a:rPr lang="en-US" sz="3800"/>
              <a:t>Pengendalian Transmisi Data</a:t>
            </a:r>
          </a:p>
        </p:txBody>
      </p:sp>
      <p:sp>
        <p:nvSpPr>
          <p:cNvPr id="40963" name="Rectangle 3"/>
          <p:cNvSpPr>
            <a:spLocks noGrp="1" noChangeArrowheads="1"/>
          </p:cNvSpPr>
          <p:nvPr>
            <p:ph type="body" idx="1"/>
          </p:nvPr>
        </p:nvSpPr>
        <p:spPr>
          <a:ln w="19050">
            <a:solidFill>
              <a:schemeClr val="tx1"/>
            </a:solidFill>
          </a:ln>
        </p:spPr>
        <p:txBody>
          <a:bodyPr/>
          <a:lstStyle/>
          <a:p>
            <a:pPr marL="65088" indent="-65088">
              <a:buFontTx/>
              <a:buNone/>
            </a:pPr>
            <a:r>
              <a:rPr lang="en-US"/>
              <a:t>Pengendalian transmisi data memberikan nilai tambah bagi organisasi yang menggunakan electronic data interchange (EDI) atau electronic funds transfer (EFT) dalam mengurangi resiko akses yang tidak memiliki otorisasi terhadap data perusahaan.</a:t>
            </a:r>
          </a:p>
          <a:p>
            <a:pPr marL="65088" indent="-65088"/>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90600" y="609600"/>
            <a:ext cx="7162800" cy="1143000"/>
          </a:xfrm>
          <a:ln w="38100">
            <a:solidFill>
              <a:schemeClr val="tx1"/>
            </a:solidFill>
          </a:ln>
        </p:spPr>
        <p:txBody>
          <a:bodyPr/>
          <a:lstStyle/>
          <a:p>
            <a:r>
              <a:rPr lang="en-US" sz="3800"/>
              <a:t>Pengendalian Transmisi Data</a:t>
            </a:r>
          </a:p>
        </p:txBody>
      </p:sp>
      <p:sp>
        <p:nvSpPr>
          <p:cNvPr id="41987" name="Rectangle 3"/>
          <p:cNvSpPr>
            <a:spLocks noGrp="1" noChangeArrowheads="1"/>
          </p:cNvSpPr>
          <p:nvPr>
            <p:ph type="body" idx="1"/>
          </p:nvPr>
        </p:nvSpPr>
        <p:spPr>
          <a:ln w="19050">
            <a:solidFill>
              <a:schemeClr val="tx1"/>
            </a:solidFill>
          </a:ln>
        </p:spPr>
        <p:txBody>
          <a:bodyPr/>
          <a:lstStyle/>
          <a:p>
            <a:r>
              <a:rPr lang="en-US" sz="2600"/>
              <a:t>Dalam lingkungan seperti ini, pengendalian internal yang baik dapat dicapai dengan menggunakan sejumlah prosedur pengendalian: </a:t>
            </a:r>
          </a:p>
          <a:p>
            <a:pPr lvl="1">
              <a:buFontTx/>
              <a:buChar char="1"/>
            </a:pPr>
            <a:r>
              <a:rPr lang="en-US" sz="2400"/>
              <a:t>Akses fisik ke fasilitas network harus dikendalikan secara ketat.</a:t>
            </a:r>
          </a:p>
          <a:p>
            <a:pPr lvl="1">
              <a:buFontTx/>
              <a:buChar char="2"/>
            </a:pPr>
            <a:r>
              <a:rPr lang="en-US" sz="2400"/>
              <a:t>Identifikasi elektronik harus diwajibkan untuk semua terminal network yang memiliki otorisasi.</a:t>
            </a:r>
          </a:p>
          <a:p>
            <a:pPr lvl="1">
              <a:buFontTx/>
              <a:buChar char="3"/>
            </a:pPr>
            <a:r>
              <a:rPr lang="en-US" sz="2400"/>
              <a:t>Prosedur pengendalian akses logis yang ketat merupakan hal yang penting, dengan password dan nomor telepon penghubungdiubah secara berkala..</a:t>
            </a:r>
          </a:p>
          <a:p>
            <a:endParaRPr lang="en-US" sz="28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066800" y="609600"/>
            <a:ext cx="7010400" cy="1143000"/>
          </a:xfrm>
          <a:ln w="38100">
            <a:solidFill>
              <a:schemeClr val="tx1"/>
            </a:solidFill>
          </a:ln>
        </p:spPr>
        <p:txBody>
          <a:bodyPr/>
          <a:lstStyle/>
          <a:p>
            <a:r>
              <a:rPr lang="en-US" sz="3800"/>
              <a:t>Pengendalian Transmisi Data</a:t>
            </a:r>
          </a:p>
        </p:txBody>
      </p:sp>
      <p:sp>
        <p:nvSpPr>
          <p:cNvPr id="43011" name="Rectangle 3"/>
          <p:cNvSpPr>
            <a:spLocks noGrp="1" noChangeArrowheads="1"/>
          </p:cNvSpPr>
          <p:nvPr>
            <p:ph type="body" idx="1"/>
          </p:nvPr>
        </p:nvSpPr>
        <p:spPr>
          <a:ln w="19050">
            <a:solidFill>
              <a:schemeClr val="tx1"/>
            </a:solidFill>
          </a:ln>
        </p:spPr>
        <p:txBody>
          <a:bodyPr/>
          <a:lstStyle/>
          <a:p>
            <a:pPr>
              <a:buFontTx/>
              <a:buNone/>
            </a:pPr>
            <a:r>
              <a:rPr lang="en-US"/>
              <a:t>Prosedur pengendalian, Lanjutan</a:t>
            </a:r>
          </a:p>
          <a:p>
            <a:pPr lvl="1">
              <a:buFontTx/>
              <a:buChar char="4"/>
            </a:pPr>
            <a:r>
              <a:rPr lang="en-US"/>
              <a:t>Enkripsi harus digunakan untuk mengamankan data yang disimpan serta data yang dikirim.</a:t>
            </a:r>
          </a:p>
          <a:p>
            <a:pPr lvl="1">
              <a:buFontTx/>
              <a:buChar char="5"/>
            </a:pPr>
            <a:r>
              <a:rPr lang="en-US"/>
              <a:t>Rincian semua transaksi harus dicatat yang ditinjau ulang secara berkala untuk mengetahui jika ada transaksi yang tidak valid.</a:t>
            </a:r>
          </a:p>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609600"/>
            <a:ext cx="7772400" cy="1752600"/>
          </a:xfrm>
          <a:ln w="38100">
            <a:solidFill>
              <a:schemeClr val="tx1"/>
            </a:solidFill>
          </a:ln>
        </p:spPr>
        <p:txBody>
          <a:bodyPr/>
          <a:lstStyle/>
          <a:p>
            <a:r>
              <a:rPr lang="en-US" sz="3600"/>
              <a:t>Minggu ke 6</a:t>
            </a:r>
            <a:br>
              <a:rPr lang="en-US" sz="3600"/>
            </a:br>
            <a:r>
              <a:rPr lang="en-US" sz="3600"/>
              <a:t>Pengendalian Sistem Informasi Berdasakan Komputer</a:t>
            </a:r>
          </a:p>
        </p:txBody>
      </p:sp>
      <p:sp>
        <p:nvSpPr>
          <p:cNvPr id="44035" name="Rectangle 3"/>
          <p:cNvSpPr>
            <a:spLocks noGrp="1" noChangeArrowheads="1"/>
          </p:cNvSpPr>
          <p:nvPr>
            <p:ph type="body" idx="1"/>
          </p:nvPr>
        </p:nvSpPr>
        <p:spPr>
          <a:xfrm>
            <a:off x="685800" y="2971800"/>
            <a:ext cx="7772400" cy="3124200"/>
          </a:xfrm>
          <a:ln w="19050">
            <a:solidFill>
              <a:schemeClr val="tx1"/>
            </a:solidFill>
          </a:ln>
        </p:spPr>
        <p:txBody>
          <a:bodyPr/>
          <a:lstStyle/>
          <a:p>
            <a:endParaRPr lang="en-US"/>
          </a:p>
          <a:p>
            <a:endParaRPr lang="en-US"/>
          </a:p>
          <a:p>
            <a:pPr algn="ctr">
              <a:buFontTx/>
              <a:buNone/>
            </a:pPr>
            <a:r>
              <a:rPr lang="en-US" sz="4000"/>
              <a:t>********  </a:t>
            </a:r>
            <a:r>
              <a:rPr lang="en-US" sz="4000" i="1"/>
              <a:t>SELESAI </a:t>
            </a:r>
            <a:r>
              <a:rPr lang="en-US" sz="400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ln w="38100">
            <a:solidFill>
              <a:schemeClr val="tx1"/>
            </a:solidFill>
          </a:ln>
        </p:spPr>
        <p:txBody>
          <a:bodyPr/>
          <a:lstStyle/>
          <a:p>
            <a:r>
              <a:rPr lang="en-US" sz="3400"/>
              <a:t>Pengendalian yang Berhubungan dengan Beberapa Prinsip Keandalan</a:t>
            </a:r>
          </a:p>
        </p:txBody>
      </p:sp>
      <p:sp>
        <p:nvSpPr>
          <p:cNvPr id="7171" name="Rectangle 3"/>
          <p:cNvSpPr>
            <a:spLocks noGrp="1" noChangeArrowheads="1"/>
          </p:cNvSpPr>
          <p:nvPr>
            <p:ph type="body" idx="1"/>
          </p:nvPr>
        </p:nvSpPr>
        <p:spPr>
          <a:xfrm>
            <a:off x="685800" y="2209800"/>
            <a:ext cx="7772400" cy="3505200"/>
          </a:xfrm>
          <a:ln w="19050">
            <a:solidFill>
              <a:schemeClr val="tx1"/>
            </a:solidFill>
          </a:ln>
        </p:spPr>
        <p:txBody>
          <a:bodyPr/>
          <a:lstStyle/>
          <a:p>
            <a:endParaRPr lang="en-US"/>
          </a:p>
          <a:p>
            <a:r>
              <a:rPr lang="en-US"/>
              <a:t>Perencanaan strategis dan penganggaran</a:t>
            </a:r>
          </a:p>
          <a:p>
            <a:r>
              <a:rPr lang="en-US"/>
              <a:t>Mengembangkan rencana keandalan sistem</a:t>
            </a:r>
          </a:p>
          <a:p>
            <a:r>
              <a:rPr lang="en-US"/>
              <a:t>Dan melaksanakan dokumentasi</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ln w="38100">
            <a:solidFill>
              <a:schemeClr val="tx1"/>
            </a:solidFill>
          </a:ln>
        </p:spPr>
        <p:txBody>
          <a:bodyPr/>
          <a:lstStyle/>
          <a:p>
            <a:r>
              <a:rPr lang="en-US" sz="3400"/>
              <a:t>Pengendalian yang Berhubungan dengan Beberapa Prinsip Keandalan</a:t>
            </a:r>
          </a:p>
        </p:txBody>
      </p:sp>
      <p:sp>
        <p:nvSpPr>
          <p:cNvPr id="8195" name="Rectangle 3"/>
          <p:cNvSpPr>
            <a:spLocks noGrp="1" noChangeArrowheads="1"/>
          </p:cNvSpPr>
          <p:nvPr>
            <p:ph type="body" idx="1"/>
          </p:nvPr>
        </p:nvSpPr>
        <p:spPr>
          <a:ln w="19050">
            <a:solidFill>
              <a:schemeClr val="tx1"/>
            </a:solidFill>
          </a:ln>
        </p:spPr>
        <p:txBody>
          <a:bodyPr/>
          <a:lstStyle/>
          <a:p>
            <a:r>
              <a:rPr lang="en-US" sz="2800"/>
              <a:t>Dokumentasi dapat diklasifikasikan menjadi tiga kategori dasar, yaitu:</a:t>
            </a:r>
          </a:p>
          <a:p>
            <a:pPr lvl="1"/>
            <a:r>
              <a:rPr lang="en-US" sz="2400"/>
              <a:t>Dokumentasi administratif: Mendeskripsikan standar dan prosedur untuk pemrosesan  data.</a:t>
            </a:r>
          </a:p>
          <a:p>
            <a:pPr lvl="1"/>
            <a:r>
              <a:rPr lang="en-US" sz="2400"/>
              <a:t>Dokumentasi sistem : Mendeskripsikan setiap sistem aplikasi dan fungsi utama pemrosesannya.</a:t>
            </a:r>
          </a:p>
          <a:p>
            <a:pPr lvl="1"/>
            <a:r>
              <a:rPr lang="en-US" sz="2400"/>
              <a:t>Dokumentasi operasional: Mendeskripsikan hal apa yang dibutuhkan untuk menjalankan sebuah program.</a:t>
            </a:r>
          </a:p>
          <a:p>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133600" y="609600"/>
            <a:ext cx="5029200" cy="1143000"/>
          </a:xfrm>
          <a:ln w="38100">
            <a:solidFill>
              <a:schemeClr val="tx1"/>
            </a:solidFill>
          </a:ln>
        </p:spPr>
        <p:txBody>
          <a:bodyPr/>
          <a:lstStyle/>
          <a:p>
            <a:r>
              <a:rPr lang="en-US" sz="3800"/>
              <a:t>Ketersediaan</a:t>
            </a:r>
          </a:p>
        </p:txBody>
      </p:sp>
      <p:sp>
        <p:nvSpPr>
          <p:cNvPr id="9219" name="Rectangle 3"/>
          <p:cNvSpPr>
            <a:spLocks noGrp="1" noChangeArrowheads="1"/>
          </p:cNvSpPr>
          <p:nvPr>
            <p:ph type="body" idx="1"/>
          </p:nvPr>
        </p:nvSpPr>
        <p:spPr>
          <a:ln w="19050">
            <a:solidFill>
              <a:schemeClr val="tx1"/>
            </a:solidFill>
          </a:ln>
        </p:spPr>
        <p:txBody>
          <a:bodyPr/>
          <a:lstStyle/>
          <a:p>
            <a:r>
              <a:rPr lang="en-US" sz="3000"/>
              <a:t>Ketersediaan</a:t>
            </a:r>
          </a:p>
          <a:p>
            <a:pPr lvl="1"/>
            <a:r>
              <a:rPr lang="en-US" sz="2400"/>
              <a:t>Meminimalkan waktu kegagalan sistem </a:t>
            </a:r>
          </a:p>
          <a:p>
            <a:pPr lvl="2"/>
            <a:r>
              <a:rPr lang="en-US"/>
              <a:t>Pemeliharaan untuk pencegahan</a:t>
            </a:r>
          </a:p>
          <a:p>
            <a:pPr lvl="3"/>
            <a:r>
              <a:rPr lang="en-US"/>
              <a:t>Sistem pasokan tenaga listrik yang stabil</a:t>
            </a:r>
          </a:p>
          <a:p>
            <a:pPr lvl="3"/>
            <a:r>
              <a:rPr lang="en-US"/>
              <a:t>Batas toleransi kesalahan</a:t>
            </a:r>
          </a:p>
          <a:p>
            <a:pPr lvl="2"/>
            <a:r>
              <a:rPr lang="en-US" sz="2000"/>
              <a:t>Rencana pemulihan dari bencana</a:t>
            </a:r>
          </a:p>
          <a:p>
            <a:pPr lvl="3"/>
            <a:r>
              <a:rPr lang="en-US"/>
              <a:t>Meminimalkan gangguan, kerusakan, dan kerugian</a:t>
            </a:r>
          </a:p>
          <a:p>
            <a:pPr lvl="3"/>
            <a:r>
              <a:rPr lang="en-US"/>
              <a:t>Memberikan cara alternatif memproses informasi untuk sementara waktu</a:t>
            </a:r>
          </a:p>
          <a:p>
            <a:pPr lvl="3"/>
            <a:r>
              <a:rPr lang="en-US"/>
              <a:t>Meneruskan jalannya operasi normal sesegera mungkin</a:t>
            </a:r>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133600" y="609600"/>
            <a:ext cx="5029200" cy="1143000"/>
          </a:xfrm>
          <a:ln w="38100">
            <a:solidFill>
              <a:schemeClr val="tx1"/>
            </a:solidFill>
          </a:ln>
        </p:spPr>
        <p:txBody>
          <a:bodyPr/>
          <a:lstStyle/>
          <a:p>
            <a:r>
              <a:rPr lang="en-US" sz="3800"/>
              <a:t>Ketersediaan</a:t>
            </a:r>
          </a:p>
        </p:txBody>
      </p:sp>
      <p:sp>
        <p:nvSpPr>
          <p:cNvPr id="10243" name="Rectangle 3"/>
          <p:cNvSpPr>
            <a:spLocks noGrp="1" noChangeArrowheads="1"/>
          </p:cNvSpPr>
          <p:nvPr>
            <p:ph type="body" idx="1"/>
          </p:nvPr>
        </p:nvSpPr>
        <p:spPr>
          <a:ln w="19050">
            <a:solidFill>
              <a:schemeClr val="tx1"/>
            </a:solidFill>
          </a:ln>
        </p:spPr>
        <p:txBody>
          <a:bodyPr/>
          <a:lstStyle/>
          <a:p>
            <a:pPr lvl="3">
              <a:lnSpc>
                <a:spcPct val="90000"/>
              </a:lnSpc>
            </a:pPr>
            <a:r>
              <a:rPr lang="en-US"/>
              <a:t>Melatih dan memperkenalkan personil dengan operasi perusahaan secara darurat.</a:t>
            </a:r>
          </a:p>
          <a:p>
            <a:pPr lvl="3">
              <a:lnSpc>
                <a:spcPct val="90000"/>
              </a:lnSpc>
            </a:pPr>
            <a:r>
              <a:rPr lang="en-US"/>
              <a:t>Prioritas proses pemulihan</a:t>
            </a:r>
          </a:p>
          <a:p>
            <a:pPr lvl="3">
              <a:lnSpc>
                <a:spcPct val="90000"/>
              </a:lnSpc>
            </a:pPr>
            <a:r>
              <a:rPr lang="en-US"/>
              <a:t>Jaminan</a:t>
            </a:r>
          </a:p>
          <a:p>
            <a:pPr lvl="3">
              <a:lnSpc>
                <a:spcPct val="90000"/>
              </a:lnSpc>
            </a:pPr>
            <a:r>
              <a:rPr lang="en-US"/>
              <a:t>Data dan file program cadangan</a:t>
            </a:r>
          </a:p>
          <a:p>
            <a:pPr lvl="4">
              <a:lnSpc>
                <a:spcPct val="90000"/>
              </a:lnSpc>
            </a:pPr>
            <a:r>
              <a:rPr lang="en-US"/>
              <a:t>Pengaman elektronis</a:t>
            </a:r>
          </a:p>
          <a:p>
            <a:pPr lvl="4">
              <a:lnSpc>
                <a:spcPct val="90000"/>
              </a:lnSpc>
            </a:pPr>
            <a:r>
              <a:rPr lang="en-US"/>
              <a:t>Konsep rekonstruksi bertingkat</a:t>
            </a:r>
          </a:p>
          <a:p>
            <a:pPr lvl="4">
              <a:lnSpc>
                <a:spcPct val="90000"/>
              </a:lnSpc>
            </a:pPr>
            <a:r>
              <a:rPr lang="en-US"/>
              <a:t>Prosedur pengulangan</a:t>
            </a:r>
          </a:p>
          <a:p>
            <a:pPr lvl="3">
              <a:lnSpc>
                <a:spcPct val="90000"/>
              </a:lnSpc>
            </a:pPr>
            <a:r>
              <a:rPr lang="en-US"/>
              <a:t>Penugasan khusus</a:t>
            </a:r>
          </a:p>
          <a:p>
            <a:pPr lvl="3">
              <a:lnSpc>
                <a:spcPct val="90000"/>
              </a:lnSpc>
            </a:pPr>
            <a:r>
              <a:rPr lang="en-US"/>
              <a:t>Fasilitas cadangan komputer dan telekomunikasi</a:t>
            </a:r>
          </a:p>
          <a:p>
            <a:pPr lvl="3">
              <a:lnSpc>
                <a:spcPct val="90000"/>
              </a:lnSpc>
            </a:pPr>
            <a:r>
              <a:rPr lang="en-US"/>
              <a:t>Uji dan revisi periodik</a:t>
            </a:r>
          </a:p>
          <a:p>
            <a:pPr lvl="3">
              <a:lnSpc>
                <a:spcPct val="90000"/>
              </a:lnSpc>
            </a:pPr>
            <a:r>
              <a:rPr lang="en-US"/>
              <a:t>Dokumentasi yang lengkap</a:t>
            </a:r>
          </a:p>
          <a:p>
            <a:pPr>
              <a:lnSpc>
                <a:spcPct val="90000"/>
              </a:lnSpc>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ln w="38100">
            <a:solidFill>
              <a:schemeClr val="tx1"/>
            </a:solidFill>
          </a:ln>
        </p:spPr>
        <p:txBody>
          <a:bodyPr/>
          <a:lstStyle/>
          <a:p>
            <a:r>
              <a:rPr lang="en-US" sz="3800"/>
              <a:t>Mengembangkan rencana keamanan</a:t>
            </a:r>
          </a:p>
        </p:txBody>
      </p:sp>
      <p:sp>
        <p:nvSpPr>
          <p:cNvPr id="11267" name="Rectangle 3"/>
          <p:cNvSpPr>
            <a:spLocks noGrp="1" noChangeArrowheads="1"/>
          </p:cNvSpPr>
          <p:nvPr>
            <p:ph type="body" idx="1"/>
          </p:nvPr>
        </p:nvSpPr>
        <p:spPr>
          <a:ln w="19050">
            <a:solidFill>
              <a:schemeClr val="tx1"/>
            </a:solidFill>
          </a:ln>
        </p:spPr>
        <p:txBody>
          <a:bodyPr/>
          <a:lstStyle/>
          <a:p>
            <a:r>
              <a:rPr lang="en-US" sz="2800"/>
              <a:t>Mengembangkan dan memperbarui terus menerus rencana keandalan yang komprehensif, adalah salah satu pengendalian penting yang dapat diidentifikasi oleh perusahaan.</a:t>
            </a:r>
          </a:p>
          <a:p>
            <a:pPr lvl="1"/>
            <a:r>
              <a:rPr lang="en-US" sz="2400"/>
              <a:t>Pertanyaannya adalah kebutuhan apa yang diminta ?</a:t>
            </a:r>
          </a:p>
          <a:p>
            <a:pPr lvl="1"/>
            <a:r>
              <a:rPr lang="en-US" sz="2400" i="1"/>
              <a:t>Siapa yang dapat mengakses informasi </a:t>
            </a:r>
            <a:r>
              <a:rPr lang="en-US" sz="2400"/>
              <a:t>? </a:t>
            </a:r>
          </a:p>
          <a:p>
            <a:pPr lvl="1"/>
            <a:r>
              <a:rPr lang="en-US" sz="2400" i="1"/>
              <a:t>Kapan mereka membutuhkan </a:t>
            </a:r>
            <a:r>
              <a:rPr lang="en-US" sz="2400"/>
              <a:t>?</a:t>
            </a:r>
          </a:p>
          <a:p>
            <a:pPr lvl="1"/>
            <a:r>
              <a:rPr lang="en-US" sz="2400"/>
              <a:t>Pada sistem yang mana informasi berada ?</a:t>
            </a:r>
          </a:p>
          <a:p>
            <a:endParaRPr 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ln w="38100">
            <a:solidFill>
              <a:schemeClr val="tx1"/>
            </a:solidFill>
          </a:ln>
        </p:spPr>
        <p:txBody>
          <a:bodyPr/>
          <a:lstStyle/>
          <a:p>
            <a:r>
              <a:rPr lang="en-US" sz="3400"/>
              <a:t>Pemisahan Tugas dalam Fungsi Sistem</a:t>
            </a:r>
          </a:p>
        </p:txBody>
      </p:sp>
      <p:sp>
        <p:nvSpPr>
          <p:cNvPr id="12291" name="Rectangle 3"/>
          <p:cNvSpPr>
            <a:spLocks noGrp="1" noChangeArrowheads="1"/>
          </p:cNvSpPr>
          <p:nvPr>
            <p:ph type="body" idx="1"/>
          </p:nvPr>
        </p:nvSpPr>
        <p:spPr>
          <a:ln w="19050">
            <a:solidFill>
              <a:schemeClr val="tx1"/>
            </a:solidFill>
          </a:ln>
        </p:spPr>
        <p:txBody>
          <a:bodyPr/>
          <a:lstStyle/>
          <a:p>
            <a:pPr>
              <a:lnSpc>
                <a:spcPct val="80000"/>
              </a:lnSpc>
            </a:pPr>
            <a:r>
              <a:rPr lang="en-US" sz="2700"/>
              <a:t>Di dalam sistem informasi yang sangat terintegrasi, prosedur yang dahulu dilakukan oleh beberapa orang, kini digabungkan.</a:t>
            </a:r>
          </a:p>
          <a:p>
            <a:pPr>
              <a:lnSpc>
                <a:spcPct val="80000"/>
              </a:lnSpc>
            </a:pPr>
            <a:r>
              <a:rPr lang="en-US" sz="2700"/>
              <a:t>Siapapun yang memiliki akses tak terbatas ke komputer, program komputer, dan data, dapat memiliki kesempatan untuk melakukan kejahatan dan menyembunyikan penipuan.</a:t>
            </a:r>
          </a:p>
          <a:p>
            <a:pPr>
              <a:lnSpc>
                <a:spcPct val="80000"/>
              </a:lnSpc>
            </a:pPr>
            <a:r>
              <a:rPr lang="en-US" sz="2700"/>
              <a:t>Dalam rangka memerangi ancaman ini, organisasi harus mengimplementasikan prosedur pengendalian yang sesuai, seperti pemisahan tugas yang efektif dalam fungsi sistem informasi.</a:t>
            </a:r>
          </a:p>
          <a:p>
            <a:pPr>
              <a:lnSpc>
                <a:spcPct val="80000"/>
              </a:lnSpc>
            </a:pPr>
            <a:endParaRPr lang="en-US" sz="28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77</TotalTime>
  <Words>1816</Words>
  <Application>Microsoft PowerPoint</Application>
  <PresentationFormat>On-screen Show (4:3)</PresentationFormat>
  <Paragraphs>235</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Times New Roman</vt:lpstr>
      <vt:lpstr>Arial</vt:lpstr>
      <vt:lpstr>Wingdings</vt:lpstr>
      <vt:lpstr>Monotype Sorts</vt:lpstr>
      <vt:lpstr>Default Design</vt:lpstr>
      <vt:lpstr> Minggu Ke 6 </vt:lpstr>
      <vt:lpstr>Empat Prinsip Keandalan Sistem</vt:lpstr>
      <vt:lpstr>Kriteria yang Digunakan Untuk  Mengevaluasi Prinsip-Prinsip Keandalan</vt:lpstr>
      <vt:lpstr>Pengendalian yang Berhubungan dengan Beberapa Prinsip Keandalan</vt:lpstr>
      <vt:lpstr>Pengendalian yang Berhubungan dengan Beberapa Prinsip Keandalan</vt:lpstr>
      <vt:lpstr>Ketersediaan</vt:lpstr>
      <vt:lpstr>Ketersediaan</vt:lpstr>
      <vt:lpstr>Mengembangkan rencana keamanan</vt:lpstr>
      <vt:lpstr>Pemisahan Tugas dalam Fungsi Sistem</vt:lpstr>
      <vt:lpstr>Pemisahan Tugas dalam Fungsi Sistem</vt:lpstr>
      <vt:lpstr>Pemisahan Tugas dalam Fungsi Sistem</vt:lpstr>
      <vt:lpstr>Pengendalian atas Akses Secara Fisik</vt:lpstr>
      <vt:lpstr>Pengendalian atas Akses Secara Logis</vt:lpstr>
      <vt:lpstr>Perlindungan PC dan Jaringan Klien/Server</vt:lpstr>
      <vt:lpstr>Perlindungan PC dan Jaringan Klien/Server</vt:lpstr>
      <vt:lpstr>Pengendalian Internet dan  E-commerce</vt:lpstr>
      <vt:lpstr>Pengendalian Internet dan  E-commerce</vt:lpstr>
      <vt:lpstr>Pengendalian Internet dan E-commerce</vt:lpstr>
      <vt:lpstr>Keterpeliharaan</vt:lpstr>
      <vt:lpstr>Pengembangan Proyek dan Pengendalian Akuisisi</vt:lpstr>
      <vt:lpstr>Perubahan Pengendalian Manajemen</vt:lpstr>
      <vt:lpstr>Perubahan Pengendalian Manajemen</vt:lpstr>
      <vt:lpstr>Perubahan Pengendalian Manajemen</vt:lpstr>
      <vt:lpstr>Integritas</vt:lpstr>
      <vt:lpstr>Integritas:  Pengendalian Sumber Data</vt:lpstr>
      <vt:lpstr>Integritas:  Pengendalian Sumber Data </vt:lpstr>
      <vt:lpstr>Integritas: Rutinitas Validasi Input </vt:lpstr>
      <vt:lpstr>Integritas:  Pengendalian Entri Data On-Line</vt:lpstr>
      <vt:lpstr>Integritas:  Pengendalian Entri Data On-Line</vt:lpstr>
      <vt:lpstr>Integritas: Pengendalian Pemrosesan dan Penyimpanan Data</vt:lpstr>
      <vt:lpstr>Integritas: Pengendalian Pemrosesan dan Penyimpanan Data</vt:lpstr>
      <vt:lpstr>Pengendalian Output</vt:lpstr>
      <vt:lpstr>Pengendalian Output</vt:lpstr>
      <vt:lpstr>Pengendalian Transmisi Data</vt:lpstr>
      <vt:lpstr>Pengendalian Transmisi Data</vt:lpstr>
      <vt:lpstr>Pengendalian Transmisi Data</vt:lpstr>
      <vt:lpstr>Pengendalian Transmisi Data</vt:lpstr>
      <vt:lpstr>Minggu ke 6 Pengendalian Sistem Informasi Berdasakan Komputer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Subur Harahap</cp:lastModifiedBy>
  <cp:revision>40</cp:revision>
  <dcterms:created xsi:type="dcterms:W3CDTF">1601-01-01T00:00:00Z</dcterms:created>
  <dcterms:modified xsi:type="dcterms:W3CDTF">2014-07-07T09:53:25Z</dcterms:modified>
</cp:coreProperties>
</file>