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3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9CF170-C040-4FA5-B0E7-0E4F13DFF1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4962BD-6BD6-41AA-BE17-2162FCA835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C2F84F-B77A-4E2C-AAD3-EADD9587BF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74B7BB-8384-425E-9262-5847ACAA882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42535E-6094-4AE4-A3D1-DDF48CCBF7D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E4785D-8EE9-457A-8252-C8122BCAC8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712982-B7D9-422A-BCF8-B4B042045B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ED4CA4-75D1-42A8-8540-39E8918540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E6A236-F51E-4705-AA30-59A68F9C24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99AA41-DA99-4832-903B-FBB01459F2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6F0891-5CAF-4528-8734-F1C4DF8DF3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1F31941-595E-4E0A-8946-37D17C66D74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05000" y="1066800"/>
            <a:ext cx="5486400" cy="1828800"/>
          </a:xfrm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en-US" sz="5600"/>
              <a:t>Minggu Ke 10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00400"/>
            <a:ext cx="6400800" cy="2209800"/>
          </a:xfrm>
          <a:ln w="19050">
            <a:solidFill>
              <a:schemeClr val="tx1"/>
            </a:solidFill>
          </a:ln>
        </p:spPr>
        <p:txBody>
          <a:bodyPr/>
          <a:lstStyle/>
          <a:p>
            <a:r>
              <a:rPr lang="en-US" sz="4000"/>
              <a:t>Siklus Pengeluaran:</a:t>
            </a:r>
            <a:br>
              <a:rPr lang="en-US" sz="4000"/>
            </a:br>
            <a:r>
              <a:rPr lang="en-US" sz="4000"/>
              <a:t>Pembelian dan Pengeluaran Kas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en-US" sz="3400"/>
              <a:t>Memesan barang, Perlengkapan dan jasa (layanan)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ln w="19050">
            <a:solidFill>
              <a:schemeClr val="tx1"/>
            </a:solidFill>
          </a:ln>
        </p:spPr>
        <p:txBody>
          <a:bodyPr/>
          <a:lstStyle/>
          <a:p>
            <a:r>
              <a:rPr lang="en-US" i="1"/>
              <a:t>Apakah keputusan penting itu ? </a:t>
            </a:r>
          </a:p>
          <a:p>
            <a:pPr lvl="1"/>
            <a:r>
              <a:rPr lang="en-US"/>
              <a:t>Menetukan pemasok (vendor)</a:t>
            </a:r>
          </a:p>
          <a:p>
            <a:r>
              <a:rPr lang="en-US" i="1"/>
              <a:t>Faktor-faktor apakah yang harus dipertimbangkan dalam membuat kieputusan ini ?</a:t>
            </a:r>
          </a:p>
          <a:p>
            <a:pPr lvl="1"/>
            <a:r>
              <a:rPr lang="en-US"/>
              <a:t>Harga, kualitas bahan baku</a:t>
            </a:r>
          </a:p>
          <a:p>
            <a:pPr lvl="1"/>
            <a:r>
              <a:rPr lang="en-US"/>
              <a:t>Dapat diandalkan dalam melakukan pengiriman</a:t>
            </a:r>
          </a:p>
          <a:p>
            <a:pPr>
              <a:buFontTx/>
              <a:buNone/>
            </a:pPr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en-US" sz="3400"/>
              <a:t>Memesan barang, Perlengkapan dan jasa (layanan)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ln w="19050">
            <a:solidFill>
              <a:schemeClr val="tx1"/>
            </a:solidFill>
          </a:ln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i="1"/>
              <a:t>Dokumen-dokumen dan prosedur-prosedur:</a:t>
            </a:r>
          </a:p>
          <a:p>
            <a:pPr>
              <a:lnSpc>
                <a:spcPct val="90000"/>
              </a:lnSpc>
            </a:pPr>
            <a:r>
              <a:rPr lang="en-US" sz="2600"/>
              <a:t>Pesanan pembelian adalah sebuah dokumen atau formulir elektronis yang secara formal meminta pemasok untuk menjual dan mengirimkan produk yang disebutkan dengan harga yang telah ditentukan.</a:t>
            </a:r>
          </a:p>
          <a:p>
            <a:pPr>
              <a:lnSpc>
                <a:spcPct val="90000"/>
              </a:lnSpc>
            </a:pPr>
            <a:r>
              <a:rPr lang="en-US" sz="2800"/>
              <a:t>Pesanan pembelian juga merupakan janji untuk membayar dan menjadi sebuah kontrak begitu pemasok menyetujuinya.</a:t>
            </a:r>
          </a:p>
          <a:p>
            <a:pPr>
              <a:lnSpc>
                <a:spcPct val="90000"/>
              </a:lnSpc>
            </a:pPr>
            <a:r>
              <a:rPr lang="en-US" sz="2800"/>
              <a:t>Sering kali, beberapa pesanan pembelian dibuat untuk memenuhi satu permintaan pembelian.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8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609600"/>
            <a:ext cx="7010400" cy="1143000"/>
          </a:xfrm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en-US" sz="3400"/>
              <a:t>Menerima dan menyimpan barang, Perlengkapan dan jasa (layanan)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ln w="19050">
            <a:solidFill>
              <a:schemeClr val="tx1"/>
            </a:solidFill>
          </a:ln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Aktivitas bisnis utama kedua dalam siklus pengeluaran adalah penerimaan dan penyimpanan barang yang dipesan.</a:t>
            </a:r>
          </a:p>
          <a:p>
            <a:pPr>
              <a:lnSpc>
                <a:spcPct val="90000"/>
              </a:lnSpc>
            </a:pPr>
            <a:r>
              <a:rPr lang="en-US" sz="2800" i="1"/>
              <a:t>Keputusan-keputusan penting dan kebutuhan-kebutuhan informasi:</a:t>
            </a:r>
          </a:p>
          <a:p>
            <a:pPr>
              <a:lnSpc>
                <a:spcPct val="90000"/>
              </a:lnSpc>
            </a:pPr>
            <a:r>
              <a:rPr lang="en-US" sz="2800"/>
              <a:t>Bagian penerimaan mempunyai dua tanggung jawab utama:</a:t>
            </a:r>
          </a:p>
          <a:p>
            <a:pPr lvl="1">
              <a:lnSpc>
                <a:spcPct val="90000"/>
              </a:lnSpc>
              <a:buFontTx/>
              <a:buChar char="1"/>
            </a:pPr>
            <a:r>
              <a:rPr lang="en-US" sz="2400"/>
              <a:t>Memutuskan apakah menerima pengiriman</a:t>
            </a:r>
          </a:p>
          <a:p>
            <a:pPr lvl="1">
              <a:lnSpc>
                <a:spcPct val="90000"/>
              </a:lnSpc>
              <a:buFontTx/>
              <a:buChar char="2"/>
            </a:pPr>
            <a:r>
              <a:rPr lang="en-US" sz="2400"/>
              <a:t>Memeriksa jumlah dan kualitas barang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8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609600"/>
            <a:ext cx="7010400" cy="1143000"/>
          </a:xfrm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en-US" sz="3400"/>
              <a:t>Menerima dan menyimpan barang, Perlengkapan dan jasa (layanan)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ln w="19050">
            <a:solidFill>
              <a:schemeClr val="tx1"/>
            </a:solidFill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i="1"/>
              <a:t>Dokumen-dokumen dan prosedur-prosedur:</a:t>
            </a:r>
          </a:p>
          <a:p>
            <a:pPr>
              <a:lnSpc>
                <a:spcPct val="80000"/>
              </a:lnSpc>
            </a:pPr>
            <a:r>
              <a:rPr lang="en-US" sz="2800"/>
              <a:t>Laporan penerimaan adalah dokumen utama yang digunakan dalam subsistem penerimaan dalam siklus pengeluaran, laporan ini mendokumentasikan rincian mengenai: setiap kiriman, termasuk tanggal penerimaan, pengiriman, pemasok, dan nomor pesanan pembelian.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Bagi setiap barang yang diterima, laporan ini menunjukkan nomor barang, deskripsi, unit ukuran, dan jumlah barang yang diterima.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8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609600"/>
            <a:ext cx="7315200" cy="1143000"/>
          </a:xfrm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en-US" sz="3400"/>
              <a:t>Membayar barang dan jasa </a:t>
            </a:r>
            <a:r>
              <a:rPr lang="en-US" sz="3000"/>
              <a:t>(layanan</a:t>
            </a:r>
            <a:r>
              <a:rPr lang="en-US" sz="3400"/>
              <a:t>):</a:t>
            </a:r>
            <a:br>
              <a:rPr lang="en-US" sz="3400"/>
            </a:br>
            <a:r>
              <a:rPr lang="en-US" sz="3400"/>
              <a:t>Menyetujui Faktur Pemasok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ln w="19050">
            <a:solidFill>
              <a:schemeClr val="tx1"/>
            </a:solidFill>
          </a:ln>
        </p:spPr>
        <p:txBody>
          <a:bodyPr/>
          <a:lstStyle/>
          <a:p>
            <a:r>
              <a:rPr lang="en-US"/>
              <a:t>Aktivitas utama ketiga dalam siklus pengeluaran adalah menyetujui faktur penjualan dari vendor untuk pembbayaran.</a:t>
            </a:r>
          </a:p>
          <a:p>
            <a:pPr lvl="1"/>
            <a:r>
              <a:rPr lang="en-US"/>
              <a:t>Bagian utang usaha menyetujui faktur penjualan untuk dibayar</a:t>
            </a:r>
          </a:p>
          <a:p>
            <a:pPr lvl="1"/>
            <a:r>
              <a:rPr lang="en-US"/>
              <a:t>Kasir bertanggung jawab untuk melakukan pembayaran</a:t>
            </a:r>
          </a:p>
          <a:p>
            <a:pPr>
              <a:buFontTx/>
              <a:buNone/>
            </a:pPr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609600"/>
            <a:ext cx="7010400" cy="1143000"/>
          </a:xfrm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en-US" sz="3400"/>
              <a:t>Membayar barang dan jasa </a:t>
            </a:r>
            <a:r>
              <a:rPr lang="en-US" sz="3000"/>
              <a:t>(layanan</a:t>
            </a:r>
            <a:r>
              <a:rPr lang="en-US" sz="3400"/>
              <a:t>):</a:t>
            </a:r>
            <a:br>
              <a:rPr lang="en-US" sz="3400"/>
            </a:br>
            <a:r>
              <a:rPr lang="en-US" sz="3400"/>
              <a:t>Menyetujui Faktur Pemasok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ln w="19050">
            <a:solidFill>
              <a:schemeClr val="tx1"/>
            </a:solidFill>
          </a:ln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Tujuan utang usaha adalah untuk mensahkan pembayaran hanya untuk barang dan jasa yang dipesan dan benar-benar diterima.</a:t>
            </a:r>
          </a:p>
          <a:p>
            <a:pPr>
              <a:lnSpc>
                <a:spcPct val="90000"/>
              </a:lnSpc>
            </a:pPr>
            <a:r>
              <a:rPr lang="en-US"/>
              <a:t>Ada dua cara untuk memproses faktur penjualan dari vendor :</a:t>
            </a:r>
          </a:p>
          <a:p>
            <a:pPr lvl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/>
              <a:t>Sistem tanpa voucher </a:t>
            </a:r>
          </a:p>
          <a:p>
            <a:pPr lvl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/>
              <a:t>Sistem Voucher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en-US" sz="3800"/>
              <a:t>Membayar barang dan jasa </a:t>
            </a:r>
            <a:r>
              <a:rPr lang="en-US" sz="3400"/>
              <a:t>(layanan</a:t>
            </a:r>
            <a:r>
              <a:rPr lang="en-US" sz="3800"/>
              <a:t>):</a:t>
            </a:r>
            <a:r>
              <a:rPr lang="en-US" sz="3400"/>
              <a:t> Memperbaiki Utang Usaha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ln w="19050">
            <a:solidFill>
              <a:schemeClr val="tx1"/>
            </a:solidFill>
          </a:ln>
        </p:spPr>
        <p:txBody>
          <a:bodyPr/>
          <a:lstStyle/>
          <a:p>
            <a:pPr>
              <a:buFontTx/>
              <a:buNone/>
            </a:pPr>
            <a:r>
              <a:rPr lang="en-US"/>
              <a:t>Pemrosesan efisiensi dapat diperbaiki dengan:</a:t>
            </a:r>
          </a:p>
          <a:p>
            <a:r>
              <a:rPr lang="en-US"/>
              <a:t>Meminta para pemasok untuk memberikan faktur secara elektronis, baik melalui EDI atau melalui Internet</a:t>
            </a:r>
          </a:p>
          <a:p>
            <a:r>
              <a:rPr lang="en-US"/>
              <a:t>Penghapusan faktur vendor </a:t>
            </a:r>
            <a:r>
              <a:rPr lang="en-US" sz="2600"/>
              <a:t>(pemasok).</a:t>
            </a:r>
            <a:r>
              <a:rPr lang="en-US"/>
              <a:t>  Pendekatan tanpa faktur ini disebut Evaluated Receipt Settlement (ERS).</a:t>
            </a:r>
          </a:p>
          <a:p>
            <a:pPr>
              <a:buFontTx/>
              <a:buNone/>
            </a:pPr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609600"/>
            <a:ext cx="7391400" cy="1143000"/>
          </a:xfrm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en-US" sz="3400"/>
              <a:t>Membayar Barang: Membayar faktur penjualan yang telah disetujui</a:t>
            </a:r>
            <a:r>
              <a:rPr lang="en-US"/>
              <a:t>	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ln w="19050">
            <a:solidFill>
              <a:schemeClr val="tx1"/>
            </a:solidFill>
          </a:ln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Kasir menyetujui faktur</a:t>
            </a:r>
          </a:p>
          <a:p>
            <a:pPr>
              <a:lnSpc>
                <a:spcPct val="90000"/>
              </a:lnSpc>
            </a:pPr>
            <a:r>
              <a:rPr lang="en-US"/>
              <a:t>Gabungan dari faktur vendor dengan dokumen pendukungnya disebut : Bundel voucher</a:t>
            </a:r>
            <a:r>
              <a:rPr lang="en-US" i="1"/>
              <a:t>.</a:t>
            </a: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Keputusan penting dalam proses pengeluaran kas adalah menetapkan apakah akan memanfaatkan diskon yang ditawarkan untuk pembayaran awal.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609600"/>
            <a:ext cx="5715000" cy="1143000"/>
          </a:xfrm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en-US" sz="3800"/>
              <a:t>Kebutuhan Informasi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ln w="19050">
            <a:solidFill>
              <a:schemeClr val="tx1"/>
            </a:solidFill>
          </a:ln>
        </p:spPr>
        <p:txBody>
          <a:bodyPr/>
          <a:lstStyle/>
          <a:p>
            <a:r>
              <a:rPr lang="en-US" sz="2800"/>
              <a:t>Fungsi ketiga dari SIA adalah menyediakan informasi yang berguna untuk pengambilan keputusan.</a:t>
            </a:r>
          </a:p>
          <a:p>
            <a:r>
              <a:rPr lang="en-US" sz="2800"/>
              <a:t>Kegunaan dalam siklus pengeluaran berarti bahwa SIA harus memberikan informasi operasional yang dibutuhkan untuk melakukan fungsi-fungsi berikut ini :</a:t>
            </a:r>
          </a:p>
          <a:p>
            <a:pPr lvl="1"/>
            <a:r>
              <a:rPr lang="en-US" sz="2400"/>
              <a:t>Menetapkan kapan dan seberapa banyak tambahan persediaan yang akan dipesan.</a:t>
            </a:r>
          </a:p>
          <a:p>
            <a:pPr>
              <a:buFontTx/>
              <a:buNone/>
            </a:pPr>
            <a:endParaRPr lang="en-US" sz="28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609600"/>
            <a:ext cx="5943600" cy="1143000"/>
          </a:xfrm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en-US" sz="3800"/>
              <a:t>Kebutuhan Informasi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ln w="19050">
            <a:solidFill>
              <a:schemeClr val="tx1"/>
            </a:solidFill>
          </a:ln>
        </p:spPr>
        <p:txBody>
          <a:bodyPr/>
          <a:lstStyle/>
          <a:p>
            <a:pPr lvl="1"/>
            <a:r>
              <a:rPr lang="en-US"/>
              <a:t>Memilih pemasok yang tepat untuk pesanan.</a:t>
            </a:r>
          </a:p>
          <a:p>
            <a:pPr lvl="1"/>
            <a:r>
              <a:rPr lang="en-US"/>
              <a:t>Memverifikasi akurasi faktur dari vendor.</a:t>
            </a:r>
          </a:p>
          <a:p>
            <a:pPr lvl="1"/>
            <a:r>
              <a:rPr lang="en-US"/>
              <a:t>Memutuskan apakah diskon pembelian harus dimanfaatkan.</a:t>
            </a:r>
          </a:p>
          <a:p>
            <a:pPr lvl="1"/>
            <a:r>
              <a:rPr lang="en-US"/>
              <a:t>Mengawasi kebutuhan arus kas untuk membayar kewajiban yang belum diselesaikan.</a:t>
            </a:r>
          </a:p>
          <a:p>
            <a:pPr>
              <a:buFontTx/>
              <a:buNone/>
            </a:pP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609600"/>
            <a:ext cx="5029200" cy="1143000"/>
          </a:xfrm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en-US" sz="3400"/>
              <a:t>Siklus Pengeluaran: </a:t>
            </a:r>
            <a:br>
              <a:rPr lang="en-US" sz="3400"/>
            </a:br>
            <a:r>
              <a:rPr lang="en-US" sz="3400"/>
              <a:t>Tujuan Utama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ln w="19050">
            <a:solidFill>
              <a:schemeClr val="tx1"/>
            </a:solidFill>
          </a:ln>
        </p:spPr>
        <p:txBody>
          <a:bodyPr/>
          <a:lstStyle/>
          <a:p>
            <a:r>
              <a:rPr lang="en-US" sz="2800"/>
              <a:t>Sikklus Pengeluaran adalah rangkaian kegiatan bisnis dan operasional pemrosesan data terkait yang berhubungan dengan pembelian serta pembayaran barang dan jasa.</a:t>
            </a:r>
          </a:p>
          <a:p>
            <a:r>
              <a:rPr lang="en-US" sz="2800"/>
              <a:t>Tujuan utama dalam siklus pengeluaran adalah untuk meminimalkan biaya total memperoleh dan memelihara persediaan, perlengkapan, dan berbagai layanan yang dibutuhkan organisasi untuk berfungsi.</a:t>
            </a:r>
          </a:p>
          <a:p>
            <a:pPr>
              <a:buFontTx/>
              <a:buNone/>
            </a:pPr>
            <a:endParaRPr lang="en-US" sz="28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609600"/>
            <a:ext cx="5562600" cy="1143000"/>
          </a:xfrm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en-US" sz="3800"/>
              <a:t>Kebutuhan Informasi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ln w="19050">
            <a:solidFill>
              <a:schemeClr val="tx1"/>
            </a:solidFill>
          </a:ln>
        </p:spPr>
        <p:txBody>
          <a:bodyPr/>
          <a:lstStyle/>
          <a:p>
            <a:r>
              <a:rPr lang="en-US" sz="2800"/>
              <a:t>Sebagai tambahan, SIA harus memberikan informasi evaluasi strategis dan kinerja berikut ini:</a:t>
            </a:r>
          </a:p>
          <a:p>
            <a:pPr lvl="1"/>
            <a:r>
              <a:rPr lang="en-US" sz="2400"/>
              <a:t>Efisiensi dan efektivitas bagian pembelian</a:t>
            </a:r>
          </a:p>
          <a:p>
            <a:pPr lvl="1"/>
            <a:r>
              <a:rPr lang="en-US" sz="2400"/>
              <a:t>Analisis kinerja pemasok, seperti pengiriman tepat waktu dan kualitas.</a:t>
            </a:r>
          </a:p>
          <a:p>
            <a:pPr lvl="1"/>
            <a:r>
              <a:rPr lang="en-US" sz="2400"/>
              <a:t>Waktu yang digunakan untuk memindahkan barang dari area penerimaan ke produksi.</a:t>
            </a:r>
          </a:p>
          <a:p>
            <a:pPr lvl="1"/>
            <a:r>
              <a:rPr lang="en-US" sz="2400"/>
              <a:t>Persentase diskon pembelian yang dimanfaatkan.</a:t>
            </a:r>
          </a:p>
          <a:p>
            <a:pPr>
              <a:buFontTx/>
              <a:buNone/>
            </a:pPr>
            <a:endParaRPr lang="en-US" sz="28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609600"/>
            <a:ext cx="5410200" cy="1143000"/>
          </a:xfrm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en-US" sz="3800"/>
              <a:t>Siklus Pengeluaran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/>
              <a:t>                                                              </a:t>
            </a:r>
          </a:p>
        </p:txBody>
      </p:sp>
      <p:sp>
        <p:nvSpPr>
          <p:cNvPr id="24580" name="Oval 4"/>
          <p:cNvSpPr>
            <a:spLocks noChangeArrowheads="1"/>
          </p:cNvSpPr>
          <p:nvPr/>
        </p:nvSpPr>
        <p:spPr bwMode="auto">
          <a:xfrm>
            <a:off x="3352800" y="5105400"/>
            <a:ext cx="2398713" cy="10668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eaLnBrk="0" hangingPunct="0">
              <a:spcBef>
                <a:spcPct val="20000"/>
              </a:spcBef>
            </a:pPr>
            <a:r>
              <a:rPr lang="en-US">
                <a:solidFill>
                  <a:srgbClr val="000514"/>
                </a:solidFill>
              </a:rPr>
              <a:t>Pesanan barang</a:t>
            </a:r>
          </a:p>
        </p:txBody>
      </p:sp>
      <p:sp>
        <p:nvSpPr>
          <p:cNvPr id="24581" name="Oval 5"/>
          <p:cNvSpPr>
            <a:spLocks noChangeArrowheads="1"/>
          </p:cNvSpPr>
          <p:nvPr/>
        </p:nvSpPr>
        <p:spPr bwMode="auto">
          <a:xfrm>
            <a:off x="3276600" y="2133600"/>
            <a:ext cx="2474913" cy="12192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eaLnBrk="0" hangingPunct="0">
              <a:lnSpc>
                <a:spcPct val="75000"/>
              </a:lnSpc>
              <a:spcBef>
                <a:spcPct val="20000"/>
              </a:spcBef>
            </a:pPr>
            <a:r>
              <a:rPr lang="en-US">
                <a:solidFill>
                  <a:srgbClr val="000514"/>
                </a:solidFill>
              </a:rPr>
              <a:t>Permintaan </a:t>
            </a:r>
          </a:p>
          <a:p>
            <a:pPr algn="ctr" eaLnBrk="0" hangingPunct="0">
              <a:lnSpc>
                <a:spcPct val="75000"/>
              </a:lnSpc>
              <a:spcBef>
                <a:spcPct val="20000"/>
              </a:spcBef>
            </a:pPr>
            <a:r>
              <a:rPr lang="en-US">
                <a:solidFill>
                  <a:srgbClr val="000514"/>
                </a:solidFill>
              </a:rPr>
              <a:t>barang</a:t>
            </a: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527050" y="2209800"/>
            <a:ext cx="1987550" cy="990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eaLnBrk="0" hangingPunct="0">
              <a:lnSpc>
                <a:spcPct val="75000"/>
              </a:lnSpc>
              <a:spcBef>
                <a:spcPct val="20000"/>
              </a:spcBef>
            </a:pPr>
            <a:r>
              <a:rPr lang="en-US">
                <a:solidFill>
                  <a:srgbClr val="051315"/>
                </a:solidFill>
              </a:rPr>
              <a:t>Various</a:t>
            </a:r>
          </a:p>
          <a:p>
            <a:pPr algn="ctr" eaLnBrk="0" hangingPunct="0">
              <a:lnSpc>
                <a:spcPct val="75000"/>
              </a:lnSpc>
              <a:spcBef>
                <a:spcPct val="20000"/>
              </a:spcBef>
            </a:pPr>
            <a:r>
              <a:rPr lang="en-US">
                <a:solidFill>
                  <a:srgbClr val="051315"/>
                </a:solidFill>
              </a:rPr>
              <a:t>departments</a:t>
            </a:r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6553200" y="2209800"/>
            <a:ext cx="2093913" cy="12192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eaLnBrk="0" hangingPunct="0">
              <a:lnSpc>
                <a:spcPct val="75000"/>
              </a:lnSpc>
              <a:spcBef>
                <a:spcPct val="20000"/>
              </a:spcBef>
            </a:pPr>
            <a:r>
              <a:rPr lang="en-US">
                <a:solidFill>
                  <a:srgbClr val="051315"/>
                </a:solidFill>
              </a:rPr>
              <a:t>Pengendalian</a:t>
            </a:r>
          </a:p>
          <a:p>
            <a:pPr algn="ctr" eaLnBrk="0" hangingPunct="0">
              <a:lnSpc>
                <a:spcPct val="75000"/>
              </a:lnSpc>
              <a:spcBef>
                <a:spcPct val="20000"/>
              </a:spcBef>
            </a:pPr>
            <a:r>
              <a:rPr lang="en-US">
                <a:solidFill>
                  <a:srgbClr val="051315"/>
                </a:solidFill>
              </a:rPr>
              <a:t>persediaan </a:t>
            </a:r>
          </a:p>
        </p:txBody>
      </p:sp>
      <p:sp>
        <p:nvSpPr>
          <p:cNvPr id="24584" name="Freeform 8"/>
          <p:cNvSpPr>
            <a:spLocks/>
          </p:cNvSpPr>
          <p:nvPr/>
        </p:nvSpPr>
        <p:spPr bwMode="auto">
          <a:xfrm>
            <a:off x="2514600" y="2743200"/>
            <a:ext cx="725488" cy="2270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66" y="0"/>
              </a:cxn>
            </a:cxnLst>
            <a:rect l="0" t="0" r="r" b="b"/>
            <a:pathLst>
              <a:path w="467" h="1">
                <a:moveTo>
                  <a:pt x="0" y="0"/>
                </a:moveTo>
                <a:lnTo>
                  <a:pt x="466" y="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85" name="Freeform 9"/>
          <p:cNvSpPr>
            <a:spLocks/>
          </p:cNvSpPr>
          <p:nvPr/>
        </p:nvSpPr>
        <p:spPr bwMode="auto">
          <a:xfrm>
            <a:off x="5791200" y="2819400"/>
            <a:ext cx="746125" cy="227013"/>
          </a:xfrm>
          <a:custGeom>
            <a:avLst/>
            <a:gdLst/>
            <a:ahLst/>
            <a:cxnLst>
              <a:cxn ang="0">
                <a:pos x="462" y="0"/>
              </a:cxn>
              <a:cxn ang="0">
                <a:pos x="0" y="0"/>
              </a:cxn>
            </a:cxnLst>
            <a:rect l="0" t="0" r="r" b="b"/>
            <a:pathLst>
              <a:path w="463" h="1">
                <a:moveTo>
                  <a:pt x="462" y="0"/>
                </a:moveTo>
                <a:lnTo>
                  <a:pt x="0" y="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86" name="Freeform 10"/>
          <p:cNvSpPr>
            <a:spLocks/>
          </p:cNvSpPr>
          <p:nvPr/>
        </p:nvSpPr>
        <p:spPr bwMode="auto">
          <a:xfrm>
            <a:off x="4572000" y="3429000"/>
            <a:ext cx="76200" cy="16002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750"/>
              </a:cxn>
            </a:cxnLst>
            <a:rect l="0" t="0" r="r" b="b"/>
            <a:pathLst>
              <a:path w="1" h="751">
                <a:moveTo>
                  <a:pt x="0" y="0"/>
                </a:moveTo>
                <a:lnTo>
                  <a:pt x="0" y="75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87" name="Freeform 11"/>
          <p:cNvSpPr>
            <a:spLocks/>
          </p:cNvSpPr>
          <p:nvPr/>
        </p:nvSpPr>
        <p:spPr bwMode="auto">
          <a:xfrm>
            <a:off x="1524000" y="3429000"/>
            <a:ext cx="1846263" cy="2363788"/>
          </a:xfrm>
          <a:custGeom>
            <a:avLst/>
            <a:gdLst/>
            <a:ahLst/>
            <a:cxnLst>
              <a:cxn ang="0">
                <a:pos x="1123" y="1527"/>
              </a:cxn>
              <a:cxn ang="0">
                <a:pos x="0" y="1527"/>
              </a:cxn>
              <a:cxn ang="0">
                <a:pos x="0" y="0"/>
              </a:cxn>
            </a:cxnLst>
            <a:rect l="0" t="0" r="r" b="b"/>
            <a:pathLst>
              <a:path w="1124" h="1528">
                <a:moveTo>
                  <a:pt x="1123" y="1527"/>
                </a:moveTo>
                <a:lnTo>
                  <a:pt x="0" y="1527"/>
                </a:lnTo>
                <a:lnTo>
                  <a:pt x="0" y="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88" name="Freeform 12"/>
          <p:cNvSpPr>
            <a:spLocks/>
          </p:cNvSpPr>
          <p:nvPr/>
        </p:nvSpPr>
        <p:spPr bwMode="auto">
          <a:xfrm>
            <a:off x="5751513" y="3505200"/>
            <a:ext cx="1792287" cy="2273300"/>
          </a:xfrm>
          <a:custGeom>
            <a:avLst/>
            <a:gdLst/>
            <a:ahLst/>
            <a:cxnLst>
              <a:cxn ang="0">
                <a:pos x="0" y="1527"/>
              </a:cxn>
              <a:cxn ang="0">
                <a:pos x="1119" y="1527"/>
              </a:cxn>
              <a:cxn ang="0">
                <a:pos x="1119" y="0"/>
              </a:cxn>
            </a:cxnLst>
            <a:rect l="0" t="0" r="r" b="b"/>
            <a:pathLst>
              <a:path w="1120" h="1528">
                <a:moveTo>
                  <a:pt x="0" y="1527"/>
                </a:moveTo>
                <a:lnTo>
                  <a:pt x="1119" y="1527"/>
                </a:lnTo>
                <a:lnTo>
                  <a:pt x="1119" y="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89" name="Rectangle 13"/>
          <p:cNvSpPr>
            <a:spLocks noChangeArrowheads="1"/>
          </p:cNvSpPr>
          <p:nvPr/>
        </p:nvSpPr>
        <p:spPr bwMode="auto">
          <a:xfrm>
            <a:off x="6096000" y="1754188"/>
            <a:ext cx="251460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Titik pemesanan ulang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0" y="304800"/>
            <a:ext cx="5257800" cy="914400"/>
          </a:xfrm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en-US" sz="3800"/>
              <a:t>Siklu Pengeluaran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648200"/>
          </a:xfrm>
        </p:spPr>
        <p:txBody>
          <a:bodyPr/>
          <a:lstStyle/>
          <a:p>
            <a:pPr>
              <a:buFontTx/>
              <a:buNone/>
            </a:pPr>
            <a:endParaRPr lang="en-US"/>
          </a:p>
        </p:txBody>
      </p:sp>
      <p:sp>
        <p:nvSpPr>
          <p:cNvPr id="25604" name="Oval 4"/>
          <p:cNvSpPr>
            <a:spLocks noChangeArrowheads="1"/>
          </p:cNvSpPr>
          <p:nvPr/>
        </p:nvSpPr>
        <p:spPr bwMode="auto">
          <a:xfrm>
            <a:off x="1206500" y="1933575"/>
            <a:ext cx="2300288" cy="1125538"/>
          </a:xfrm>
          <a:prstGeom prst="ellipse">
            <a:avLst/>
          </a:prstGeom>
          <a:noFill/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05" name="Oval 5"/>
          <p:cNvSpPr>
            <a:spLocks noChangeArrowheads="1"/>
          </p:cNvSpPr>
          <p:nvPr/>
        </p:nvSpPr>
        <p:spPr bwMode="auto">
          <a:xfrm>
            <a:off x="3243263" y="5029200"/>
            <a:ext cx="2303462" cy="155098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eaLnBrk="0" hangingPunct="0">
              <a:lnSpc>
                <a:spcPct val="75000"/>
              </a:lnSpc>
              <a:spcBef>
                <a:spcPct val="20000"/>
              </a:spcBef>
            </a:pPr>
            <a:r>
              <a:rPr lang="en-US">
                <a:solidFill>
                  <a:srgbClr val="000514"/>
                </a:solidFill>
              </a:rPr>
              <a:t>Penerimaan</a:t>
            </a:r>
          </a:p>
          <a:p>
            <a:pPr algn="ctr" eaLnBrk="0" hangingPunct="0">
              <a:lnSpc>
                <a:spcPct val="75000"/>
              </a:lnSpc>
              <a:spcBef>
                <a:spcPct val="20000"/>
              </a:spcBef>
            </a:pPr>
            <a:r>
              <a:rPr lang="en-US">
                <a:solidFill>
                  <a:srgbClr val="000514"/>
                </a:solidFill>
              </a:rPr>
              <a:t>barang</a:t>
            </a:r>
          </a:p>
        </p:txBody>
      </p:sp>
      <p:sp>
        <p:nvSpPr>
          <p:cNvPr id="25606" name="Oval 6"/>
          <p:cNvSpPr>
            <a:spLocks noChangeArrowheads="1"/>
          </p:cNvSpPr>
          <p:nvPr/>
        </p:nvSpPr>
        <p:spPr bwMode="auto">
          <a:xfrm>
            <a:off x="3243263" y="1931988"/>
            <a:ext cx="2303462" cy="1550987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eaLnBrk="0" hangingPunct="0">
              <a:spcBef>
                <a:spcPct val="20000"/>
              </a:spcBef>
            </a:pPr>
            <a:r>
              <a:rPr lang="en-US">
                <a:solidFill>
                  <a:srgbClr val="000514"/>
                </a:solidFill>
              </a:rPr>
              <a:t>Barang pesanan</a:t>
            </a:r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5659438" y="5311775"/>
            <a:ext cx="2894012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</a:rPr>
              <a:t>Penerimaan barang</a:t>
            </a:r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6253163" y="4325938"/>
            <a:ext cx="2003425" cy="91598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eaLnBrk="0" hangingPunct="0">
              <a:lnSpc>
                <a:spcPct val="75000"/>
              </a:lnSpc>
            </a:pPr>
            <a:r>
              <a:rPr lang="en-US">
                <a:solidFill>
                  <a:srgbClr val="051315"/>
                </a:solidFill>
              </a:rPr>
              <a:t>Siklus</a:t>
            </a:r>
          </a:p>
          <a:p>
            <a:pPr algn="ctr" eaLnBrk="0" hangingPunct="0">
              <a:lnSpc>
                <a:spcPct val="75000"/>
              </a:lnSpc>
            </a:pPr>
            <a:r>
              <a:rPr lang="en-US">
                <a:solidFill>
                  <a:srgbClr val="051315"/>
                </a:solidFill>
              </a:rPr>
              <a:t>produksi</a:t>
            </a:r>
          </a:p>
        </p:txBody>
      </p:sp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6475413" y="2236788"/>
            <a:ext cx="2003425" cy="914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eaLnBrk="0" hangingPunct="0">
              <a:lnSpc>
                <a:spcPct val="75000"/>
              </a:lnSpc>
            </a:pPr>
            <a:r>
              <a:rPr lang="en-US">
                <a:solidFill>
                  <a:srgbClr val="051315"/>
                </a:solidFill>
              </a:rPr>
              <a:t>Siklus</a:t>
            </a:r>
          </a:p>
          <a:p>
            <a:pPr algn="ctr" eaLnBrk="0" hangingPunct="0">
              <a:lnSpc>
                <a:spcPct val="75000"/>
              </a:lnSpc>
            </a:pPr>
            <a:r>
              <a:rPr lang="en-US">
                <a:solidFill>
                  <a:srgbClr val="051315"/>
                </a:solidFill>
              </a:rPr>
              <a:t>pendapatan</a:t>
            </a:r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>
            <a:off x="5546725" y="5803900"/>
            <a:ext cx="30067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11" name="Freeform 11"/>
          <p:cNvSpPr>
            <a:spLocks/>
          </p:cNvSpPr>
          <p:nvPr/>
        </p:nvSpPr>
        <p:spPr bwMode="auto">
          <a:xfrm>
            <a:off x="5207000" y="3267075"/>
            <a:ext cx="1047750" cy="1517650"/>
          </a:xfrm>
          <a:custGeom>
            <a:avLst/>
            <a:gdLst/>
            <a:ahLst/>
            <a:cxnLst>
              <a:cxn ang="0">
                <a:pos x="676" y="1034"/>
              </a:cxn>
              <a:cxn ang="0">
                <a:pos x="0" y="0"/>
              </a:cxn>
            </a:cxnLst>
            <a:rect l="0" t="0" r="r" b="b"/>
            <a:pathLst>
              <a:path w="677" h="1035">
                <a:moveTo>
                  <a:pt x="676" y="1034"/>
                </a:moveTo>
                <a:lnTo>
                  <a:pt x="0" y="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12" name="Rectangle 12"/>
          <p:cNvSpPr>
            <a:spLocks noChangeArrowheads="1"/>
          </p:cNvSpPr>
          <p:nvPr/>
        </p:nvSpPr>
        <p:spPr bwMode="auto">
          <a:xfrm>
            <a:off x="5659438" y="3630613"/>
            <a:ext cx="1503362" cy="4175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</a:rPr>
              <a:t>kebutuhan</a:t>
            </a:r>
          </a:p>
        </p:txBody>
      </p:sp>
      <p:sp>
        <p:nvSpPr>
          <p:cNvPr id="25613" name="Rectangle 13"/>
          <p:cNvSpPr>
            <a:spLocks noChangeArrowheads="1"/>
          </p:cNvSpPr>
          <p:nvPr/>
        </p:nvSpPr>
        <p:spPr bwMode="auto">
          <a:xfrm>
            <a:off x="1949450" y="4398963"/>
            <a:ext cx="1481138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</a:rPr>
              <a:t>Vendor</a:t>
            </a:r>
          </a:p>
        </p:txBody>
      </p:sp>
      <p:sp>
        <p:nvSpPr>
          <p:cNvPr id="25614" name="Line 14"/>
          <p:cNvSpPr>
            <a:spLocks noChangeShapeType="1"/>
          </p:cNvSpPr>
          <p:nvPr/>
        </p:nvSpPr>
        <p:spPr bwMode="auto">
          <a:xfrm flipH="1">
            <a:off x="2635250" y="2989263"/>
            <a:ext cx="66675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15" name="Line 15"/>
          <p:cNvSpPr>
            <a:spLocks noChangeShapeType="1"/>
          </p:cNvSpPr>
          <p:nvPr/>
        </p:nvSpPr>
        <p:spPr bwMode="auto">
          <a:xfrm>
            <a:off x="2633663" y="2990850"/>
            <a:ext cx="0" cy="14065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16" name="Line 16"/>
          <p:cNvSpPr>
            <a:spLocks noChangeShapeType="1"/>
          </p:cNvSpPr>
          <p:nvPr/>
        </p:nvSpPr>
        <p:spPr bwMode="auto">
          <a:xfrm flipH="1">
            <a:off x="2617788" y="5522913"/>
            <a:ext cx="68421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 flipV="1">
            <a:off x="2616200" y="4960938"/>
            <a:ext cx="0" cy="5619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18" name="Rectangle 18"/>
          <p:cNvSpPr>
            <a:spLocks noChangeArrowheads="1"/>
          </p:cNvSpPr>
          <p:nvPr/>
        </p:nvSpPr>
        <p:spPr bwMode="auto">
          <a:xfrm>
            <a:off x="762000" y="5505450"/>
            <a:ext cx="2667000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 eaLnBrk="0" hangingPunct="0">
              <a:lnSpc>
                <a:spcPct val="75000"/>
              </a:lnSpc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Laporan penerimaan</a:t>
            </a:r>
          </a:p>
        </p:txBody>
      </p:sp>
      <p:sp>
        <p:nvSpPr>
          <p:cNvPr id="25619" name="Rectangle 19"/>
          <p:cNvSpPr>
            <a:spLocks noChangeArrowheads="1"/>
          </p:cNvSpPr>
          <p:nvPr/>
        </p:nvSpPr>
        <p:spPr bwMode="auto">
          <a:xfrm>
            <a:off x="2692400" y="3484563"/>
            <a:ext cx="1703388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 eaLnBrk="0" hangingPunct="0">
              <a:lnSpc>
                <a:spcPct val="75000"/>
              </a:lnSpc>
              <a:spcBef>
                <a:spcPct val="50000"/>
              </a:spcBef>
            </a:pPr>
            <a:r>
              <a:rPr lang="en-US">
                <a:solidFill>
                  <a:srgbClr val="F5FCFD"/>
                </a:solidFill>
              </a:rPr>
              <a:t>Purchase  order</a:t>
            </a:r>
          </a:p>
        </p:txBody>
      </p:sp>
      <p:sp>
        <p:nvSpPr>
          <p:cNvPr id="25620" name="Freeform 20"/>
          <p:cNvSpPr>
            <a:spLocks/>
          </p:cNvSpPr>
          <p:nvPr/>
        </p:nvSpPr>
        <p:spPr bwMode="auto">
          <a:xfrm>
            <a:off x="906463" y="2708275"/>
            <a:ext cx="2325687" cy="1703388"/>
          </a:xfrm>
          <a:custGeom>
            <a:avLst/>
            <a:gdLst/>
            <a:ahLst/>
            <a:cxnLst>
              <a:cxn ang="0">
                <a:pos x="1503" y="0"/>
              </a:cxn>
              <a:cxn ang="0">
                <a:pos x="0" y="0"/>
              </a:cxn>
              <a:cxn ang="0">
                <a:pos x="0" y="1161"/>
              </a:cxn>
            </a:cxnLst>
            <a:rect l="0" t="0" r="r" b="b"/>
            <a:pathLst>
              <a:path w="1504" h="1162">
                <a:moveTo>
                  <a:pt x="1503" y="0"/>
                </a:moveTo>
                <a:lnTo>
                  <a:pt x="0" y="0"/>
                </a:lnTo>
                <a:lnTo>
                  <a:pt x="0" y="1161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21" name="Freeform 21"/>
          <p:cNvSpPr>
            <a:spLocks/>
          </p:cNvSpPr>
          <p:nvPr/>
        </p:nvSpPr>
        <p:spPr bwMode="auto">
          <a:xfrm>
            <a:off x="914400" y="5048250"/>
            <a:ext cx="2325688" cy="860425"/>
          </a:xfrm>
          <a:custGeom>
            <a:avLst/>
            <a:gdLst/>
            <a:ahLst/>
            <a:cxnLst>
              <a:cxn ang="0">
                <a:pos x="1503" y="586"/>
              </a:cxn>
              <a:cxn ang="0">
                <a:pos x="0" y="586"/>
              </a:cxn>
              <a:cxn ang="0">
                <a:pos x="0" y="0"/>
              </a:cxn>
            </a:cxnLst>
            <a:rect l="0" t="0" r="r" b="b"/>
            <a:pathLst>
              <a:path w="1504" h="587">
                <a:moveTo>
                  <a:pt x="1503" y="586"/>
                </a:moveTo>
                <a:lnTo>
                  <a:pt x="0" y="586"/>
                </a:lnTo>
                <a:lnTo>
                  <a:pt x="0" y="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22" name="Freeform 22"/>
          <p:cNvSpPr>
            <a:spLocks/>
          </p:cNvSpPr>
          <p:nvPr/>
        </p:nvSpPr>
        <p:spPr bwMode="auto">
          <a:xfrm>
            <a:off x="4394200" y="3495675"/>
            <a:ext cx="1588" cy="15224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038"/>
              </a:cxn>
            </a:cxnLst>
            <a:rect l="0" t="0" r="r" b="b"/>
            <a:pathLst>
              <a:path w="1" h="1039">
                <a:moveTo>
                  <a:pt x="0" y="0"/>
                </a:moveTo>
                <a:lnTo>
                  <a:pt x="0" y="1038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23" name="Freeform 23"/>
          <p:cNvSpPr>
            <a:spLocks/>
          </p:cNvSpPr>
          <p:nvPr/>
        </p:nvSpPr>
        <p:spPr bwMode="auto">
          <a:xfrm>
            <a:off x="7477125" y="3168650"/>
            <a:ext cx="1077913" cy="1441450"/>
          </a:xfrm>
          <a:custGeom>
            <a:avLst/>
            <a:gdLst/>
            <a:ahLst/>
            <a:cxnLst>
              <a:cxn ang="0">
                <a:pos x="696" y="982"/>
              </a:cxn>
              <a:cxn ang="0">
                <a:pos x="696" y="491"/>
              </a:cxn>
              <a:cxn ang="0">
                <a:pos x="0" y="491"/>
              </a:cxn>
              <a:cxn ang="0">
                <a:pos x="0" y="0"/>
              </a:cxn>
            </a:cxnLst>
            <a:rect l="0" t="0" r="r" b="b"/>
            <a:pathLst>
              <a:path w="697" h="983">
                <a:moveTo>
                  <a:pt x="696" y="982"/>
                </a:moveTo>
                <a:lnTo>
                  <a:pt x="696" y="491"/>
                </a:lnTo>
                <a:lnTo>
                  <a:pt x="0" y="491"/>
                </a:lnTo>
                <a:lnTo>
                  <a:pt x="0" y="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24" name="Line 24"/>
          <p:cNvSpPr>
            <a:spLocks noChangeShapeType="1"/>
          </p:cNvSpPr>
          <p:nvPr/>
        </p:nvSpPr>
        <p:spPr bwMode="auto">
          <a:xfrm flipV="1">
            <a:off x="8553450" y="4610100"/>
            <a:ext cx="0" cy="1193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25" name="Line 25"/>
          <p:cNvSpPr>
            <a:spLocks noChangeShapeType="1"/>
          </p:cNvSpPr>
          <p:nvPr/>
        </p:nvSpPr>
        <p:spPr bwMode="auto">
          <a:xfrm flipV="1">
            <a:off x="5410200" y="4891088"/>
            <a:ext cx="842963" cy="5381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26" name="Line 26"/>
          <p:cNvSpPr>
            <a:spLocks noChangeShapeType="1"/>
          </p:cNvSpPr>
          <p:nvPr/>
        </p:nvSpPr>
        <p:spPr bwMode="auto">
          <a:xfrm>
            <a:off x="20638" y="4959350"/>
            <a:ext cx="17049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27" name="Line 27"/>
          <p:cNvSpPr>
            <a:spLocks noChangeShapeType="1"/>
          </p:cNvSpPr>
          <p:nvPr/>
        </p:nvSpPr>
        <p:spPr bwMode="auto">
          <a:xfrm>
            <a:off x="20638" y="4451350"/>
            <a:ext cx="17049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28" name="Line 28"/>
          <p:cNvSpPr>
            <a:spLocks noChangeShapeType="1"/>
          </p:cNvSpPr>
          <p:nvPr/>
        </p:nvSpPr>
        <p:spPr bwMode="auto">
          <a:xfrm>
            <a:off x="2024063" y="4959350"/>
            <a:ext cx="133508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29" name="Line 29"/>
          <p:cNvSpPr>
            <a:spLocks noChangeShapeType="1"/>
          </p:cNvSpPr>
          <p:nvPr/>
        </p:nvSpPr>
        <p:spPr bwMode="auto">
          <a:xfrm>
            <a:off x="2024063" y="4435475"/>
            <a:ext cx="133508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30" name="Line 30"/>
          <p:cNvSpPr>
            <a:spLocks noChangeShapeType="1"/>
          </p:cNvSpPr>
          <p:nvPr/>
        </p:nvSpPr>
        <p:spPr bwMode="auto">
          <a:xfrm flipH="1">
            <a:off x="5584825" y="2708275"/>
            <a:ext cx="8905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31" name="Text Box 31"/>
          <p:cNvSpPr txBox="1">
            <a:spLocks noChangeArrowheads="1"/>
          </p:cNvSpPr>
          <p:nvPr/>
        </p:nvSpPr>
        <p:spPr bwMode="auto">
          <a:xfrm>
            <a:off x="0" y="44386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</a:rPr>
              <a:t>Persediaan</a:t>
            </a:r>
          </a:p>
        </p:txBody>
      </p:sp>
      <p:sp>
        <p:nvSpPr>
          <p:cNvPr id="25632" name="Text Box 32"/>
          <p:cNvSpPr txBox="1">
            <a:spLocks noChangeArrowheads="1"/>
          </p:cNvSpPr>
          <p:nvPr/>
        </p:nvSpPr>
        <p:spPr bwMode="auto">
          <a:xfrm>
            <a:off x="6400800" y="1771650"/>
            <a:ext cx="2057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Pesanan ulang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304800"/>
            <a:ext cx="5334000" cy="914400"/>
          </a:xfrm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en-US" sz="3800"/>
              <a:t>Siklus Pengeluaran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267200"/>
          </a:xfrm>
        </p:spPr>
        <p:txBody>
          <a:bodyPr/>
          <a:lstStyle/>
          <a:p>
            <a:pPr>
              <a:buFontTx/>
              <a:buNone/>
            </a:pPr>
            <a:endParaRPr lang="en-US"/>
          </a:p>
        </p:txBody>
      </p:sp>
      <p:grpSp>
        <p:nvGrpSpPr>
          <p:cNvPr id="26628" name="Group 4"/>
          <p:cNvGrpSpPr>
            <a:grpSpLocks/>
          </p:cNvGrpSpPr>
          <p:nvPr/>
        </p:nvGrpSpPr>
        <p:grpSpPr bwMode="auto">
          <a:xfrm>
            <a:off x="1233488" y="3830638"/>
            <a:ext cx="2686050" cy="1177925"/>
            <a:chOff x="670" y="2398"/>
            <a:chExt cx="1684" cy="868"/>
          </a:xfrm>
        </p:grpSpPr>
        <p:sp>
          <p:nvSpPr>
            <p:cNvPr id="26629" name="Freeform 5"/>
            <p:cNvSpPr>
              <a:spLocks/>
            </p:cNvSpPr>
            <p:nvPr/>
          </p:nvSpPr>
          <p:spPr bwMode="auto">
            <a:xfrm>
              <a:off x="670" y="2398"/>
              <a:ext cx="1684" cy="868"/>
            </a:xfrm>
            <a:custGeom>
              <a:avLst/>
              <a:gdLst/>
              <a:ahLst/>
              <a:cxnLst>
                <a:cxn ang="0">
                  <a:pos x="0" y="810"/>
                </a:cxn>
                <a:cxn ang="0">
                  <a:pos x="113" y="830"/>
                </a:cxn>
                <a:cxn ang="0">
                  <a:pos x="218" y="846"/>
                </a:cxn>
                <a:cxn ang="0">
                  <a:pos x="309" y="857"/>
                </a:cxn>
                <a:cxn ang="0">
                  <a:pos x="395" y="867"/>
                </a:cxn>
                <a:cxn ang="0">
                  <a:pos x="448" y="867"/>
                </a:cxn>
                <a:cxn ang="0">
                  <a:pos x="493" y="867"/>
                </a:cxn>
                <a:cxn ang="0">
                  <a:pos x="531" y="862"/>
                </a:cxn>
                <a:cxn ang="0">
                  <a:pos x="561" y="862"/>
                </a:cxn>
                <a:cxn ang="0">
                  <a:pos x="584" y="862"/>
                </a:cxn>
                <a:cxn ang="0">
                  <a:pos x="603" y="857"/>
                </a:cxn>
                <a:cxn ang="0">
                  <a:pos x="636" y="857"/>
                </a:cxn>
                <a:cxn ang="0">
                  <a:pos x="704" y="846"/>
                </a:cxn>
                <a:cxn ang="0">
                  <a:pos x="768" y="836"/>
                </a:cxn>
                <a:cxn ang="0">
                  <a:pos x="825" y="820"/>
                </a:cxn>
                <a:cxn ang="0">
                  <a:pos x="885" y="804"/>
                </a:cxn>
                <a:cxn ang="0">
                  <a:pos x="941" y="794"/>
                </a:cxn>
                <a:cxn ang="0">
                  <a:pos x="1002" y="778"/>
                </a:cxn>
                <a:cxn ang="0">
                  <a:pos x="1069" y="763"/>
                </a:cxn>
                <a:cxn ang="0">
                  <a:pos x="1137" y="747"/>
                </a:cxn>
                <a:cxn ang="0">
                  <a:pos x="1209" y="736"/>
                </a:cxn>
                <a:cxn ang="0">
                  <a:pos x="1246" y="726"/>
                </a:cxn>
                <a:cxn ang="0">
                  <a:pos x="1288" y="721"/>
                </a:cxn>
                <a:cxn ang="0">
                  <a:pos x="1371" y="710"/>
                </a:cxn>
                <a:cxn ang="0">
                  <a:pos x="1416" y="705"/>
                </a:cxn>
                <a:cxn ang="0">
                  <a:pos x="1461" y="700"/>
                </a:cxn>
                <a:cxn ang="0">
                  <a:pos x="1566" y="700"/>
                </a:cxn>
                <a:cxn ang="0">
                  <a:pos x="1623" y="695"/>
                </a:cxn>
                <a:cxn ang="0">
                  <a:pos x="1683" y="695"/>
                </a:cxn>
                <a:cxn ang="0">
                  <a:pos x="1683" y="0"/>
                </a:cxn>
                <a:cxn ang="0">
                  <a:pos x="0" y="0"/>
                </a:cxn>
                <a:cxn ang="0">
                  <a:pos x="0" y="810"/>
                </a:cxn>
              </a:cxnLst>
              <a:rect l="0" t="0" r="r" b="b"/>
              <a:pathLst>
                <a:path w="1684" h="868">
                  <a:moveTo>
                    <a:pt x="0" y="810"/>
                  </a:moveTo>
                  <a:lnTo>
                    <a:pt x="113" y="830"/>
                  </a:lnTo>
                  <a:lnTo>
                    <a:pt x="218" y="846"/>
                  </a:lnTo>
                  <a:lnTo>
                    <a:pt x="309" y="857"/>
                  </a:lnTo>
                  <a:lnTo>
                    <a:pt x="395" y="867"/>
                  </a:lnTo>
                  <a:lnTo>
                    <a:pt x="448" y="867"/>
                  </a:lnTo>
                  <a:lnTo>
                    <a:pt x="493" y="867"/>
                  </a:lnTo>
                  <a:lnTo>
                    <a:pt x="531" y="862"/>
                  </a:lnTo>
                  <a:lnTo>
                    <a:pt x="561" y="862"/>
                  </a:lnTo>
                  <a:lnTo>
                    <a:pt x="584" y="862"/>
                  </a:lnTo>
                  <a:lnTo>
                    <a:pt x="603" y="857"/>
                  </a:lnTo>
                  <a:lnTo>
                    <a:pt x="636" y="857"/>
                  </a:lnTo>
                  <a:lnTo>
                    <a:pt x="704" y="846"/>
                  </a:lnTo>
                  <a:lnTo>
                    <a:pt x="768" y="836"/>
                  </a:lnTo>
                  <a:lnTo>
                    <a:pt x="825" y="820"/>
                  </a:lnTo>
                  <a:lnTo>
                    <a:pt x="885" y="804"/>
                  </a:lnTo>
                  <a:lnTo>
                    <a:pt x="941" y="794"/>
                  </a:lnTo>
                  <a:lnTo>
                    <a:pt x="1002" y="778"/>
                  </a:lnTo>
                  <a:lnTo>
                    <a:pt x="1069" y="763"/>
                  </a:lnTo>
                  <a:lnTo>
                    <a:pt x="1137" y="747"/>
                  </a:lnTo>
                  <a:lnTo>
                    <a:pt x="1209" y="736"/>
                  </a:lnTo>
                  <a:lnTo>
                    <a:pt x="1246" y="726"/>
                  </a:lnTo>
                  <a:lnTo>
                    <a:pt x="1288" y="721"/>
                  </a:lnTo>
                  <a:lnTo>
                    <a:pt x="1371" y="710"/>
                  </a:lnTo>
                  <a:lnTo>
                    <a:pt x="1416" y="705"/>
                  </a:lnTo>
                  <a:lnTo>
                    <a:pt x="1461" y="700"/>
                  </a:lnTo>
                  <a:lnTo>
                    <a:pt x="1566" y="700"/>
                  </a:lnTo>
                  <a:lnTo>
                    <a:pt x="1623" y="695"/>
                  </a:lnTo>
                  <a:lnTo>
                    <a:pt x="1683" y="695"/>
                  </a:lnTo>
                  <a:lnTo>
                    <a:pt x="1683" y="0"/>
                  </a:lnTo>
                  <a:lnTo>
                    <a:pt x="0" y="0"/>
                  </a:lnTo>
                  <a:lnTo>
                    <a:pt x="0" y="810"/>
                  </a:lnTo>
                </a:path>
              </a:pathLst>
            </a:custGeom>
            <a:solidFill>
              <a:schemeClr val="bg1"/>
            </a:solidFill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6630" name="Rectangle 6"/>
            <p:cNvSpPr>
              <a:spLocks noChangeArrowheads="1"/>
            </p:cNvSpPr>
            <p:nvPr/>
          </p:nvSpPr>
          <p:spPr bwMode="auto">
            <a:xfrm>
              <a:off x="738" y="2437"/>
              <a:ext cx="1548" cy="633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 algn="ctr" eaLnBrk="0" hangingPunct="0">
                <a:lnSpc>
                  <a:spcPct val="75000"/>
                </a:lnSpc>
                <a:spcBef>
                  <a:spcPct val="20000"/>
                </a:spcBef>
              </a:pPr>
              <a:r>
                <a:rPr lang="en-US" sz="2800">
                  <a:solidFill>
                    <a:srgbClr val="000514"/>
                  </a:solidFill>
                </a:rPr>
                <a:t>Pesanan</a:t>
              </a:r>
            </a:p>
            <a:p>
              <a:pPr algn="ctr" eaLnBrk="0" hangingPunct="0">
                <a:lnSpc>
                  <a:spcPct val="75000"/>
                </a:lnSpc>
                <a:spcBef>
                  <a:spcPct val="20000"/>
                </a:spcBef>
              </a:pPr>
              <a:r>
                <a:rPr lang="en-US" sz="2800">
                  <a:solidFill>
                    <a:srgbClr val="000514"/>
                  </a:solidFill>
                </a:rPr>
                <a:t> pembelian</a:t>
              </a:r>
            </a:p>
          </p:txBody>
        </p:sp>
      </p:grpSp>
      <p:grpSp>
        <p:nvGrpSpPr>
          <p:cNvPr id="26631" name="Group 7"/>
          <p:cNvGrpSpPr>
            <a:grpSpLocks/>
          </p:cNvGrpSpPr>
          <p:nvPr/>
        </p:nvGrpSpPr>
        <p:grpSpPr bwMode="auto">
          <a:xfrm>
            <a:off x="5675313" y="3657600"/>
            <a:ext cx="2527300" cy="1333500"/>
            <a:chOff x="3468" y="2390"/>
            <a:chExt cx="1585" cy="865"/>
          </a:xfrm>
        </p:grpSpPr>
        <p:sp>
          <p:nvSpPr>
            <p:cNvPr id="26632" name="Freeform 8"/>
            <p:cNvSpPr>
              <a:spLocks/>
            </p:cNvSpPr>
            <p:nvPr/>
          </p:nvSpPr>
          <p:spPr bwMode="auto">
            <a:xfrm>
              <a:off x="3468" y="2390"/>
              <a:ext cx="1585" cy="865"/>
            </a:xfrm>
            <a:custGeom>
              <a:avLst/>
              <a:gdLst/>
              <a:ahLst/>
              <a:cxnLst>
                <a:cxn ang="0">
                  <a:pos x="0" y="807"/>
                </a:cxn>
                <a:cxn ang="0">
                  <a:pos x="105" y="828"/>
                </a:cxn>
                <a:cxn ang="0">
                  <a:pos x="202" y="843"/>
                </a:cxn>
                <a:cxn ang="0">
                  <a:pos x="291" y="854"/>
                </a:cxn>
                <a:cxn ang="0">
                  <a:pos x="372" y="864"/>
                </a:cxn>
                <a:cxn ang="0">
                  <a:pos x="420" y="864"/>
                </a:cxn>
                <a:cxn ang="0">
                  <a:pos x="460" y="864"/>
                </a:cxn>
                <a:cxn ang="0">
                  <a:pos x="525" y="859"/>
                </a:cxn>
                <a:cxn ang="0">
                  <a:pos x="566" y="854"/>
                </a:cxn>
                <a:cxn ang="0">
                  <a:pos x="598" y="854"/>
                </a:cxn>
                <a:cxn ang="0">
                  <a:pos x="663" y="843"/>
                </a:cxn>
                <a:cxn ang="0">
                  <a:pos x="719" y="833"/>
                </a:cxn>
                <a:cxn ang="0">
                  <a:pos x="776" y="817"/>
                </a:cxn>
                <a:cxn ang="0">
                  <a:pos x="832" y="802"/>
                </a:cxn>
                <a:cxn ang="0">
                  <a:pos x="889" y="791"/>
                </a:cxn>
                <a:cxn ang="0">
                  <a:pos x="945" y="775"/>
                </a:cxn>
                <a:cxn ang="0">
                  <a:pos x="1067" y="744"/>
                </a:cxn>
                <a:cxn ang="0">
                  <a:pos x="1139" y="734"/>
                </a:cxn>
                <a:cxn ang="0">
                  <a:pos x="1212" y="718"/>
                </a:cxn>
                <a:cxn ang="0">
                  <a:pos x="1293" y="708"/>
                </a:cxn>
                <a:cxn ang="0">
                  <a:pos x="1374" y="697"/>
                </a:cxn>
                <a:cxn ang="0">
                  <a:pos x="1479" y="697"/>
                </a:cxn>
                <a:cxn ang="0">
                  <a:pos x="1584" y="692"/>
                </a:cxn>
                <a:cxn ang="0">
                  <a:pos x="1584" y="0"/>
                </a:cxn>
                <a:cxn ang="0">
                  <a:pos x="0" y="0"/>
                </a:cxn>
                <a:cxn ang="0">
                  <a:pos x="0" y="807"/>
                </a:cxn>
              </a:cxnLst>
              <a:rect l="0" t="0" r="r" b="b"/>
              <a:pathLst>
                <a:path w="1585" h="865">
                  <a:moveTo>
                    <a:pt x="0" y="807"/>
                  </a:moveTo>
                  <a:lnTo>
                    <a:pt x="105" y="828"/>
                  </a:lnTo>
                  <a:lnTo>
                    <a:pt x="202" y="843"/>
                  </a:lnTo>
                  <a:lnTo>
                    <a:pt x="291" y="854"/>
                  </a:lnTo>
                  <a:lnTo>
                    <a:pt x="372" y="864"/>
                  </a:lnTo>
                  <a:lnTo>
                    <a:pt x="420" y="864"/>
                  </a:lnTo>
                  <a:lnTo>
                    <a:pt x="460" y="864"/>
                  </a:lnTo>
                  <a:lnTo>
                    <a:pt x="525" y="859"/>
                  </a:lnTo>
                  <a:lnTo>
                    <a:pt x="566" y="854"/>
                  </a:lnTo>
                  <a:lnTo>
                    <a:pt x="598" y="854"/>
                  </a:lnTo>
                  <a:lnTo>
                    <a:pt x="663" y="843"/>
                  </a:lnTo>
                  <a:lnTo>
                    <a:pt x="719" y="833"/>
                  </a:lnTo>
                  <a:lnTo>
                    <a:pt x="776" y="817"/>
                  </a:lnTo>
                  <a:lnTo>
                    <a:pt x="832" y="802"/>
                  </a:lnTo>
                  <a:lnTo>
                    <a:pt x="889" y="791"/>
                  </a:lnTo>
                  <a:lnTo>
                    <a:pt x="945" y="775"/>
                  </a:lnTo>
                  <a:lnTo>
                    <a:pt x="1067" y="744"/>
                  </a:lnTo>
                  <a:lnTo>
                    <a:pt x="1139" y="734"/>
                  </a:lnTo>
                  <a:lnTo>
                    <a:pt x="1212" y="718"/>
                  </a:lnTo>
                  <a:lnTo>
                    <a:pt x="1293" y="708"/>
                  </a:lnTo>
                  <a:lnTo>
                    <a:pt x="1374" y="697"/>
                  </a:lnTo>
                  <a:lnTo>
                    <a:pt x="1479" y="697"/>
                  </a:lnTo>
                  <a:lnTo>
                    <a:pt x="1584" y="692"/>
                  </a:lnTo>
                  <a:lnTo>
                    <a:pt x="1584" y="0"/>
                  </a:lnTo>
                  <a:lnTo>
                    <a:pt x="0" y="0"/>
                  </a:lnTo>
                  <a:lnTo>
                    <a:pt x="0" y="807"/>
                  </a:lnTo>
                </a:path>
              </a:pathLst>
            </a:custGeom>
            <a:solidFill>
              <a:schemeClr val="bg1"/>
            </a:solidFill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6633" name="Rectangle 9"/>
            <p:cNvSpPr>
              <a:spLocks noChangeArrowheads="1"/>
            </p:cNvSpPr>
            <p:nvPr/>
          </p:nvSpPr>
          <p:spPr bwMode="auto">
            <a:xfrm>
              <a:off x="3533" y="2426"/>
              <a:ext cx="1452" cy="633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 algn="ctr" eaLnBrk="0" hangingPunct="0">
                <a:spcBef>
                  <a:spcPct val="20000"/>
                </a:spcBef>
              </a:pPr>
              <a:r>
                <a:rPr lang="en-US">
                  <a:solidFill>
                    <a:srgbClr val="000514"/>
                  </a:solidFill>
                </a:rPr>
                <a:t>Slip pengepakan</a:t>
              </a:r>
            </a:p>
          </p:txBody>
        </p:sp>
      </p:grpSp>
      <p:grpSp>
        <p:nvGrpSpPr>
          <p:cNvPr id="26634" name="Group 10"/>
          <p:cNvGrpSpPr>
            <a:grpSpLocks/>
          </p:cNvGrpSpPr>
          <p:nvPr/>
        </p:nvGrpSpPr>
        <p:grpSpPr bwMode="auto">
          <a:xfrm>
            <a:off x="2039938" y="5715000"/>
            <a:ext cx="1073150" cy="685800"/>
            <a:chOff x="1178" y="3659"/>
            <a:chExt cx="673" cy="481"/>
          </a:xfrm>
        </p:grpSpPr>
        <p:sp>
          <p:nvSpPr>
            <p:cNvPr id="26635" name="Freeform 11"/>
            <p:cNvSpPr>
              <a:spLocks/>
            </p:cNvSpPr>
            <p:nvPr/>
          </p:nvSpPr>
          <p:spPr bwMode="auto">
            <a:xfrm>
              <a:off x="1178" y="3659"/>
              <a:ext cx="673" cy="48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72" y="0"/>
                </a:cxn>
                <a:cxn ang="0">
                  <a:pos x="336" y="480"/>
                </a:cxn>
                <a:cxn ang="0">
                  <a:pos x="0" y="0"/>
                </a:cxn>
              </a:cxnLst>
              <a:rect l="0" t="0" r="r" b="b"/>
              <a:pathLst>
                <a:path w="673" h="481">
                  <a:moveTo>
                    <a:pt x="0" y="0"/>
                  </a:moveTo>
                  <a:lnTo>
                    <a:pt x="672" y="0"/>
                  </a:lnTo>
                  <a:lnTo>
                    <a:pt x="336" y="480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6636" name="Rectangle 12"/>
            <p:cNvSpPr>
              <a:spLocks noChangeArrowheads="1"/>
            </p:cNvSpPr>
            <p:nvPr/>
          </p:nvSpPr>
          <p:spPr bwMode="auto">
            <a:xfrm>
              <a:off x="1379" y="3696"/>
              <a:ext cx="270" cy="203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 algn="ctr" eaLnBrk="0" hangingPunct="0">
                <a:spcBef>
                  <a:spcPct val="20000"/>
                </a:spcBef>
              </a:pPr>
              <a:r>
                <a:rPr lang="en-US" sz="2800">
                  <a:solidFill>
                    <a:srgbClr val="000514"/>
                  </a:solidFill>
                </a:rPr>
                <a:t>A</a:t>
              </a:r>
            </a:p>
          </p:txBody>
        </p:sp>
      </p:grpSp>
      <p:sp>
        <p:nvSpPr>
          <p:cNvPr id="26637" name="Oval 13"/>
          <p:cNvSpPr>
            <a:spLocks noChangeArrowheads="1"/>
          </p:cNvSpPr>
          <p:nvPr/>
        </p:nvSpPr>
        <p:spPr bwMode="auto">
          <a:xfrm>
            <a:off x="930275" y="1828800"/>
            <a:ext cx="3295650" cy="9906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eaLnBrk="0" hangingPunct="0">
              <a:spcBef>
                <a:spcPct val="20000"/>
              </a:spcBef>
            </a:pPr>
            <a:r>
              <a:rPr lang="en-US" sz="2800">
                <a:solidFill>
                  <a:srgbClr val="000514"/>
                </a:solidFill>
              </a:rPr>
              <a:t>Dari pembelian</a:t>
            </a:r>
          </a:p>
        </p:txBody>
      </p:sp>
      <p:grpSp>
        <p:nvGrpSpPr>
          <p:cNvPr id="26638" name="Group 14"/>
          <p:cNvGrpSpPr>
            <a:grpSpLocks/>
          </p:cNvGrpSpPr>
          <p:nvPr/>
        </p:nvGrpSpPr>
        <p:grpSpPr bwMode="auto">
          <a:xfrm>
            <a:off x="5410200" y="5486400"/>
            <a:ext cx="3063875" cy="977900"/>
            <a:chOff x="3301" y="3537"/>
            <a:chExt cx="1921" cy="721"/>
          </a:xfrm>
        </p:grpSpPr>
        <p:sp>
          <p:nvSpPr>
            <p:cNvPr id="26639" name="Freeform 15"/>
            <p:cNvSpPr>
              <a:spLocks/>
            </p:cNvSpPr>
            <p:nvPr/>
          </p:nvSpPr>
          <p:spPr bwMode="auto">
            <a:xfrm>
              <a:off x="3301" y="3537"/>
              <a:ext cx="1921" cy="72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0" y="0"/>
                </a:cxn>
                <a:cxn ang="0">
                  <a:pos x="1532" y="720"/>
                </a:cxn>
                <a:cxn ang="0">
                  <a:pos x="388" y="720"/>
                </a:cxn>
                <a:cxn ang="0">
                  <a:pos x="0" y="0"/>
                </a:cxn>
              </a:cxnLst>
              <a:rect l="0" t="0" r="r" b="b"/>
              <a:pathLst>
                <a:path w="1921" h="721">
                  <a:moveTo>
                    <a:pt x="0" y="0"/>
                  </a:moveTo>
                  <a:lnTo>
                    <a:pt x="1920" y="0"/>
                  </a:lnTo>
                  <a:lnTo>
                    <a:pt x="1532" y="720"/>
                  </a:lnTo>
                  <a:lnTo>
                    <a:pt x="388" y="720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6640" name="Rectangle 16"/>
            <p:cNvSpPr>
              <a:spLocks noChangeArrowheads="1"/>
            </p:cNvSpPr>
            <p:nvPr/>
          </p:nvSpPr>
          <p:spPr bwMode="auto">
            <a:xfrm>
              <a:off x="3725" y="3574"/>
              <a:ext cx="1066" cy="646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 algn="ctr" eaLnBrk="0" hangingPunct="0">
                <a:spcBef>
                  <a:spcPct val="20000"/>
                </a:spcBef>
              </a:pPr>
              <a:r>
                <a:rPr lang="en-US">
                  <a:solidFill>
                    <a:srgbClr val="000514"/>
                  </a:solidFill>
                </a:rPr>
                <a:t>Verify order,</a:t>
              </a:r>
            </a:p>
            <a:p>
              <a:pPr algn="ctr" eaLnBrk="0" hangingPunct="0">
                <a:lnSpc>
                  <a:spcPct val="50000"/>
                </a:lnSpc>
                <a:spcBef>
                  <a:spcPct val="20000"/>
                </a:spcBef>
              </a:pPr>
              <a:r>
                <a:rPr lang="en-US">
                  <a:solidFill>
                    <a:srgbClr val="000514"/>
                  </a:solidFill>
                </a:rPr>
                <a:t>count, and</a:t>
              </a:r>
            </a:p>
            <a:p>
              <a:pPr algn="ctr" eaLnBrk="0" hangingPunct="0">
                <a:lnSpc>
                  <a:spcPct val="50000"/>
                </a:lnSpc>
                <a:spcBef>
                  <a:spcPct val="20000"/>
                </a:spcBef>
              </a:pPr>
              <a:r>
                <a:rPr lang="en-US">
                  <a:solidFill>
                    <a:srgbClr val="000514"/>
                  </a:solidFill>
                </a:rPr>
                <a:t>inspect</a:t>
              </a:r>
            </a:p>
          </p:txBody>
        </p:sp>
      </p:grpSp>
      <p:sp>
        <p:nvSpPr>
          <p:cNvPr id="26641" name="Freeform 17"/>
          <p:cNvSpPr>
            <a:spLocks/>
          </p:cNvSpPr>
          <p:nvPr/>
        </p:nvSpPr>
        <p:spPr bwMode="auto">
          <a:xfrm>
            <a:off x="2570163" y="2895600"/>
            <a:ext cx="74612" cy="8350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88"/>
              </a:cxn>
            </a:cxnLst>
            <a:rect l="0" t="0" r="r" b="b"/>
            <a:pathLst>
              <a:path w="1" h="389">
                <a:moveTo>
                  <a:pt x="0" y="0"/>
                </a:moveTo>
                <a:lnTo>
                  <a:pt x="0" y="388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42" name="Oval 18"/>
          <p:cNvSpPr>
            <a:spLocks noChangeArrowheads="1"/>
          </p:cNvSpPr>
          <p:nvPr/>
        </p:nvSpPr>
        <p:spPr bwMode="auto">
          <a:xfrm>
            <a:off x="5291138" y="1905000"/>
            <a:ext cx="3295650" cy="9144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eaLnBrk="0" hangingPunct="0">
              <a:spcBef>
                <a:spcPct val="20000"/>
              </a:spcBef>
            </a:pPr>
            <a:r>
              <a:rPr lang="en-US" sz="2800">
                <a:solidFill>
                  <a:srgbClr val="000514"/>
                </a:solidFill>
              </a:rPr>
              <a:t>Dari pemasok</a:t>
            </a:r>
          </a:p>
        </p:txBody>
      </p:sp>
      <p:sp>
        <p:nvSpPr>
          <p:cNvPr id="26643" name="Freeform 19"/>
          <p:cNvSpPr>
            <a:spLocks/>
          </p:cNvSpPr>
          <p:nvPr/>
        </p:nvSpPr>
        <p:spPr bwMode="auto">
          <a:xfrm>
            <a:off x="6858000" y="2895600"/>
            <a:ext cx="147638" cy="8207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77"/>
              </a:cxn>
            </a:cxnLst>
            <a:rect l="0" t="0" r="r" b="b"/>
            <a:pathLst>
              <a:path w="1" h="378">
                <a:moveTo>
                  <a:pt x="0" y="0"/>
                </a:moveTo>
                <a:lnTo>
                  <a:pt x="0" y="377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44" name="Line 20"/>
          <p:cNvSpPr>
            <a:spLocks noChangeShapeType="1"/>
          </p:cNvSpPr>
          <p:nvPr/>
        </p:nvSpPr>
        <p:spPr bwMode="auto">
          <a:xfrm>
            <a:off x="2573338" y="5130800"/>
            <a:ext cx="1587" cy="584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45" name="Line 21"/>
          <p:cNvSpPr>
            <a:spLocks noChangeShapeType="1"/>
          </p:cNvSpPr>
          <p:nvPr/>
        </p:nvSpPr>
        <p:spPr bwMode="auto">
          <a:xfrm>
            <a:off x="6858000" y="4876800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6646" name="Line 22"/>
          <p:cNvSpPr>
            <a:spLocks noChangeShapeType="1"/>
          </p:cNvSpPr>
          <p:nvPr/>
        </p:nvSpPr>
        <p:spPr bwMode="auto">
          <a:xfrm>
            <a:off x="3063875" y="6159500"/>
            <a:ext cx="2514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6647" name="Text Box 23"/>
          <p:cNvSpPr txBox="1">
            <a:spLocks noChangeArrowheads="1"/>
          </p:cNvSpPr>
          <p:nvPr/>
        </p:nvSpPr>
        <p:spPr bwMode="auto">
          <a:xfrm>
            <a:off x="2971800" y="12954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/>
              <a:t>Penerimaan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609600"/>
            <a:ext cx="5334000" cy="1143000"/>
          </a:xfrm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en-US" sz="3800"/>
              <a:t>Siklus Pengeluaran</a:t>
            </a:r>
          </a:p>
        </p:txBody>
      </p:sp>
      <p:sp>
        <p:nvSpPr>
          <p:cNvPr id="27652" name="Text Box 4"/>
          <p:cNvSpPr txBox="1">
            <a:spLocks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algn="ctr" eaLnBrk="0" hangingPunct="0">
              <a:spcBef>
                <a:spcPct val="50000"/>
              </a:spcBef>
              <a:buFontTx/>
              <a:buNone/>
            </a:pPr>
            <a:r>
              <a:rPr lang="en-US" b="1"/>
              <a:t>Hutang Dagang</a:t>
            </a:r>
          </a:p>
        </p:txBody>
      </p:sp>
      <p:grpSp>
        <p:nvGrpSpPr>
          <p:cNvPr id="27653" name="Group 5"/>
          <p:cNvGrpSpPr>
            <a:grpSpLocks/>
          </p:cNvGrpSpPr>
          <p:nvPr/>
        </p:nvGrpSpPr>
        <p:grpSpPr bwMode="auto">
          <a:xfrm>
            <a:off x="0" y="2286000"/>
            <a:ext cx="8763000" cy="4267200"/>
            <a:chOff x="125" y="1104"/>
            <a:chExt cx="5481" cy="3169"/>
          </a:xfrm>
        </p:grpSpPr>
        <p:sp>
          <p:nvSpPr>
            <p:cNvPr id="27654" name="Oval 6"/>
            <p:cNvSpPr>
              <a:spLocks noChangeArrowheads="1"/>
            </p:cNvSpPr>
            <p:nvPr/>
          </p:nvSpPr>
          <p:spPr bwMode="auto">
            <a:xfrm>
              <a:off x="816" y="1104"/>
              <a:ext cx="1488" cy="768"/>
            </a:xfrm>
            <a:prstGeom prst="ellipse">
              <a:avLst/>
            </a:prstGeom>
            <a:noFill/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7655" name="Group 7"/>
            <p:cNvGrpSpPr>
              <a:grpSpLocks/>
            </p:cNvGrpSpPr>
            <p:nvPr/>
          </p:nvGrpSpPr>
          <p:grpSpPr bwMode="auto">
            <a:xfrm>
              <a:off x="125" y="3437"/>
              <a:ext cx="1988" cy="836"/>
              <a:chOff x="125" y="3437"/>
              <a:chExt cx="1988" cy="836"/>
            </a:xfrm>
          </p:grpSpPr>
          <p:sp>
            <p:nvSpPr>
              <p:cNvPr id="27656" name="Freeform 8"/>
              <p:cNvSpPr>
                <a:spLocks/>
              </p:cNvSpPr>
              <p:nvPr/>
            </p:nvSpPr>
            <p:spPr bwMode="auto">
              <a:xfrm>
                <a:off x="125" y="3437"/>
                <a:ext cx="1988" cy="83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987" y="0"/>
                  </a:cxn>
                  <a:cxn ang="0">
                    <a:pos x="1586" y="835"/>
                  </a:cxn>
                  <a:cxn ang="0">
                    <a:pos x="401" y="835"/>
                  </a:cxn>
                  <a:cxn ang="0">
                    <a:pos x="0" y="0"/>
                  </a:cxn>
                </a:cxnLst>
                <a:rect l="0" t="0" r="r" b="b"/>
                <a:pathLst>
                  <a:path w="1988" h="836">
                    <a:moveTo>
                      <a:pt x="0" y="0"/>
                    </a:moveTo>
                    <a:lnTo>
                      <a:pt x="1987" y="0"/>
                    </a:lnTo>
                    <a:lnTo>
                      <a:pt x="1586" y="835"/>
                    </a:lnTo>
                    <a:lnTo>
                      <a:pt x="401" y="835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1"/>
              </a:solidFill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57" name="Rectangle 9"/>
              <p:cNvSpPr>
                <a:spLocks noChangeArrowheads="1"/>
              </p:cNvSpPr>
              <p:nvPr/>
            </p:nvSpPr>
            <p:spPr bwMode="auto">
              <a:xfrm>
                <a:off x="563" y="3474"/>
                <a:ext cx="1105" cy="761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 algn="ctr" eaLnBrk="0" hangingPunct="0">
                  <a:lnSpc>
                    <a:spcPct val="65000"/>
                  </a:lnSpc>
                  <a:spcBef>
                    <a:spcPct val="20000"/>
                  </a:spcBef>
                </a:pPr>
                <a:r>
                  <a:rPr lang="en-US" sz="2800">
                    <a:solidFill>
                      <a:srgbClr val="000514"/>
                    </a:solidFill>
                  </a:rPr>
                  <a:t>Compare, review,</a:t>
                </a:r>
              </a:p>
              <a:p>
                <a:pPr algn="ctr" eaLnBrk="0" hangingPunct="0">
                  <a:lnSpc>
                    <a:spcPct val="65000"/>
                  </a:lnSpc>
                  <a:spcBef>
                    <a:spcPct val="20000"/>
                  </a:spcBef>
                </a:pPr>
                <a:r>
                  <a:rPr lang="en-US" sz="2800">
                    <a:solidFill>
                      <a:srgbClr val="000514"/>
                    </a:solidFill>
                  </a:rPr>
                  <a:t>verify</a:t>
                </a:r>
              </a:p>
              <a:p>
                <a:pPr algn="ctr" eaLnBrk="0" hangingPunct="0">
                  <a:lnSpc>
                    <a:spcPct val="65000"/>
                  </a:lnSpc>
                  <a:spcBef>
                    <a:spcPct val="20000"/>
                  </a:spcBef>
                </a:pPr>
                <a:r>
                  <a:rPr lang="en-US" sz="2800">
                    <a:solidFill>
                      <a:srgbClr val="000514"/>
                    </a:solidFill>
                  </a:rPr>
                  <a:t>accuracy</a:t>
                </a:r>
              </a:p>
            </p:txBody>
          </p:sp>
        </p:grpSp>
        <p:sp>
          <p:nvSpPr>
            <p:cNvPr id="27658" name="Oval 10"/>
            <p:cNvSpPr>
              <a:spLocks noChangeArrowheads="1"/>
            </p:cNvSpPr>
            <p:nvPr/>
          </p:nvSpPr>
          <p:spPr bwMode="auto">
            <a:xfrm>
              <a:off x="2030" y="1391"/>
              <a:ext cx="1682" cy="674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 algn="ctr" eaLnBrk="0" hangingPunct="0">
                <a:lnSpc>
                  <a:spcPct val="65000"/>
                </a:lnSpc>
                <a:spcBef>
                  <a:spcPct val="20000"/>
                </a:spcBef>
              </a:pPr>
              <a:r>
                <a:rPr lang="en-US" sz="2800">
                  <a:solidFill>
                    <a:srgbClr val="000514"/>
                  </a:solidFill>
                </a:rPr>
                <a:t>Dari </a:t>
              </a:r>
            </a:p>
            <a:p>
              <a:pPr algn="ctr" eaLnBrk="0" hangingPunct="0">
                <a:lnSpc>
                  <a:spcPct val="65000"/>
                </a:lnSpc>
                <a:spcBef>
                  <a:spcPct val="20000"/>
                </a:spcBef>
              </a:pPr>
              <a:r>
                <a:rPr lang="en-US" sz="2800">
                  <a:solidFill>
                    <a:srgbClr val="000514"/>
                  </a:solidFill>
                </a:rPr>
                <a:t>pembelian</a:t>
              </a:r>
            </a:p>
          </p:txBody>
        </p:sp>
        <p:sp>
          <p:nvSpPr>
            <p:cNvPr id="27659" name="Oval 11"/>
            <p:cNvSpPr>
              <a:spLocks noChangeArrowheads="1"/>
            </p:cNvSpPr>
            <p:nvPr/>
          </p:nvSpPr>
          <p:spPr bwMode="auto">
            <a:xfrm>
              <a:off x="3924" y="1391"/>
              <a:ext cx="1682" cy="674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 algn="ctr" eaLnBrk="0" hangingPunct="0">
                <a:lnSpc>
                  <a:spcPct val="65000"/>
                </a:lnSpc>
                <a:spcBef>
                  <a:spcPct val="20000"/>
                </a:spcBef>
              </a:pPr>
              <a:r>
                <a:rPr lang="en-US" sz="2800">
                  <a:solidFill>
                    <a:srgbClr val="000514"/>
                  </a:solidFill>
                </a:rPr>
                <a:t>Dari</a:t>
              </a:r>
            </a:p>
            <a:p>
              <a:pPr algn="ctr" eaLnBrk="0" hangingPunct="0">
                <a:lnSpc>
                  <a:spcPct val="65000"/>
                </a:lnSpc>
                <a:spcBef>
                  <a:spcPct val="20000"/>
                </a:spcBef>
              </a:pPr>
              <a:r>
                <a:rPr lang="en-US" sz="2800">
                  <a:solidFill>
                    <a:srgbClr val="000514"/>
                  </a:solidFill>
                </a:rPr>
                <a:t>toko</a:t>
              </a:r>
            </a:p>
          </p:txBody>
        </p:sp>
        <p:sp>
          <p:nvSpPr>
            <p:cNvPr id="27660" name="Oval 12"/>
            <p:cNvSpPr>
              <a:spLocks noChangeArrowheads="1"/>
            </p:cNvSpPr>
            <p:nvPr/>
          </p:nvSpPr>
          <p:spPr bwMode="auto">
            <a:xfrm>
              <a:off x="176" y="1391"/>
              <a:ext cx="1682" cy="674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 algn="ctr" eaLnBrk="0" hangingPunct="0">
                <a:lnSpc>
                  <a:spcPct val="65000"/>
                </a:lnSpc>
                <a:spcBef>
                  <a:spcPct val="20000"/>
                </a:spcBef>
              </a:pPr>
              <a:r>
                <a:rPr lang="en-US" sz="2800">
                  <a:solidFill>
                    <a:srgbClr val="000514"/>
                  </a:solidFill>
                </a:rPr>
                <a:t>Dari</a:t>
              </a:r>
            </a:p>
            <a:p>
              <a:pPr algn="ctr" eaLnBrk="0" hangingPunct="0">
                <a:lnSpc>
                  <a:spcPct val="65000"/>
                </a:lnSpc>
                <a:spcBef>
                  <a:spcPct val="20000"/>
                </a:spcBef>
              </a:pPr>
              <a:r>
                <a:rPr lang="en-US" sz="2800">
                  <a:solidFill>
                    <a:srgbClr val="000514"/>
                  </a:solidFill>
                </a:rPr>
                <a:t>pemasok</a:t>
              </a:r>
            </a:p>
          </p:txBody>
        </p:sp>
        <p:grpSp>
          <p:nvGrpSpPr>
            <p:cNvPr id="27661" name="Group 13"/>
            <p:cNvGrpSpPr>
              <a:grpSpLocks/>
            </p:cNvGrpSpPr>
            <p:nvPr/>
          </p:nvGrpSpPr>
          <p:grpSpPr bwMode="auto">
            <a:xfrm>
              <a:off x="4115" y="2399"/>
              <a:ext cx="1300" cy="675"/>
              <a:chOff x="4115" y="2399"/>
              <a:chExt cx="1300" cy="675"/>
            </a:xfrm>
          </p:grpSpPr>
          <p:sp>
            <p:nvSpPr>
              <p:cNvPr id="27662" name="Freeform 14"/>
              <p:cNvSpPr>
                <a:spLocks/>
              </p:cNvSpPr>
              <p:nvPr/>
            </p:nvSpPr>
            <p:spPr bwMode="auto">
              <a:xfrm>
                <a:off x="4115" y="2399"/>
                <a:ext cx="1300" cy="675"/>
              </a:xfrm>
              <a:custGeom>
                <a:avLst/>
                <a:gdLst/>
                <a:ahLst/>
                <a:cxnLst>
                  <a:cxn ang="0">
                    <a:pos x="0" y="630"/>
                  </a:cxn>
                  <a:cxn ang="0">
                    <a:pos x="86" y="644"/>
                  </a:cxn>
                  <a:cxn ang="0">
                    <a:pos x="173" y="659"/>
                  </a:cxn>
                  <a:cxn ang="0">
                    <a:pos x="242" y="664"/>
                  </a:cxn>
                  <a:cxn ang="0">
                    <a:pos x="303" y="674"/>
                  </a:cxn>
                  <a:cxn ang="0">
                    <a:pos x="381" y="674"/>
                  </a:cxn>
                  <a:cxn ang="0">
                    <a:pos x="433" y="669"/>
                  </a:cxn>
                  <a:cxn ang="0">
                    <a:pos x="467" y="664"/>
                  </a:cxn>
                  <a:cxn ang="0">
                    <a:pos x="493" y="664"/>
                  </a:cxn>
                  <a:cxn ang="0">
                    <a:pos x="545" y="659"/>
                  </a:cxn>
                  <a:cxn ang="0">
                    <a:pos x="589" y="649"/>
                  </a:cxn>
                  <a:cxn ang="0">
                    <a:pos x="641" y="640"/>
                  </a:cxn>
                  <a:cxn ang="0">
                    <a:pos x="684" y="625"/>
                  </a:cxn>
                  <a:cxn ang="0">
                    <a:pos x="727" y="615"/>
                  </a:cxn>
                  <a:cxn ang="0">
                    <a:pos x="771" y="605"/>
                  </a:cxn>
                  <a:cxn ang="0">
                    <a:pos x="823" y="595"/>
                  </a:cxn>
                  <a:cxn ang="0">
                    <a:pos x="875" y="581"/>
                  </a:cxn>
                  <a:cxn ang="0">
                    <a:pos x="935" y="571"/>
                  </a:cxn>
                  <a:cxn ang="0">
                    <a:pos x="996" y="561"/>
                  </a:cxn>
                  <a:cxn ang="0">
                    <a:pos x="1056" y="551"/>
                  </a:cxn>
                  <a:cxn ang="0">
                    <a:pos x="1126" y="541"/>
                  </a:cxn>
                  <a:cxn ang="0">
                    <a:pos x="1212" y="541"/>
                  </a:cxn>
                  <a:cxn ang="0">
                    <a:pos x="1299" y="541"/>
                  </a:cxn>
                  <a:cxn ang="0">
                    <a:pos x="1299" y="0"/>
                  </a:cxn>
                  <a:cxn ang="0">
                    <a:pos x="0" y="0"/>
                  </a:cxn>
                  <a:cxn ang="0">
                    <a:pos x="0" y="630"/>
                  </a:cxn>
                </a:cxnLst>
                <a:rect l="0" t="0" r="r" b="b"/>
                <a:pathLst>
                  <a:path w="1300" h="675">
                    <a:moveTo>
                      <a:pt x="0" y="630"/>
                    </a:moveTo>
                    <a:lnTo>
                      <a:pt x="86" y="644"/>
                    </a:lnTo>
                    <a:lnTo>
                      <a:pt x="173" y="659"/>
                    </a:lnTo>
                    <a:lnTo>
                      <a:pt x="242" y="664"/>
                    </a:lnTo>
                    <a:lnTo>
                      <a:pt x="303" y="674"/>
                    </a:lnTo>
                    <a:lnTo>
                      <a:pt x="381" y="674"/>
                    </a:lnTo>
                    <a:lnTo>
                      <a:pt x="433" y="669"/>
                    </a:lnTo>
                    <a:lnTo>
                      <a:pt x="467" y="664"/>
                    </a:lnTo>
                    <a:lnTo>
                      <a:pt x="493" y="664"/>
                    </a:lnTo>
                    <a:lnTo>
                      <a:pt x="545" y="659"/>
                    </a:lnTo>
                    <a:lnTo>
                      <a:pt x="589" y="649"/>
                    </a:lnTo>
                    <a:lnTo>
                      <a:pt x="641" y="640"/>
                    </a:lnTo>
                    <a:lnTo>
                      <a:pt x="684" y="625"/>
                    </a:lnTo>
                    <a:lnTo>
                      <a:pt x="727" y="615"/>
                    </a:lnTo>
                    <a:lnTo>
                      <a:pt x="771" y="605"/>
                    </a:lnTo>
                    <a:lnTo>
                      <a:pt x="823" y="595"/>
                    </a:lnTo>
                    <a:lnTo>
                      <a:pt x="875" y="581"/>
                    </a:lnTo>
                    <a:lnTo>
                      <a:pt x="935" y="571"/>
                    </a:lnTo>
                    <a:lnTo>
                      <a:pt x="996" y="561"/>
                    </a:lnTo>
                    <a:lnTo>
                      <a:pt x="1056" y="551"/>
                    </a:lnTo>
                    <a:lnTo>
                      <a:pt x="1126" y="541"/>
                    </a:lnTo>
                    <a:lnTo>
                      <a:pt x="1212" y="541"/>
                    </a:lnTo>
                    <a:lnTo>
                      <a:pt x="1299" y="541"/>
                    </a:lnTo>
                    <a:lnTo>
                      <a:pt x="1299" y="0"/>
                    </a:lnTo>
                    <a:lnTo>
                      <a:pt x="0" y="0"/>
                    </a:lnTo>
                    <a:lnTo>
                      <a:pt x="0" y="630"/>
                    </a:lnTo>
                  </a:path>
                </a:pathLst>
              </a:custGeom>
              <a:solidFill>
                <a:schemeClr val="bg1"/>
              </a:solidFill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63" name="Rectangle 15"/>
              <p:cNvSpPr>
                <a:spLocks noChangeArrowheads="1"/>
              </p:cNvSpPr>
              <p:nvPr/>
            </p:nvSpPr>
            <p:spPr bwMode="auto">
              <a:xfrm>
                <a:off x="4183" y="2437"/>
                <a:ext cx="1164" cy="479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 algn="ctr" eaLnBrk="0" hangingPunct="0">
                  <a:lnSpc>
                    <a:spcPct val="65000"/>
                  </a:lnSpc>
                  <a:spcBef>
                    <a:spcPct val="20000"/>
                  </a:spcBef>
                </a:pPr>
                <a:r>
                  <a:rPr lang="en-US" sz="2800">
                    <a:solidFill>
                      <a:srgbClr val="000514"/>
                    </a:solidFill>
                  </a:rPr>
                  <a:t>Laporan</a:t>
                </a:r>
              </a:p>
              <a:p>
                <a:pPr algn="ctr" eaLnBrk="0" hangingPunct="0">
                  <a:lnSpc>
                    <a:spcPct val="65000"/>
                  </a:lnSpc>
                  <a:spcBef>
                    <a:spcPct val="20000"/>
                  </a:spcBef>
                </a:pPr>
                <a:r>
                  <a:rPr lang="en-US" sz="2800">
                    <a:solidFill>
                      <a:srgbClr val="000514"/>
                    </a:solidFill>
                  </a:rPr>
                  <a:t>penerimaan</a:t>
                </a:r>
              </a:p>
            </p:txBody>
          </p:sp>
        </p:grpSp>
        <p:grpSp>
          <p:nvGrpSpPr>
            <p:cNvPr id="27664" name="Group 16"/>
            <p:cNvGrpSpPr>
              <a:grpSpLocks/>
            </p:cNvGrpSpPr>
            <p:nvPr/>
          </p:nvGrpSpPr>
          <p:grpSpPr bwMode="auto">
            <a:xfrm>
              <a:off x="2229" y="2399"/>
              <a:ext cx="1299" cy="675"/>
              <a:chOff x="2229" y="2399"/>
              <a:chExt cx="1299" cy="675"/>
            </a:xfrm>
          </p:grpSpPr>
          <p:sp>
            <p:nvSpPr>
              <p:cNvPr id="27665" name="Freeform 17"/>
              <p:cNvSpPr>
                <a:spLocks/>
              </p:cNvSpPr>
              <p:nvPr/>
            </p:nvSpPr>
            <p:spPr bwMode="auto">
              <a:xfrm>
                <a:off x="2229" y="2399"/>
                <a:ext cx="1299" cy="675"/>
              </a:xfrm>
              <a:custGeom>
                <a:avLst/>
                <a:gdLst/>
                <a:ahLst/>
                <a:cxnLst>
                  <a:cxn ang="0">
                    <a:pos x="0" y="630"/>
                  </a:cxn>
                  <a:cxn ang="0">
                    <a:pos x="169" y="659"/>
                  </a:cxn>
                  <a:cxn ang="0">
                    <a:pos x="237" y="664"/>
                  </a:cxn>
                  <a:cxn ang="0">
                    <a:pos x="305" y="674"/>
                  </a:cxn>
                  <a:cxn ang="0">
                    <a:pos x="350" y="674"/>
                  </a:cxn>
                  <a:cxn ang="0">
                    <a:pos x="384" y="674"/>
                  </a:cxn>
                  <a:cxn ang="0">
                    <a:pos x="412" y="669"/>
                  </a:cxn>
                  <a:cxn ang="0">
                    <a:pos x="435" y="669"/>
                  </a:cxn>
                  <a:cxn ang="0">
                    <a:pos x="463" y="664"/>
                  </a:cxn>
                  <a:cxn ang="0">
                    <a:pos x="491" y="664"/>
                  </a:cxn>
                  <a:cxn ang="0">
                    <a:pos x="593" y="649"/>
                  </a:cxn>
                  <a:cxn ang="0">
                    <a:pos x="638" y="640"/>
                  </a:cxn>
                  <a:cxn ang="0">
                    <a:pos x="683" y="625"/>
                  </a:cxn>
                  <a:cxn ang="0">
                    <a:pos x="728" y="615"/>
                  </a:cxn>
                  <a:cxn ang="0">
                    <a:pos x="773" y="605"/>
                  </a:cxn>
                  <a:cxn ang="0">
                    <a:pos x="824" y="595"/>
                  </a:cxn>
                  <a:cxn ang="0">
                    <a:pos x="875" y="581"/>
                  </a:cxn>
                  <a:cxn ang="0">
                    <a:pos x="931" y="571"/>
                  </a:cxn>
                  <a:cxn ang="0">
                    <a:pos x="993" y="561"/>
                  </a:cxn>
                  <a:cxn ang="0">
                    <a:pos x="1061" y="551"/>
                  </a:cxn>
                  <a:cxn ang="0">
                    <a:pos x="1129" y="541"/>
                  </a:cxn>
                  <a:cxn ang="0">
                    <a:pos x="1208" y="541"/>
                  </a:cxn>
                  <a:cxn ang="0">
                    <a:pos x="1298" y="541"/>
                  </a:cxn>
                  <a:cxn ang="0">
                    <a:pos x="1298" y="0"/>
                  </a:cxn>
                  <a:cxn ang="0">
                    <a:pos x="0" y="0"/>
                  </a:cxn>
                  <a:cxn ang="0">
                    <a:pos x="0" y="630"/>
                  </a:cxn>
                </a:cxnLst>
                <a:rect l="0" t="0" r="r" b="b"/>
                <a:pathLst>
                  <a:path w="1299" h="675">
                    <a:moveTo>
                      <a:pt x="0" y="630"/>
                    </a:moveTo>
                    <a:lnTo>
                      <a:pt x="169" y="659"/>
                    </a:lnTo>
                    <a:lnTo>
                      <a:pt x="237" y="664"/>
                    </a:lnTo>
                    <a:lnTo>
                      <a:pt x="305" y="674"/>
                    </a:lnTo>
                    <a:lnTo>
                      <a:pt x="350" y="674"/>
                    </a:lnTo>
                    <a:lnTo>
                      <a:pt x="384" y="674"/>
                    </a:lnTo>
                    <a:lnTo>
                      <a:pt x="412" y="669"/>
                    </a:lnTo>
                    <a:lnTo>
                      <a:pt x="435" y="669"/>
                    </a:lnTo>
                    <a:lnTo>
                      <a:pt x="463" y="664"/>
                    </a:lnTo>
                    <a:lnTo>
                      <a:pt x="491" y="664"/>
                    </a:lnTo>
                    <a:lnTo>
                      <a:pt x="593" y="649"/>
                    </a:lnTo>
                    <a:lnTo>
                      <a:pt x="638" y="640"/>
                    </a:lnTo>
                    <a:lnTo>
                      <a:pt x="683" y="625"/>
                    </a:lnTo>
                    <a:lnTo>
                      <a:pt x="728" y="615"/>
                    </a:lnTo>
                    <a:lnTo>
                      <a:pt x="773" y="605"/>
                    </a:lnTo>
                    <a:lnTo>
                      <a:pt x="824" y="595"/>
                    </a:lnTo>
                    <a:lnTo>
                      <a:pt x="875" y="581"/>
                    </a:lnTo>
                    <a:lnTo>
                      <a:pt x="931" y="571"/>
                    </a:lnTo>
                    <a:lnTo>
                      <a:pt x="993" y="561"/>
                    </a:lnTo>
                    <a:lnTo>
                      <a:pt x="1061" y="551"/>
                    </a:lnTo>
                    <a:lnTo>
                      <a:pt x="1129" y="541"/>
                    </a:lnTo>
                    <a:lnTo>
                      <a:pt x="1208" y="541"/>
                    </a:lnTo>
                    <a:lnTo>
                      <a:pt x="1298" y="541"/>
                    </a:lnTo>
                    <a:lnTo>
                      <a:pt x="1298" y="0"/>
                    </a:lnTo>
                    <a:lnTo>
                      <a:pt x="0" y="0"/>
                    </a:lnTo>
                    <a:lnTo>
                      <a:pt x="0" y="630"/>
                    </a:lnTo>
                  </a:path>
                </a:pathLst>
              </a:custGeom>
              <a:solidFill>
                <a:schemeClr val="bg1"/>
              </a:solidFill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66" name="Rectangle 18"/>
              <p:cNvSpPr>
                <a:spLocks noChangeArrowheads="1"/>
              </p:cNvSpPr>
              <p:nvPr/>
            </p:nvSpPr>
            <p:spPr bwMode="auto">
              <a:xfrm>
                <a:off x="2296" y="2437"/>
                <a:ext cx="1164" cy="479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 algn="ctr" eaLnBrk="0" hangingPunct="0">
                  <a:lnSpc>
                    <a:spcPct val="65000"/>
                  </a:lnSpc>
                  <a:spcBef>
                    <a:spcPct val="20000"/>
                  </a:spcBef>
                </a:pPr>
                <a:r>
                  <a:rPr lang="en-US" sz="2800">
                    <a:solidFill>
                      <a:srgbClr val="000514"/>
                    </a:solidFill>
                  </a:rPr>
                  <a:t>Pesanan</a:t>
                </a:r>
              </a:p>
              <a:p>
                <a:pPr algn="ctr" eaLnBrk="0" hangingPunct="0">
                  <a:lnSpc>
                    <a:spcPct val="65000"/>
                  </a:lnSpc>
                  <a:spcBef>
                    <a:spcPct val="20000"/>
                  </a:spcBef>
                </a:pPr>
                <a:r>
                  <a:rPr lang="en-US" sz="2800">
                    <a:solidFill>
                      <a:srgbClr val="000514"/>
                    </a:solidFill>
                  </a:rPr>
                  <a:t>pembelian</a:t>
                </a:r>
              </a:p>
            </p:txBody>
          </p:sp>
        </p:grpSp>
        <p:grpSp>
          <p:nvGrpSpPr>
            <p:cNvPr id="27667" name="Group 19"/>
            <p:cNvGrpSpPr>
              <a:grpSpLocks/>
            </p:cNvGrpSpPr>
            <p:nvPr/>
          </p:nvGrpSpPr>
          <p:grpSpPr bwMode="auto">
            <a:xfrm>
              <a:off x="368" y="2399"/>
              <a:ext cx="1299" cy="675"/>
              <a:chOff x="368" y="2399"/>
              <a:chExt cx="1299" cy="675"/>
            </a:xfrm>
          </p:grpSpPr>
          <p:sp>
            <p:nvSpPr>
              <p:cNvPr id="27668" name="Freeform 20"/>
              <p:cNvSpPr>
                <a:spLocks/>
              </p:cNvSpPr>
              <p:nvPr/>
            </p:nvSpPr>
            <p:spPr bwMode="auto">
              <a:xfrm>
                <a:off x="368" y="2399"/>
                <a:ext cx="1299" cy="675"/>
              </a:xfrm>
              <a:custGeom>
                <a:avLst/>
                <a:gdLst/>
                <a:ahLst/>
                <a:cxnLst>
                  <a:cxn ang="0">
                    <a:pos x="0" y="630"/>
                  </a:cxn>
                  <a:cxn ang="0">
                    <a:pos x="85" y="644"/>
                  </a:cxn>
                  <a:cxn ang="0">
                    <a:pos x="168" y="659"/>
                  </a:cxn>
                  <a:cxn ang="0">
                    <a:pos x="237" y="664"/>
                  </a:cxn>
                  <a:cxn ang="0">
                    <a:pos x="304" y="674"/>
                  </a:cxn>
                  <a:cxn ang="0">
                    <a:pos x="346" y="674"/>
                  </a:cxn>
                  <a:cxn ang="0">
                    <a:pos x="381" y="674"/>
                  </a:cxn>
                  <a:cxn ang="0">
                    <a:pos x="408" y="669"/>
                  </a:cxn>
                  <a:cxn ang="0">
                    <a:pos x="432" y="669"/>
                  </a:cxn>
                  <a:cxn ang="0">
                    <a:pos x="450" y="669"/>
                  </a:cxn>
                  <a:cxn ang="0">
                    <a:pos x="466" y="664"/>
                  </a:cxn>
                  <a:cxn ang="0">
                    <a:pos x="490" y="664"/>
                  </a:cxn>
                  <a:cxn ang="0">
                    <a:pos x="541" y="659"/>
                  </a:cxn>
                  <a:cxn ang="0">
                    <a:pos x="592" y="649"/>
                  </a:cxn>
                  <a:cxn ang="0">
                    <a:pos x="637" y="640"/>
                  </a:cxn>
                  <a:cxn ang="0">
                    <a:pos x="682" y="625"/>
                  </a:cxn>
                  <a:cxn ang="0">
                    <a:pos x="725" y="615"/>
                  </a:cxn>
                  <a:cxn ang="0">
                    <a:pos x="773" y="605"/>
                  </a:cxn>
                  <a:cxn ang="0">
                    <a:pos x="824" y="595"/>
                  </a:cxn>
                  <a:cxn ang="0">
                    <a:pos x="874" y="581"/>
                  </a:cxn>
                  <a:cxn ang="0">
                    <a:pos x="930" y="571"/>
                  </a:cxn>
                  <a:cxn ang="0">
                    <a:pos x="962" y="566"/>
                  </a:cxn>
                  <a:cxn ang="0">
                    <a:pos x="994" y="561"/>
                  </a:cxn>
                  <a:cxn ang="0">
                    <a:pos x="1058" y="551"/>
                  </a:cxn>
                  <a:cxn ang="0">
                    <a:pos x="1090" y="546"/>
                  </a:cxn>
                  <a:cxn ang="0">
                    <a:pos x="1127" y="541"/>
                  </a:cxn>
                  <a:cxn ang="0">
                    <a:pos x="1167" y="541"/>
                  </a:cxn>
                  <a:cxn ang="0">
                    <a:pos x="1210" y="541"/>
                  </a:cxn>
                  <a:cxn ang="0">
                    <a:pos x="1298" y="541"/>
                  </a:cxn>
                  <a:cxn ang="0">
                    <a:pos x="1298" y="0"/>
                  </a:cxn>
                  <a:cxn ang="0">
                    <a:pos x="0" y="0"/>
                  </a:cxn>
                  <a:cxn ang="0">
                    <a:pos x="0" y="630"/>
                  </a:cxn>
                </a:cxnLst>
                <a:rect l="0" t="0" r="r" b="b"/>
                <a:pathLst>
                  <a:path w="1299" h="675">
                    <a:moveTo>
                      <a:pt x="0" y="630"/>
                    </a:moveTo>
                    <a:lnTo>
                      <a:pt x="85" y="644"/>
                    </a:lnTo>
                    <a:lnTo>
                      <a:pt x="168" y="659"/>
                    </a:lnTo>
                    <a:lnTo>
                      <a:pt x="237" y="664"/>
                    </a:lnTo>
                    <a:lnTo>
                      <a:pt x="304" y="674"/>
                    </a:lnTo>
                    <a:lnTo>
                      <a:pt x="346" y="674"/>
                    </a:lnTo>
                    <a:lnTo>
                      <a:pt x="381" y="674"/>
                    </a:lnTo>
                    <a:lnTo>
                      <a:pt x="408" y="669"/>
                    </a:lnTo>
                    <a:lnTo>
                      <a:pt x="432" y="669"/>
                    </a:lnTo>
                    <a:lnTo>
                      <a:pt x="450" y="669"/>
                    </a:lnTo>
                    <a:lnTo>
                      <a:pt x="466" y="664"/>
                    </a:lnTo>
                    <a:lnTo>
                      <a:pt x="490" y="664"/>
                    </a:lnTo>
                    <a:lnTo>
                      <a:pt x="541" y="659"/>
                    </a:lnTo>
                    <a:lnTo>
                      <a:pt x="592" y="649"/>
                    </a:lnTo>
                    <a:lnTo>
                      <a:pt x="637" y="640"/>
                    </a:lnTo>
                    <a:lnTo>
                      <a:pt x="682" y="625"/>
                    </a:lnTo>
                    <a:lnTo>
                      <a:pt x="725" y="615"/>
                    </a:lnTo>
                    <a:lnTo>
                      <a:pt x="773" y="605"/>
                    </a:lnTo>
                    <a:lnTo>
                      <a:pt x="824" y="595"/>
                    </a:lnTo>
                    <a:lnTo>
                      <a:pt x="874" y="581"/>
                    </a:lnTo>
                    <a:lnTo>
                      <a:pt x="930" y="571"/>
                    </a:lnTo>
                    <a:lnTo>
                      <a:pt x="962" y="566"/>
                    </a:lnTo>
                    <a:lnTo>
                      <a:pt x="994" y="561"/>
                    </a:lnTo>
                    <a:lnTo>
                      <a:pt x="1058" y="551"/>
                    </a:lnTo>
                    <a:lnTo>
                      <a:pt x="1090" y="546"/>
                    </a:lnTo>
                    <a:lnTo>
                      <a:pt x="1127" y="541"/>
                    </a:lnTo>
                    <a:lnTo>
                      <a:pt x="1167" y="541"/>
                    </a:lnTo>
                    <a:lnTo>
                      <a:pt x="1210" y="541"/>
                    </a:lnTo>
                    <a:lnTo>
                      <a:pt x="1298" y="541"/>
                    </a:lnTo>
                    <a:lnTo>
                      <a:pt x="1298" y="0"/>
                    </a:lnTo>
                    <a:lnTo>
                      <a:pt x="0" y="0"/>
                    </a:lnTo>
                    <a:lnTo>
                      <a:pt x="0" y="630"/>
                    </a:lnTo>
                  </a:path>
                </a:pathLst>
              </a:custGeom>
              <a:solidFill>
                <a:schemeClr val="bg1"/>
              </a:solidFill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69" name="Rectangle 21"/>
              <p:cNvSpPr>
                <a:spLocks noChangeArrowheads="1"/>
              </p:cNvSpPr>
              <p:nvPr/>
            </p:nvSpPr>
            <p:spPr bwMode="auto">
              <a:xfrm>
                <a:off x="435" y="2437"/>
                <a:ext cx="1164" cy="47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 algn="ctr" eaLnBrk="0" hangingPunct="0">
                  <a:spcBef>
                    <a:spcPct val="20000"/>
                  </a:spcBef>
                </a:pPr>
                <a:r>
                  <a:rPr lang="en-US" sz="2800">
                    <a:solidFill>
                      <a:srgbClr val="000514"/>
                    </a:solidFill>
                  </a:rPr>
                  <a:t>Faktur</a:t>
                </a:r>
              </a:p>
            </p:txBody>
          </p:sp>
        </p:grpSp>
        <p:grpSp>
          <p:nvGrpSpPr>
            <p:cNvPr id="27670" name="Group 22"/>
            <p:cNvGrpSpPr>
              <a:grpSpLocks/>
            </p:cNvGrpSpPr>
            <p:nvPr/>
          </p:nvGrpSpPr>
          <p:grpSpPr bwMode="auto">
            <a:xfrm>
              <a:off x="3493" y="3744"/>
              <a:ext cx="673" cy="481"/>
              <a:chOff x="3493" y="3744"/>
              <a:chExt cx="673" cy="481"/>
            </a:xfrm>
          </p:grpSpPr>
          <p:sp>
            <p:nvSpPr>
              <p:cNvPr id="27671" name="Freeform 23"/>
              <p:cNvSpPr>
                <a:spLocks/>
              </p:cNvSpPr>
              <p:nvPr/>
            </p:nvSpPr>
            <p:spPr bwMode="auto">
              <a:xfrm>
                <a:off x="3493" y="3744"/>
                <a:ext cx="673" cy="48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2" y="0"/>
                  </a:cxn>
                  <a:cxn ang="0">
                    <a:pos x="336" y="480"/>
                  </a:cxn>
                  <a:cxn ang="0">
                    <a:pos x="0" y="0"/>
                  </a:cxn>
                </a:cxnLst>
                <a:rect l="0" t="0" r="r" b="b"/>
                <a:pathLst>
                  <a:path w="673" h="481">
                    <a:moveTo>
                      <a:pt x="0" y="0"/>
                    </a:moveTo>
                    <a:lnTo>
                      <a:pt x="672" y="0"/>
                    </a:lnTo>
                    <a:lnTo>
                      <a:pt x="336" y="480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1"/>
              </a:solidFill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72" name="Rectangle 24"/>
              <p:cNvSpPr>
                <a:spLocks noChangeArrowheads="1"/>
              </p:cNvSpPr>
              <p:nvPr/>
            </p:nvSpPr>
            <p:spPr bwMode="auto">
              <a:xfrm>
                <a:off x="3694" y="3781"/>
                <a:ext cx="270" cy="20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 algn="ctr" eaLnBrk="0" hangingPunct="0">
                  <a:spcBef>
                    <a:spcPct val="20000"/>
                  </a:spcBef>
                </a:pPr>
                <a:r>
                  <a:rPr lang="en-US" sz="2800">
                    <a:solidFill>
                      <a:srgbClr val="000514"/>
                    </a:solidFill>
                  </a:rPr>
                  <a:t>N</a:t>
                </a:r>
              </a:p>
            </p:txBody>
          </p:sp>
        </p:grpSp>
        <p:sp>
          <p:nvSpPr>
            <p:cNvPr id="27673" name="Line 25"/>
            <p:cNvSpPr>
              <a:spLocks noChangeShapeType="1"/>
            </p:cNvSpPr>
            <p:nvPr/>
          </p:nvSpPr>
          <p:spPr bwMode="auto">
            <a:xfrm flipH="1">
              <a:off x="1873" y="3936"/>
              <a:ext cx="1775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7674" name="Freeform 26"/>
            <p:cNvSpPr>
              <a:spLocks/>
            </p:cNvSpPr>
            <p:nvPr/>
          </p:nvSpPr>
          <p:spPr bwMode="auto">
            <a:xfrm>
              <a:off x="1017" y="2073"/>
              <a:ext cx="1" cy="31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8"/>
                </a:cxn>
              </a:cxnLst>
              <a:rect l="0" t="0" r="r" b="b"/>
              <a:pathLst>
                <a:path w="1" h="319">
                  <a:moveTo>
                    <a:pt x="0" y="0"/>
                  </a:moveTo>
                  <a:lnTo>
                    <a:pt x="0" y="318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7675" name="Freeform 27"/>
            <p:cNvSpPr>
              <a:spLocks/>
            </p:cNvSpPr>
            <p:nvPr/>
          </p:nvSpPr>
          <p:spPr bwMode="auto">
            <a:xfrm>
              <a:off x="4765" y="2073"/>
              <a:ext cx="1" cy="31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8"/>
                </a:cxn>
              </a:cxnLst>
              <a:rect l="0" t="0" r="r" b="b"/>
              <a:pathLst>
                <a:path w="1" h="319">
                  <a:moveTo>
                    <a:pt x="0" y="0"/>
                  </a:moveTo>
                  <a:lnTo>
                    <a:pt x="0" y="318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7676" name="Line 28"/>
            <p:cNvSpPr>
              <a:spLocks noChangeShapeType="1"/>
            </p:cNvSpPr>
            <p:nvPr/>
          </p:nvSpPr>
          <p:spPr bwMode="auto">
            <a:xfrm>
              <a:off x="1008" y="3025"/>
              <a:ext cx="0" cy="43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7677" name="Freeform 29"/>
            <p:cNvSpPr>
              <a:spLocks/>
            </p:cNvSpPr>
            <p:nvPr/>
          </p:nvSpPr>
          <p:spPr bwMode="auto">
            <a:xfrm>
              <a:off x="2878" y="3044"/>
              <a:ext cx="1888" cy="286"/>
            </a:xfrm>
            <a:custGeom>
              <a:avLst/>
              <a:gdLst/>
              <a:ahLst/>
              <a:cxnLst>
                <a:cxn ang="0">
                  <a:pos x="1887" y="0"/>
                </a:cxn>
                <a:cxn ang="0">
                  <a:pos x="1887" y="285"/>
                </a:cxn>
                <a:cxn ang="0">
                  <a:pos x="0" y="285"/>
                </a:cxn>
                <a:cxn ang="0">
                  <a:pos x="0" y="1"/>
                </a:cxn>
              </a:cxnLst>
              <a:rect l="0" t="0" r="r" b="b"/>
              <a:pathLst>
                <a:path w="1888" h="286">
                  <a:moveTo>
                    <a:pt x="1887" y="0"/>
                  </a:moveTo>
                  <a:lnTo>
                    <a:pt x="1887" y="285"/>
                  </a:lnTo>
                  <a:lnTo>
                    <a:pt x="0" y="285"/>
                  </a:lnTo>
                  <a:lnTo>
                    <a:pt x="0" y="1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7678" name="Line 30"/>
            <p:cNvSpPr>
              <a:spLocks noChangeShapeType="1"/>
            </p:cNvSpPr>
            <p:nvPr/>
          </p:nvSpPr>
          <p:spPr bwMode="auto">
            <a:xfrm>
              <a:off x="3840" y="3324"/>
              <a:ext cx="0" cy="43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7679" name="Line 31"/>
            <p:cNvSpPr>
              <a:spLocks noChangeShapeType="1"/>
            </p:cNvSpPr>
            <p:nvPr/>
          </p:nvSpPr>
          <p:spPr bwMode="auto">
            <a:xfrm>
              <a:off x="2880" y="2065"/>
              <a:ext cx="0" cy="33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304800"/>
            <a:ext cx="4953000" cy="1143000"/>
          </a:xfrm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en-US" sz="3800"/>
              <a:t>Siklus Pengeluaran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pPr algn="ctr" eaLnBrk="0" hangingPunct="0">
              <a:spcBef>
                <a:spcPct val="50000"/>
              </a:spcBef>
              <a:buFontTx/>
              <a:buNone/>
            </a:pPr>
            <a:r>
              <a:rPr lang="en-US">
                <a:solidFill>
                  <a:schemeClr val="tx2"/>
                </a:solidFill>
              </a:rPr>
              <a:t>Kasir</a:t>
            </a:r>
          </a:p>
          <a:p>
            <a:pPr>
              <a:buFontTx/>
              <a:buNone/>
            </a:pPr>
            <a:endParaRPr lang="en-US"/>
          </a:p>
        </p:txBody>
      </p:sp>
      <p:grpSp>
        <p:nvGrpSpPr>
          <p:cNvPr id="28676" name="Group 4"/>
          <p:cNvGrpSpPr>
            <a:grpSpLocks/>
          </p:cNvGrpSpPr>
          <p:nvPr/>
        </p:nvGrpSpPr>
        <p:grpSpPr bwMode="auto">
          <a:xfrm>
            <a:off x="1001713" y="3355975"/>
            <a:ext cx="2330450" cy="698500"/>
            <a:chOff x="420" y="1967"/>
            <a:chExt cx="1443" cy="579"/>
          </a:xfrm>
        </p:grpSpPr>
        <p:sp>
          <p:nvSpPr>
            <p:cNvPr id="28677" name="Freeform 5"/>
            <p:cNvSpPr>
              <a:spLocks/>
            </p:cNvSpPr>
            <p:nvPr/>
          </p:nvSpPr>
          <p:spPr bwMode="auto">
            <a:xfrm>
              <a:off x="420" y="1967"/>
              <a:ext cx="1443" cy="579"/>
            </a:xfrm>
            <a:custGeom>
              <a:avLst/>
              <a:gdLst/>
              <a:ahLst/>
              <a:cxnLst>
                <a:cxn ang="0">
                  <a:pos x="0" y="537"/>
                </a:cxn>
                <a:cxn ang="0">
                  <a:pos x="95" y="554"/>
                </a:cxn>
                <a:cxn ang="0">
                  <a:pos x="188" y="562"/>
                </a:cxn>
                <a:cxn ang="0">
                  <a:pos x="265" y="570"/>
                </a:cxn>
                <a:cxn ang="0">
                  <a:pos x="337" y="578"/>
                </a:cxn>
                <a:cxn ang="0">
                  <a:pos x="384" y="578"/>
                </a:cxn>
                <a:cxn ang="0">
                  <a:pos x="423" y="578"/>
                </a:cxn>
                <a:cxn ang="0">
                  <a:pos x="453" y="574"/>
                </a:cxn>
                <a:cxn ang="0">
                  <a:pos x="480" y="574"/>
                </a:cxn>
                <a:cxn ang="0">
                  <a:pos x="501" y="574"/>
                </a:cxn>
                <a:cxn ang="0">
                  <a:pos x="518" y="570"/>
                </a:cxn>
                <a:cxn ang="0">
                  <a:pos x="545" y="570"/>
                </a:cxn>
                <a:cxn ang="0">
                  <a:pos x="602" y="566"/>
                </a:cxn>
                <a:cxn ang="0">
                  <a:pos x="658" y="558"/>
                </a:cxn>
                <a:cxn ang="0">
                  <a:pos x="706" y="549"/>
                </a:cxn>
                <a:cxn ang="0">
                  <a:pos x="757" y="537"/>
                </a:cxn>
                <a:cxn ang="0">
                  <a:pos x="807" y="529"/>
                </a:cxn>
                <a:cxn ang="0">
                  <a:pos x="858" y="517"/>
                </a:cxn>
                <a:cxn ang="0">
                  <a:pos x="915" y="509"/>
                </a:cxn>
                <a:cxn ang="0">
                  <a:pos x="974" y="497"/>
                </a:cxn>
                <a:cxn ang="0">
                  <a:pos x="1034" y="488"/>
                </a:cxn>
                <a:cxn ang="0">
                  <a:pos x="1067" y="484"/>
                </a:cxn>
                <a:cxn ang="0">
                  <a:pos x="1102" y="480"/>
                </a:cxn>
                <a:cxn ang="0">
                  <a:pos x="1174" y="472"/>
                </a:cxn>
                <a:cxn ang="0">
                  <a:pos x="1251" y="464"/>
                </a:cxn>
                <a:cxn ang="0">
                  <a:pos x="1344" y="464"/>
                </a:cxn>
                <a:cxn ang="0">
                  <a:pos x="1442" y="464"/>
                </a:cxn>
                <a:cxn ang="0">
                  <a:pos x="1442" y="0"/>
                </a:cxn>
                <a:cxn ang="0">
                  <a:pos x="0" y="0"/>
                </a:cxn>
                <a:cxn ang="0">
                  <a:pos x="0" y="537"/>
                </a:cxn>
              </a:cxnLst>
              <a:rect l="0" t="0" r="r" b="b"/>
              <a:pathLst>
                <a:path w="1443" h="579">
                  <a:moveTo>
                    <a:pt x="0" y="537"/>
                  </a:moveTo>
                  <a:lnTo>
                    <a:pt x="95" y="554"/>
                  </a:lnTo>
                  <a:lnTo>
                    <a:pt x="188" y="562"/>
                  </a:lnTo>
                  <a:lnTo>
                    <a:pt x="265" y="570"/>
                  </a:lnTo>
                  <a:lnTo>
                    <a:pt x="337" y="578"/>
                  </a:lnTo>
                  <a:lnTo>
                    <a:pt x="384" y="578"/>
                  </a:lnTo>
                  <a:lnTo>
                    <a:pt x="423" y="578"/>
                  </a:lnTo>
                  <a:lnTo>
                    <a:pt x="453" y="574"/>
                  </a:lnTo>
                  <a:lnTo>
                    <a:pt x="480" y="574"/>
                  </a:lnTo>
                  <a:lnTo>
                    <a:pt x="501" y="574"/>
                  </a:lnTo>
                  <a:lnTo>
                    <a:pt x="518" y="570"/>
                  </a:lnTo>
                  <a:lnTo>
                    <a:pt x="545" y="570"/>
                  </a:lnTo>
                  <a:lnTo>
                    <a:pt x="602" y="566"/>
                  </a:lnTo>
                  <a:lnTo>
                    <a:pt x="658" y="558"/>
                  </a:lnTo>
                  <a:lnTo>
                    <a:pt x="706" y="549"/>
                  </a:lnTo>
                  <a:lnTo>
                    <a:pt x="757" y="537"/>
                  </a:lnTo>
                  <a:lnTo>
                    <a:pt x="807" y="529"/>
                  </a:lnTo>
                  <a:lnTo>
                    <a:pt x="858" y="517"/>
                  </a:lnTo>
                  <a:lnTo>
                    <a:pt x="915" y="509"/>
                  </a:lnTo>
                  <a:lnTo>
                    <a:pt x="974" y="497"/>
                  </a:lnTo>
                  <a:lnTo>
                    <a:pt x="1034" y="488"/>
                  </a:lnTo>
                  <a:lnTo>
                    <a:pt x="1067" y="484"/>
                  </a:lnTo>
                  <a:lnTo>
                    <a:pt x="1102" y="480"/>
                  </a:lnTo>
                  <a:lnTo>
                    <a:pt x="1174" y="472"/>
                  </a:lnTo>
                  <a:lnTo>
                    <a:pt x="1251" y="464"/>
                  </a:lnTo>
                  <a:lnTo>
                    <a:pt x="1344" y="464"/>
                  </a:lnTo>
                  <a:lnTo>
                    <a:pt x="1442" y="464"/>
                  </a:lnTo>
                  <a:lnTo>
                    <a:pt x="1442" y="0"/>
                  </a:lnTo>
                  <a:lnTo>
                    <a:pt x="0" y="0"/>
                  </a:lnTo>
                  <a:lnTo>
                    <a:pt x="0" y="537"/>
                  </a:lnTo>
                </a:path>
              </a:pathLst>
            </a:custGeom>
            <a:solidFill>
              <a:schemeClr val="bg1"/>
            </a:solidFill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8678" name="Rectangle 6"/>
            <p:cNvSpPr>
              <a:spLocks noChangeArrowheads="1"/>
            </p:cNvSpPr>
            <p:nvPr/>
          </p:nvSpPr>
          <p:spPr bwMode="auto">
            <a:xfrm>
              <a:off x="487" y="2005"/>
              <a:ext cx="1308" cy="40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 algn="ctr" eaLnBrk="0" hangingPunct="0">
                <a:spcBef>
                  <a:spcPct val="20000"/>
                </a:spcBef>
              </a:pPr>
              <a:r>
                <a:rPr lang="en-US">
                  <a:solidFill>
                    <a:srgbClr val="000514"/>
                  </a:solidFill>
                </a:rPr>
                <a:t>Invoice</a:t>
              </a:r>
            </a:p>
          </p:txBody>
        </p:sp>
      </p:grpSp>
      <p:sp>
        <p:nvSpPr>
          <p:cNvPr id="28679" name="Oval 7"/>
          <p:cNvSpPr>
            <a:spLocks noChangeArrowheads="1"/>
          </p:cNvSpPr>
          <p:nvPr/>
        </p:nvSpPr>
        <p:spPr bwMode="auto">
          <a:xfrm>
            <a:off x="503238" y="2085975"/>
            <a:ext cx="3335337" cy="64135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eaLnBrk="0" hangingPunct="0">
              <a:spcBef>
                <a:spcPct val="20000"/>
              </a:spcBef>
            </a:pPr>
            <a:r>
              <a:rPr lang="en-US">
                <a:solidFill>
                  <a:srgbClr val="000514"/>
                </a:solidFill>
              </a:rPr>
              <a:t>From A/P</a:t>
            </a:r>
          </a:p>
        </p:txBody>
      </p:sp>
      <p:grpSp>
        <p:nvGrpSpPr>
          <p:cNvPr id="28680" name="Group 8"/>
          <p:cNvGrpSpPr>
            <a:grpSpLocks/>
          </p:cNvGrpSpPr>
          <p:nvPr/>
        </p:nvGrpSpPr>
        <p:grpSpPr bwMode="auto">
          <a:xfrm>
            <a:off x="6875463" y="3084513"/>
            <a:ext cx="2101850" cy="635000"/>
            <a:chOff x="4120" y="1778"/>
            <a:chExt cx="1302" cy="528"/>
          </a:xfrm>
        </p:grpSpPr>
        <p:sp>
          <p:nvSpPr>
            <p:cNvPr id="28681" name="Freeform 9"/>
            <p:cNvSpPr>
              <a:spLocks/>
            </p:cNvSpPr>
            <p:nvPr/>
          </p:nvSpPr>
          <p:spPr bwMode="auto">
            <a:xfrm>
              <a:off x="4120" y="1778"/>
              <a:ext cx="1302" cy="528"/>
            </a:xfrm>
            <a:custGeom>
              <a:avLst/>
              <a:gdLst/>
              <a:ahLst/>
              <a:cxnLst>
                <a:cxn ang="0">
                  <a:pos x="0" y="490"/>
                </a:cxn>
                <a:cxn ang="0">
                  <a:pos x="87" y="501"/>
                </a:cxn>
                <a:cxn ang="0">
                  <a:pos x="173" y="512"/>
                </a:cxn>
                <a:cxn ang="0">
                  <a:pos x="243" y="520"/>
                </a:cxn>
                <a:cxn ang="0">
                  <a:pos x="312" y="527"/>
                </a:cxn>
                <a:cxn ang="0">
                  <a:pos x="356" y="527"/>
                </a:cxn>
                <a:cxn ang="0">
                  <a:pos x="390" y="527"/>
                </a:cxn>
                <a:cxn ang="0">
                  <a:pos x="434" y="523"/>
                </a:cxn>
                <a:cxn ang="0">
                  <a:pos x="468" y="520"/>
                </a:cxn>
                <a:cxn ang="0">
                  <a:pos x="494" y="520"/>
                </a:cxn>
                <a:cxn ang="0">
                  <a:pos x="546" y="512"/>
                </a:cxn>
                <a:cxn ang="0">
                  <a:pos x="598" y="505"/>
                </a:cxn>
                <a:cxn ang="0">
                  <a:pos x="642" y="497"/>
                </a:cxn>
                <a:cxn ang="0">
                  <a:pos x="685" y="486"/>
                </a:cxn>
                <a:cxn ang="0">
                  <a:pos x="729" y="479"/>
                </a:cxn>
                <a:cxn ang="0">
                  <a:pos x="772" y="472"/>
                </a:cxn>
                <a:cxn ang="0">
                  <a:pos x="824" y="464"/>
                </a:cxn>
                <a:cxn ang="0">
                  <a:pos x="876" y="453"/>
                </a:cxn>
                <a:cxn ang="0">
                  <a:pos x="937" y="446"/>
                </a:cxn>
                <a:cxn ang="0">
                  <a:pos x="997" y="438"/>
                </a:cxn>
                <a:cxn ang="0">
                  <a:pos x="1067" y="431"/>
                </a:cxn>
                <a:cxn ang="0">
                  <a:pos x="1128" y="424"/>
                </a:cxn>
                <a:cxn ang="0">
                  <a:pos x="1214" y="424"/>
                </a:cxn>
                <a:cxn ang="0">
                  <a:pos x="1301" y="420"/>
                </a:cxn>
                <a:cxn ang="0">
                  <a:pos x="1301" y="0"/>
                </a:cxn>
                <a:cxn ang="0">
                  <a:pos x="0" y="0"/>
                </a:cxn>
                <a:cxn ang="0">
                  <a:pos x="0" y="490"/>
                </a:cxn>
              </a:cxnLst>
              <a:rect l="0" t="0" r="r" b="b"/>
              <a:pathLst>
                <a:path w="1302" h="528">
                  <a:moveTo>
                    <a:pt x="0" y="490"/>
                  </a:moveTo>
                  <a:lnTo>
                    <a:pt x="87" y="501"/>
                  </a:lnTo>
                  <a:lnTo>
                    <a:pt x="173" y="512"/>
                  </a:lnTo>
                  <a:lnTo>
                    <a:pt x="243" y="520"/>
                  </a:lnTo>
                  <a:lnTo>
                    <a:pt x="312" y="527"/>
                  </a:lnTo>
                  <a:lnTo>
                    <a:pt x="356" y="527"/>
                  </a:lnTo>
                  <a:lnTo>
                    <a:pt x="390" y="527"/>
                  </a:lnTo>
                  <a:lnTo>
                    <a:pt x="434" y="523"/>
                  </a:lnTo>
                  <a:lnTo>
                    <a:pt x="468" y="520"/>
                  </a:lnTo>
                  <a:lnTo>
                    <a:pt x="494" y="520"/>
                  </a:lnTo>
                  <a:lnTo>
                    <a:pt x="546" y="512"/>
                  </a:lnTo>
                  <a:lnTo>
                    <a:pt x="598" y="505"/>
                  </a:lnTo>
                  <a:lnTo>
                    <a:pt x="642" y="497"/>
                  </a:lnTo>
                  <a:lnTo>
                    <a:pt x="685" y="486"/>
                  </a:lnTo>
                  <a:lnTo>
                    <a:pt x="729" y="479"/>
                  </a:lnTo>
                  <a:lnTo>
                    <a:pt x="772" y="472"/>
                  </a:lnTo>
                  <a:lnTo>
                    <a:pt x="824" y="464"/>
                  </a:lnTo>
                  <a:lnTo>
                    <a:pt x="876" y="453"/>
                  </a:lnTo>
                  <a:lnTo>
                    <a:pt x="937" y="446"/>
                  </a:lnTo>
                  <a:lnTo>
                    <a:pt x="997" y="438"/>
                  </a:lnTo>
                  <a:lnTo>
                    <a:pt x="1067" y="431"/>
                  </a:lnTo>
                  <a:lnTo>
                    <a:pt x="1128" y="424"/>
                  </a:lnTo>
                  <a:lnTo>
                    <a:pt x="1214" y="424"/>
                  </a:lnTo>
                  <a:lnTo>
                    <a:pt x="1301" y="420"/>
                  </a:lnTo>
                  <a:lnTo>
                    <a:pt x="1301" y="0"/>
                  </a:lnTo>
                  <a:lnTo>
                    <a:pt x="0" y="0"/>
                  </a:lnTo>
                  <a:lnTo>
                    <a:pt x="0" y="490"/>
                  </a:lnTo>
                </a:path>
              </a:pathLst>
            </a:custGeom>
            <a:solidFill>
              <a:schemeClr val="bg1"/>
            </a:solidFill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8682" name="Rectangle 10"/>
            <p:cNvSpPr>
              <a:spLocks noChangeArrowheads="1"/>
            </p:cNvSpPr>
            <p:nvPr/>
          </p:nvSpPr>
          <p:spPr bwMode="auto">
            <a:xfrm>
              <a:off x="4190" y="1813"/>
              <a:ext cx="1164" cy="364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 algn="ctr" eaLnBrk="0" hangingPunct="0">
                <a:spcBef>
                  <a:spcPct val="20000"/>
                </a:spcBef>
              </a:pPr>
              <a:r>
                <a:rPr lang="en-US">
                  <a:solidFill>
                    <a:srgbClr val="000514"/>
                  </a:solidFill>
                </a:rPr>
                <a:t>Batch totals</a:t>
              </a:r>
            </a:p>
          </p:txBody>
        </p:sp>
      </p:grpSp>
      <p:grpSp>
        <p:nvGrpSpPr>
          <p:cNvPr id="28683" name="Group 11"/>
          <p:cNvGrpSpPr>
            <a:grpSpLocks/>
          </p:cNvGrpSpPr>
          <p:nvPr/>
        </p:nvGrpSpPr>
        <p:grpSpPr bwMode="auto">
          <a:xfrm>
            <a:off x="1246188" y="3970338"/>
            <a:ext cx="2332037" cy="695325"/>
            <a:chOff x="574" y="2353"/>
            <a:chExt cx="1444" cy="577"/>
          </a:xfrm>
        </p:grpSpPr>
        <p:sp>
          <p:nvSpPr>
            <p:cNvPr id="28684" name="Freeform 12"/>
            <p:cNvSpPr>
              <a:spLocks/>
            </p:cNvSpPr>
            <p:nvPr/>
          </p:nvSpPr>
          <p:spPr bwMode="auto">
            <a:xfrm>
              <a:off x="574" y="2353"/>
              <a:ext cx="1444" cy="577"/>
            </a:xfrm>
            <a:custGeom>
              <a:avLst/>
              <a:gdLst/>
              <a:ahLst/>
              <a:cxnLst>
                <a:cxn ang="0">
                  <a:pos x="0" y="539"/>
                </a:cxn>
                <a:cxn ang="0">
                  <a:pos x="97" y="553"/>
                </a:cxn>
                <a:cxn ang="0">
                  <a:pos x="188" y="562"/>
                </a:cxn>
                <a:cxn ang="0">
                  <a:pos x="265" y="571"/>
                </a:cxn>
                <a:cxn ang="0">
                  <a:pos x="339" y="576"/>
                </a:cxn>
                <a:cxn ang="0">
                  <a:pos x="384" y="576"/>
                </a:cxn>
                <a:cxn ang="0">
                  <a:pos x="423" y="576"/>
                </a:cxn>
                <a:cxn ang="0">
                  <a:pos x="455" y="576"/>
                </a:cxn>
                <a:cxn ang="0">
                  <a:pos x="481" y="571"/>
                </a:cxn>
                <a:cxn ang="0">
                  <a:pos x="501" y="571"/>
                </a:cxn>
                <a:cxn ang="0">
                  <a:pos x="517" y="571"/>
                </a:cxn>
                <a:cxn ang="0">
                  <a:pos x="546" y="567"/>
                </a:cxn>
                <a:cxn ang="0">
                  <a:pos x="604" y="562"/>
                </a:cxn>
                <a:cxn ang="0">
                  <a:pos x="659" y="553"/>
                </a:cxn>
                <a:cxn ang="0">
                  <a:pos x="707" y="543"/>
                </a:cxn>
                <a:cxn ang="0">
                  <a:pos x="756" y="534"/>
                </a:cxn>
                <a:cxn ang="0">
                  <a:pos x="807" y="524"/>
                </a:cxn>
                <a:cxn ang="0">
                  <a:pos x="859" y="515"/>
                </a:cxn>
                <a:cxn ang="0">
                  <a:pos x="917" y="506"/>
                </a:cxn>
                <a:cxn ang="0">
                  <a:pos x="975" y="496"/>
                </a:cxn>
                <a:cxn ang="0">
                  <a:pos x="1036" y="487"/>
                </a:cxn>
                <a:cxn ang="0">
                  <a:pos x="1069" y="482"/>
                </a:cxn>
                <a:cxn ang="0">
                  <a:pos x="1104" y="478"/>
                </a:cxn>
                <a:cxn ang="0">
                  <a:pos x="1175" y="473"/>
                </a:cxn>
                <a:cxn ang="0">
                  <a:pos x="1214" y="468"/>
                </a:cxn>
                <a:cxn ang="0">
                  <a:pos x="1253" y="464"/>
                </a:cxn>
                <a:cxn ang="0">
                  <a:pos x="1343" y="464"/>
                </a:cxn>
                <a:cxn ang="0">
                  <a:pos x="1443" y="459"/>
                </a:cxn>
                <a:cxn ang="0">
                  <a:pos x="1443" y="0"/>
                </a:cxn>
                <a:cxn ang="0">
                  <a:pos x="0" y="0"/>
                </a:cxn>
                <a:cxn ang="0">
                  <a:pos x="0" y="539"/>
                </a:cxn>
              </a:cxnLst>
              <a:rect l="0" t="0" r="r" b="b"/>
              <a:pathLst>
                <a:path w="1444" h="577">
                  <a:moveTo>
                    <a:pt x="0" y="539"/>
                  </a:moveTo>
                  <a:lnTo>
                    <a:pt x="97" y="553"/>
                  </a:lnTo>
                  <a:lnTo>
                    <a:pt x="188" y="562"/>
                  </a:lnTo>
                  <a:lnTo>
                    <a:pt x="265" y="571"/>
                  </a:lnTo>
                  <a:lnTo>
                    <a:pt x="339" y="576"/>
                  </a:lnTo>
                  <a:lnTo>
                    <a:pt x="384" y="576"/>
                  </a:lnTo>
                  <a:lnTo>
                    <a:pt x="423" y="576"/>
                  </a:lnTo>
                  <a:lnTo>
                    <a:pt x="455" y="576"/>
                  </a:lnTo>
                  <a:lnTo>
                    <a:pt x="481" y="571"/>
                  </a:lnTo>
                  <a:lnTo>
                    <a:pt x="501" y="571"/>
                  </a:lnTo>
                  <a:lnTo>
                    <a:pt x="517" y="571"/>
                  </a:lnTo>
                  <a:lnTo>
                    <a:pt x="546" y="567"/>
                  </a:lnTo>
                  <a:lnTo>
                    <a:pt x="604" y="562"/>
                  </a:lnTo>
                  <a:lnTo>
                    <a:pt x="659" y="553"/>
                  </a:lnTo>
                  <a:lnTo>
                    <a:pt x="707" y="543"/>
                  </a:lnTo>
                  <a:lnTo>
                    <a:pt x="756" y="534"/>
                  </a:lnTo>
                  <a:lnTo>
                    <a:pt x="807" y="524"/>
                  </a:lnTo>
                  <a:lnTo>
                    <a:pt x="859" y="515"/>
                  </a:lnTo>
                  <a:lnTo>
                    <a:pt x="917" y="506"/>
                  </a:lnTo>
                  <a:lnTo>
                    <a:pt x="975" y="496"/>
                  </a:lnTo>
                  <a:lnTo>
                    <a:pt x="1036" y="487"/>
                  </a:lnTo>
                  <a:lnTo>
                    <a:pt x="1069" y="482"/>
                  </a:lnTo>
                  <a:lnTo>
                    <a:pt x="1104" y="478"/>
                  </a:lnTo>
                  <a:lnTo>
                    <a:pt x="1175" y="473"/>
                  </a:lnTo>
                  <a:lnTo>
                    <a:pt x="1214" y="468"/>
                  </a:lnTo>
                  <a:lnTo>
                    <a:pt x="1253" y="464"/>
                  </a:lnTo>
                  <a:lnTo>
                    <a:pt x="1343" y="464"/>
                  </a:lnTo>
                  <a:lnTo>
                    <a:pt x="1443" y="459"/>
                  </a:lnTo>
                  <a:lnTo>
                    <a:pt x="1443" y="0"/>
                  </a:lnTo>
                  <a:lnTo>
                    <a:pt x="0" y="0"/>
                  </a:lnTo>
                  <a:lnTo>
                    <a:pt x="0" y="539"/>
                  </a:lnTo>
                </a:path>
              </a:pathLst>
            </a:custGeom>
            <a:solidFill>
              <a:schemeClr val="bg1"/>
            </a:solidFill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8685" name="Rectangle 13"/>
            <p:cNvSpPr>
              <a:spLocks noChangeArrowheads="1"/>
            </p:cNvSpPr>
            <p:nvPr/>
          </p:nvSpPr>
          <p:spPr bwMode="auto">
            <a:xfrm>
              <a:off x="642" y="2389"/>
              <a:ext cx="1308" cy="40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 algn="ctr" eaLnBrk="0" hangingPunct="0">
                <a:lnSpc>
                  <a:spcPct val="75000"/>
                </a:lnSpc>
                <a:spcBef>
                  <a:spcPct val="20000"/>
                </a:spcBef>
              </a:pPr>
              <a:r>
                <a:rPr lang="en-US">
                  <a:solidFill>
                    <a:srgbClr val="000514"/>
                  </a:solidFill>
                </a:rPr>
                <a:t>Receiving</a:t>
              </a:r>
            </a:p>
            <a:p>
              <a:pPr algn="ctr" eaLnBrk="0" hangingPunct="0">
                <a:lnSpc>
                  <a:spcPct val="50000"/>
                </a:lnSpc>
                <a:spcBef>
                  <a:spcPct val="20000"/>
                </a:spcBef>
              </a:pPr>
              <a:r>
                <a:rPr lang="en-US">
                  <a:solidFill>
                    <a:srgbClr val="000514"/>
                  </a:solidFill>
                </a:rPr>
                <a:t>report</a:t>
              </a:r>
            </a:p>
          </p:txBody>
        </p:sp>
      </p:grpSp>
      <p:sp>
        <p:nvSpPr>
          <p:cNvPr id="28686" name="Oval 14"/>
          <p:cNvSpPr>
            <a:spLocks noChangeArrowheads="1"/>
          </p:cNvSpPr>
          <p:nvPr/>
        </p:nvSpPr>
        <p:spPr bwMode="auto">
          <a:xfrm>
            <a:off x="7607300" y="2160588"/>
            <a:ext cx="623888" cy="46831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eaLnBrk="0" hangingPunct="0">
              <a:spcBef>
                <a:spcPct val="20000"/>
              </a:spcBef>
            </a:pPr>
            <a:r>
              <a:rPr lang="en-US">
                <a:solidFill>
                  <a:srgbClr val="000514"/>
                </a:solidFill>
              </a:rPr>
              <a:t>A</a:t>
            </a:r>
          </a:p>
        </p:txBody>
      </p:sp>
      <p:grpSp>
        <p:nvGrpSpPr>
          <p:cNvPr id="28687" name="Group 15"/>
          <p:cNvGrpSpPr>
            <a:grpSpLocks/>
          </p:cNvGrpSpPr>
          <p:nvPr/>
        </p:nvGrpSpPr>
        <p:grpSpPr bwMode="auto">
          <a:xfrm>
            <a:off x="1552575" y="4727575"/>
            <a:ext cx="2330450" cy="698500"/>
            <a:chOff x="767" y="2831"/>
            <a:chExt cx="1443" cy="579"/>
          </a:xfrm>
        </p:grpSpPr>
        <p:sp>
          <p:nvSpPr>
            <p:cNvPr id="28688" name="Freeform 16"/>
            <p:cNvSpPr>
              <a:spLocks/>
            </p:cNvSpPr>
            <p:nvPr/>
          </p:nvSpPr>
          <p:spPr bwMode="auto">
            <a:xfrm>
              <a:off x="767" y="2831"/>
              <a:ext cx="1443" cy="579"/>
            </a:xfrm>
            <a:custGeom>
              <a:avLst/>
              <a:gdLst/>
              <a:ahLst/>
              <a:cxnLst>
                <a:cxn ang="0">
                  <a:pos x="0" y="540"/>
                </a:cxn>
                <a:cxn ang="0">
                  <a:pos x="95" y="551"/>
                </a:cxn>
                <a:cxn ang="0">
                  <a:pos x="187" y="562"/>
                </a:cxn>
                <a:cxn ang="0">
                  <a:pos x="265" y="573"/>
                </a:cxn>
                <a:cxn ang="0">
                  <a:pos x="339" y="578"/>
                </a:cxn>
                <a:cxn ang="0">
                  <a:pos x="385" y="578"/>
                </a:cxn>
                <a:cxn ang="0">
                  <a:pos x="424" y="578"/>
                </a:cxn>
                <a:cxn ang="0">
                  <a:pos x="452" y="578"/>
                </a:cxn>
                <a:cxn ang="0">
                  <a:pos x="481" y="573"/>
                </a:cxn>
                <a:cxn ang="0">
                  <a:pos x="498" y="573"/>
                </a:cxn>
                <a:cxn ang="0">
                  <a:pos x="516" y="573"/>
                </a:cxn>
                <a:cxn ang="0">
                  <a:pos x="544" y="567"/>
                </a:cxn>
                <a:cxn ang="0">
                  <a:pos x="601" y="562"/>
                </a:cxn>
                <a:cxn ang="0">
                  <a:pos x="657" y="556"/>
                </a:cxn>
                <a:cxn ang="0">
                  <a:pos x="707" y="545"/>
                </a:cxn>
                <a:cxn ang="0">
                  <a:pos x="756" y="534"/>
                </a:cxn>
                <a:cxn ang="0">
                  <a:pos x="806" y="529"/>
                </a:cxn>
                <a:cxn ang="0">
                  <a:pos x="859" y="518"/>
                </a:cxn>
                <a:cxn ang="0">
                  <a:pos x="915" y="507"/>
                </a:cxn>
                <a:cxn ang="0">
                  <a:pos x="972" y="496"/>
                </a:cxn>
                <a:cxn ang="0">
                  <a:pos x="1036" y="491"/>
                </a:cxn>
                <a:cxn ang="0">
                  <a:pos x="1067" y="485"/>
                </a:cxn>
                <a:cxn ang="0">
                  <a:pos x="1103" y="480"/>
                </a:cxn>
                <a:cxn ang="0">
                  <a:pos x="1177" y="474"/>
                </a:cxn>
                <a:cxn ang="0">
                  <a:pos x="1251" y="463"/>
                </a:cxn>
                <a:cxn ang="0">
                  <a:pos x="1343" y="463"/>
                </a:cxn>
                <a:cxn ang="0">
                  <a:pos x="1393" y="463"/>
                </a:cxn>
                <a:cxn ang="0">
                  <a:pos x="1442" y="463"/>
                </a:cxn>
                <a:cxn ang="0">
                  <a:pos x="1442" y="0"/>
                </a:cxn>
                <a:cxn ang="0">
                  <a:pos x="0" y="0"/>
                </a:cxn>
                <a:cxn ang="0">
                  <a:pos x="0" y="540"/>
                </a:cxn>
              </a:cxnLst>
              <a:rect l="0" t="0" r="r" b="b"/>
              <a:pathLst>
                <a:path w="1443" h="579">
                  <a:moveTo>
                    <a:pt x="0" y="540"/>
                  </a:moveTo>
                  <a:lnTo>
                    <a:pt x="95" y="551"/>
                  </a:lnTo>
                  <a:lnTo>
                    <a:pt x="187" y="562"/>
                  </a:lnTo>
                  <a:lnTo>
                    <a:pt x="265" y="573"/>
                  </a:lnTo>
                  <a:lnTo>
                    <a:pt x="339" y="578"/>
                  </a:lnTo>
                  <a:lnTo>
                    <a:pt x="385" y="578"/>
                  </a:lnTo>
                  <a:lnTo>
                    <a:pt x="424" y="578"/>
                  </a:lnTo>
                  <a:lnTo>
                    <a:pt x="452" y="578"/>
                  </a:lnTo>
                  <a:lnTo>
                    <a:pt x="481" y="573"/>
                  </a:lnTo>
                  <a:lnTo>
                    <a:pt x="498" y="573"/>
                  </a:lnTo>
                  <a:lnTo>
                    <a:pt x="516" y="573"/>
                  </a:lnTo>
                  <a:lnTo>
                    <a:pt x="544" y="567"/>
                  </a:lnTo>
                  <a:lnTo>
                    <a:pt x="601" y="562"/>
                  </a:lnTo>
                  <a:lnTo>
                    <a:pt x="657" y="556"/>
                  </a:lnTo>
                  <a:lnTo>
                    <a:pt x="707" y="545"/>
                  </a:lnTo>
                  <a:lnTo>
                    <a:pt x="756" y="534"/>
                  </a:lnTo>
                  <a:lnTo>
                    <a:pt x="806" y="529"/>
                  </a:lnTo>
                  <a:lnTo>
                    <a:pt x="859" y="518"/>
                  </a:lnTo>
                  <a:lnTo>
                    <a:pt x="915" y="507"/>
                  </a:lnTo>
                  <a:lnTo>
                    <a:pt x="972" y="496"/>
                  </a:lnTo>
                  <a:lnTo>
                    <a:pt x="1036" y="491"/>
                  </a:lnTo>
                  <a:lnTo>
                    <a:pt x="1067" y="485"/>
                  </a:lnTo>
                  <a:lnTo>
                    <a:pt x="1103" y="480"/>
                  </a:lnTo>
                  <a:lnTo>
                    <a:pt x="1177" y="474"/>
                  </a:lnTo>
                  <a:lnTo>
                    <a:pt x="1251" y="463"/>
                  </a:lnTo>
                  <a:lnTo>
                    <a:pt x="1343" y="463"/>
                  </a:lnTo>
                  <a:lnTo>
                    <a:pt x="1393" y="463"/>
                  </a:lnTo>
                  <a:lnTo>
                    <a:pt x="1442" y="463"/>
                  </a:lnTo>
                  <a:lnTo>
                    <a:pt x="1442" y="0"/>
                  </a:lnTo>
                  <a:lnTo>
                    <a:pt x="0" y="0"/>
                  </a:lnTo>
                  <a:lnTo>
                    <a:pt x="0" y="540"/>
                  </a:lnTo>
                </a:path>
              </a:pathLst>
            </a:custGeom>
            <a:solidFill>
              <a:schemeClr val="bg1"/>
            </a:solidFill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8689" name="Rectangle 17"/>
            <p:cNvSpPr>
              <a:spLocks noChangeArrowheads="1"/>
            </p:cNvSpPr>
            <p:nvPr/>
          </p:nvSpPr>
          <p:spPr bwMode="auto">
            <a:xfrm>
              <a:off x="834" y="2869"/>
              <a:ext cx="1308" cy="40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 algn="ctr" eaLnBrk="0" hangingPunct="0">
                <a:lnSpc>
                  <a:spcPct val="75000"/>
                </a:lnSpc>
                <a:spcBef>
                  <a:spcPct val="20000"/>
                </a:spcBef>
              </a:pPr>
              <a:r>
                <a:rPr lang="en-US">
                  <a:solidFill>
                    <a:srgbClr val="000514"/>
                  </a:solidFill>
                </a:rPr>
                <a:t>Purchase</a:t>
              </a:r>
            </a:p>
            <a:p>
              <a:pPr algn="ctr" eaLnBrk="0" hangingPunct="0">
                <a:lnSpc>
                  <a:spcPct val="50000"/>
                </a:lnSpc>
                <a:spcBef>
                  <a:spcPct val="20000"/>
                </a:spcBef>
              </a:pPr>
              <a:r>
                <a:rPr lang="en-US">
                  <a:solidFill>
                    <a:srgbClr val="000514"/>
                  </a:solidFill>
                </a:rPr>
                <a:t>order</a:t>
              </a:r>
            </a:p>
          </p:txBody>
        </p:sp>
      </p:grpSp>
      <p:grpSp>
        <p:nvGrpSpPr>
          <p:cNvPr id="28690" name="Group 18"/>
          <p:cNvGrpSpPr>
            <a:grpSpLocks/>
          </p:cNvGrpSpPr>
          <p:nvPr/>
        </p:nvGrpSpPr>
        <p:grpSpPr bwMode="auto">
          <a:xfrm>
            <a:off x="1858963" y="5486400"/>
            <a:ext cx="2328862" cy="700088"/>
            <a:chOff x="960" y="3310"/>
            <a:chExt cx="1442" cy="580"/>
          </a:xfrm>
        </p:grpSpPr>
        <p:sp>
          <p:nvSpPr>
            <p:cNvPr id="28691" name="Freeform 19"/>
            <p:cNvSpPr>
              <a:spLocks/>
            </p:cNvSpPr>
            <p:nvPr/>
          </p:nvSpPr>
          <p:spPr bwMode="auto">
            <a:xfrm>
              <a:off x="960" y="3310"/>
              <a:ext cx="1442" cy="580"/>
            </a:xfrm>
            <a:custGeom>
              <a:avLst/>
              <a:gdLst/>
              <a:ahLst/>
              <a:cxnLst>
                <a:cxn ang="0">
                  <a:pos x="0" y="542"/>
                </a:cxn>
                <a:cxn ang="0">
                  <a:pos x="93" y="554"/>
                </a:cxn>
                <a:cxn ang="0">
                  <a:pos x="185" y="567"/>
                </a:cxn>
                <a:cxn ang="0">
                  <a:pos x="262" y="573"/>
                </a:cxn>
                <a:cxn ang="0">
                  <a:pos x="338" y="579"/>
                </a:cxn>
                <a:cxn ang="0">
                  <a:pos x="385" y="579"/>
                </a:cxn>
                <a:cxn ang="0">
                  <a:pos x="423" y="579"/>
                </a:cxn>
                <a:cxn ang="0">
                  <a:pos x="454" y="579"/>
                </a:cxn>
                <a:cxn ang="0">
                  <a:pos x="477" y="579"/>
                </a:cxn>
                <a:cxn ang="0">
                  <a:pos x="500" y="573"/>
                </a:cxn>
                <a:cxn ang="0">
                  <a:pos x="515" y="573"/>
                </a:cxn>
                <a:cxn ang="0">
                  <a:pos x="546" y="573"/>
                </a:cxn>
                <a:cxn ang="0">
                  <a:pos x="604" y="567"/>
                </a:cxn>
                <a:cxn ang="0">
                  <a:pos x="657" y="554"/>
                </a:cxn>
                <a:cxn ang="0">
                  <a:pos x="707" y="548"/>
                </a:cxn>
                <a:cxn ang="0">
                  <a:pos x="753" y="535"/>
                </a:cxn>
                <a:cxn ang="0">
                  <a:pos x="857" y="517"/>
                </a:cxn>
                <a:cxn ang="0">
                  <a:pos x="915" y="511"/>
                </a:cxn>
                <a:cxn ang="0">
                  <a:pos x="972" y="498"/>
                </a:cxn>
                <a:cxn ang="0">
                  <a:pos x="1034" y="492"/>
                </a:cxn>
                <a:cxn ang="0">
                  <a:pos x="1103" y="479"/>
                </a:cxn>
                <a:cxn ang="0">
                  <a:pos x="1172" y="473"/>
                </a:cxn>
                <a:cxn ang="0">
                  <a:pos x="1211" y="467"/>
                </a:cxn>
                <a:cxn ang="0">
                  <a:pos x="1253" y="467"/>
                </a:cxn>
                <a:cxn ang="0">
                  <a:pos x="1341" y="467"/>
                </a:cxn>
                <a:cxn ang="0">
                  <a:pos x="1441" y="467"/>
                </a:cxn>
                <a:cxn ang="0">
                  <a:pos x="1441" y="0"/>
                </a:cxn>
                <a:cxn ang="0">
                  <a:pos x="0" y="0"/>
                </a:cxn>
                <a:cxn ang="0">
                  <a:pos x="0" y="542"/>
                </a:cxn>
              </a:cxnLst>
              <a:rect l="0" t="0" r="r" b="b"/>
              <a:pathLst>
                <a:path w="1442" h="580">
                  <a:moveTo>
                    <a:pt x="0" y="542"/>
                  </a:moveTo>
                  <a:lnTo>
                    <a:pt x="93" y="554"/>
                  </a:lnTo>
                  <a:lnTo>
                    <a:pt x="185" y="567"/>
                  </a:lnTo>
                  <a:lnTo>
                    <a:pt x="262" y="573"/>
                  </a:lnTo>
                  <a:lnTo>
                    <a:pt x="338" y="579"/>
                  </a:lnTo>
                  <a:lnTo>
                    <a:pt x="385" y="579"/>
                  </a:lnTo>
                  <a:lnTo>
                    <a:pt x="423" y="579"/>
                  </a:lnTo>
                  <a:lnTo>
                    <a:pt x="454" y="579"/>
                  </a:lnTo>
                  <a:lnTo>
                    <a:pt x="477" y="579"/>
                  </a:lnTo>
                  <a:lnTo>
                    <a:pt x="500" y="573"/>
                  </a:lnTo>
                  <a:lnTo>
                    <a:pt x="515" y="573"/>
                  </a:lnTo>
                  <a:lnTo>
                    <a:pt x="546" y="573"/>
                  </a:lnTo>
                  <a:lnTo>
                    <a:pt x="604" y="567"/>
                  </a:lnTo>
                  <a:lnTo>
                    <a:pt x="657" y="554"/>
                  </a:lnTo>
                  <a:lnTo>
                    <a:pt x="707" y="548"/>
                  </a:lnTo>
                  <a:lnTo>
                    <a:pt x="753" y="535"/>
                  </a:lnTo>
                  <a:lnTo>
                    <a:pt x="857" y="517"/>
                  </a:lnTo>
                  <a:lnTo>
                    <a:pt x="915" y="511"/>
                  </a:lnTo>
                  <a:lnTo>
                    <a:pt x="972" y="498"/>
                  </a:lnTo>
                  <a:lnTo>
                    <a:pt x="1034" y="492"/>
                  </a:lnTo>
                  <a:lnTo>
                    <a:pt x="1103" y="479"/>
                  </a:lnTo>
                  <a:lnTo>
                    <a:pt x="1172" y="473"/>
                  </a:lnTo>
                  <a:lnTo>
                    <a:pt x="1211" y="467"/>
                  </a:lnTo>
                  <a:lnTo>
                    <a:pt x="1253" y="467"/>
                  </a:lnTo>
                  <a:lnTo>
                    <a:pt x="1341" y="467"/>
                  </a:lnTo>
                  <a:lnTo>
                    <a:pt x="1441" y="467"/>
                  </a:lnTo>
                  <a:lnTo>
                    <a:pt x="1441" y="0"/>
                  </a:lnTo>
                  <a:lnTo>
                    <a:pt x="0" y="0"/>
                  </a:lnTo>
                  <a:lnTo>
                    <a:pt x="0" y="542"/>
                  </a:lnTo>
                </a:path>
              </a:pathLst>
            </a:custGeom>
            <a:solidFill>
              <a:schemeClr val="bg1"/>
            </a:solidFill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8692" name="Rectangle 20"/>
            <p:cNvSpPr>
              <a:spLocks noChangeArrowheads="1"/>
            </p:cNvSpPr>
            <p:nvPr/>
          </p:nvSpPr>
          <p:spPr bwMode="auto">
            <a:xfrm>
              <a:off x="1026" y="3349"/>
              <a:ext cx="1308" cy="40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 algn="ctr" eaLnBrk="0" hangingPunct="0">
                <a:lnSpc>
                  <a:spcPct val="75000"/>
                </a:lnSpc>
                <a:spcBef>
                  <a:spcPct val="20000"/>
                </a:spcBef>
              </a:pPr>
              <a:r>
                <a:rPr lang="en-US">
                  <a:solidFill>
                    <a:srgbClr val="000514"/>
                  </a:solidFill>
                </a:rPr>
                <a:t>Disbursement</a:t>
              </a:r>
            </a:p>
            <a:p>
              <a:pPr algn="ctr" eaLnBrk="0" hangingPunct="0">
                <a:lnSpc>
                  <a:spcPct val="50000"/>
                </a:lnSpc>
                <a:spcBef>
                  <a:spcPct val="20000"/>
                </a:spcBef>
              </a:pPr>
              <a:r>
                <a:rPr lang="en-US">
                  <a:solidFill>
                    <a:srgbClr val="000514"/>
                  </a:solidFill>
                </a:rPr>
                <a:t>voucher</a:t>
              </a:r>
            </a:p>
          </p:txBody>
        </p:sp>
      </p:grpSp>
      <p:grpSp>
        <p:nvGrpSpPr>
          <p:cNvPr id="28693" name="Group 21"/>
          <p:cNvGrpSpPr>
            <a:grpSpLocks/>
          </p:cNvGrpSpPr>
          <p:nvPr/>
        </p:nvGrpSpPr>
        <p:grpSpPr bwMode="auto">
          <a:xfrm>
            <a:off x="4298950" y="5486400"/>
            <a:ext cx="2789238" cy="1044575"/>
            <a:chOff x="2497" y="3408"/>
            <a:chExt cx="1728" cy="865"/>
          </a:xfrm>
        </p:grpSpPr>
        <p:sp>
          <p:nvSpPr>
            <p:cNvPr id="28694" name="Freeform 22"/>
            <p:cNvSpPr>
              <a:spLocks/>
            </p:cNvSpPr>
            <p:nvPr/>
          </p:nvSpPr>
          <p:spPr bwMode="auto">
            <a:xfrm>
              <a:off x="2497" y="3408"/>
              <a:ext cx="1728" cy="86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727" y="0"/>
                </a:cxn>
                <a:cxn ang="0">
                  <a:pos x="1378" y="864"/>
                </a:cxn>
                <a:cxn ang="0">
                  <a:pos x="349" y="864"/>
                </a:cxn>
                <a:cxn ang="0">
                  <a:pos x="0" y="0"/>
                </a:cxn>
              </a:cxnLst>
              <a:rect l="0" t="0" r="r" b="b"/>
              <a:pathLst>
                <a:path w="1728" h="865">
                  <a:moveTo>
                    <a:pt x="0" y="0"/>
                  </a:moveTo>
                  <a:lnTo>
                    <a:pt x="1727" y="0"/>
                  </a:lnTo>
                  <a:lnTo>
                    <a:pt x="1378" y="864"/>
                  </a:lnTo>
                  <a:lnTo>
                    <a:pt x="349" y="864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8695" name="Rectangle 23"/>
            <p:cNvSpPr>
              <a:spLocks noChangeArrowheads="1"/>
            </p:cNvSpPr>
            <p:nvPr/>
          </p:nvSpPr>
          <p:spPr bwMode="auto">
            <a:xfrm>
              <a:off x="2883" y="3445"/>
              <a:ext cx="950" cy="790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 algn="ctr" eaLnBrk="0" hangingPunct="0">
                <a:lnSpc>
                  <a:spcPct val="65000"/>
                </a:lnSpc>
                <a:spcBef>
                  <a:spcPct val="20000"/>
                </a:spcBef>
              </a:pPr>
              <a:r>
                <a:rPr lang="en-US">
                  <a:solidFill>
                    <a:srgbClr val="000514"/>
                  </a:solidFill>
                </a:rPr>
                <a:t>Review and</a:t>
              </a:r>
            </a:p>
            <a:p>
              <a:pPr algn="ctr" eaLnBrk="0" hangingPunct="0">
                <a:lnSpc>
                  <a:spcPct val="65000"/>
                </a:lnSpc>
                <a:spcBef>
                  <a:spcPct val="20000"/>
                </a:spcBef>
              </a:pPr>
              <a:r>
                <a:rPr lang="en-US">
                  <a:solidFill>
                    <a:srgbClr val="000514"/>
                  </a:solidFill>
                </a:rPr>
                <a:t>compute</a:t>
              </a:r>
            </a:p>
            <a:p>
              <a:pPr algn="ctr" eaLnBrk="0" hangingPunct="0">
                <a:lnSpc>
                  <a:spcPct val="65000"/>
                </a:lnSpc>
                <a:spcBef>
                  <a:spcPct val="20000"/>
                </a:spcBef>
              </a:pPr>
              <a:r>
                <a:rPr lang="en-US">
                  <a:solidFill>
                    <a:srgbClr val="000514"/>
                  </a:solidFill>
                </a:rPr>
                <a:t>batch total</a:t>
              </a:r>
            </a:p>
          </p:txBody>
        </p:sp>
      </p:grpSp>
      <p:grpSp>
        <p:nvGrpSpPr>
          <p:cNvPr id="28696" name="Group 24"/>
          <p:cNvGrpSpPr>
            <a:grpSpLocks/>
          </p:cNvGrpSpPr>
          <p:nvPr/>
        </p:nvGrpSpPr>
        <p:grpSpPr bwMode="auto">
          <a:xfrm>
            <a:off x="7086600" y="5873750"/>
            <a:ext cx="1706563" cy="695325"/>
            <a:chOff x="4253" y="3552"/>
            <a:chExt cx="1057" cy="577"/>
          </a:xfrm>
        </p:grpSpPr>
        <p:sp>
          <p:nvSpPr>
            <p:cNvPr id="28697" name="Freeform 25"/>
            <p:cNvSpPr>
              <a:spLocks/>
            </p:cNvSpPr>
            <p:nvPr/>
          </p:nvSpPr>
          <p:spPr bwMode="auto">
            <a:xfrm>
              <a:off x="4253" y="3552"/>
              <a:ext cx="1057" cy="577"/>
            </a:xfrm>
            <a:custGeom>
              <a:avLst/>
              <a:gdLst/>
              <a:ahLst/>
              <a:cxnLst>
                <a:cxn ang="0">
                  <a:pos x="211" y="0"/>
                </a:cxn>
                <a:cxn ang="0">
                  <a:pos x="1056" y="0"/>
                </a:cxn>
                <a:cxn ang="0">
                  <a:pos x="841" y="576"/>
                </a:cxn>
                <a:cxn ang="0">
                  <a:pos x="0" y="576"/>
                </a:cxn>
                <a:cxn ang="0">
                  <a:pos x="211" y="0"/>
                </a:cxn>
              </a:cxnLst>
              <a:rect l="0" t="0" r="r" b="b"/>
              <a:pathLst>
                <a:path w="1057" h="577">
                  <a:moveTo>
                    <a:pt x="211" y="0"/>
                  </a:moveTo>
                  <a:lnTo>
                    <a:pt x="1056" y="0"/>
                  </a:lnTo>
                  <a:lnTo>
                    <a:pt x="841" y="576"/>
                  </a:lnTo>
                  <a:lnTo>
                    <a:pt x="0" y="576"/>
                  </a:lnTo>
                  <a:lnTo>
                    <a:pt x="211" y="0"/>
                  </a:lnTo>
                </a:path>
              </a:pathLst>
            </a:custGeom>
            <a:solidFill>
              <a:schemeClr val="bg1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8698" name="Rectangle 26"/>
            <p:cNvSpPr>
              <a:spLocks noChangeArrowheads="1"/>
            </p:cNvSpPr>
            <p:nvPr/>
          </p:nvSpPr>
          <p:spPr bwMode="auto">
            <a:xfrm>
              <a:off x="4502" y="3585"/>
              <a:ext cx="555" cy="510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 algn="ctr" eaLnBrk="0" hangingPunct="0">
                <a:lnSpc>
                  <a:spcPct val="75000"/>
                </a:lnSpc>
              </a:pPr>
              <a:r>
                <a:rPr lang="en-US">
                  <a:solidFill>
                    <a:srgbClr val="051315"/>
                  </a:solidFill>
                </a:rPr>
                <a:t>Batch</a:t>
              </a:r>
            </a:p>
            <a:p>
              <a:pPr algn="ctr" eaLnBrk="0" hangingPunct="0">
                <a:lnSpc>
                  <a:spcPct val="75000"/>
                </a:lnSpc>
              </a:pPr>
              <a:r>
                <a:rPr lang="en-US">
                  <a:solidFill>
                    <a:srgbClr val="051315"/>
                  </a:solidFill>
                </a:rPr>
                <a:t>total</a:t>
              </a:r>
            </a:p>
          </p:txBody>
        </p:sp>
      </p:grpSp>
      <p:grpSp>
        <p:nvGrpSpPr>
          <p:cNvPr id="28699" name="Group 27"/>
          <p:cNvGrpSpPr>
            <a:grpSpLocks/>
          </p:cNvGrpSpPr>
          <p:nvPr/>
        </p:nvGrpSpPr>
        <p:grpSpPr bwMode="auto">
          <a:xfrm>
            <a:off x="6354763" y="4130675"/>
            <a:ext cx="2789237" cy="869950"/>
            <a:chOff x="3914" y="2544"/>
            <a:chExt cx="1728" cy="721"/>
          </a:xfrm>
        </p:grpSpPr>
        <p:sp>
          <p:nvSpPr>
            <p:cNvPr id="28700" name="Freeform 28"/>
            <p:cNvSpPr>
              <a:spLocks/>
            </p:cNvSpPr>
            <p:nvPr/>
          </p:nvSpPr>
          <p:spPr bwMode="auto">
            <a:xfrm>
              <a:off x="3914" y="2544"/>
              <a:ext cx="1728" cy="72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727" y="0"/>
                </a:cxn>
                <a:cxn ang="0">
                  <a:pos x="1378" y="720"/>
                </a:cxn>
                <a:cxn ang="0">
                  <a:pos x="349" y="720"/>
                </a:cxn>
                <a:cxn ang="0">
                  <a:pos x="0" y="0"/>
                </a:cxn>
              </a:cxnLst>
              <a:rect l="0" t="0" r="r" b="b"/>
              <a:pathLst>
                <a:path w="1728" h="721">
                  <a:moveTo>
                    <a:pt x="0" y="0"/>
                  </a:moveTo>
                  <a:lnTo>
                    <a:pt x="1727" y="0"/>
                  </a:lnTo>
                  <a:lnTo>
                    <a:pt x="1378" y="720"/>
                  </a:lnTo>
                  <a:lnTo>
                    <a:pt x="349" y="720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8701" name="Rectangle 29"/>
            <p:cNvSpPr>
              <a:spLocks noChangeArrowheads="1"/>
            </p:cNvSpPr>
            <p:nvPr/>
          </p:nvSpPr>
          <p:spPr bwMode="auto">
            <a:xfrm>
              <a:off x="4300" y="2581"/>
              <a:ext cx="950" cy="646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 algn="ctr" eaLnBrk="0" hangingPunct="0">
                <a:lnSpc>
                  <a:spcPct val="75000"/>
                </a:lnSpc>
                <a:spcBef>
                  <a:spcPct val="20000"/>
                </a:spcBef>
              </a:pPr>
              <a:r>
                <a:rPr lang="en-US">
                  <a:solidFill>
                    <a:srgbClr val="000514"/>
                  </a:solidFill>
                </a:rPr>
                <a:t>Compare and</a:t>
              </a:r>
            </a:p>
            <a:p>
              <a:pPr algn="ctr" eaLnBrk="0" hangingPunct="0">
                <a:lnSpc>
                  <a:spcPct val="75000"/>
                </a:lnSpc>
                <a:spcBef>
                  <a:spcPct val="20000"/>
                </a:spcBef>
              </a:pPr>
              <a:r>
                <a:rPr lang="en-US">
                  <a:solidFill>
                    <a:srgbClr val="000514"/>
                  </a:solidFill>
                </a:rPr>
                <a:t>reconcile</a:t>
              </a:r>
            </a:p>
          </p:txBody>
        </p:sp>
      </p:grpSp>
      <p:sp>
        <p:nvSpPr>
          <p:cNvPr id="28702" name="Freeform 30"/>
          <p:cNvSpPr>
            <a:spLocks/>
          </p:cNvSpPr>
          <p:nvPr/>
        </p:nvSpPr>
        <p:spPr bwMode="auto">
          <a:xfrm>
            <a:off x="3078163" y="6188075"/>
            <a:ext cx="1587500" cy="249238"/>
          </a:xfrm>
          <a:custGeom>
            <a:avLst/>
            <a:gdLst/>
            <a:ahLst/>
            <a:cxnLst>
              <a:cxn ang="0">
                <a:pos x="0" y="25"/>
              </a:cxn>
              <a:cxn ang="0">
                <a:pos x="0" y="205"/>
              </a:cxn>
              <a:cxn ang="0">
                <a:pos x="770" y="205"/>
              </a:cxn>
              <a:cxn ang="0">
                <a:pos x="770" y="0"/>
              </a:cxn>
              <a:cxn ang="0">
                <a:pos x="982" y="0"/>
              </a:cxn>
            </a:cxnLst>
            <a:rect l="0" t="0" r="r" b="b"/>
            <a:pathLst>
              <a:path w="983" h="206">
                <a:moveTo>
                  <a:pt x="0" y="25"/>
                </a:moveTo>
                <a:lnTo>
                  <a:pt x="0" y="205"/>
                </a:lnTo>
                <a:lnTo>
                  <a:pt x="770" y="205"/>
                </a:lnTo>
                <a:lnTo>
                  <a:pt x="770" y="0"/>
                </a:lnTo>
                <a:lnTo>
                  <a:pt x="982" y="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703" name="Freeform 31"/>
          <p:cNvSpPr>
            <a:spLocks/>
          </p:cNvSpPr>
          <p:nvPr/>
        </p:nvSpPr>
        <p:spPr bwMode="auto">
          <a:xfrm>
            <a:off x="6735763" y="6264275"/>
            <a:ext cx="485775" cy="984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00" y="0"/>
              </a:cxn>
            </a:cxnLst>
            <a:rect l="0" t="0" r="r" b="b"/>
            <a:pathLst>
              <a:path w="301" h="1">
                <a:moveTo>
                  <a:pt x="0" y="0"/>
                </a:moveTo>
                <a:lnTo>
                  <a:pt x="300" y="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704" name="Line 32"/>
          <p:cNvSpPr>
            <a:spLocks noChangeShapeType="1"/>
          </p:cNvSpPr>
          <p:nvPr/>
        </p:nvSpPr>
        <p:spPr bwMode="auto">
          <a:xfrm>
            <a:off x="2163763" y="2759075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8705" name="Line 33"/>
          <p:cNvSpPr>
            <a:spLocks noChangeShapeType="1"/>
          </p:cNvSpPr>
          <p:nvPr/>
        </p:nvSpPr>
        <p:spPr bwMode="auto">
          <a:xfrm>
            <a:off x="7954963" y="5121275"/>
            <a:ext cx="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8706" name="Line 34"/>
          <p:cNvSpPr>
            <a:spLocks noChangeShapeType="1"/>
          </p:cNvSpPr>
          <p:nvPr/>
        </p:nvSpPr>
        <p:spPr bwMode="auto">
          <a:xfrm>
            <a:off x="7878763" y="3749675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8707" name="Line 35"/>
          <p:cNvSpPr>
            <a:spLocks noChangeShapeType="1"/>
          </p:cNvSpPr>
          <p:nvPr/>
        </p:nvSpPr>
        <p:spPr bwMode="auto">
          <a:xfrm>
            <a:off x="7954963" y="2682875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609600"/>
            <a:ext cx="5867400" cy="1143000"/>
          </a:xfrm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en-US" sz="3400"/>
              <a:t>Pengendalian: Tujuan,</a:t>
            </a:r>
            <a:br>
              <a:rPr lang="en-US" sz="3400"/>
            </a:br>
            <a:r>
              <a:rPr lang="en-US" sz="3400"/>
              <a:t>Ancaman, dan Prosedur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ln w="19050">
            <a:solidFill>
              <a:schemeClr val="tx1"/>
            </a:solidFill>
          </a:ln>
        </p:spPr>
        <p:txBody>
          <a:bodyPr/>
          <a:lstStyle/>
          <a:p>
            <a:r>
              <a:rPr lang="en-US" sz="2800"/>
              <a:t>Fungsi lain SIA yang dirancang dengan baik adalah untuk memberikan pengendalian yang cukup untuk memastikan bahwa tujuan-tujuan berikut terpenuhi:</a:t>
            </a:r>
          </a:p>
          <a:p>
            <a:r>
              <a:rPr lang="en-US" sz="2800"/>
              <a:t>Transaksi-transaksi diotorisasi dengan tepat.</a:t>
            </a:r>
          </a:p>
          <a:p>
            <a:r>
              <a:rPr lang="en-US" sz="2800"/>
              <a:t>Transaksi-transaksi dicatat dengan valid.</a:t>
            </a:r>
          </a:p>
          <a:p>
            <a:r>
              <a:rPr lang="en-US" sz="2800"/>
              <a:t>Valid, otorisasi transaksi dicatat.</a:t>
            </a:r>
          </a:p>
          <a:p>
            <a:r>
              <a:rPr lang="en-US" sz="2800"/>
              <a:t>Transaksi dicatat secara akurat.</a:t>
            </a:r>
          </a:p>
          <a:p>
            <a:pPr>
              <a:buFontTx/>
              <a:buNone/>
            </a:pPr>
            <a:endParaRPr lang="en-US" sz="280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609600"/>
            <a:ext cx="6172200" cy="1143000"/>
          </a:xfrm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en-US" sz="3400"/>
              <a:t>Pengendalian: Tujuan,</a:t>
            </a:r>
            <a:br>
              <a:rPr lang="en-US" sz="3400"/>
            </a:br>
            <a:r>
              <a:rPr lang="en-US" sz="3400"/>
              <a:t>Ancaman, dan Prosedur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ln w="19050">
            <a:solidFill>
              <a:schemeClr val="tx1"/>
            </a:solidFill>
          </a:ln>
        </p:spPr>
        <p:txBody>
          <a:bodyPr/>
          <a:lstStyle/>
          <a:p>
            <a:r>
              <a:rPr lang="en-US"/>
              <a:t>Aset (Kas, persediaan, dan data) diamankan (dijaga) dari kehilangan atau pencurian.</a:t>
            </a:r>
          </a:p>
          <a:p>
            <a:r>
              <a:rPr lang="en-US"/>
              <a:t>Aktivitas bisnis dilakukan secara efisien dan dengan efektif</a:t>
            </a:r>
            <a:r>
              <a:rPr lang="en-US" sz="3600"/>
              <a:t>.</a:t>
            </a:r>
          </a:p>
          <a:p>
            <a:pPr>
              <a:buFontTx/>
              <a:buNone/>
            </a:pPr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609600"/>
            <a:ext cx="5562600" cy="1143000"/>
          </a:xfrm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en-US" sz="3400"/>
              <a:t>Pengendalian: Tujuan,</a:t>
            </a:r>
            <a:br>
              <a:rPr lang="en-US" sz="3400"/>
            </a:br>
            <a:r>
              <a:rPr lang="en-US" sz="3400"/>
              <a:t>Ancaman, dan Prosedur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ln w="19050">
            <a:solidFill>
              <a:schemeClr val="tx1"/>
            </a:solidFill>
          </a:ln>
        </p:spPr>
        <p:txBody>
          <a:bodyPr/>
          <a:lstStyle/>
          <a:p>
            <a:r>
              <a:rPr lang="en-US"/>
              <a:t>Apakah ancaman-ancaman itu </a:t>
            </a:r>
            <a:r>
              <a:rPr lang="en-US" i="1"/>
              <a:t>?</a:t>
            </a:r>
          </a:p>
          <a:p>
            <a:pPr lvl="1"/>
            <a:r>
              <a:rPr lang="en-US"/>
              <a:t>Mencegah kehabisan &amp;/atau keleihan persediaan</a:t>
            </a:r>
          </a:p>
          <a:p>
            <a:pPr lvl="1"/>
            <a:r>
              <a:rPr lang="en-US"/>
              <a:t>Meminta barang yg tidak dibutuhkan</a:t>
            </a:r>
          </a:p>
          <a:p>
            <a:pPr lvl="1"/>
            <a:r>
              <a:rPr lang="en-US"/>
              <a:t>Membeli dengan harga yg dinaikkan</a:t>
            </a:r>
          </a:p>
          <a:p>
            <a:pPr lvl="1"/>
            <a:r>
              <a:rPr lang="en-US"/>
              <a:t>Membeli barang berkualitas rendah</a:t>
            </a:r>
          </a:p>
          <a:p>
            <a:pPr lvl="1"/>
            <a:r>
              <a:rPr lang="en-US"/>
              <a:t>Membeli dari pemasok yang tidak diotorisasi</a:t>
            </a:r>
          </a:p>
          <a:p>
            <a:pPr lvl="1"/>
            <a:r>
              <a:rPr lang="en-US"/>
              <a:t>Komisi (kickbacks)</a:t>
            </a:r>
          </a:p>
          <a:p>
            <a:pPr>
              <a:buFontTx/>
              <a:buNone/>
            </a:pPr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609600"/>
            <a:ext cx="5486400" cy="1143000"/>
          </a:xfrm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en-US" sz="3400"/>
              <a:t>Pengendalian: Tujuan,</a:t>
            </a:r>
            <a:br>
              <a:rPr lang="en-US" sz="3400"/>
            </a:br>
            <a:r>
              <a:rPr lang="en-US" sz="3400"/>
              <a:t>Ancaman, dan Prosedur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ln w="19050">
            <a:solidFill>
              <a:schemeClr val="tx1"/>
            </a:solidFill>
          </a:ln>
        </p:spPr>
        <p:txBody>
          <a:bodyPr/>
          <a:lstStyle/>
          <a:p>
            <a:pPr>
              <a:lnSpc>
                <a:spcPct val="90000"/>
              </a:lnSpc>
              <a:buFontTx/>
              <a:buChar char="–"/>
            </a:pPr>
            <a:r>
              <a:rPr lang="en-US"/>
              <a:t>Menerima barang yang tidak dipesan</a:t>
            </a:r>
          </a:p>
          <a:p>
            <a:pPr>
              <a:lnSpc>
                <a:spcPct val="90000"/>
              </a:lnSpc>
              <a:buFontTx/>
              <a:buChar char="–"/>
            </a:pPr>
            <a:r>
              <a:rPr lang="en-US"/>
              <a:t>Membuat kesalahan dalam penghitungan</a:t>
            </a:r>
          </a:p>
          <a:p>
            <a:pPr>
              <a:lnSpc>
                <a:spcPct val="90000"/>
              </a:lnSpc>
              <a:buFontTx/>
              <a:buChar char="–"/>
            </a:pPr>
            <a:r>
              <a:rPr lang="en-US"/>
              <a:t>Mencuri persediaan</a:t>
            </a:r>
          </a:p>
          <a:p>
            <a:pPr>
              <a:lnSpc>
                <a:spcPct val="90000"/>
              </a:lnSpc>
              <a:buFontTx/>
              <a:buChar char="–"/>
            </a:pPr>
            <a:r>
              <a:rPr lang="en-US"/>
              <a:t>Gagal memanfaatkan diskon pembelian yang tersedia</a:t>
            </a:r>
          </a:p>
          <a:p>
            <a:pPr>
              <a:lnSpc>
                <a:spcPct val="90000"/>
              </a:lnSpc>
              <a:buFontTx/>
              <a:buChar char="–"/>
            </a:pPr>
            <a:r>
              <a:rPr lang="en-US"/>
              <a:t>Kesalahan mencatat dan memasukkan data dalam utang usaha</a:t>
            </a:r>
          </a:p>
          <a:p>
            <a:pPr>
              <a:lnSpc>
                <a:spcPct val="90000"/>
              </a:lnSpc>
              <a:buFontTx/>
              <a:buChar char="–"/>
            </a:pPr>
            <a:r>
              <a:rPr lang="en-US"/>
              <a:t>Kehilangan data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609600"/>
            <a:ext cx="6553200" cy="1143000"/>
          </a:xfrm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en-US" sz="3400"/>
              <a:t>Sikklus Pengeluaran: </a:t>
            </a:r>
            <a:br>
              <a:rPr lang="en-US" sz="3400"/>
            </a:br>
            <a:r>
              <a:rPr lang="en-US" sz="3400"/>
              <a:t>Keputusan-keputusan penting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ln w="19050">
            <a:solidFill>
              <a:schemeClr val="tx1"/>
            </a:solidFill>
          </a:ln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Berapakah tingkat optimal persediaan dan perlengkapan yang akan ditanggung?</a:t>
            </a:r>
          </a:p>
          <a:p>
            <a:pPr>
              <a:lnSpc>
                <a:spcPct val="90000"/>
              </a:lnSpc>
            </a:pPr>
            <a:r>
              <a:rPr lang="en-US" sz="2800"/>
              <a:t>Pemasok manakah yang memberikan kualitas dan layanan terbaik dengan harga terbaik ?</a:t>
            </a:r>
          </a:p>
          <a:p>
            <a:pPr>
              <a:lnSpc>
                <a:spcPct val="90000"/>
              </a:lnSpc>
            </a:pPr>
            <a:r>
              <a:rPr lang="en-US" sz="2800"/>
              <a:t>Dimanakah persediaan dan perlengkapan akan disimpan ?</a:t>
            </a:r>
          </a:p>
          <a:p>
            <a:pPr>
              <a:lnSpc>
                <a:spcPct val="90000"/>
              </a:lnSpc>
            </a:pPr>
            <a:r>
              <a:rPr lang="en-US" sz="2800"/>
              <a:t>Bagaimana cara organisasi mengkonsolidasi pembelian di lintas unit untuk mendapatkan harga yang optimal ?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80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609600"/>
            <a:ext cx="5791200" cy="1143000"/>
          </a:xfrm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en-US" sz="3400"/>
              <a:t>Pengendalian: Tujuan,</a:t>
            </a:r>
            <a:br>
              <a:rPr lang="en-US" sz="3400"/>
            </a:br>
            <a:r>
              <a:rPr lang="en-US" sz="3400"/>
              <a:t>Ancaman, dan Prosedur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ln w="19050">
            <a:solidFill>
              <a:schemeClr val="tx1"/>
            </a:solidFill>
          </a:ln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Apakah prosedu-prosedur pengendalian itu </a:t>
            </a:r>
            <a:r>
              <a:rPr lang="en-US" i="1"/>
              <a:t>?</a:t>
            </a:r>
            <a:endParaRPr lang="en-US"/>
          </a:p>
          <a:p>
            <a:pPr lvl="1">
              <a:lnSpc>
                <a:spcPct val="90000"/>
              </a:lnSpc>
            </a:pPr>
            <a:r>
              <a:rPr lang="en-US"/>
              <a:t>Sistem pengendalian persediaan</a:t>
            </a:r>
          </a:p>
          <a:p>
            <a:pPr lvl="1">
              <a:lnSpc>
                <a:spcPct val="90000"/>
              </a:lnSpc>
            </a:pPr>
            <a:r>
              <a:rPr lang="en-US"/>
              <a:t>Analisis kinerja pemasok</a:t>
            </a:r>
          </a:p>
          <a:p>
            <a:pPr lvl="1">
              <a:lnSpc>
                <a:spcPct val="90000"/>
              </a:lnSpc>
            </a:pPr>
            <a:r>
              <a:rPr lang="en-US"/>
              <a:t>Persetujuan permintaan pembelian</a:t>
            </a:r>
          </a:p>
          <a:p>
            <a:pPr lvl="1">
              <a:lnSpc>
                <a:spcPct val="90000"/>
              </a:lnSpc>
            </a:pPr>
            <a:r>
              <a:rPr lang="en-US"/>
              <a:t>Batasi akses ke permintaan pembelian kosong</a:t>
            </a:r>
          </a:p>
          <a:p>
            <a:pPr lvl="1">
              <a:lnSpc>
                <a:spcPct val="90000"/>
              </a:lnSpc>
            </a:pPr>
            <a:r>
              <a:rPr lang="en-US"/>
              <a:t>Konsultasi daftar harga  </a:t>
            </a:r>
          </a:p>
          <a:p>
            <a:pPr lvl="1">
              <a:lnSpc>
                <a:spcPct val="90000"/>
              </a:lnSpc>
            </a:pPr>
            <a:r>
              <a:rPr lang="en-US"/>
              <a:t>Pengendalian anggaran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609600"/>
            <a:ext cx="5715000" cy="1143000"/>
          </a:xfrm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en-US" sz="3400"/>
              <a:t>Pengendalian: Tujuan,</a:t>
            </a:r>
            <a:br>
              <a:rPr lang="en-US" sz="3400"/>
            </a:br>
            <a:r>
              <a:rPr lang="en-US" sz="3400"/>
              <a:t>Ancaman, dan Prosedur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ln w="19050">
            <a:solidFill>
              <a:schemeClr val="tx1"/>
            </a:solidFill>
          </a:ln>
        </p:spPr>
        <p:txBody>
          <a:bodyPr/>
          <a:lstStyle/>
          <a:p>
            <a:pPr>
              <a:lnSpc>
                <a:spcPct val="90000"/>
              </a:lnSpc>
              <a:buFontTx/>
              <a:buChar char="–"/>
            </a:pPr>
            <a:r>
              <a:rPr lang="en-US" sz="2800"/>
              <a:t>Gunakan daftar pemasok yang disetujui</a:t>
            </a:r>
          </a:p>
          <a:p>
            <a:pPr>
              <a:lnSpc>
                <a:spcPct val="90000"/>
              </a:lnSpc>
              <a:buFontTx/>
              <a:buChar char="–"/>
            </a:pPr>
            <a:r>
              <a:rPr lang="en-US" sz="2800"/>
              <a:t>Persetujuan pesanan pembelian</a:t>
            </a:r>
          </a:p>
          <a:p>
            <a:pPr>
              <a:lnSpc>
                <a:spcPct val="90000"/>
              </a:lnSpc>
              <a:buFontTx/>
              <a:buChar char="–"/>
            </a:pPr>
            <a:r>
              <a:rPr lang="en-US" sz="2800"/>
              <a:t>Pemesanan pembelian sebelum penomoran</a:t>
            </a:r>
          </a:p>
          <a:p>
            <a:pPr>
              <a:lnSpc>
                <a:spcPct val="90000"/>
              </a:lnSpc>
              <a:buFontTx/>
              <a:buChar char="–"/>
            </a:pPr>
            <a:r>
              <a:rPr lang="en-US" sz="2800"/>
              <a:t>Larangan hadiah dari para pemasok</a:t>
            </a:r>
          </a:p>
          <a:p>
            <a:pPr>
              <a:lnSpc>
                <a:spcPct val="90000"/>
              </a:lnSpc>
              <a:buFontTx/>
              <a:buChar char="–"/>
            </a:pPr>
            <a:r>
              <a:rPr lang="en-US" sz="2800"/>
              <a:t>Insentif ke semua rekening pengiriman</a:t>
            </a:r>
          </a:p>
          <a:p>
            <a:pPr>
              <a:lnSpc>
                <a:spcPct val="90000"/>
              </a:lnSpc>
              <a:buFontTx/>
              <a:buChar char="–"/>
            </a:pPr>
            <a:r>
              <a:rPr lang="en-US" sz="2800"/>
              <a:t>Pengendalian akses phhisik</a:t>
            </a:r>
          </a:p>
          <a:p>
            <a:pPr>
              <a:lnSpc>
                <a:spcPct val="90000"/>
              </a:lnSpc>
              <a:buFontTx/>
              <a:buChar char="–"/>
            </a:pPr>
            <a:r>
              <a:rPr lang="en-US" sz="2800"/>
              <a:t>Cek ulang akurasi faktur</a:t>
            </a:r>
          </a:p>
          <a:p>
            <a:pPr>
              <a:lnSpc>
                <a:spcPct val="90000"/>
              </a:lnSpc>
              <a:buFontTx/>
              <a:buChar char="–"/>
            </a:pPr>
            <a:r>
              <a:rPr lang="en-US" sz="2800"/>
              <a:t>Pembatalan pengepakan voucher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80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609600"/>
            <a:ext cx="6934200" cy="1143000"/>
          </a:xfrm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en-US" sz="3800"/>
              <a:t>Model Data Siklus Pengeluaran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ln w="19050">
            <a:solidFill>
              <a:schemeClr val="tx1"/>
            </a:solidFill>
          </a:ln>
        </p:spPr>
        <p:txBody>
          <a:bodyPr/>
          <a:lstStyle/>
          <a:p>
            <a:r>
              <a:rPr lang="en-US" sz="2800"/>
              <a:t>Penggabungan model data REA kedua-duanya (both) data transaksi akuntansi tradisional dengan data operasional lain.</a:t>
            </a:r>
          </a:p>
          <a:p>
            <a:r>
              <a:rPr lang="en-US" sz="2800"/>
              <a:t>Apakah contoh-contohnya?</a:t>
            </a:r>
          </a:p>
          <a:p>
            <a:pPr lvl="1"/>
            <a:r>
              <a:rPr lang="en-US" sz="2400"/>
              <a:t>Tanggal dan jumlah tiap pembelian </a:t>
            </a:r>
          </a:p>
          <a:p>
            <a:pPr lvl="1"/>
            <a:r>
              <a:rPr lang="en-US" sz="2400"/>
              <a:t>Information tentang dimana barang-barang disimpan</a:t>
            </a:r>
          </a:p>
          <a:p>
            <a:pPr lvl="1"/>
            <a:r>
              <a:rPr lang="en-US" sz="2400"/>
              <a:t>Ukuran kinerja pemasok, seperti tanggal pengiriman</a:t>
            </a:r>
          </a:p>
          <a:p>
            <a:pPr>
              <a:buFontTx/>
              <a:buNone/>
            </a:pPr>
            <a:endParaRPr lang="en-US" sz="280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304800"/>
            <a:ext cx="6934200" cy="1143000"/>
          </a:xfrm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en-US" sz="3800"/>
              <a:t>Model Data Siklus Pengeluaran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419600"/>
          </a:xfrm>
        </p:spPr>
        <p:txBody>
          <a:bodyPr/>
          <a:lstStyle/>
          <a:p>
            <a:pPr algn="ctr" eaLnBrk="0" hangingPunct="0">
              <a:spcBef>
                <a:spcPct val="50000"/>
              </a:spcBef>
              <a:buFontTx/>
              <a:buNone/>
            </a:pPr>
            <a:r>
              <a:rPr lang="en-US">
                <a:solidFill>
                  <a:schemeClr val="tx2"/>
                </a:solidFill>
              </a:rPr>
              <a:t>Diagram REA Partial</a:t>
            </a:r>
            <a:r>
              <a:rPr lang="en-US"/>
              <a:t> Siklus Pengeluaran </a:t>
            </a:r>
            <a:endParaRPr lang="en-US">
              <a:solidFill>
                <a:schemeClr val="tx2"/>
              </a:solidFill>
            </a:endParaRPr>
          </a:p>
          <a:p>
            <a:pPr>
              <a:buFontTx/>
              <a:buNone/>
            </a:pPr>
            <a:endParaRPr lang="en-US"/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320675" y="5205413"/>
            <a:ext cx="1828800" cy="914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eaLnBrk="0" hangingPunct="0"/>
            <a:r>
              <a:rPr lang="en-US" sz="3200">
                <a:solidFill>
                  <a:srgbClr val="1A1A00"/>
                </a:solidFill>
              </a:rPr>
              <a:t>Persediaan</a:t>
            </a:r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2151063" y="5165725"/>
            <a:ext cx="9874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</a:rPr>
              <a:t>(1, </a:t>
            </a:r>
            <a:r>
              <a:rPr lang="en-US" i="1">
                <a:solidFill>
                  <a:schemeClr val="tx2"/>
                </a:solidFill>
              </a:rPr>
              <a:t>N</a:t>
            </a:r>
            <a:r>
              <a:rPr lang="en-US">
                <a:solidFill>
                  <a:schemeClr val="tx2"/>
                </a:solidFill>
              </a:rPr>
              <a:t>)</a:t>
            </a:r>
          </a:p>
        </p:txBody>
      </p:sp>
      <p:grpSp>
        <p:nvGrpSpPr>
          <p:cNvPr id="36870" name="Group 6"/>
          <p:cNvGrpSpPr>
            <a:grpSpLocks/>
          </p:cNvGrpSpPr>
          <p:nvPr/>
        </p:nvGrpSpPr>
        <p:grpSpPr bwMode="auto">
          <a:xfrm>
            <a:off x="2606675" y="5087938"/>
            <a:ext cx="4114800" cy="1144587"/>
            <a:chOff x="1584" y="3253"/>
            <a:chExt cx="2592" cy="721"/>
          </a:xfrm>
        </p:grpSpPr>
        <p:sp>
          <p:nvSpPr>
            <p:cNvPr id="36871" name="Freeform 7"/>
            <p:cNvSpPr>
              <a:spLocks/>
            </p:cNvSpPr>
            <p:nvPr/>
          </p:nvSpPr>
          <p:spPr bwMode="auto">
            <a:xfrm>
              <a:off x="1584" y="3253"/>
              <a:ext cx="2592" cy="721"/>
            </a:xfrm>
            <a:custGeom>
              <a:avLst/>
              <a:gdLst/>
              <a:ahLst/>
              <a:cxnLst>
                <a:cxn ang="0">
                  <a:pos x="1295" y="0"/>
                </a:cxn>
                <a:cxn ang="0">
                  <a:pos x="0" y="360"/>
                </a:cxn>
                <a:cxn ang="0">
                  <a:pos x="1295" y="720"/>
                </a:cxn>
                <a:cxn ang="0">
                  <a:pos x="2591" y="360"/>
                </a:cxn>
                <a:cxn ang="0">
                  <a:pos x="1295" y="0"/>
                </a:cxn>
              </a:cxnLst>
              <a:rect l="0" t="0" r="r" b="b"/>
              <a:pathLst>
                <a:path w="2592" h="721">
                  <a:moveTo>
                    <a:pt x="1295" y="0"/>
                  </a:moveTo>
                  <a:lnTo>
                    <a:pt x="0" y="360"/>
                  </a:lnTo>
                  <a:lnTo>
                    <a:pt x="1295" y="720"/>
                  </a:lnTo>
                  <a:lnTo>
                    <a:pt x="2591" y="360"/>
                  </a:lnTo>
                  <a:lnTo>
                    <a:pt x="1295" y="0"/>
                  </a:lnTo>
                </a:path>
              </a:pathLst>
            </a:custGeom>
            <a:solidFill>
              <a:schemeClr val="bg1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6872" name="Rectangle 8"/>
            <p:cNvSpPr>
              <a:spLocks noChangeArrowheads="1"/>
            </p:cNvSpPr>
            <p:nvPr/>
          </p:nvSpPr>
          <p:spPr bwMode="auto">
            <a:xfrm>
              <a:off x="2263" y="3450"/>
              <a:ext cx="1233" cy="326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 algn="ctr" eaLnBrk="0" hangingPunct="0">
                <a:lnSpc>
                  <a:spcPct val="75000"/>
                </a:lnSpc>
              </a:pPr>
              <a:r>
                <a:rPr lang="en-US" sz="2800">
                  <a:solidFill>
                    <a:srgbClr val="1A1A00"/>
                  </a:solidFill>
                </a:rPr>
                <a:t>Persediaan </a:t>
              </a:r>
            </a:p>
            <a:p>
              <a:pPr algn="ctr" eaLnBrk="0" hangingPunct="0">
                <a:lnSpc>
                  <a:spcPct val="75000"/>
                </a:lnSpc>
              </a:pPr>
              <a:r>
                <a:rPr lang="en-US" sz="2800">
                  <a:solidFill>
                    <a:srgbClr val="1A1A00"/>
                  </a:solidFill>
                </a:rPr>
                <a:t>pesanan</a:t>
              </a:r>
            </a:p>
          </p:txBody>
        </p:sp>
      </p:grpSp>
      <p:sp>
        <p:nvSpPr>
          <p:cNvPr id="36873" name="Freeform 9"/>
          <p:cNvSpPr>
            <a:spLocks/>
          </p:cNvSpPr>
          <p:nvPr/>
        </p:nvSpPr>
        <p:spPr bwMode="auto">
          <a:xfrm>
            <a:off x="2149475" y="5659438"/>
            <a:ext cx="458788" cy="4762"/>
          </a:xfrm>
          <a:custGeom>
            <a:avLst/>
            <a:gdLst/>
            <a:ahLst/>
            <a:cxnLst>
              <a:cxn ang="0">
                <a:pos x="0" y="2"/>
              </a:cxn>
              <a:cxn ang="0">
                <a:pos x="288" y="0"/>
              </a:cxn>
            </a:cxnLst>
            <a:rect l="0" t="0" r="r" b="b"/>
            <a:pathLst>
              <a:path w="289" h="3">
                <a:moveTo>
                  <a:pt x="0" y="2"/>
                </a:moveTo>
                <a:lnTo>
                  <a:pt x="288" y="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4" name="Rectangle 10"/>
          <p:cNvSpPr>
            <a:spLocks noChangeArrowheads="1"/>
          </p:cNvSpPr>
          <p:nvPr/>
        </p:nvSpPr>
        <p:spPr bwMode="auto">
          <a:xfrm>
            <a:off x="7196138" y="5199063"/>
            <a:ext cx="1828800" cy="914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eaLnBrk="0" hangingPunct="0">
              <a:lnSpc>
                <a:spcPct val="75000"/>
              </a:lnSpc>
            </a:pPr>
            <a:r>
              <a:rPr lang="en-US" sz="3200">
                <a:solidFill>
                  <a:srgbClr val="1A1A00"/>
                </a:solidFill>
              </a:rPr>
              <a:t>Barang </a:t>
            </a:r>
          </a:p>
          <a:p>
            <a:pPr algn="ctr" eaLnBrk="0" hangingPunct="0">
              <a:lnSpc>
                <a:spcPct val="75000"/>
              </a:lnSpc>
            </a:pPr>
            <a:r>
              <a:rPr lang="en-US" sz="3200">
                <a:solidFill>
                  <a:srgbClr val="1A1A00"/>
                </a:solidFill>
              </a:rPr>
              <a:t>pesanan</a:t>
            </a:r>
          </a:p>
        </p:txBody>
      </p:sp>
      <p:sp>
        <p:nvSpPr>
          <p:cNvPr id="36875" name="Freeform 11"/>
          <p:cNvSpPr>
            <a:spLocks/>
          </p:cNvSpPr>
          <p:nvPr/>
        </p:nvSpPr>
        <p:spPr bwMode="auto">
          <a:xfrm>
            <a:off x="6719888" y="5656263"/>
            <a:ext cx="477837" cy="4762"/>
          </a:xfrm>
          <a:custGeom>
            <a:avLst/>
            <a:gdLst/>
            <a:ahLst/>
            <a:cxnLst>
              <a:cxn ang="0">
                <a:pos x="300" y="0"/>
              </a:cxn>
              <a:cxn ang="0">
                <a:pos x="0" y="2"/>
              </a:cxn>
            </a:cxnLst>
            <a:rect l="0" t="0" r="r" b="b"/>
            <a:pathLst>
              <a:path w="301" h="3">
                <a:moveTo>
                  <a:pt x="300" y="0"/>
                </a:moveTo>
                <a:lnTo>
                  <a:pt x="0" y="2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6" name="Rectangle 12"/>
          <p:cNvSpPr>
            <a:spLocks noChangeArrowheads="1"/>
          </p:cNvSpPr>
          <p:nvPr/>
        </p:nvSpPr>
        <p:spPr bwMode="auto">
          <a:xfrm>
            <a:off x="6265863" y="5183188"/>
            <a:ext cx="9874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</a:rPr>
              <a:t>(1, </a:t>
            </a:r>
            <a:r>
              <a:rPr lang="en-US" i="1">
                <a:solidFill>
                  <a:schemeClr val="tx2"/>
                </a:solidFill>
              </a:rPr>
              <a:t>N</a:t>
            </a:r>
            <a:r>
              <a:rPr lang="en-US">
                <a:solidFill>
                  <a:schemeClr val="tx2"/>
                </a:solidFill>
              </a:rPr>
              <a:t>)</a:t>
            </a:r>
          </a:p>
        </p:txBody>
      </p:sp>
      <p:sp>
        <p:nvSpPr>
          <p:cNvPr id="36877" name="Rectangle 13"/>
          <p:cNvSpPr>
            <a:spLocks noChangeArrowheads="1"/>
          </p:cNvSpPr>
          <p:nvPr/>
        </p:nvSpPr>
        <p:spPr bwMode="auto">
          <a:xfrm>
            <a:off x="7196138" y="2286000"/>
            <a:ext cx="1828800" cy="914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eaLnBrk="0" hangingPunct="0">
              <a:lnSpc>
                <a:spcPct val="75000"/>
              </a:lnSpc>
            </a:pPr>
            <a:r>
              <a:rPr lang="en-US" sz="3200">
                <a:solidFill>
                  <a:srgbClr val="1A1A00"/>
                </a:solidFill>
              </a:rPr>
              <a:t>Permintaan</a:t>
            </a:r>
          </a:p>
          <a:p>
            <a:pPr algn="ctr" eaLnBrk="0" hangingPunct="0">
              <a:lnSpc>
                <a:spcPct val="75000"/>
              </a:lnSpc>
            </a:pPr>
            <a:r>
              <a:rPr lang="en-US" sz="3200">
                <a:solidFill>
                  <a:srgbClr val="1A1A00"/>
                </a:solidFill>
              </a:rPr>
              <a:t>barang</a:t>
            </a:r>
          </a:p>
        </p:txBody>
      </p:sp>
      <p:grpSp>
        <p:nvGrpSpPr>
          <p:cNvPr id="36878" name="Group 14"/>
          <p:cNvGrpSpPr>
            <a:grpSpLocks/>
          </p:cNvGrpSpPr>
          <p:nvPr/>
        </p:nvGrpSpPr>
        <p:grpSpPr bwMode="auto">
          <a:xfrm>
            <a:off x="2606675" y="2971800"/>
            <a:ext cx="4114800" cy="1144588"/>
            <a:chOff x="1584" y="1920"/>
            <a:chExt cx="2592" cy="721"/>
          </a:xfrm>
        </p:grpSpPr>
        <p:sp>
          <p:nvSpPr>
            <p:cNvPr id="36879" name="Freeform 15"/>
            <p:cNvSpPr>
              <a:spLocks/>
            </p:cNvSpPr>
            <p:nvPr/>
          </p:nvSpPr>
          <p:spPr bwMode="auto">
            <a:xfrm>
              <a:off x="1584" y="1920"/>
              <a:ext cx="2592" cy="721"/>
            </a:xfrm>
            <a:custGeom>
              <a:avLst/>
              <a:gdLst/>
              <a:ahLst/>
              <a:cxnLst>
                <a:cxn ang="0">
                  <a:pos x="1295" y="0"/>
                </a:cxn>
                <a:cxn ang="0">
                  <a:pos x="0" y="360"/>
                </a:cxn>
                <a:cxn ang="0">
                  <a:pos x="1295" y="720"/>
                </a:cxn>
                <a:cxn ang="0">
                  <a:pos x="2591" y="360"/>
                </a:cxn>
                <a:cxn ang="0">
                  <a:pos x="1295" y="0"/>
                </a:cxn>
              </a:cxnLst>
              <a:rect l="0" t="0" r="r" b="b"/>
              <a:pathLst>
                <a:path w="2592" h="721">
                  <a:moveTo>
                    <a:pt x="1295" y="0"/>
                  </a:moveTo>
                  <a:lnTo>
                    <a:pt x="0" y="360"/>
                  </a:lnTo>
                  <a:lnTo>
                    <a:pt x="1295" y="720"/>
                  </a:lnTo>
                  <a:lnTo>
                    <a:pt x="2591" y="360"/>
                  </a:lnTo>
                  <a:lnTo>
                    <a:pt x="1295" y="0"/>
                  </a:lnTo>
                </a:path>
              </a:pathLst>
            </a:custGeom>
            <a:solidFill>
              <a:schemeClr val="bg1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6880" name="Rectangle 16"/>
            <p:cNvSpPr>
              <a:spLocks noChangeArrowheads="1"/>
            </p:cNvSpPr>
            <p:nvPr/>
          </p:nvSpPr>
          <p:spPr bwMode="auto">
            <a:xfrm>
              <a:off x="2263" y="2117"/>
              <a:ext cx="1233" cy="326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 algn="ctr" eaLnBrk="0" hangingPunct="0">
                <a:lnSpc>
                  <a:spcPct val="75000"/>
                </a:lnSpc>
              </a:pPr>
              <a:r>
                <a:rPr lang="en-US" sz="2800">
                  <a:solidFill>
                    <a:srgbClr val="1A1A00"/>
                  </a:solidFill>
                </a:rPr>
                <a:t>Permintaan</a:t>
              </a:r>
            </a:p>
            <a:p>
              <a:pPr algn="ctr" eaLnBrk="0" hangingPunct="0">
                <a:lnSpc>
                  <a:spcPct val="75000"/>
                </a:lnSpc>
              </a:pPr>
              <a:r>
                <a:rPr lang="en-US" sz="2800">
                  <a:solidFill>
                    <a:srgbClr val="1A1A00"/>
                  </a:solidFill>
                </a:rPr>
                <a:t>persediaan</a:t>
              </a:r>
            </a:p>
          </p:txBody>
        </p:sp>
      </p:grpSp>
      <p:sp>
        <p:nvSpPr>
          <p:cNvPr id="36881" name="Freeform 17"/>
          <p:cNvSpPr>
            <a:spLocks/>
          </p:cNvSpPr>
          <p:nvPr/>
        </p:nvSpPr>
        <p:spPr bwMode="auto">
          <a:xfrm>
            <a:off x="1235075" y="3543300"/>
            <a:ext cx="1373188" cy="1663700"/>
          </a:xfrm>
          <a:custGeom>
            <a:avLst/>
            <a:gdLst/>
            <a:ahLst/>
            <a:cxnLst>
              <a:cxn ang="0">
                <a:pos x="864" y="0"/>
              </a:cxn>
              <a:cxn ang="0">
                <a:pos x="0" y="1047"/>
              </a:cxn>
            </a:cxnLst>
            <a:rect l="0" t="0" r="r" b="b"/>
            <a:pathLst>
              <a:path w="865" h="1048">
                <a:moveTo>
                  <a:pt x="864" y="0"/>
                </a:moveTo>
                <a:lnTo>
                  <a:pt x="0" y="1047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2" name="Freeform 18"/>
          <p:cNvSpPr>
            <a:spLocks/>
          </p:cNvSpPr>
          <p:nvPr/>
        </p:nvSpPr>
        <p:spPr bwMode="auto">
          <a:xfrm>
            <a:off x="6719888" y="2743200"/>
            <a:ext cx="477837" cy="801688"/>
          </a:xfrm>
          <a:custGeom>
            <a:avLst/>
            <a:gdLst/>
            <a:ahLst/>
            <a:cxnLst>
              <a:cxn ang="0">
                <a:pos x="0" y="504"/>
              </a:cxn>
              <a:cxn ang="0">
                <a:pos x="300" y="0"/>
              </a:cxn>
            </a:cxnLst>
            <a:rect l="0" t="0" r="r" b="b"/>
            <a:pathLst>
              <a:path w="301" h="505">
                <a:moveTo>
                  <a:pt x="0" y="504"/>
                </a:moveTo>
                <a:lnTo>
                  <a:pt x="300" y="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3" name="Rectangle 19"/>
          <p:cNvSpPr>
            <a:spLocks noChangeArrowheads="1"/>
          </p:cNvSpPr>
          <p:nvPr/>
        </p:nvSpPr>
        <p:spPr bwMode="auto">
          <a:xfrm>
            <a:off x="1201738" y="3887788"/>
            <a:ext cx="9874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</a:rPr>
              <a:t>(1, </a:t>
            </a:r>
            <a:r>
              <a:rPr lang="en-US" i="1">
                <a:solidFill>
                  <a:schemeClr val="tx2"/>
                </a:solidFill>
              </a:rPr>
              <a:t>N</a:t>
            </a:r>
            <a:r>
              <a:rPr lang="en-US">
                <a:solidFill>
                  <a:schemeClr val="tx2"/>
                </a:solidFill>
              </a:rPr>
              <a:t>)</a:t>
            </a:r>
          </a:p>
        </p:txBody>
      </p:sp>
      <p:sp>
        <p:nvSpPr>
          <p:cNvPr id="36884" name="Rectangle 20"/>
          <p:cNvSpPr>
            <a:spLocks noChangeArrowheads="1"/>
          </p:cNvSpPr>
          <p:nvPr/>
        </p:nvSpPr>
        <p:spPr bwMode="auto">
          <a:xfrm>
            <a:off x="6172200" y="2744788"/>
            <a:ext cx="9874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</a:rPr>
              <a:t>(1, </a:t>
            </a:r>
            <a:r>
              <a:rPr lang="en-US" i="1">
                <a:solidFill>
                  <a:schemeClr val="tx2"/>
                </a:solidFill>
              </a:rPr>
              <a:t>N</a:t>
            </a:r>
            <a:r>
              <a:rPr lang="en-US">
                <a:solidFill>
                  <a:schemeClr val="tx2"/>
                </a:solidFill>
              </a:rPr>
              <a:t>)</a:t>
            </a:r>
          </a:p>
        </p:txBody>
      </p:sp>
      <p:sp>
        <p:nvSpPr>
          <p:cNvPr id="36885" name="Rectangle 21"/>
          <p:cNvSpPr>
            <a:spLocks noChangeArrowheads="1"/>
          </p:cNvSpPr>
          <p:nvPr/>
        </p:nvSpPr>
        <p:spPr bwMode="auto">
          <a:xfrm>
            <a:off x="8094663" y="3360738"/>
            <a:ext cx="9874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</a:rPr>
              <a:t>(1,</a:t>
            </a:r>
            <a:r>
              <a:rPr lang="en-US" i="1">
                <a:solidFill>
                  <a:schemeClr val="tx2"/>
                </a:solidFill>
              </a:rPr>
              <a:t> </a:t>
            </a:r>
            <a:r>
              <a:rPr lang="en-US">
                <a:solidFill>
                  <a:schemeClr val="tx2"/>
                </a:solidFill>
              </a:rPr>
              <a:t>1)</a:t>
            </a:r>
          </a:p>
        </p:txBody>
      </p:sp>
      <p:sp>
        <p:nvSpPr>
          <p:cNvPr id="36886" name="Rectangle 22"/>
          <p:cNvSpPr>
            <a:spLocks noChangeArrowheads="1"/>
          </p:cNvSpPr>
          <p:nvPr/>
        </p:nvSpPr>
        <p:spPr bwMode="auto">
          <a:xfrm>
            <a:off x="8077200" y="4656138"/>
            <a:ext cx="9112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</a:rPr>
              <a:t>(1, </a:t>
            </a:r>
            <a:r>
              <a:rPr lang="en-US" i="1">
                <a:solidFill>
                  <a:schemeClr val="tx2"/>
                </a:solidFill>
              </a:rPr>
              <a:t>N</a:t>
            </a:r>
            <a:r>
              <a:rPr lang="en-US">
                <a:solidFill>
                  <a:schemeClr val="tx2"/>
                </a:solidFill>
              </a:rPr>
              <a:t>)</a:t>
            </a:r>
          </a:p>
        </p:txBody>
      </p:sp>
      <p:sp>
        <p:nvSpPr>
          <p:cNvPr id="36887" name="Freeform 23"/>
          <p:cNvSpPr>
            <a:spLocks/>
          </p:cNvSpPr>
          <p:nvPr/>
        </p:nvSpPr>
        <p:spPr bwMode="auto">
          <a:xfrm>
            <a:off x="8104188" y="4648200"/>
            <a:ext cx="4762" cy="552450"/>
          </a:xfrm>
          <a:custGeom>
            <a:avLst/>
            <a:gdLst/>
            <a:ahLst/>
            <a:cxnLst>
              <a:cxn ang="0">
                <a:pos x="0" y="347"/>
              </a:cxn>
              <a:cxn ang="0">
                <a:pos x="2" y="0"/>
              </a:cxn>
            </a:cxnLst>
            <a:rect l="0" t="0" r="r" b="b"/>
            <a:pathLst>
              <a:path w="3" h="348">
                <a:moveTo>
                  <a:pt x="0" y="347"/>
                </a:moveTo>
                <a:lnTo>
                  <a:pt x="2" y="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8" name="Freeform 24"/>
          <p:cNvSpPr>
            <a:spLocks/>
          </p:cNvSpPr>
          <p:nvPr/>
        </p:nvSpPr>
        <p:spPr bwMode="auto">
          <a:xfrm>
            <a:off x="8121650" y="3200400"/>
            <a:ext cx="4763" cy="687388"/>
          </a:xfrm>
          <a:custGeom>
            <a:avLst/>
            <a:gdLst/>
            <a:ahLst/>
            <a:cxnLst>
              <a:cxn ang="0">
                <a:pos x="2" y="432"/>
              </a:cxn>
              <a:cxn ang="0">
                <a:pos x="0" y="0"/>
              </a:cxn>
            </a:cxnLst>
            <a:rect l="0" t="0" r="r" b="b"/>
            <a:pathLst>
              <a:path w="3" h="433">
                <a:moveTo>
                  <a:pt x="2" y="432"/>
                </a:moveTo>
                <a:lnTo>
                  <a:pt x="0" y="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36890" name="Group 26"/>
          <p:cNvGrpSpPr>
            <a:grpSpLocks/>
          </p:cNvGrpSpPr>
          <p:nvPr/>
        </p:nvGrpSpPr>
        <p:grpSpPr bwMode="auto">
          <a:xfrm>
            <a:off x="7085013" y="3886200"/>
            <a:ext cx="2058987" cy="763588"/>
            <a:chOff x="4405" y="2496"/>
            <a:chExt cx="1297" cy="481"/>
          </a:xfrm>
        </p:grpSpPr>
        <p:sp>
          <p:nvSpPr>
            <p:cNvPr id="36891" name="Freeform 27"/>
            <p:cNvSpPr>
              <a:spLocks/>
            </p:cNvSpPr>
            <p:nvPr/>
          </p:nvSpPr>
          <p:spPr bwMode="auto">
            <a:xfrm>
              <a:off x="4405" y="2496"/>
              <a:ext cx="1297" cy="481"/>
            </a:xfrm>
            <a:custGeom>
              <a:avLst/>
              <a:gdLst/>
              <a:ahLst/>
              <a:cxnLst>
                <a:cxn ang="0">
                  <a:pos x="648" y="0"/>
                </a:cxn>
                <a:cxn ang="0">
                  <a:pos x="0" y="240"/>
                </a:cxn>
                <a:cxn ang="0">
                  <a:pos x="648" y="480"/>
                </a:cxn>
                <a:cxn ang="0">
                  <a:pos x="1296" y="240"/>
                </a:cxn>
                <a:cxn ang="0">
                  <a:pos x="648" y="0"/>
                </a:cxn>
              </a:cxnLst>
              <a:rect l="0" t="0" r="r" b="b"/>
              <a:pathLst>
                <a:path w="1297" h="481">
                  <a:moveTo>
                    <a:pt x="648" y="0"/>
                  </a:moveTo>
                  <a:lnTo>
                    <a:pt x="0" y="240"/>
                  </a:lnTo>
                  <a:lnTo>
                    <a:pt x="648" y="480"/>
                  </a:lnTo>
                  <a:lnTo>
                    <a:pt x="1296" y="240"/>
                  </a:lnTo>
                  <a:lnTo>
                    <a:pt x="648" y="0"/>
                  </a:lnTo>
                </a:path>
              </a:pathLst>
            </a:custGeom>
            <a:solidFill>
              <a:schemeClr val="bg1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6892" name="Rectangle 28"/>
            <p:cNvSpPr>
              <a:spLocks noChangeArrowheads="1"/>
            </p:cNvSpPr>
            <p:nvPr/>
          </p:nvSpPr>
          <p:spPr bwMode="auto">
            <a:xfrm>
              <a:off x="4760" y="2633"/>
              <a:ext cx="586" cy="206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 algn="ctr" eaLnBrk="0" hangingPunct="0"/>
              <a:r>
                <a:rPr lang="en-US" sz="3200">
                  <a:solidFill>
                    <a:srgbClr val="1A1A00"/>
                  </a:solidFill>
                </a:rPr>
                <a:t>Pengisian</a:t>
              </a:r>
            </a:p>
          </p:txBody>
        </p:sp>
      </p:grp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609600"/>
            <a:ext cx="6934200" cy="1143000"/>
          </a:xfrm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en-US" sz="3800"/>
              <a:t>Model Data Siklus Pengeluaran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ln w="19050">
            <a:solidFill>
              <a:schemeClr val="tx1"/>
            </a:solidFill>
          </a:ln>
        </p:spPr>
        <p:txBody>
          <a:bodyPr/>
          <a:lstStyle/>
          <a:p>
            <a:r>
              <a:rPr lang="en-US" sz="2800"/>
              <a:t>Model diagram REA hubungan antara kegiatan barang yang diminta dan pemesanan barang dimodelkan sebagai hubungan banyak ke satu.</a:t>
            </a:r>
          </a:p>
          <a:p>
            <a:r>
              <a:rPr lang="en-US" sz="2800"/>
              <a:t>Mengapa ?</a:t>
            </a:r>
          </a:p>
          <a:p>
            <a:pPr lvl="1"/>
            <a:r>
              <a:rPr lang="en-US" sz="2400"/>
              <a:t>Kadang-kadang perusahaan menerbitkan pemesanan pembelian untuk permintaan pembelian individu.</a:t>
            </a:r>
          </a:p>
          <a:p>
            <a:pPr lvl="1"/>
            <a:r>
              <a:rPr lang="en-US" sz="2400"/>
              <a:t>Pada waktu yang lain mengambil keuntungan dari pemotongan volume dengan menerbitkan satu pemesanan pembelian untuk satu set permintaan.</a:t>
            </a:r>
          </a:p>
          <a:p>
            <a:pPr>
              <a:buFontTx/>
              <a:buNone/>
            </a:pPr>
            <a:endParaRPr lang="en-US" sz="280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304800"/>
            <a:ext cx="6781800" cy="1143000"/>
          </a:xfrm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en-US" sz="3800"/>
              <a:t>Model Data Siklus Pengeluaran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419600"/>
          </a:xfrm>
        </p:spPr>
        <p:txBody>
          <a:bodyPr/>
          <a:lstStyle/>
          <a:p>
            <a:pPr algn="ctr" eaLnBrk="0" hangingPunct="0">
              <a:spcBef>
                <a:spcPct val="50000"/>
              </a:spcBef>
              <a:buFontTx/>
              <a:buNone/>
            </a:pPr>
            <a:r>
              <a:rPr lang="en-US">
                <a:solidFill>
                  <a:schemeClr val="tx2"/>
                </a:solidFill>
              </a:rPr>
              <a:t>Diagram REA Partial Siklus Pengeluaran</a:t>
            </a:r>
          </a:p>
          <a:p>
            <a:pPr>
              <a:buFontTx/>
              <a:buNone/>
            </a:pPr>
            <a:endParaRPr lang="en-US"/>
          </a:p>
        </p:txBody>
      </p:sp>
      <p:grpSp>
        <p:nvGrpSpPr>
          <p:cNvPr id="38916" name="Group 4"/>
          <p:cNvGrpSpPr>
            <a:grpSpLocks/>
          </p:cNvGrpSpPr>
          <p:nvPr/>
        </p:nvGrpSpPr>
        <p:grpSpPr bwMode="auto">
          <a:xfrm>
            <a:off x="76200" y="1676400"/>
            <a:ext cx="8763000" cy="4495800"/>
            <a:chOff x="48" y="1056"/>
            <a:chExt cx="5617" cy="2966"/>
          </a:xfrm>
        </p:grpSpPr>
        <p:sp>
          <p:nvSpPr>
            <p:cNvPr id="38917" name="Rectangle 5"/>
            <p:cNvSpPr>
              <a:spLocks noChangeArrowheads="1"/>
            </p:cNvSpPr>
            <p:nvPr/>
          </p:nvSpPr>
          <p:spPr bwMode="auto">
            <a:xfrm>
              <a:off x="336" y="1056"/>
              <a:ext cx="5088" cy="3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8918" name="Rectangle 6"/>
            <p:cNvSpPr>
              <a:spLocks noChangeArrowheads="1"/>
            </p:cNvSpPr>
            <p:nvPr/>
          </p:nvSpPr>
          <p:spPr bwMode="auto">
            <a:xfrm>
              <a:off x="48" y="3360"/>
              <a:ext cx="1152" cy="57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 algn="ctr" eaLnBrk="0" hangingPunct="0"/>
              <a:r>
                <a:rPr lang="en-US">
                  <a:solidFill>
                    <a:srgbClr val="1A1A00"/>
                  </a:solidFill>
                </a:rPr>
                <a:t>Persediaan</a:t>
              </a:r>
            </a:p>
          </p:txBody>
        </p:sp>
        <p:sp>
          <p:nvSpPr>
            <p:cNvPr id="38919" name="Rectangle 7"/>
            <p:cNvSpPr>
              <a:spLocks noChangeArrowheads="1"/>
            </p:cNvSpPr>
            <p:nvPr/>
          </p:nvSpPr>
          <p:spPr bwMode="auto">
            <a:xfrm>
              <a:off x="1201" y="3313"/>
              <a:ext cx="622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>
                  <a:solidFill>
                    <a:schemeClr val="tx2"/>
                  </a:solidFill>
                </a:rPr>
                <a:t>(1, </a:t>
              </a:r>
              <a:r>
                <a:rPr lang="en-US" i="1">
                  <a:solidFill>
                    <a:schemeClr val="tx2"/>
                  </a:solidFill>
                </a:rPr>
                <a:t>N</a:t>
              </a:r>
              <a:r>
                <a:rPr lang="en-US">
                  <a:solidFill>
                    <a:schemeClr val="tx2"/>
                  </a:solidFill>
                </a:rPr>
                <a:t>)</a:t>
              </a:r>
            </a:p>
          </p:txBody>
        </p:sp>
        <p:grpSp>
          <p:nvGrpSpPr>
            <p:cNvPr id="38920" name="Group 8"/>
            <p:cNvGrpSpPr>
              <a:grpSpLocks/>
            </p:cNvGrpSpPr>
            <p:nvPr/>
          </p:nvGrpSpPr>
          <p:grpSpPr bwMode="auto">
            <a:xfrm>
              <a:off x="1488" y="3301"/>
              <a:ext cx="2160" cy="721"/>
              <a:chOff x="1488" y="3301"/>
              <a:chExt cx="2160" cy="721"/>
            </a:xfrm>
          </p:grpSpPr>
          <p:sp>
            <p:nvSpPr>
              <p:cNvPr id="38921" name="Freeform 9"/>
              <p:cNvSpPr>
                <a:spLocks/>
              </p:cNvSpPr>
              <p:nvPr/>
            </p:nvSpPr>
            <p:spPr bwMode="auto">
              <a:xfrm>
                <a:off x="1488" y="3301"/>
                <a:ext cx="2160" cy="721"/>
              </a:xfrm>
              <a:custGeom>
                <a:avLst/>
                <a:gdLst/>
                <a:ahLst/>
                <a:cxnLst>
                  <a:cxn ang="0">
                    <a:pos x="1079" y="0"/>
                  </a:cxn>
                  <a:cxn ang="0">
                    <a:pos x="0" y="360"/>
                  </a:cxn>
                  <a:cxn ang="0">
                    <a:pos x="1079" y="720"/>
                  </a:cxn>
                  <a:cxn ang="0">
                    <a:pos x="2159" y="360"/>
                  </a:cxn>
                  <a:cxn ang="0">
                    <a:pos x="1079" y="0"/>
                  </a:cxn>
                </a:cxnLst>
                <a:rect l="0" t="0" r="r" b="b"/>
                <a:pathLst>
                  <a:path w="2160" h="721">
                    <a:moveTo>
                      <a:pt x="1079" y="0"/>
                    </a:moveTo>
                    <a:lnTo>
                      <a:pt x="0" y="360"/>
                    </a:lnTo>
                    <a:lnTo>
                      <a:pt x="1079" y="720"/>
                    </a:lnTo>
                    <a:lnTo>
                      <a:pt x="2159" y="360"/>
                    </a:lnTo>
                    <a:lnTo>
                      <a:pt x="1079" y="0"/>
                    </a:lnTo>
                  </a:path>
                </a:pathLst>
              </a:custGeom>
              <a:solidFill>
                <a:schemeClr val="bg1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922" name="Rectangle 10"/>
              <p:cNvSpPr>
                <a:spLocks noChangeArrowheads="1"/>
              </p:cNvSpPr>
              <p:nvPr/>
            </p:nvSpPr>
            <p:spPr bwMode="auto">
              <a:xfrm>
                <a:off x="2059" y="3498"/>
                <a:ext cx="1017" cy="3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 algn="ctr" eaLnBrk="0" hangingPunct="0">
                  <a:lnSpc>
                    <a:spcPct val="75000"/>
                  </a:lnSpc>
                </a:pPr>
                <a:r>
                  <a:rPr lang="en-US">
                    <a:solidFill>
                      <a:srgbClr val="1A1A00"/>
                    </a:solidFill>
                  </a:rPr>
                  <a:t>Penerimaan</a:t>
                </a:r>
              </a:p>
              <a:p>
                <a:pPr algn="ctr" eaLnBrk="0" hangingPunct="0">
                  <a:lnSpc>
                    <a:spcPct val="75000"/>
                  </a:lnSpc>
                </a:pPr>
                <a:r>
                  <a:rPr lang="en-US">
                    <a:solidFill>
                      <a:srgbClr val="1A1A00"/>
                    </a:solidFill>
                  </a:rPr>
                  <a:t>persediaan</a:t>
                </a:r>
              </a:p>
            </p:txBody>
          </p:sp>
        </p:grpSp>
        <p:sp>
          <p:nvSpPr>
            <p:cNvPr id="38923" name="Rectangle 11"/>
            <p:cNvSpPr>
              <a:spLocks noChangeArrowheads="1"/>
            </p:cNvSpPr>
            <p:nvPr/>
          </p:nvSpPr>
          <p:spPr bwMode="auto">
            <a:xfrm>
              <a:off x="4032" y="3360"/>
              <a:ext cx="1152" cy="57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 algn="ctr" eaLnBrk="0" hangingPunct="0">
                <a:lnSpc>
                  <a:spcPct val="75000"/>
                </a:lnSpc>
              </a:pPr>
              <a:r>
                <a:rPr lang="en-US">
                  <a:solidFill>
                    <a:srgbClr val="1A1A00"/>
                  </a:solidFill>
                </a:rPr>
                <a:t>Penerimaan</a:t>
              </a:r>
            </a:p>
            <a:p>
              <a:pPr algn="ctr" eaLnBrk="0" hangingPunct="0">
                <a:lnSpc>
                  <a:spcPct val="75000"/>
                </a:lnSpc>
              </a:pPr>
              <a:r>
                <a:rPr lang="en-US">
                  <a:solidFill>
                    <a:srgbClr val="1A1A00"/>
                  </a:solidFill>
                </a:rPr>
                <a:t>barang</a:t>
              </a:r>
            </a:p>
          </p:txBody>
        </p:sp>
        <p:sp>
          <p:nvSpPr>
            <p:cNvPr id="38924" name="Rectangle 12"/>
            <p:cNvSpPr>
              <a:spLocks noChangeArrowheads="1"/>
            </p:cNvSpPr>
            <p:nvPr/>
          </p:nvSpPr>
          <p:spPr bwMode="auto">
            <a:xfrm>
              <a:off x="3468" y="3686"/>
              <a:ext cx="622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>
                  <a:solidFill>
                    <a:schemeClr val="tx2"/>
                  </a:solidFill>
                </a:rPr>
                <a:t>(1, </a:t>
              </a:r>
              <a:r>
                <a:rPr lang="en-US" i="1">
                  <a:solidFill>
                    <a:schemeClr val="tx2"/>
                  </a:solidFill>
                </a:rPr>
                <a:t>N</a:t>
              </a:r>
              <a:r>
                <a:rPr lang="en-US">
                  <a:solidFill>
                    <a:schemeClr val="tx2"/>
                  </a:solidFill>
                </a:rPr>
                <a:t>)</a:t>
              </a:r>
            </a:p>
          </p:txBody>
        </p:sp>
        <p:sp>
          <p:nvSpPr>
            <p:cNvPr id="38925" name="Rectangle 13"/>
            <p:cNvSpPr>
              <a:spLocks noChangeArrowheads="1"/>
            </p:cNvSpPr>
            <p:nvPr/>
          </p:nvSpPr>
          <p:spPr bwMode="auto">
            <a:xfrm>
              <a:off x="4032" y="1488"/>
              <a:ext cx="1152" cy="57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 algn="ctr" eaLnBrk="0" hangingPunct="0"/>
              <a:r>
                <a:rPr lang="en-US">
                  <a:solidFill>
                    <a:srgbClr val="1A1A00"/>
                  </a:solidFill>
                </a:rPr>
                <a:t>Pesan barang</a:t>
              </a:r>
            </a:p>
          </p:txBody>
        </p:sp>
        <p:sp>
          <p:nvSpPr>
            <p:cNvPr id="38926" name="Rectangle 14"/>
            <p:cNvSpPr>
              <a:spLocks noChangeArrowheads="1"/>
            </p:cNvSpPr>
            <p:nvPr/>
          </p:nvSpPr>
          <p:spPr bwMode="auto">
            <a:xfrm>
              <a:off x="4609" y="2113"/>
              <a:ext cx="621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>
                  <a:solidFill>
                    <a:schemeClr val="tx2"/>
                  </a:solidFill>
                </a:rPr>
                <a:t>(0, </a:t>
              </a:r>
              <a:r>
                <a:rPr lang="en-US" i="1">
                  <a:solidFill>
                    <a:schemeClr val="tx2"/>
                  </a:solidFill>
                </a:rPr>
                <a:t>N</a:t>
              </a:r>
              <a:r>
                <a:rPr lang="en-US">
                  <a:solidFill>
                    <a:schemeClr val="tx2"/>
                  </a:solidFill>
                </a:rPr>
                <a:t>)</a:t>
              </a:r>
            </a:p>
          </p:txBody>
        </p:sp>
        <p:sp>
          <p:nvSpPr>
            <p:cNvPr id="38927" name="Rectangle 15"/>
            <p:cNvSpPr>
              <a:spLocks noChangeArrowheads="1"/>
            </p:cNvSpPr>
            <p:nvPr/>
          </p:nvSpPr>
          <p:spPr bwMode="auto">
            <a:xfrm>
              <a:off x="4609" y="3047"/>
              <a:ext cx="621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>
                  <a:solidFill>
                    <a:schemeClr val="tx2"/>
                  </a:solidFill>
                </a:rPr>
                <a:t>(1, </a:t>
              </a:r>
              <a:r>
                <a:rPr lang="en-US" i="1">
                  <a:solidFill>
                    <a:schemeClr val="tx2"/>
                  </a:solidFill>
                </a:rPr>
                <a:t>N</a:t>
              </a:r>
              <a:r>
                <a:rPr lang="en-US">
                  <a:solidFill>
                    <a:schemeClr val="tx2"/>
                  </a:solidFill>
                </a:rPr>
                <a:t>)</a:t>
              </a:r>
            </a:p>
          </p:txBody>
        </p:sp>
        <p:grpSp>
          <p:nvGrpSpPr>
            <p:cNvPr id="38928" name="Group 16"/>
            <p:cNvGrpSpPr>
              <a:grpSpLocks/>
            </p:cNvGrpSpPr>
            <p:nvPr/>
          </p:nvGrpSpPr>
          <p:grpSpPr bwMode="auto">
            <a:xfrm>
              <a:off x="3552" y="2400"/>
              <a:ext cx="2113" cy="673"/>
              <a:chOff x="3552" y="2400"/>
              <a:chExt cx="2113" cy="673"/>
            </a:xfrm>
          </p:grpSpPr>
          <p:sp>
            <p:nvSpPr>
              <p:cNvPr id="38929" name="Freeform 17"/>
              <p:cNvSpPr>
                <a:spLocks/>
              </p:cNvSpPr>
              <p:nvPr/>
            </p:nvSpPr>
            <p:spPr bwMode="auto">
              <a:xfrm>
                <a:off x="3552" y="2400"/>
                <a:ext cx="2113" cy="673"/>
              </a:xfrm>
              <a:custGeom>
                <a:avLst/>
                <a:gdLst/>
                <a:ahLst/>
                <a:cxnLst>
                  <a:cxn ang="0">
                    <a:pos x="1056" y="0"/>
                  </a:cxn>
                  <a:cxn ang="0">
                    <a:pos x="0" y="336"/>
                  </a:cxn>
                  <a:cxn ang="0">
                    <a:pos x="1056" y="672"/>
                  </a:cxn>
                  <a:cxn ang="0">
                    <a:pos x="2112" y="336"/>
                  </a:cxn>
                  <a:cxn ang="0">
                    <a:pos x="1056" y="0"/>
                  </a:cxn>
                </a:cxnLst>
                <a:rect l="0" t="0" r="r" b="b"/>
                <a:pathLst>
                  <a:path w="2113" h="673">
                    <a:moveTo>
                      <a:pt x="1056" y="0"/>
                    </a:moveTo>
                    <a:lnTo>
                      <a:pt x="0" y="336"/>
                    </a:lnTo>
                    <a:lnTo>
                      <a:pt x="1056" y="672"/>
                    </a:lnTo>
                    <a:lnTo>
                      <a:pt x="2112" y="336"/>
                    </a:lnTo>
                    <a:lnTo>
                      <a:pt x="1056" y="0"/>
                    </a:lnTo>
                  </a:path>
                </a:pathLst>
              </a:custGeom>
              <a:solidFill>
                <a:schemeClr val="bg1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930" name="Rectangle 18"/>
              <p:cNvSpPr>
                <a:spLocks noChangeArrowheads="1"/>
              </p:cNvSpPr>
              <p:nvPr/>
            </p:nvSpPr>
            <p:spPr bwMode="auto">
              <a:xfrm>
                <a:off x="4111" y="2585"/>
                <a:ext cx="994" cy="30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 algn="ctr" eaLnBrk="0" hangingPunct="0"/>
                <a:r>
                  <a:rPr lang="en-US">
                    <a:solidFill>
                      <a:srgbClr val="1A1A00"/>
                    </a:solidFill>
                  </a:rPr>
                  <a:t>Pesan/terima</a:t>
                </a:r>
              </a:p>
            </p:txBody>
          </p:sp>
        </p:grpSp>
        <p:sp>
          <p:nvSpPr>
            <p:cNvPr id="38931" name="Freeform 19"/>
            <p:cNvSpPr>
              <a:spLocks/>
            </p:cNvSpPr>
            <p:nvPr/>
          </p:nvSpPr>
          <p:spPr bwMode="auto">
            <a:xfrm>
              <a:off x="4608" y="2064"/>
              <a:ext cx="1" cy="337"/>
            </a:xfrm>
            <a:custGeom>
              <a:avLst/>
              <a:gdLst/>
              <a:ahLst/>
              <a:cxnLst>
                <a:cxn ang="0">
                  <a:pos x="0" y="336"/>
                </a:cxn>
                <a:cxn ang="0">
                  <a:pos x="0" y="0"/>
                </a:cxn>
              </a:cxnLst>
              <a:rect l="0" t="0" r="r" b="b"/>
              <a:pathLst>
                <a:path w="1" h="337">
                  <a:moveTo>
                    <a:pt x="0" y="336"/>
                  </a:moveTo>
                  <a:lnTo>
                    <a:pt x="0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8932" name="Freeform 20"/>
            <p:cNvSpPr>
              <a:spLocks/>
            </p:cNvSpPr>
            <p:nvPr/>
          </p:nvSpPr>
          <p:spPr bwMode="auto">
            <a:xfrm>
              <a:off x="4608" y="3072"/>
              <a:ext cx="1" cy="289"/>
            </a:xfrm>
            <a:custGeom>
              <a:avLst/>
              <a:gdLst/>
              <a:ahLst/>
              <a:cxnLst>
                <a:cxn ang="0">
                  <a:pos x="0" y="288"/>
                </a:cxn>
                <a:cxn ang="0">
                  <a:pos x="0" y="0"/>
                </a:cxn>
              </a:cxnLst>
              <a:rect l="0" t="0" r="r" b="b"/>
              <a:pathLst>
                <a:path w="1" h="289">
                  <a:moveTo>
                    <a:pt x="0" y="288"/>
                  </a:moveTo>
                  <a:lnTo>
                    <a:pt x="0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8933" name="Line 21"/>
            <p:cNvSpPr>
              <a:spLocks noChangeShapeType="1"/>
            </p:cNvSpPr>
            <p:nvPr/>
          </p:nvSpPr>
          <p:spPr bwMode="auto">
            <a:xfrm>
              <a:off x="3648" y="3659"/>
              <a:ext cx="38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8934" name="Line 22"/>
            <p:cNvSpPr>
              <a:spLocks noChangeShapeType="1"/>
            </p:cNvSpPr>
            <p:nvPr/>
          </p:nvSpPr>
          <p:spPr bwMode="auto">
            <a:xfrm flipH="1">
              <a:off x="1200" y="3659"/>
              <a:ext cx="3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609600"/>
            <a:ext cx="6934200" cy="1143000"/>
          </a:xfrm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en-US" sz="3800"/>
              <a:t>Model Data Siklus Pengeluaran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ln w="19050">
            <a:solidFill>
              <a:schemeClr val="tx1"/>
            </a:solidFill>
          </a:ln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Mengapa ada hubungan banyak ke banyak antara kegiatan pemesanan barang dan penerimaan barang ?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Kadang-kadang para pemasok membuat beberapa pengieiman terpisah untuk mememnuhi satu pesanan pembelian.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Lain waktu, Para pemasok mengisi beberapa pesanan pembelian dengan satu pengiriman.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Kadang-kadang, para pemasok melakukan pengiriman untuk mengisi penuh pesanan pembelian tunggal.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80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0" y="609600"/>
            <a:ext cx="4953000" cy="1143000"/>
          </a:xfrm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en-US"/>
              <a:t>Minggu Ke 10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ln w="19050">
            <a:solidFill>
              <a:schemeClr val="tx1"/>
            </a:solidFill>
          </a:ln>
        </p:spPr>
        <p:txBody>
          <a:bodyPr/>
          <a:lstStyle/>
          <a:p>
            <a:pPr>
              <a:buFontTx/>
              <a:buNone/>
            </a:pPr>
            <a:endParaRPr lang="en-US"/>
          </a:p>
          <a:p>
            <a:pPr>
              <a:buFontTx/>
              <a:buNone/>
            </a:pPr>
            <a:endParaRPr lang="en-US"/>
          </a:p>
          <a:p>
            <a:pPr>
              <a:buFontTx/>
              <a:buNone/>
            </a:pPr>
            <a:endParaRPr lang="en-US"/>
          </a:p>
          <a:p>
            <a:pPr algn="ctr">
              <a:buFontTx/>
              <a:buNone/>
            </a:pPr>
            <a:r>
              <a:rPr lang="en-US"/>
              <a:t>********  </a:t>
            </a:r>
            <a:r>
              <a:rPr lang="en-US" sz="4000" i="1"/>
              <a:t>SELESAI  </a:t>
            </a:r>
            <a:r>
              <a:rPr lang="en-US"/>
              <a:t>********</a:t>
            </a:r>
          </a:p>
          <a:p>
            <a:pPr>
              <a:buFontTx/>
              <a:buNone/>
            </a:pP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609600"/>
            <a:ext cx="7239000" cy="1143000"/>
          </a:xfrm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en-US" sz="3800"/>
              <a:t>Sikklus Pengeluaran: </a:t>
            </a:r>
            <a:br>
              <a:rPr lang="en-US" sz="3800"/>
            </a:br>
            <a:r>
              <a:rPr lang="en-US" sz="3800"/>
              <a:t>Keputusan-keputusan penting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ln w="19050">
            <a:solidFill>
              <a:schemeClr val="tx1"/>
            </a:solidFill>
          </a:ln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Bagaimana TI dapat digunakan untuk meningkgatkan baik efisiensi maupun keakuratan fungsi logistik inbound ?</a:t>
            </a:r>
          </a:p>
          <a:p>
            <a:pPr>
              <a:lnSpc>
                <a:spcPct val="90000"/>
              </a:lnSpc>
            </a:pPr>
            <a:r>
              <a:rPr lang="en-US"/>
              <a:t>Apakah tersedia cukup kas untuk memanfaatkan diskon yang diberikan oleh pemasok ?</a:t>
            </a:r>
          </a:p>
          <a:p>
            <a:pPr>
              <a:lnSpc>
                <a:spcPct val="90000"/>
              </a:lnSpc>
            </a:pPr>
            <a:r>
              <a:rPr lang="en-US"/>
              <a:t>Bagaimana pembayaran ke vendor dapat dikelola untuk memaksimalkan arus kas ?</a:t>
            </a:r>
          </a:p>
          <a:p>
            <a:pPr>
              <a:lnSpc>
                <a:spcPct val="90000"/>
              </a:lnSpc>
            </a:pPr>
            <a:endParaRPr lang="en-US" sz="3600"/>
          </a:p>
          <a:p>
            <a:pPr>
              <a:lnSpc>
                <a:spcPct val="90000"/>
              </a:lnSpc>
              <a:buFontTx/>
              <a:buNone/>
            </a:pP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609600"/>
            <a:ext cx="7239000" cy="1295400"/>
          </a:xfrm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en-US" sz="3400"/>
              <a:t/>
            </a:r>
            <a:br>
              <a:rPr lang="en-US" sz="3400"/>
            </a:br>
            <a:r>
              <a:rPr lang="en-US" sz="3400"/>
              <a:t>Aktivitas Bisnis Siklus Pengeluaran:</a:t>
            </a:r>
            <a:br>
              <a:rPr lang="en-US" sz="3400"/>
            </a:br>
            <a:endParaRPr lang="en-US" sz="340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09800"/>
            <a:ext cx="7772400" cy="3581400"/>
          </a:xfrm>
          <a:ln w="19050">
            <a:solidFill>
              <a:schemeClr val="tx1"/>
            </a:solidFill>
          </a:ln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Apakah tiga aktivitas bisnis dasar dalam siklus pengeluaran ?</a:t>
            </a:r>
          </a:p>
          <a:p>
            <a:pPr lvl="1">
              <a:lnSpc>
                <a:spcPct val="90000"/>
              </a:lnSpc>
              <a:buFontTx/>
              <a:buAutoNum type="arabicPeriod"/>
            </a:pPr>
            <a:r>
              <a:rPr lang="en-US"/>
              <a:t>Memesan barang, Perlengkapan dan jasa (layanan)</a:t>
            </a:r>
          </a:p>
          <a:p>
            <a:pPr lvl="1">
              <a:lnSpc>
                <a:spcPct val="90000"/>
              </a:lnSpc>
              <a:buFontTx/>
              <a:buAutoNum type="arabicPeriod"/>
            </a:pPr>
            <a:r>
              <a:rPr lang="en-US"/>
              <a:t>Menerima dan menyimpan barang, Perlengkapan dan jasa (layanan)</a:t>
            </a:r>
          </a:p>
          <a:p>
            <a:pPr lvl="1">
              <a:lnSpc>
                <a:spcPct val="90000"/>
              </a:lnSpc>
              <a:buFontTx/>
              <a:buAutoNum type="arabicPeriod"/>
            </a:pPr>
            <a:r>
              <a:rPr lang="en-US"/>
              <a:t>Membayar barang, Perlengkapan dan jasa (layanan)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en-US" sz="3400"/>
              <a:t>Memesan barang, Perlengkapan dan jasa (layanan)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ln w="19050">
            <a:solidFill>
              <a:schemeClr val="tx1"/>
            </a:solidFill>
          </a:ln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Aktivitas utama pertama dalam siklus pengeluaran adalah memesan persediaan atau perlengkapan.</a:t>
            </a:r>
          </a:p>
          <a:p>
            <a:pPr lvl="1">
              <a:lnSpc>
                <a:spcPct val="90000"/>
              </a:lnSpc>
            </a:pPr>
            <a:r>
              <a:rPr lang="en-US" i="1"/>
              <a:t>Metode pengendalian persediaan tradisional ini sering disebut: kuantitas pesanan ekonomis</a:t>
            </a:r>
            <a:r>
              <a:rPr lang="en-US"/>
              <a:t> [EOQ]):</a:t>
            </a:r>
          </a:p>
          <a:p>
            <a:pPr lvl="2">
              <a:lnSpc>
                <a:spcPct val="90000"/>
              </a:lnSpc>
            </a:pPr>
            <a:r>
              <a:rPr lang="en-US"/>
              <a:t>Pendekatan ini didasarkan pada perhitungan jumlah optimal pesanan untuk meminimalkan jumlah biaya pemesanan, penggudangan dan kekurangan persediaan.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609600"/>
            <a:ext cx="7315200" cy="1143000"/>
          </a:xfrm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en-US" sz="3000"/>
              <a:t>Memesan barang, Perlengkapan dan jasa (layanan)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ln w="19050">
            <a:solidFill>
              <a:schemeClr val="tx1"/>
            </a:solidFill>
          </a:ln>
        </p:spPr>
        <p:txBody>
          <a:bodyPr/>
          <a:lstStyle/>
          <a:p>
            <a:r>
              <a:rPr lang="en-US" sz="2800" i="1"/>
              <a:t>Metode-metode pengendalian persediaan alternatif :</a:t>
            </a:r>
          </a:p>
          <a:p>
            <a:pPr lvl="1"/>
            <a:r>
              <a:rPr lang="en-US" sz="2400"/>
              <a:t>MRP (material requirement planning)</a:t>
            </a:r>
          </a:p>
          <a:p>
            <a:pPr lvl="2"/>
            <a:r>
              <a:rPr lang="en-US" sz="2000"/>
              <a:t>Pendekatan ini bertujuan mengurangi tingkat persediaan yang dibutuhkan dengan cara menjadwalkan produksi, bukan memperkirakan kebutuhan.</a:t>
            </a:r>
          </a:p>
          <a:p>
            <a:pPr lvl="1"/>
            <a:r>
              <a:rPr lang="en-US" sz="2400"/>
              <a:t>JIT (just in time)</a:t>
            </a:r>
          </a:p>
          <a:p>
            <a:pPr lvl="2"/>
            <a:r>
              <a:rPr lang="en-US" sz="2000"/>
              <a:t>Sistem JIT berusaha untuk meminimalkan, jika bukan menghilangkan, baik biaya penggudangan maupun kekurangan persediaan.</a:t>
            </a:r>
          </a:p>
          <a:p>
            <a:pPr>
              <a:buFontTx/>
              <a:buNone/>
            </a:pPr>
            <a:endParaRPr lang="en-US" sz="28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en-US" sz="3400"/>
              <a:t>Memesan barang, Perlengkapan dan jasa (layanan)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ln w="19050">
            <a:solidFill>
              <a:schemeClr val="tx1"/>
            </a:solidFill>
          </a:ln>
        </p:spPr>
        <p:txBody>
          <a:bodyPr/>
          <a:lstStyle/>
          <a:p>
            <a:r>
              <a:rPr lang="en-US" sz="2800"/>
              <a:t>Apakah perbedaan utama antara Materials requirements planning (MRP) dan Just-In-Time (JIT) ?</a:t>
            </a:r>
          </a:p>
          <a:p>
            <a:pPr lvl="1"/>
            <a:r>
              <a:rPr lang="en-US" sz="2400"/>
              <a:t>Sistem MRP menjadwalkan produksi untuk memenuhi perkiraan kebutuhan penjualan, sehingga menghasilkan persediaan barang jadi.</a:t>
            </a:r>
          </a:p>
          <a:p>
            <a:pPr lvl="1"/>
            <a:r>
              <a:rPr lang="en-US" sz="2400"/>
              <a:t>Sistem JIT menjadwalkan produksi untuk memenuhi permintaan pelanggan, sehingga secara nyata meniadakan persediaan barang jadi.</a:t>
            </a:r>
          </a:p>
          <a:p>
            <a:pPr>
              <a:buFontTx/>
              <a:buNone/>
            </a:pPr>
            <a:endParaRPr lang="en-US" sz="28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en-US" sz="3400"/>
              <a:t>Memesan barang, Perlengkapan dan jasa (layanan)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ln w="19050">
            <a:solidFill>
              <a:schemeClr val="tx1"/>
            </a:solidFill>
          </a:ln>
        </p:spPr>
        <p:txBody>
          <a:bodyPr/>
          <a:lstStyle/>
          <a:p>
            <a:r>
              <a:rPr lang="en-US" sz="2600" i="1"/>
              <a:t>Dokumen-dokumen dan  prosedur-prosedur:</a:t>
            </a:r>
            <a:endParaRPr lang="en-US" sz="2600"/>
          </a:p>
          <a:p>
            <a:r>
              <a:rPr lang="en-US" sz="2800"/>
              <a:t>Permintaan pembelian adalah sebuah dokumen yang mengidentifikasikan berikut ini :</a:t>
            </a:r>
          </a:p>
          <a:p>
            <a:pPr lvl="1"/>
            <a:r>
              <a:rPr lang="en-US" sz="2400"/>
              <a:t>Peminta dan mengidentifikasi nomor barang</a:t>
            </a:r>
          </a:p>
          <a:p>
            <a:pPr lvl="1"/>
            <a:r>
              <a:rPr lang="en-US" sz="2400"/>
              <a:t>Menspesifikasikan lokasi pengiriman dan tanggal dibutuhkan</a:t>
            </a:r>
          </a:p>
          <a:p>
            <a:pPr lvl="1"/>
            <a:r>
              <a:rPr lang="en-US" sz="2400"/>
              <a:t>Deskripsi, jumlah barang, dan harga setiap barang yang diminta</a:t>
            </a:r>
          </a:p>
          <a:p>
            <a:pPr lvl="1"/>
            <a:r>
              <a:rPr lang="en-US" sz="2400"/>
              <a:t>Dan dapat berisi pemasok yang dianjurkan</a:t>
            </a:r>
          </a:p>
          <a:p>
            <a:pPr>
              <a:buFontTx/>
              <a:buNone/>
            </a:pPr>
            <a:endParaRPr lang="en-US" sz="2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Arial"/>
      </a:majorFont>
      <a:minorFont>
        <a:latin typeface="Times New Roman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</TotalTime>
  <Words>1482</Words>
  <Application>Microsoft PowerPoint</Application>
  <PresentationFormat>On-screen Show (4:3)</PresentationFormat>
  <Paragraphs>258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2" baseType="lpstr">
      <vt:lpstr>Times New Roman</vt:lpstr>
      <vt:lpstr>Arial</vt:lpstr>
      <vt:lpstr>Monotype Sorts</vt:lpstr>
      <vt:lpstr>Wingdings</vt:lpstr>
      <vt:lpstr>Default Design</vt:lpstr>
      <vt:lpstr>Minggu Ke 10</vt:lpstr>
      <vt:lpstr>Siklus Pengeluaran:  Tujuan Utama</vt:lpstr>
      <vt:lpstr>Sikklus Pengeluaran:  Keputusan-keputusan penting</vt:lpstr>
      <vt:lpstr>Sikklus Pengeluaran:  Keputusan-keputusan penting</vt:lpstr>
      <vt:lpstr> Aktivitas Bisnis Siklus Pengeluaran: </vt:lpstr>
      <vt:lpstr>Memesan barang, Perlengkapan dan jasa (layanan)</vt:lpstr>
      <vt:lpstr>Memesan barang, Perlengkapan dan jasa (layanan)</vt:lpstr>
      <vt:lpstr>Memesan barang, Perlengkapan dan jasa (layanan)</vt:lpstr>
      <vt:lpstr>Memesan barang, Perlengkapan dan jasa (layanan)</vt:lpstr>
      <vt:lpstr>Memesan barang, Perlengkapan dan jasa (layanan)</vt:lpstr>
      <vt:lpstr>Memesan barang, Perlengkapan dan jasa (layanan)</vt:lpstr>
      <vt:lpstr>Menerima dan menyimpan barang, Perlengkapan dan jasa (layanan)</vt:lpstr>
      <vt:lpstr>Menerima dan menyimpan barang, Perlengkapan dan jasa (layanan)</vt:lpstr>
      <vt:lpstr>Membayar barang dan jasa (layanan): Menyetujui Faktur Pemasok</vt:lpstr>
      <vt:lpstr>Membayar barang dan jasa (layanan): Menyetujui Faktur Pemasok</vt:lpstr>
      <vt:lpstr>Membayar barang dan jasa (layanan): Memperbaiki Utang Usaha</vt:lpstr>
      <vt:lpstr>Membayar Barang: Membayar faktur penjualan yang telah disetujui </vt:lpstr>
      <vt:lpstr>Kebutuhan Informasi</vt:lpstr>
      <vt:lpstr>Kebutuhan Informasi</vt:lpstr>
      <vt:lpstr>Kebutuhan Informasi</vt:lpstr>
      <vt:lpstr>Siklus Pengeluaran</vt:lpstr>
      <vt:lpstr>Siklu Pengeluaran</vt:lpstr>
      <vt:lpstr>Siklus Pengeluaran</vt:lpstr>
      <vt:lpstr>Siklus Pengeluaran</vt:lpstr>
      <vt:lpstr>Siklus Pengeluaran</vt:lpstr>
      <vt:lpstr>Pengendalian: Tujuan, Ancaman, dan Prosedur</vt:lpstr>
      <vt:lpstr>Pengendalian: Tujuan, Ancaman, dan Prosedur</vt:lpstr>
      <vt:lpstr>Pengendalian: Tujuan, Ancaman, dan Prosedur</vt:lpstr>
      <vt:lpstr>Pengendalian: Tujuan, Ancaman, dan Prosedur</vt:lpstr>
      <vt:lpstr>Pengendalian: Tujuan, Ancaman, dan Prosedur</vt:lpstr>
      <vt:lpstr>Pengendalian: Tujuan, Ancaman, dan Prosedur</vt:lpstr>
      <vt:lpstr>Model Data Siklus Pengeluaran</vt:lpstr>
      <vt:lpstr>Model Data Siklus Pengeluaran</vt:lpstr>
      <vt:lpstr>Model Data Siklus Pengeluaran</vt:lpstr>
      <vt:lpstr>Model Data Siklus Pengeluaran</vt:lpstr>
      <vt:lpstr>Model Data Siklus Pengeluaran</vt:lpstr>
      <vt:lpstr>Minggu Ke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Subur Harahap</cp:lastModifiedBy>
  <cp:revision>38</cp:revision>
  <dcterms:created xsi:type="dcterms:W3CDTF">1601-01-01T00:00:00Z</dcterms:created>
  <dcterms:modified xsi:type="dcterms:W3CDTF">2014-07-07T09:55:19Z</dcterms:modified>
</cp:coreProperties>
</file>