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Arial" charset="0"/>
      </a:defRPr>
    </a:lvl1pPr>
    <a:lvl2pPr marL="457200" algn="l" rtl="0" fontAlgn="base">
      <a:spcBef>
        <a:spcPct val="0"/>
      </a:spcBef>
      <a:spcAft>
        <a:spcPct val="0"/>
      </a:spcAft>
      <a:defRPr sz="2400" kern="1200">
        <a:solidFill>
          <a:schemeClr val="tx1"/>
        </a:solidFill>
        <a:latin typeface="Times New Roman" pitchFamily="18" charset="0"/>
        <a:ea typeface="+mn-ea"/>
        <a:cs typeface="Arial" charset="0"/>
      </a:defRPr>
    </a:lvl2pPr>
    <a:lvl3pPr marL="914400" algn="l" rtl="0" fontAlgn="base">
      <a:spcBef>
        <a:spcPct val="0"/>
      </a:spcBef>
      <a:spcAft>
        <a:spcPct val="0"/>
      </a:spcAft>
      <a:defRPr sz="24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24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2400" kern="1200">
        <a:solidFill>
          <a:schemeClr val="tx1"/>
        </a:solidFill>
        <a:latin typeface="Times New Roman" pitchFamily="18" charset="0"/>
        <a:ea typeface="+mn-ea"/>
        <a:cs typeface="Arial" charset="0"/>
      </a:defRPr>
    </a:lvl5pPr>
    <a:lvl6pPr marL="2286000" algn="l" defTabSz="914400" rtl="0" eaLnBrk="1" latinLnBrk="0" hangingPunct="1">
      <a:defRPr sz="2400" kern="1200">
        <a:solidFill>
          <a:schemeClr val="tx1"/>
        </a:solidFill>
        <a:latin typeface="Times New Roman" pitchFamily="18" charset="0"/>
        <a:ea typeface="+mn-ea"/>
        <a:cs typeface="Arial" charset="0"/>
      </a:defRPr>
    </a:lvl6pPr>
    <a:lvl7pPr marL="2743200" algn="l" defTabSz="914400" rtl="0" eaLnBrk="1" latinLnBrk="0" hangingPunct="1">
      <a:defRPr sz="2400" kern="1200">
        <a:solidFill>
          <a:schemeClr val="tx1"/>
        </a:solidFill>
        <a:latin typeface="Times New Roman" pitchFamily="18" charset="0"/>
        <a:ea typeface="+mn-ea"/>
        <a:cs typeface="Arial" charset="0"/>
      </a:defRPr>
    </a:lvl7pPr>
    <a:lvl8pPr marL="3200400" algn="l" defTabSz="914400" rtl="0" eaLnBrk="1" latinLnBrk="0" hangingPunct="1">
      <a:defRPr sz="2400" kern="1200">
        <a:solidFill>
          <a:schemeClr val="tx1"/>
        </a:solidFill>
        <a:latin typeface="Times New Roman" pitchFamily="18" charset="0"/>
        <a:ea typeface="+mn-ea"/>
        <a:cs typeface="Arial" charset="0"/>
      </a:defRPr>
    </a:lvl8pPr>
    <a:lvl9pPr marL="3657600" algn="l" defTabSz="914400" rtl="0" eaLnBrk="1" latinLnBrk="0" hangingPunct="1">
      <a:defRPr sz="2400" kern="1200">
        <a:solidFill>
          <a:schemeClr val="tx1"/>
        </a:solidFill>
        <a:latin typeface="Times New Roman"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5" d="100"/>
          <a:sy n="65" d="100"/>
        </p:scale>
        <p:origin x="-1230" y="-11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D5143DB-F82C-49F2-AF6D-B60A981B54B4}"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75ABF78-1864-4E6A-9EB1-0E63519ACEE5}"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B5FC34B-7339-4AC8-9443-138B003D17DC}"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4114800"/>
          </a:xfrm>
        </p:spPr>
        <p:txBody>
          <a:bodyPr/>
          <a:lstStyle/>
          <a:p>
            <a:endParaRPr lang="en-US"/>
          </a:p>
        </p:txBody>
      </p:sp>
      <p:sp>
        <p:nvSpPr>
          <p:cNvPr id="4" name="Date Placeholder 3"/>
          <p:cNvSpPr>
            <a:spLocks noGrp="1"/>
          </p:cNvSpPr>
          <p:nvPr>
            <p:ph type="dt" sz="half" idx="10"/>
          </p:nvPr>
        </p:nvSpPr>
        <p:spPr>
          <a:xfrm>
            <a:off x="685800" y="6248400"/>
            <a:ext cx="1905000" cy="457200"/>
          </a:xfrm>
        </p:spPr>
        <p:txBody>
          <a:bodyPr/>
          <a:lstStyle>
            <a:lvl1pPr>
              <a:defRPr/>
            </a:lvl1pPr>
          </a:lstStyle>
          <a:p>
            <a:endParaRPr lang="en-US"/>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endParaRPr lang="en-US"/>
          </a:p>
        </p:txBody>
      </p:sp>
      <p:sp>
        <p:nvSpPr>
          <p:cNvPr id="6" name="Slide Number Placeholder 5"/>
          <p:cNvSpPr>
            <a:spLocks noGrp="1"/>
          </p:cNvSpPr>
          <p:nvPr>
            <p:ph type="sldNum" sz="quarter" idx="12"/>
          </p:nvPr>
        </p:nvSpPr>
        <p:spPr>
          <a:xfrm>
            <a:off x="6553200" y="6248400"/>
            <a:ext cx="1905000" cy="457200"/>
          </a:xfrm>
        </p:spPr>
        <p:txBody>
          <a:bodyPr/>
          <a:lstStyle>
            <a:lvl1pPr>
              <a:defRPr/>
            </a:lvl1pPr>
          </a:lstStyle>
          <a:p>
            <a:fld id="{876A22DE-D686-443B-883E-65500C4AB552}"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85800" y="6248400"/>
            <a:ext cx="1905000" cy="457200"/>
          </a:xfrm>
        </p:spPr>
        <p:txBody>
          <a:bodyPr/>
          <a:lstStyle>
            <a:lvl1pPr>
              <a:defRPr/>
            </a:lvl1pPr>
          </a:lstStyle>
          <a:p>
            <a:endParaRPr 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8400"/>
            <a:ext cx="1905000" cy="457200"/>
          </a:xfrm>
        </p:spPr>
        <p:txBody>
          <a:bodyPr/>
          <a:lstStyle>
            <a:lvl1pPr>
              <a:defRPr/>
            </a:lvl1pPr>
          </a:lstStyle>
          <a:p>
            <a:fld id="{A7D44E91-FE37-494C-A772-F94981F13E22}"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40166B5-779A-4204-8DAD-DF93EA4E79C8}"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7ADBE87-165F-443A-BDA9-34151BD908FC}"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E7CA202-EBA3-499B-A7DE-56E23C05C4D3}"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7D01C79B-1ABE-4536-9877-1708152F9FBB}"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36AE0472-CA30-4C75-B7C9-8798232CB0A5}"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F8D6DCB5-6A2C-4902-B6B7-D378BDD48110}"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2B06FC8-FA6E-4A98-92CD-ADEB3B2977E1}"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B2EE842-3534-4CB7-8054-085BAADD8841}"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E069C81C-3B7D-4105-9A55-990B38D21B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itchFamily="18" charset="0"/>
          <a:cs typeface="Arial" charset="0"/>
        </a:defRPr>
      </a:lvl2pPr>
      <a:lvl3pPr algn="ctr" rtl="0" fontAlgn="base">
        <a:spcBef>
          <a:spcPct val="0"/>
        </a:spcBef>
        <a:spcAft>
          <a:spcPct val="0"/>
        </a:spcAft>
        <a:defRPr sz="4400">
          <a:solidFill>
            <a:schemeClr val="tx2"/>
          </a:solidFill>
          <a:latin typeface="Times New Roman" pitchFamily="18" charset="0"/>
          <a:cs typeface="Arial" charset="0"/>
        </a:defRPr>
      </a:lvl3pPr>
      <a:lvl4pPr algn="ctr" rtl="0" fontAlgn="base">
        <a:spcBef>
          <a:spcPct val="0"/>
        </a:spcBef>
        <a:spcAft>
          <a:spcPct val="0"/>
        </a:spcAft>
        <a:defRPr sz="4400">
          <a:solidFill>
            <a:schemeClr val="tx2"/>
          </a:solidFill>
          <a:latin typeface="Times New Roman" pitchFamily="18" charset="0"/>
          <a:cs typeface="Arial" charset="0"/>
        </a:defRPr>
      </a:lvl4pPr>
      <a:lvl5pPr algn="ctr" rtl="0" fontAlgn="base">
        <a:spcBef>
          <a:spcPct val="0"/>
        </a:spcBef>
        <a:spcAft>
          <a:spcPct val="0"/>
        </a:spcAft>
        <a:defRPr sz="4400">
          <a:solidFill>
            <a:schemeClr val="tx2"/>
          </a:solidFill>
          <a:latin typeface="Times New Roman" pitchFamily="18" charset="0"/>
          <a:cs typeface="Arial" charset="0"/>
        </a:defRPr>
      </a:lvl5pPr>
      <a:lvl6pPr marL="457200" algn="ctr" rtl="0" fontAlgn="base">
        <a:spcBef>
          <a:spcPct val="0"/>
        </a:spcBef>
        <a:spcAft>
          <a:spcPct val="0"/>
        </a:spcAft>
        <a:defRPr sz="4400">
          <a:solidFill>
            <a:schemeClr val="tx2"/>
          </a:solidFill>
          <a:latin typeface="Times New Roman" pitchFamily="18" charset="0"/>
          <a:cs typeface="Arial" charset="0"/>
        </a:defRPr>
      </a:lvl6pPr>
      <a:lvl7pPr marL="914400" algn="ctr" rtl="0" fontAlgn="base">
        <a:spcBef>
          <a:spcPct val="0"/>
        </a:spcBef>
        <a:spcAft>
          <a:spcPct val="0"/>
        </a:spcAft>
        <a:defRPr sz="4400">
          <a:solidFill>
            <a:schemeClr val="tx2"/>
          </a:solidFill>
          <a:latin typeface="Times New Roman" pitchFamily="18" charset="0"/>
          <a:cs typeface="Arial" charset="0"/>
        </a:defRPr>
      </a:lvl7pPr>
      <a:lvl8pPr marL="1371600" algn="ctr" rtl="0" fontAlgn="base">
        <a:spcBef>
          <a:spcPct val="0"/>
        </a:spcBef>
        <a:spcAft>
          <a:spcPct val="0"/>
        </a:spcAft>
        <a:defRPr sz="4400">
          <a:solidFill>
            <a:schemeClr val="tx2"/>
          </a:solidFill>
          <a:latin typeface="Times New Roman" pitchFamily="18" charset="0"/>
          <a:cs typeface="Arial" charset="0"/>
        </a:defRPr>
      </a:lvl8pPr>
      <a:lvl9pPr marL="1828800" algn="ctr" rtl="0" fontAlgn="base">
        <a:spcBef>
          <a:spcPct val="0"/>
        </a:spcBef>
        <a:spcAft>
          <a:spcPct val="0"/>
        </a:spcAft>
        <a:defRPr sz="4400">
          <a:solidFill>
            <a:schemeClr val="tx2"/>
          </a:solidFill>
          <a:latin typeface="Times New Roman" pitchFamily="18"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1600200" y="1600200"/>
            <a:ext cx="6019800" cy="1470025"/>
          </a:xfrm>
          <a:ln w="38100">
            <a:solidFill>
              <a:schemeClr val="tx1"/>
            </a:solidFill>
          </a:ln>
        </p:spPr>
        <p:txBody>
          <a:bodyPr/>
          <a:lstStyle/>
          <a:p>
            <a:r>
              <a:rPr lang="en-US" sz="5600"/>
              <a:t>Minggu Ke 13</a:t>
            </a:r>
          </a:p>
        </p:txBody>
      </p:sp>
      <p:sp>
        <p:nvSpPr>
          <p:cNvPr id="4099" name="Rectangle 3"/>
          <p:cNvSpPr>
            <a:spLocks noGrp="1" noChangeArrowheads="1"/>
          </p:cNvSpPr>
          <p:nvPr>
            <p:ph type="subTitle" idx="1"/>
          </p:nvPr>
        </p:nvSpPr>
        <p:spPr>
          <a:xfrm>
            <a:off x="1447800" y="3657600"/>
            <a:ext cx="6400800" cy="1752600"/>
          </a:xfrm>
          <a:ln w="19050">
            <a:solidFill>
              <a:schemeClr val="tx1"/>
            </a:solidFill>
          </a:ln>
        </p:spPr>
        <p:txBody>
          <a:bodyPr/>
          <a:lstStyle/>
          <a:p>
            <a:r>
              <a:rPr lang="en-US" sz="4000"/>
              <a:t>Sistem Buku Besar dan Pelaporan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ln w="38100">
            <a:solidFill>
              <a:schemeClr val="tx1"/>
            </a:solidFill>
          </a:ln>
        </p:spPr>
        <p:txBody>
          <a:bodyPr/>
          <a:lstStyle/>
          <a:p>
            <a:r>
              <a:rPr lang="en-US" sz="3400"/>
              <a:t>Membuat Laporan Manajerial (Aktivitas 4)</a:t>
            </a:r>
          </a:p>
        </p:txBody>
      </p:sp>
      <p:sp>
        <p:nvSpPr>
          <p:cNvPr id="13315" name="Rectangle 3"/>
          <p:cNvSpPr>
            <a:spLocks noGrp="1" noChangeArrowheads="1"/>
          </p:cNvSpPr>
          <p:nvPr>
            <p:ph type="body" idx="1"/>
          </p:nvPr>
        </p:nvSpPr>
        <p:spPr>
          <a:ln w="19050">
            <a:solidFill>
              <a:schemeClr val="tx1"/>
            </a:solidFill>
          </a:ln>
        </p:spPr>
        <p:txBody>
          <a:bodyPr/>
          <a:lstStyle/>
          <a:p>
            <a:pPr>
              <a:lnSpc>
                <a:spcPct val="90000"/>
              </a:lnSpc>
            </a:pPr>
            <a:r>
              <a:rPr lang="en-US"/>
              <a:t>Apakah contohnya dari laporan pengendalian itu ?</a:t>
            </a:r>
          </a:p>
          <a:p>
            <a:pPr lvl="1">
              <a:lnSpc>
                <a:spcPct val="90000"/>
              </a:lnSpc>
            </a:pPr>
            <a:r>
              <a:rPr lang="en-US"/>
              <a:t>Daftar  voucher jurnal berdasarkan urutan nomor, nomor akun, atau tgl. </a:t>
            </a:r>
          </a:p>
          <a:p>
            <a:pPr lvl="1">
              <a:lnSpc>
                <a:spcPct val="90000"/>
              </a:lnSpc>
            </a:pPr>
            <a:r>
              <a:rPr lang="en-US"/>
              <a:t>Daftar saldo akun buku besar.</a:t>
            </a:r>
          </a:p>
          <a:p>
            <a:pPr>
              <a:lnSpc>
                <a:spcPct val="90000"/>
              </a:lnSpc>
            </a:pPr>
            <a:r>
              <a:rPr lang="en-US"/>
              <a:t>Apakah contohnya anggaran itu ?</a:t>
            </a:r>
          </a:p>
          <a:p>
            <a:pPr lvl="1">
              <a:lnSpc>
                <a:spcPct val="90000"/>
              </a:lnSpc>
            </a:pPr>
            <a:r>
              <a:rPr lang="en-US"/>
              <a:t>Anggaran operasional</a:t>
            </a:r>
          </a:p>
          <a:p>
            <a:pPr lvl="1">
              <a:lnSpc>
                <a:spcPct val="90000"/>
              </a:lnSpc>
            </a:pPr>
            <a:r>
              <a:rPr lang="en-US"/>
              <a:t>Anggaran pengeluaran modal</a:t>
            </a:r>
          </a:p>
          <a:p>
            <a:pPr>
              <a:lnSpc>
                <a:spcPct val="90000"/>
              </a:lnSpc>
              <a:buFontTx/>
              <a:buNone/>
            </a:pPr>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ln w="38100">
            <a:solidFill>
              <a:schemeClr val="tx1"/>
            </a:solidFill>
          </a:ln>
        </p:spPr>
        <p:txBody>
          <a:bodyPr/>
          <a:lstStyle/>
          <a:p>
            <a:r>
              <a:rPr lang="en-US" sz="3400"/>
              <a:t>Membuat Laporan Manajerial (Aktivitas 4)</a:t>
            </a:r>
          </a:p>
        </p:txBody>
      </p:sp>
      <p:sp>
        <p:nvSpPr>
          <p:cNvPr id="14339" name="Rectangle 3"/>
          <p:cNvSpPr>
            <a:spLocks noGrp="1" noChangeArrowheads="1"/>
          </p:cNvSpPr>
          <p:nvPr>
            <p:ph type="body" idx="1"/>
          </p:nvPr>
        </p:nvSpPr>
        <p:spPr>
          <a:ln w="19050">
            <a:solidFill>
              <a:schemeClr val="tx1"/>
            </a:solidFill>
          </a:ln>
        </p:spPr>
        <p:txBody>
          <a:bodyPr/>
          <a:lstStyle/>
          <a:p>
            <a:r>
              <a:rPr lang="en-US"/>
              <a:t>Laporan anggaran dan kinerja harus dikembangkan atas dasar akuntansi pertanggungjawaban.</a:t>
            </a:r>
          </a:p>
          <a:p>
            <a:r>
              <a:rPr lang="en-US"/>
              <a:t>Apakah akuntansi pertanggungjawaban itu ?</a:t>
            </a:r>
          </a:p>
          <a:p>
            <a:pPr lvl="1"/>
            <a:r>
              <a:rPr lang="en-US"/>
              <a:t>Akuntansi pertanggungjawaban melaporkan hasil keuangan atas dasar tanggungjawab manajerial di dalam organisasi. </a:t>
            </a:r>
          </a:p>
          <a:p>
            <a:pPr>
              <a:buFontTx/>
              <a:buNone/>
            </a:pPr>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1066800" y="609600"/>
            <a:ext cx="7010400" cy="1143000"/>
          </a:xfrm>
          <a:ln w="38100">
            <a:solidFill>
              <a:schemeClr val="tx1"/>
            </a:solidFill>
          </a:ln>
        </p:spPr>
        <p:txBody>
          <a:bodyPr/>
          <a:lstStyle/>
          <a:p>
            <a:r>
              <a:rPr lang="en-US" sz="3400"/>
              <a:t>Tujuan, Ancaman, dan Prosedur Pengendalian</a:t>
            </a:r>
          </a:p>
        </p:txBody>
      </p:sp>
      <p:sp>
        <p:nvSpPr>
          <p:cNvPr id="15363" name="Rectangle 3"/>
          <p:cNvSpPr>
            <a:spLocks noGrp="1" noChangeArrowheads="1"/>
          </p:cNvSpPr>
          <p:nvPr>
            <p:ph type="body" idx="1"/>
          </p:nvPr>
        </p:nvSpPr>
        <p:spPr>
          <a:ln w="19050">
            <a:solidFill>
              <a:schemeClr val="tx1"/>
            </a:solidFill>
          </a:ln>
        </p:spPr>
        <p:txBody>
          <a:bodyPr/>
          <a:lstStyle/>
          <a:p>
            <a:r>
              <a:rPr lang="en-US"/>
              <a:t>Apakah tujuan pengendalian dalam sistem buku besar dan pelaporan itu?</a:t>
            </a:r>
          </a:p>
          <a:p>
            <a:pPr lvl="1">
              <a:buFont typeface="Wingdings" pitchFamily="2" charset="2"/>
              <a:buAutoNum type="arabicPeriod"/>
            </a:pPr>
            <a:r>
              <a:rPr lang="en-US"/>
              <a:t>Semua pembaruan ke buku besar diotorisasi  dengan benar.</a:t>
            </a:r>
          </a:p>
          <a:p>
            <a:pPr lvl="1">
              <a:buFont typeface="Wingdings" pitchFamily="2" charset="2"/>
              <a:buAutoNum type="arabicPeriod"/>
            </a:pPr>
            <a:r>
              <a:rPr lang="en-US"/>
              <a:t>Semua transaksi buku besar yang dicatat, valid.</a:t>
            </a:r>
          </a:p>
          <a:p>
            <a:pPr lvl="1">
              <a:buFont typeface="Wingdings" pitchFamily="2" charset="2"/>
              <a:buAutoNum type="arabicPeriod"/>
            </a:pPr>
            <a:r>
              <a:rPr lang="en-US"/>
              <a:t>Semua transaksi buku besar yang valid dan diotorisasi, telah dicatat.</a:t>
            </a:r>
          </a:p>
          <a:p>
            <a:pPr>
              <a:buFontTx/>
              <a:buNone/>
            </a:pPr>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219200" y="609600"/>
            <a:ext cx="6705600" cy="1143000"/>
          </a:xfrm>
          <a:ln w="38100">
            <a:solidFill>
              <a:schemeClr val="tx1"/>
            </a:solidFill>
          </a:ln>
        </p:spPr>
        <p:txBody>
          <a:bodyPr/>
          <a:lstStyle/>
          <a:p>
            <a:r>
              <a:rPr lang="en-US" sz="3400"/>
              <a:t>Tujuan, Ancaman, dan Prosedur Pengendalian</a:t>
            </a:r>
          </a:p>
        </p:txBody>
      </p:sp>
      <p:sp>
        <p:nvSpPr>
          <p:cNvPr id="16387" name="Rectangle 3"/>
          <p:cNvSpPr>
            <a:spLocks noGrp="1" noChangeArrowheads="1"/>
          </p:cNvSpPr>
          <p:nvPr>
            <p:ph type="body" idx="1"/>
          </p:nvPr>
        </p:nvSpPr>
        <p:spPr>
          <a:ln w="19050">
            <a:solidFill>
              <a:schemeClr val="tx1"/>
            </a:solidFill>
          </a:ln>
        </p:spPr>
        <p:txBody>
          <a:bodyPr/>
          <a:lstStyle/>
          <a:p>
            <a:pPr marL="990600" lvl="1" indent="-533400">
              <a:buFont typeface="Wingdings" pitchFamily="2" charset="2"/>
              <a:buAutoNum type="arabicPeriod" startAt="4"/>
            </a:pPr>
            <a:r>
              <a:rPr lang="en-US"/>
              <a:t>Semua transaksi buku besar dicatat secara akurat.</a:t>
            </a:r>
          </a:p>
          <a:p>
            <a:pPr marL="990600" lvl="1" indent="-533400">
              <a:buFont typeface="Wingdings" pitchFamily="2" charset="2"/>
              <a:buAutoNum type="arabicPeriod" startAt="4"/>
            </a:pPr>
            <a:r>
              <a:rPr lang="en-US"/>
              <a:t>Data buku besar dijaga dari kehilangan atau pencurian.</a:t>
            </a:r>
          </a:p>
          <a:p>
            <a:pPr marL="990600" lvl="1" indent="-533400">
              <a:buFont typeface="Wingdings" pitchFamily="2" charset="2"/>
              <a:buAutoNum type="arabicPeriod" startAt="4"/>
            </a:pPr>
            <a:r>
              <a:rPr lang="en-US"/>
              <a:t>Aktivitas sistem buku besar dilakukan secara efisien dan efektif.</a:t>
            </a:r>
          </a:p>
          <a:p>
            <a:pPr marL="609600" indent="-609600">
              <a:buFontTx/>
              <a:buNone/>
            </a:pPr>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85800" y="228600"/>
            <a:ext cx="7772400" cy="1143000"/>
          </a:xfrm>
          <a:ln w="38100">
            <a:solidFill>
              <a:schemeClr val="tx1"/>
            </a:solidFill>
          </a:ln>
        </p:spPr>
        <p:txBody>
          <a:bodyPr/>
          <a:lstStyle/>
          <a:p>
            <a:r>
              <a:rPr lang="en-US" sz="3400"/>
              <a:t>Ancaman dan Pengendalian dalam sistem Buku Besar dan Pelaporan</a:t>
            </a:r>
          </a:p>
        </p:txBody>
      </p:sp>
      <p:graphicFrame>
        <p:nvGraphicFramePr>
          <p:cNvPr id="17440" name="Group 32"/>
          <p:cNvGraphicFramePr>
            <a:graphicFrameLocks noGrp="1"/>
          </p:cNvGraphicFramePr>
          <p:nvPr>
            <p:ph idx="1"/>
          </p:nvPr>
        </p:nvGraphicFramePr>
        <p:xfrm>
          <a:off x="685800" y="1447800"/>
          <a:ext cx="7772400" cy="5032375"/>
        </p:xfrm>
        <a:graphic>
          <a:graphicData uri="http://schemas.openxmlformats.org/drawingml/2006/table">
            <a:tbl>
              <a:tblPr/>
              <a:tblGrid>
                <a:gridCol w="2274888"/>
                <a:gridCol w="2670175"/>
                <a:gridCol w="2827337"/>
              </a:tblGrid>
              <a:tr h="11287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1" i="0" u="none" strike="noStrike" cap="none" normalizeH="0" baseline="0" smtClean="0">
                          <a:ln>
                            <a:noFill/>
                          </a:ln>
                          <a:solidFill>
                            <a:schemeClr val="tx1"/>
                          </a:solidFill>
                          <a:effectLst/>
                          <a:latin typeface="Times New Roman" pitchFamily="18" charset="0"/>
                          <a:cs typeface="Arial" charset="0"/>
                        </a:rPr>
                        <a:t>Proses/Aktivitas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4F2F2"/>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1" i="0" u="none" strike="noStrike" cap="none" normalizeH="0" baseline="0" smtClean="0">
                          <a:ln>
                            <a:noFill/>
                          </a:ln>
                          <a:solidFill>
                            <a:schemeClr val="tx1"/>
                          </a:solidFill>
                          <a:effectLst/>
                          <a:latin typeface="Times New Roman" pitchFamily="18" charset="0"/>
                          <a:cs typeface="Arial" charset="0"/>
                        </a:rPr>
                        <a:t>Ancaman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4F2F2"/>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1" i="0" u="none" strike="noStrike" cap="none" normalizeH="0" baseline="0" smtClean="0">
                          <a:ln>
                            <a:noFill/>
                          </a:ln>
                          <a:solidFill>
                            <a:schemeClr val="tx1"/>
                          </a:solidFill>
                          <a:effectLst/>
                          <a:latin typeface="Times New Roman" pitchFamily="18" charset="0"/>
                          <a:cs typeface="Arial" charset="0"/>
                        </a:rPr>
                        <a:t>Prosedur pengendalian yang dapat diterapkan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4F2F2"/>
                    </a:solidFill>
                  </a:tcPr>
                </a:tc>
              </a:tr>
              <a:tr h="12239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smtClean="0">
                          <a:ln>
                            <a:noFill/>
                          </a:ln>
                          <a:solidFill>
                            <a:schemeClr val="tx1"/>
                          </a:solidFill>
                          <a:effectLst/>
                          <a:latin typeface="Times New Roman" pitchFamily="18" charset="0"/>
                          <a:cs typeface="Arial" charset="0"/>
                        </a:rPr>
                        <a:t>Memperbarui buku besar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4F2F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smtClean="0">
                          <a:ln>
                            <a:noFill/>
                          </a:ln>
                          <a:solidFill>
                            <a:schemeClr val="tx1"/>
                          </a:solidFill>
                          <a:effectLst/>
                          <a:latin typeface="Times New Roman" pitchFamily="18" charset="0"/>
                          <a:cs typeface="Arial" charset="0"/>
                        </a:rPr>
                        <a:t>Kesalahan-kesalahan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4F2F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cs typeface="Arial" charset="0"/>
                        </a:rPr>
                        <a:t>Pengendalian input dan pemrosesan, laporan rekonsiliasi dan pengendalian, jejak audit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4F2F2"/>
                    </a:solidFill>
                  </a:tcPr>
                </a:tc>
              </a:tr>
              <a:tr h="13065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smtClean="0">
                          <a:ln>
                            <a:noFill/>
                          </a:ln>
                          <a:solidFill>
                            <a:schemeClr val="tx1"/>
                          </a:solidFill>
                          <a:effectLst/>
                          <a:latin typeface="Times New Roman" pitchFamily="18" charset="0"/>
                          <a:cs typeface="Arial" charset="0"/>
                        </a:rPr>
                        <a:t>Akses ke buku besar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4F2F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Arial" charset="0"/>
                        </a:rPr>
                        <a:t>Kehilangan data rahasia dan/atau penyembunyian pencurian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4F2F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smtClean="0">
                          <a:ln>
                            <a:noFill/>
                          </a:ln>
                          <a:solidFill>
                            <a:schemeClr val="tx1"/>
                          </a:solidFill>
                          <a:effectLst/>
                          <a:latin typeface="Times New Roman" pitchFamily="18" charset="0"/>
                          <a:cs typeface="Arial" charset="0"/>
                        </a:rPr>
                        <a:t>Pengendalian akses, jejak audit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4F2F2"/>
                    </a:solidFill>
                  </a:tcPr>
                </a:tc>
              </a:tr>
              <a:tr h="13700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smtClean="0">
                          <a:ln>
                            <a:noFill/>
                          </a:ln>
                          <a:solidFill>
                            <a:schemeClr val="tx1"/>
                          </a:solidFill>
                          <a:effectLst/>
                          <a:latin typeface="Times New Roman" pitchFamily="18" charset="0"/>
                          <a:cs typeface="Arial" charset="0"/>
                        </a:rPr>
                        <a:t>Kehilangan atau kehancuran buku besar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4F2F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smtClean="0">
                          <a:ln>
                            <a:noFill/>
                          </a:ln>
                          <a:solidFill>
                            <a:schemeClr val="tx1"/>
                          </a:solidFill>
                          <a:effectLst/>
                          <a:latin typeface="Times New Roman" pitchFamily="18" charset="0"/>
                          <a:cs typeface="Arial" charset="0"/>
                        </a:rPr>
                        <a:t>Kehilangan data dan aset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4F2F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Arial" charset="0"/>
                        </a:rPr>
                        <a:t>Prosedur pembuatan cadangan dan pemulihan dari bencana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4F2F2"/>
                    </a:solidFill>
                  </a:tcP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1295400" y="609600"/>
            <a:ext cx="6553200" cy="1143000"/>
          </a:xfrm>
          <a:ln w="38100">
            <a:solidFill>
              <a:schemeClr val="tx1"/>
            </a:solidFill>
          </a:ln>
        </p:spPr>
        <p:txBody>
          <a:bodyPr/>
          <a:lstStyle/>
          <a:p>
            <a:r>
              <a:rPr lang="en-US" sz="3400"/>
              <a:t>Ancaman 1:  Kesalahan dalam Memperbarui Buku Besar</a:t>
            </a:r>
          </a:p>
        </p:txBody>
      </p:sp>
      <p:sp>
        <p:nvSpPr>
          <p:cNvPr id="19459" name="Rectangle 3"/>
          <p:cNvSpPr>
            <a:spLocks noGrp="1" noChangeArrowheads="1"/>
          </p:cNvSpPr>
          <p:nvPr>
            <p:ph type="body" idx="1"/>
          </p:nvPr>
        </p:nvSpPr>
        <p:spPr>
          <a:ln w="19050">
            <a:solidFill>
              <a:schemeClr val="tx1"/>
            </a:solidFill>
          </a:ln>
        </p:spPr>
        <p:txBody>
          <a:bodyPr/>
          <a:lstStyle/>
          <a:p>
            <a:pPr>
              <a:lnSpc>
                <a:spcPct val="90000"/>
              </a:lnSpc>
            </a:pPr>
            <a:r>
              <a:rPr lang="en-US" sz="2800"/>
              <a:t>Kesalahan yang dibuat sewaktu memperbarui buku besar dapat mengarah pada pembuatan keputusan yang tidak benar berdasarkan informasi salah yang terdapat dalam laporan kinerja keuangan.  Prosedur pengendalian untuk menangani ancaman ini terbagi dalam tiga kategori:</a:t>
            </a:r>
          </a:p>
          <a:p>
            <a:pPr lvl="1">
              <a:lnSpc>
                <a:spcPct val="90000"/>
              </a:lnSpc>
              <a:buFont typeface="Wingdings" pitchFamily="2" charset="2"/>
              <a:buAutoNum type="arabicPeriod"/>
            </a:pPr>
            <a:r>
              <a:rPr lang="en-US" sz="2400"/>
              <a:t>Pengendalian edit input dan pemrosesan</a:t>
            </a:r>
          </a:p>
          <a:p>
            <a:pPr lvl="1">
              <a:lnSpc>
                <a:spcPct val="90000"/>
              </a:lnSpc>
              <a:buFont typeface="Wingdings" pitchFamily="2" charset="2"/>
              <a:buAutoNum type="arabicPeriod"/>
            </a:pPr>
            <a:r>
              <a:rPr lang="en-US" sz="2400"/>
              <a:t>Laporan rekonsiliasi dan pengendalian</a:t>
            </a:r>
          </a:p>
          <a:p>
            <a:pPr lvl="1">
              <a:lnSpc>
                <a:spcPct val="90000"/>
              </a:lnSpc>
              <a:buFont typeface="Wingdings" pitchFamily="2" charset="2"/>
              <a:buAutoNum type="arabicPeriod"/>
            </a:pPr>
            <a:r>
              <a:rPr lang="en-US" sz="2400"/>
              <a:t>Pemeliharaan jejak audit yang mencukupi</a:t>
            </a:r>
          </a:p>
          <a:p>
            <a:pPr>
              <a:lnSpc>
                <a:spcPct val="90000"/>
              </a:lnSpc>
              <a:buFontTx/>
              <a:buNone/>
            </a:pPr>
            <a:endParaRPr lang="en-US" sz="28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85800" y="381000"/>
            <a:ext cx="7772400" cy="1371600"/>
          </a:xfrm>
          <a:ln w="38100">
            <a:solidFill>
              <a:schemeClr val="tx1"/>
            </a:solidFill>
          </a:ln>
        </p:spPr>
        <p:txBody>
          <a:bodyPr/>
          <a:lstStyle/>
          <a:p>
            <a:r>
              <a:rPr lang="en-US" sz="3400"/>
              <a:t/>
            </a:r>
            <a:br>
              <a:rPr lang="en-US" sz="3400"/>
            </a:br>
            <a:r>
              <a:rPr lang="en-US" sz="3400"/>
              <a:t>Pengendalian Edit Input dan Pemrosesan</a:t>
            </a:r>
            <a:r>
              <a:rPr lang="en-US" sz="4200"/>
              <a:t> </a:t>
            </a:r>
            <a:r>
              <a:rPr lang="en-US" sz="4000"/>
              <a:t>		</a:t>
            </a:r>
          </a:p>
        </p:txBody>
      </p:sp>
      <p:sp>
        <p:nvSpPr>
          <p:cNvPr id="20483" name="Rectangle 3"/>
          <p:cNvSpPr>
            <a:spLocks noGrp="1" noChangeArrowheads="1"/>
          </p:cNvSpPr>
          <p:nvPr>
            <p:ph type="body" idx="1"/>
          </p:nvPr>
        </p:nvSpPr>
        <p:spPr>
          <a:xfrm>
            <a:off x="685800" y="2209800"/>
            <a:ext cx="7772400" cy="3886200"/>
          </a:xfrm>
          <a:ln w="19050">
            <a:solidFill>
              <a:schemeClr val="tx1"/>
            </a:solidFill>
          </a:ln>
        </p:spPr>
        <p:txBody>
          <a:bodyPr/>
          <a:lstStyle/>
          <a:p>
            <a:endParaRPr lang="en-US"/>
          </a:p>
          <a:p>
            <a:r>
              <a:rPr lang="en-US"/>
              <a:t>Ada dua sumber ayat jurnal untuk memperbarui buku besar: </a:t>
            </a:r>
          </a:p>
          <a:p>
            <a:pPr lvl="1">
              <a:buFont typeface="Wingdings" pitchFamily="2" charset="2"/>
              <a:buAutoNum type="arabicPeriod"/>
            </a:pPr>
            <a:r>
              <a:rPr lang="en-US"/>
              <a:t>Ayat jurnal ringkasan dari siklus SIA </a:t>
            </a:r>
          </a:p>
          <a:p>
            <a:pPr lvl="1">
              <a:buFont typeface="Wingdings" pitchFamily="2" charset="2"/>
              <a:buAutoNum type="arabicPeriod"/>
            </a:pPr>
            <a:r>
              <a:rPr lang="en-US"/>
              <a:t>Ayat jurnal yang secara langsung dibuat oleh bendahara atau kontroler.</a:t>
            </a:r>
          </a:p>
          <a:p>
            <a:pPr>
              <a:buFontTx/>
              <a:buNone/>
            </a:pPr>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85800" y="228600"/>
            <a:ext cx="7772400" cy="1143000"/>
          </a:xfrm>
          <a:ln w="38100">
            <a:solidFill>
              <a:schemeClr val="tx1"/>
            </a:solidFill>
          </a:ln>
        </p:spPr>
        <p:txBody>
          <a:bodyPr/>
          <a:lstStyle/>
          <a:p>
            <a:r>
              <a:rPr lang="en-US" sz="3400"/>
              <a:t>Pengendalian Edit Input dan Pemrosesan</a:t>
            </a:r>
          </a:p>
        </p:txBody>
      </p:sp>
      <p:sp>
        <p:nvSpPr>
          <p:cNvPr id="21507" name="Rectangle 3"/>
          <p:cNvSpPr>
            <a:spLocks noGrp="1" noChangeArrowheads="1"/>
          </p:cNvSpPr>
          <p:nvPr>
            <p:ph type="body" sz="half" idx="1"/>
          </p:nvPr>
        </p:nvSpPr>
        <p:spPr>
          <a:xfrm>
            <a:off x="685800" y="1676400"/>
            <a:ext cx="2438400" cy="4114800"/>
          </a:xfrm>
          <a:ln w="19050">
            <a:solidFill>
              <a:schemeClr val="tx1"/>
            </a:solidFill>
          </a:ln>
        </p:spPr>
        <p:txBody>
          <a:bodyPr/>
          <a:lstStyle/>
          <a:p>
            <a:pPr marL="0" indent="0">
              <a:buFontTx/>
              <a:buNone/>
            </a:pPr>
            <a:r>
              <a:rPr lang="en-US" sz="2000"/>
              <a:t>Ayat jurnal yang dibuat oleh bendahara dan kontroler adalah entri data asli.  Beberapa jenis pengendalian edit input dan pemrosesan berikut ini dibutuhkan untuk memastikan bahaw mereka akurat dan lengkap.</a:t>
            </a:r>
          </a:p>
          <a:p>
            <a:pPr marL="0" indent="0">
              <a:buFontTx/>
              <a:buNone/>
            </a:pPr>
            <a:endParaRPr lang="en-US" sz="2000"/>
          </a:p>
        </p:txBody>
      </p:sp>
      <p:graphicFrame>
        <p:nvGraphicFramePr>
          <p:cNvPr id="21583" name="Group 79"/>
          <p:cNvGraphicFramePr>
            <a:graphicFrameLocks noGrp="1"/>
          </p:cNvGraphicFramePr>
          <p:nvPr>
            <p:ph sz="half" idx="2"/>
          </p:nvPr>
        </p:nvGraphicFramePr>
        <p:xfrm>
          <a:off x="3200400" y="1752600"/>
          <a:ext cx="5257800" cy="4692650"/>
        </p:xfrm>
        <a:graphic>
          <a:graphicData uri="http://schemas.openxmlformats.org/drawingml/2006/table">
            <a:tbl>
              <a:tblPr/>
              <a:tblGrid>
                <a:gridCol w="2254250"/>
                <a:gridCol w="3003550"/>
              </a:tblGrid>
              <a:tr h="5683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Char char="t"/>
                        <a:tabLst/>
                      </a:pPr>
                      <a:r>
                        <a:rPr kumimoji="0" lang="en-US" sz="2200" b="0" i="0" u="none" strike="noStrike" cap="none" normalizeH="0" baseline="0" smtClean="0">
                          <a:ln>
                            <a:noFill/>
                          </a:ln>
                          <a:solidFill>
                            <a:schemeClr val="tx1"/>
                          </a:solidFill>
                          <a:effectLst/>
                          <a:latin typeface="Times New Roman" pitchFamily="18" charset="0"/>
                          <a:cs typeface="Arial" charset="0"/>
                        </a:rPr>
                        <a:t>Pemeriksaan validitas</a:t>
                      </a:r>
                    </a:p>
                  </a:txBody>
                  <a:tcPr horzOverflow="overflow">
                    <a:lnL cap="flat">
                      <a:noFill/>
                    </a:lnL>
                    <a:lnR w="12700" cap="flat" cmpd="sng" algn="ctr">
                      <a:solidFill>
                        <a:schemeClr val="tx1"/>
                      </a:solidFill>
                      <a:prstDash val="solid"/>
                      <a:round/>
                      <a:headEnd type="none" w="med" len="med"/>
                      <a:tailEnd type="none" w="med" len="med"/>
                    </a:lnR>
                    <a:lnT cap="fla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Char char="t"/>
                        <a:tabLst/>
                      </a:pPr>
                      <a:r>
                        <a:rPr kumimoji="0" lang="en-US" sz="2200" b="0" i="0" u="none" strike="noStrike" cap="none" normalizeH="0" baseline="0" smtClean="0">
                          <a:ln>
                            <a:noFill/>
                          </a:ln>
                          <a:solidFill>
                            <a:schemeClr val="tx1"/>
                          </a:solidFill>
                          <a:effectLst/>
                          <a:latin typeface="Times New Roman" pitchFamily="18" charset="0"/>
                          <a:cs typeface="Arial" charset="0"/>
                        </a:rPr>
                        <a:t>Pemeriksaan field </a:t>
                      </a:r>
                    </a:p>
                  </a:txBody>
                  <a:tcPr horzOverflow="overflow">
                    <a:lnL w="12700" cap="flat" cmpd="sng" algn="ctr">
                      <a:solidFill>
                        <a:schemeClr val="tx1"/>
                      </a:solidFill>
                      <a:prstDash val="solid"/>
                      <a:round/>
                      <a:headEnd type="none" w="med" len="med"/>
                      <a:tailEnd type="none" w="med" len="med"/>
                    </a:lnL>
                    <a:lnR cap="flat">
                      <a:noFill/>
                    </a:lnR>
                    <a:lnT cap="flat">
                      <a:noFill/>
                    </a:lnT>
                    <a:lnB w="12700" cap="flat" cmpd="sng" algn="ctr">
                      <a:solidFill>
                        <a:schemeClr val="tx1"/>
                      </a:solidFill>
                      <a:prstDash val="solid"/>
                      <a:round/>
                      <a:headEnd type="none" w="med" len="med"/>
                      <a:tailEnd type="none" w="med" len="med"/>
                    </a:lnB>
                    <a:lnTlToBr>
                      <a:noFill/>
                    </a:lnTlToBr>
                    <a:lnBlToTr>
                      <a:noFill/>
                    </a:lnBlToTr>
                    <a:noFill/>
                  </a:tcPr>
                </a:tc>
              </a:tr>
              <a:tr h="5667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Char char="t"/>
                        <a:tabLst/>
                      </a:pPr>
                      <a:r>
                        <a:rPr kumimoji="0" lang="en-US" sz="2200" b="0" i="0" u="none" strike="noStrike" cap="none" normalizeH="0" baseline="0" smtClean="0">
                          <a:ln>
                            <a:noFill/>
                          </a:ln>
                          <a:solidFill>
                            <a:schemeClr val="tx1"/>
                          </a:solidFill>
                          <a:effectLst/>
                          <a:latin typeface="Times New Roman" pitchFamily="18" charset="0"/>
                          <a:cs typeface="Arial" charset="0"/>
                        </a:rPr>
                        <a:t>Pemeriksaan saldo nol</a:t>
                      </a:r>
                    </a:p>
                  </a:txBody>
                  <a:tcPr horzOverflow="overflow">
                    <a:lnL cap="flat">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Char char="t"/>
                        <a:tabLst/>
                      </a:pPr>
                      <a:r>
                        <a:rPr kumimoji="0" lang="en-US" sz="2200" b="0" i="0" u="none" strike="noStrike" cap="none" normalizeH="0" baseline="0" smtClean="0">
                          <a:ln>
                            <a:noFill/>
                          </a:ln>
                          <a:solidFill>
                            <a:schemeClr val="tx1"/>
                          </a:solidFill>
                          <a:effectLst/>
                          <a:latin typeface="Times New Roman" pitchFamily="18" charset="0"/>
                          <a:cs typeface="Arial" charset="0"/>
                        </a:rPr>
                        <a:t>Uji kelengkapan</a:t>
                      </a:r>
                    </a:p>
                  </a:txBody>
                  <a:tcPr horzOverflow="overflow">
                    <a:lnL w="12700" cap="flat" cmpd="sng" algn="ctr">
                      <a:solidFill>
                        <a:schemeClr val="tx1"/>
                      </a:solidFill>
                      <a:prstDash val="solid"/>
                      <a:round/>
                      <a:headEnd type="none" w="med" len="med"/>
                      <a:tailEnd type="none" w="med" len="med"/>
                    </a:lnL>
                    <a:lnR cap="flat">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797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Char char="t"/>
                        <a:tabLst/>
                      </a:pPr>
                      <a:r>
                        <a:rPr kumimoji="0" lang="en-US" sz="2200" b="0" i="0" u="none" strike="noStrike" cap="none" normalizeH="0" baseline="0" smtClean="0">
                          <a:ln>
                            <a:noFill/>
                          </a:ln>
                          <a:solidFill>
                            <a:schemeClr val="tx1"/>
                          </a:solidFill>
                          <a:effectLst/>
                          <a:latin typeface="Times New Roman" pitchFamily="18" charset="0"/>
                          <a:cs typeface="Arial" charset="0"/>
                        </a:rPr>
                        <a:t>Verifikasi closed-loop</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Char char="t"/>
                        <a:tabLst/>
                      </a:pPr>
                      <a:r>
                        <a:rPr kumimoji="0" lang="en-US" sz="2200" b="0" i="0" u="none" strike="noStrike" cap="none" normalizeH="0" baseline="0" smtClean="0">
                          <a:ln>
                            <a:noFill/>
                          </a:ln>
                          <a:solidFill>
                            <a:schemeClr val="tx1"/>
                          </a:solidFill>
                          <a:effectLst/>
                          <a:latin typeface="Times New Roman" pitchFamily="18" charset="0"/>
                          <a:cs typeface="Arial" charset="0"/>
                        </a:rPr>
                        <a:t>Menghitung total run-to-run untuk memverifikasi akurasi pemrosesan batch voucher jurnal</a:t>
                      </a:r>
                    </a:p>
                  </a:txBody>
                  <a:tcPr horzOverflow="overflow">
                    <a:lnL cap="flat">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Char char="t"/>
                        <a:tabLst/>
                      </a:pPr>
                      <a:r>
                        <a:rPr kumimoji="0" lang="en-US" sz="2200" b="0" i="0" u="none" strike="noStrike" cap="none" normalizeH="0" baseline="0" smtClean="0">
                          <a:ln>
                            <a:noFill/>
                          </a:ln>
                          <a:solidFill>
                            <a:schemeClr val="tx1"/>
                          </a:solidFill>
                          <a:effectLst/>
                          <a:latin typeface="Times New Roman" pitchFamily="18" charset="0"/>
                          <a:cs typeface="Arial" charset="0"/>
                        </a:rPr>
                        <a:t>Membuat file ayat jurnal penyesuaian standar untuk ayat jurnal penyesuaian yang berulang untuk setiap periode</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Char char="t"/>
                        <a:tabLst/>
                      </a:pPr>
                      <a:r>
                        <a:rPr kumimoji="0" lang="en-US" sz="2200" b="0" i="0" u="none" strike="noStrike" cap="none" normalizeH="0" baseline="0" smtClean="0">
                          <a:ln>
                            <a:noFill/>
                          </a:ln>
                          <a:solidFill>
                            <a:schemeClr val="tx1"/>
                          </a:solidFill>
                          <a:effectLst/>
                          <a:latin typeface="Times New Roman" pitchFamily="18" charset="0"/>
                          <a:cs typeface="Arial" charset="0"/>
                        </a:rPr>
                        <a:t>Pemeriksaan tanda</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Char char="t"/>
                        <a:tabLst/>
                      </a:pPr>
                      <a:endParaRPr kumimoji="0" lang="en-US" sz="2200" b="0" i="0" u="none" strike="noStrike" cap="none" normalizeH="0" baseline="0" smtClean="0">
                        <a:ln>
                          <a:noFill/>
                        </a:ln>
                        <a:solidFill>
                          <a:schemeClr val="tx1"/>
                        </a:solidFill>
                        <a:effectLst/>
                        <a:latin typeface="Times New Roman" pitchFamily="18" charset="0"/>
                        <a:cs typeface="Arial" charset="0"/>
                      </a:endParaRPr>
                    </a:p>
                  </a:txBody>
                  <a:tcPr horzOverflow="overflow">
                    <a:lnL w="12700" cap="flat" cmpd="sng" algn="ctr">
                      <a:solidFill>
                        <a:schemeClr val="tx1"/>
                      </a:solidFill>
                      <a:prstDash val="solid"/>
                      <a:round/>
                      <a:headEnd type="none" w="med" len="med"/>
                      <a:tailEnd type="none" w="med" len="med"/>
                    </a:lnL>
                    <a:lnR cap="flat">
                      <a:noFill/>
                    </a:lnR>
                    <a:lnT w="12700" cap="flat" cmpd="sng" algn="ctr">
                      <a:solidFill>
                        <a:schemeClr val="tx1"/>
                      </a:solidFill>
                      <a:prstDash val="solid"/>
                      <a:round/>
                      <a:headEnd type="none" w="med" len="med"/>
                      <a:tailEnd type="none" w="med" len="med"/>
                    </a:lnT>
                    <a:lnB cap="flat">
                      <a:noFill/>
                    </a:lnB>
                    <a:lnTlToBr>
                      <a:noFill/>
                    </a:lnTlToBr>
                    <a:lnBlToTr>
                      <a:noFill/>
                    </a:lnBlToTr>
                    <a:noFill/>
                  </a:tcPr>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ln w="38100">
            <a:solidFill>
              <a:schemeClr val="tx1"/>
            </a:solidFill>
          </a:ln>
        </p:spPr>
        <p:txBody>
          <a:bodyPr/>
          <a:lstStyle/>
          <a:p>
            <a:r>
              <a:rPr lang="en-US" sz="3400"/>
              <a:t>Laporan Rekonsiliasi dan Pengendalian</a:t>
            </a:r>
          </a:p>
        </p:txBody>
      </p:sp>
      <p:sp>
        <p:nvSpPr>
          <p:cNvPr id="25603" name="Rectangle 3"/>
          <p:cNvSpPr>
            <a:spLocks noGrp="1" noChangeArrowheads="1"/>
          </p:cNvSpPr>
          <p:nvPr>
            <p:ph type="body" idx="1"/>
          </p:nvPr>
        </p:nvSpPr>
        <p:spPr>
          <a:ln w="19050">
            <a:solidFill>
              <a:schemeClr val="tx1"/>
            </a:solidFill>
          </a:ln>
        </p:spPr>
        <p:txBody>
          <a:bodyPr/>
          <a:lstStyle/>
          <a:p>
            <a:pPr>
              <a:buFontTx/>
              <a:buNone/>
            </a:pPr>
            <a:r>
              <a:rPr lang="en-US"/>
              <a:t>Laporan rekonsiliasi dan pengendalian dapat mendeteksi apabila kesalahan dibuat selama proses pembaruan buku besar. Termasuk contoh :</a:t>
            </a:r>
          </a:p>
          <a:p>
            <a:pPr lvl="1"/>
            <a:r>
              <a:rPr lang="en-US"/>
              <a:t>Pembuatan neraca saldo</a:t>
            </a:r>
          </a:p>
          <a:p>
            <a:pPr lvl="1"/>
            <a:r>
              <a:rPr lang="en-US"/>
              <a:t>Membandingkan saldo rekening pengendali buku besar dengan saldo total buku pembantu yang terkait.</a:t>
            </a:r>
          </a:p>
          <a:p>
            <a:pPr>
              <a:buFontTx/>
              <a:buNone/>
            </a:pPr>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ln w="38100">
            <a:solidFill>
              <a:schemeClr val="tx1"/>
            </a:solidFill>
          </a:ln>
        </p:spPr>
        <p:txBody>
          <a:bodyPr/>
          <a:lstStyle/>
          <a:p>
            <a:r>
              <a:rPr lang="en-US" sz="3400"/>
              <a:t>Laporan Rekonsiliasi dan Pengendalian</a:t>
            </a:r>
          </a:p>
        </p:txBody>
      </p:sp>
      <p:sp>
        <p:nvSpPr>
          <p:cNvPr id="26627" name="Rectangle 3"/>
          <p:cNvSpPr>
            <a:spLocks noGrp="1" noChangeArrowheads="1"/>
          </p:cNvSpPr>
          <p:nvPr>
            <p:ph type="body" idx="1"/>
          </p:nvPr>
        </p:nvSpPr>
        <p:spPr>
          <a:ln w="19050">
            <a:solidFill>
              <a:schemeClr val="tx1"/>
            </a:solidFill>
          </a:ln>
        </p:spPr>
        <p:txBody>
          <a:bodyPr/>
          <a:lstStyle/>
          <a:p>
            <a:pPr marL="609600" indent="-609600">
              <a:buFontTx/>
              <a:buNone/>
            </a:pPr>
            <a:r>
              <a:rPr lang="en-US" sz="3000"/>
              <a:t>Jejak audit</a:t>
            </a:r>
            <a:r>
              <a:rPr lang="en-US" sz="2800"/>
              <a:t> adalah memperlihatkan jejak sebuah transaksi di sepanjang sistem akuntansi. Jejak audit khusunya memfasilitasi tugas-tugas berikut ini :</a:t>
            </a:r>
          </a:p>
          <a:p>
            <a:pPr marL="609600" indent="-609600">
              <a:buFont typeface="Wingdings" pitchFamily="2" charset="2"/>
              <a:buAutoNum type="arabicPeriod"/>
            </a:pPr>
            <a:r>
              <a:rPr lang="en-US" sz="2800"/>
              <a:t>Menelusuri transaksi apa pun dari dokumen sumber aslinya hingga ke buku besar, dan ke laporan apapun atau dokumen lainnya yang menggunakan data itu.</a:t>
            </a:r>
          </a:p>
          <a:p>
            <a:pPr marL="609600" indent="-609600">
              <a:buFontTx/>
              <a:buNone/>
            </a:pPr>
            <a:endParaRPr lang="en-US" sz="2800"/>
          </a:p>
          <a:p>
            <a:pPr marL="609600" indent="-609600">
              <a:buFontTx/>
              <a:buNone/>
            </a:pPr>
            <a:endParaRPr lang="en-US" sz="28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ln w="38100">
            <a:solidFill>
              <a:schemeClr val="tx1"/>
            </a:solidFill>
          </a:ln>
        </p:spPr>
        <p:txBody>
          <a:bodyPr/>
          <a:lstStyle/>
          <a:p>
            <a:r>
              <a:rPr lang="en-US" sz="3800"/>
              <a:t>Aktivitas Buku Besar dan Pelaporan</a:t>
            </a:r>
          </a:p>
        </p:txBody>
      </p:sp>
      <p:sp>
        <p:nvSpPr>
          <p:cNvPr id="5123" name="Rectangle 3"/>
          <p:cNvSpPr>
            <a:spLocks noGrp="1" noChangeArrowheads="1"/>
          </p:cNvSpPr>
          <p:nvPr>
            <p:ph type="body" idx="1"/>
          </p:nvPr>
        </p:nvSpPr>
        <p:spPr>
          <a:ln w="19050">
            <a:solidFill>
              <a:schemeClr val="tx1"/>
            </a:solidFill>
          </a:ln>
        </p:spPr>
        <p:txBody>
          <a:bodyPr/>
          <a:lstStyle/>
          <a:p>
            <a:r>
              <a:rPr lang="en-US"/>
              <a:t>Apakah empat aktivitas dasar yang dilakukan dalam sistem buku besar dan pelaporan ?</a:t>
            </a:r>
          </a:p>
          <a:p>
            <a:pPr lvl="1">
              <a:buFontTx/>
              <a:buAutoNum type="arabicPeriod"/>
            </a:pPr>
            <a:r>
              <a:rPr lang="en-US"/>
              <a:t>Perbarui Buku Besar</a:t>
            </a:r>
          </a:p>
          <a:p>
            <a:pPr lvl="1">
              <a:buFontTx/>
              <a:buAutoNum type="arabicPeriod"/>
            </a:pPr>
            <a:r>
              <a:rPr lang="en-US"/>
              <a:t>Memasukkan Ayat Jurnal Penyesuaian</a:t>
            </a:r>
          </a:p>
          <a:p>
            <a:pPr lvl="1">
              <a:buFontTx/>
              <a:buAutoNum type="arabicPeriod"/>
            </a:pPr>
            <a:r>
              <a:rPr lang="en-US"/>
              <a:t>Buat Laporan Keuangan</a:t>
            </a:r>
          </a:p>
          <a:p>
            <a:pPr lvl="1">
              <a:buFontTx/>
              <a:buAutoNum type="arabicPeriod"/>
            </a:pPr>
            <a:r>
              <a:rPr lang="en-US"/>
              <a:t>Membuat Laporan Manajerial</a:t>
            </a:r>
          </a:p>
          <a:p>
            <a:pPr>
              <a:buFontTx/>
              <a:buNone/>
            </a:pPr>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ln w="38100">
            <a:solidFill>
              <a:schemeClr val="tx1"/>
            </a:solidFill>
          </a:ln>
        </p:spPr>
        <p:txBody>
          <a:bodyPr/>
          <a:lstStyle/>
          <a:p>
            <a:r>
              <a:rPr lang="en-US" sz="3400"/>
              <a:t>Laporan Rekonsiliasi dan Pengendalian</a:t>
            </a:r>
          </a:p>
        </p:txBody>
      </p:sp>
      <p:sp>
        <p:nvSpPr>
          <p:cNvPr id="27651" name="Rectangle 3"/>
          <p:cNvSpPr>
            <a:spLocks noGrp="1" noChangeArrowheads="1"/>
          </p:cNvSpPr>
          <p:nvPr>
            <p:ph type="body" idx="1"/>
          </p:nvPr>
        </p:nvSpPr>
        <p:spPr>
          <a:ln w="19050">
            <a:solidFill>
              <a:schemeClr val="tx1"/>
            </a:solidFill>
          </a:ln>
        </p:spPr>
        <p:txBody>
          <a:bodyPr/>
          <a:lstStyle/>
          <a:p>
            <a:pPr marL="609600" indent="-609600">
              <a:buFont typeface="Wingdings" pitchFamily="2" charset="2"/>
              <a:buAutoNum type="arabicPeriod" startAt="2"/>
            </a:pPr>
            <a:r>
              <a:rPr lang="en-US"/>
              <a:t>Menelusuri kembali bagian apa pun yang muncul dalam sebuah laporan dari buku besar hingga ke dokumen sumber</a:t>
            </a:r>
          </a:p>
          <a:p>
            <a:pPr marL="609600" indent="-609600">
              <a:buFont typeface="Wingdings" pitchFamily="2" charset="2"/>
              <a:buAutoNum type="arabicPeriod" startAt="2"/>
            </a:pPr>
            <a:r>
              <a:rPr lang="en-US"/>
              <a:t>Menelusuri semua perubahan dalam rekening buku besar dari saldo awalnya hingga saldo akhirnya.</a:t>
            </a:r>
          </a:p>
          <a:p>
            <a:pPr marL="609600" indent="-609600">
              <a:buFontTx/>
              <a:buNone/>
            </a:pPr>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ln w="38100">
            <a:solidFill>
              <a:schemeClr val="tx1"/>
            </a:solidFill>
          </a:ln>
        </p:spPr>
        <p:txBody>
          <a:bodyPr/>
          <a:lstStyle/>
          <a:p>
            <a:r>
              <a:rPr lang="en-US" sz="3400"/>
              <a:t>Ancaman 2:  Akses  Tanpa otorisasi ke Buku Besar</a:t>
            </a:r>
          </a:p>
        </p:txBody>
      </p:sp>
      <p:sp>
        <p:nvSpPr>
          <p:cNvPr id="28675" name="Rectangle 3"/>
          <p:cNvSpPr>
            <a:spLocks noGrp="1" noChangeArrowheads="1"/>
          </p:cNvSpPr>
          <p:nvPr>
            <p:ph type="body" idx="1"/>
          </p:nvPr>
        </p:nvSpPr>
        <p:spPr>
          <a:ln w="19050">
            <a:solidFill>
              <a:schemeClr val="tx1"/>
            </a:solidFill>
          </a:ln>
        </p:spPr>
        <p:txBody>
          <a:bodyPr/>
          <a:lstStyle/>
          <a:p>
            <a:pPr marL="109538" indent="-109538">
              <a:buFontTx/>
              <a:buNone/>
            </a:pPr>
            <a:endParaRPr lang="en-US"/>
          </a:p>
          <a:p>
            <a:pPr marL="109538" indent="-109538">
              <a:buFontTx/>
              <a:buNone/>
            </a:pPr>
            <a:r>
              <a:rPr lang="en-US"/>
              <a:t>Akses tanpa otorisasi ke buku besar dapat mengakibatkan kebocoran data rahasia ke pesaing atau kerusakan buku besar. Hal tersebut juga dapat memberikan cara untuk menyembunyikan pencurian aset.</a:t>
            </a:r>
          </a:p>
          <a:p>
            <a:pPr marL="109538" indent="-109538">
              <a:buFontTx/>
              <a:buNone/>
            </a:pPr>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ln w="38100">
            <a:solidFill>
              <a:schemeClr val="tx1"/>
            </a:solidFill>
          </a:ln>
        </p:spPr>
        <p:txBody>
          <a:bodyPr/>
          <a:lstStyle/>
          <a:p>
            <a:r>
              <a:rPr lang="en-US" sz="3400"/>
              <a:t>Ancaman 2:  Akses  Tanpa otorisasi ke Buku Besar</a:t>
            </a:r>
          </a:p>
        </p:txBody>
      </p:sp>
      <p:sp>
        <p:nvSpPr>
          <p:cNvPr id="29699" name="Rectangle 3"/>
          <p:cNvSpPr>
            <a:spLocks noGrp="1" noChangeArrowheads="1"/>
          </p:cNvSpPr>
          <p:nvPr>
            <p:ph type="body" idx="1"/>
          </p:nvPr>
        </p:nvSpPr>
        <p:spPr>
          <a:ln w="19050">
            <a:solidFill>
              <a:schemeClr val="tx1"/>
            </a:solidFill>
          </a:ln>
        </p:spPr>
        <p:txBody>
          <a:bodyPr/>
          <a:lstStyle/>
          <a:p>
            <a:pPr marL="0" indent="0">
              <a:buFontTx/>
              <a:buNone/>
            </a:pPr>
            <a:r>
              <a:rPr lang="en-US"/>
              <a:t>Beberapa pengendalian terhadap ancaman ini adalah :</a:t>
            </a:r>
          </a:p>
          <a:p>
            <a:pPr lvl="1"/>
            <a:r>
              <a:rPr lang="en-US"/>
              <a:t>ID dan pasword pemakai</a:t>
            </a:r>
          </a:p>
          <a:p>
            <a:pPr lvl="1"/>
            <a:r>
              <a:rPr lang="en-US"/>
              <a:t>Hanya membaca akses ke buku besar</a:t>
            </a:r>
          </a:p>
          <a:p>
            <a:pPr lvl="1"/>
            <a:r>
              <a:rPr lang="en-US"/>
              <a:t>Sistem tersebut harus memeriksa keberadaan kodeotorisasi yang valid untuk setiap catatan voucher jurnal sebelum memasukkan transaksi tersebut ke buku besar.</a:t>
            </a:r>
          </a:p>
          <a:p>
            <a:pPr marL="0" indent="0">
              <a:buFontTx/>
              <a:buNone/>
            </a:pPr>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ln w="38100">
            <a:solidFill>
              <a:schemeClr val="tx1"/>
            </a:solidFill>
          </a:ln>
        </p:spPr>
        <p:txBody>
          <a:bodyPr/>
          <a:lstStyle/>
          <a:p>
            <a:r>
              <a:rPr lang="en-US" sz="3400"/>
              <a:t>Ancaman 3:  Kehilangan atau Kerusakan Data Buku Besar</a:t>
            </a:r>
          </a:p>
        </p:txBody>
      </p:sp>
      <p:sp>
        <p:nvSpPr>
          <p:cNvPr id="30723" name="Rectangle 3"/>
          <p:cNvSpPr>
            <a:spLocks noGrp="1" noChangeArrowheads="1"/>
          </p:cNvSpPr>
          <p:nvPr>
            <p:ph type="body" idx="1"/>
          </p:nvPr>
        </p:nvSpPr>
        <p:spPr>
          <a:ln w="19050">
            <a:solidFill>
              <a:schemeClr val="tx1"/>
            </a:solidFill>
          </a:ln>
        </p:spPr>
        <p:txBody>
          <a:bodyPr/>
          <a:lstStyle/>
          <a:p>
            <a:pPr marL="0" indent="0">
              <a:lnSpc>
                <a:spcPct val="90000"/>
              </a:lnSpc>
              <a:buFontTx/>
              <a:buNone/>
            </a:pPr>
            <a:r>
              <a:rPr lang="en-US"/>
              <a:t>Menyediakan cadangan dan prosedur pemulihan dari bencana, yang memadai untuk melindungi aset ini.</a:t>
            </a:r>
          </a:p>
          <a:p>
            <a:pPr marL="0" indent="0">
              <a:lnSpc>
                <a:spcPct val="90000"/>
              </a:lnSpc>
              <a:buFontTx/>
              <a:buNone/>
            </a:pPr>
            <a:r>
              <a:rPr lang="en-US"/>
              <a:t>Pengendalian cadangan mencakup </a:t>
            </a:r>
            <a:r>
              <a:rPr lang="en-US" sz="3000"/>
              <a:t>hal-hal berikut ini:</a:t>
            </a:r>
          </a:p>
          <a:p>
            <a:pPr marL="0" indent="0">
              <a:lnSpc>
                <a:spcPct val="90000"/>
              </a:lnSpc>
              <a:buFont typeface="Wingdings" pitchFamily="2" charset="2"/>
              <a:buAutoNum type="arabicPeriod"/>
            </a:pPr>
            <a:r>
              <a:rPr lang="en-US"/>
              <a:t>Penggunaan label file internal dan eksternal</a:t>
            </a:r>
          </a:p>
          <a:p>
            <a:pPr marL="0" indent="0">
              <a:lnSpc>
                <a:spcPct val="90000"/>
              </a:lnSpc>
              <a:buFont typeface="Wingdings" pitchFamily="2" charset="2"/>
              <a:buAutoNum type="arabicPeriod"/>
            </a:pPr>
            <a:r>
              <a:rPr lang="en-US"/>
              <a:t>Melakukan pembuatan cadangan buku besar secara rutin.</a:t>
            </a:r>
          </a:p>
          <a:p>
            <a:pPr marL="0" indent="0">
              <a:lnSpc>
                <a:spcPct val="90000"/>
              </a:lnSpc>
              <a:buFontTx/>
              <a:buNone/>
            </a:pPr>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1447800" y="609600"/>
            <a:ext cx="6172200" cy="1143000"/>
          </a:xfrm>
          <a:ln w="38100">
            <a:solidFill>
              <a:schemeClr val="tx1"/>
            </a:solidFill>
          </a:ln>
        </p:spPr>
        <p:txBody>
          <a:bodyPr/>
          <a:lstStyle/>
          <a:p>
            <a:r>
              <a:rPr lang="en-US" sz="3800"/>
              <a:t>Model Data Terintegrasi</a:t>
            </a:r>
          </a:p>
        </p:txBody>
      </p:sp>
      <p:sp>
        <p:nvSpPr>
          <p:cNvPr id="31747" name="Rectangle 3"/>
          <p:cNvSpPr>
            <a:spLocks noGrp="1" noChangeArrowheads="1"/>
          </p:cNvSpPr>
          <p:nvPr>
            <p:ph type="body" idx="1"/>
          </p:nvPr>
        </p:nvSpPr>
        <p:spPr>
          <a:ln w="19050">
            <a:solidFill>
              <a:schemeClr val="tx1"/>
            </a:solidFill>
          </a:ln>
        </p:spPr>
        <p:txBody>
          <a:bodyPr/>
          <a:lstStyle/>
          <a:p>
            <a:r>
              <a:rPr lang="en-US"/>
              <a:t>An integrated enterprise-wide data model represents a merging of separate data models.</a:t>
            </a:r>
          </a:p>
          <a:p>
            <a:r>
              <a:rPr lang="en-US"/>
              <a:t>This merging primarily involves linking each resource with the events that increase and decrease that resource.</a:t>
            </a:r>
          </a:p>
          <a:p>
            <a:pPr>
              <a:buFontTx/>
              <a:buNone/>
            </a:pPr>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1447800" y="609600"/>
            <a:ext cx="6248400" cy="1143000"/>
          </a:xfrm>
          <a:ln w="38100">
            <a:solidFill>
              <a:schemeClr val="tx1"/>
            </a:solidFill>
          </a:ln>
        </p:spPr>
        <p:txBody>
          <a:bodyPr/>
          <a:lstStyle/>
          <a:p>
            <a:r>
              <a:rPr lang="en-US" sz="3800"/>
              <a:t>Model Data Terintegrasi</a:t>
            </a:r>
          </a:p>
        </p:txBody>
      </p:sp>
      <p:sp>
        <p:nvSpPr>
          <p:cNvPr id="32771" name="Rectangle 3"/>
          <p:cNvSpPr>
            <a:spLocks noGrp="1" noChangeArrowheads="1"/>
          </p:cNvSpPr>
          <p:nvPr>
            <p:ph type="body" idx="1"/>
          </p:nvPr>
        </p:nvSpPr>
        <p:spPr/>
        <p:txBody>
          <a:bodyPr/>
          <a:lstStyle/>
          <a:p>
            <a:pPr>
              <a:buFontTx/>
              <a:buNone/>
            </a:pPr>
            <a:endParaRPr lang="en-US"/>
          </a:p>
          <a:p>
            <a:pPr>
              <a:buFontTx/>
              <a:buNone/>
            </a:pPr>
            <a:endParaRPr lang="en-US"/>
          </a:p>
        </p:txBody>
      </p:sp>
      <p:sp>
        <p:nvSpPr>
          <p:cNvPr id="32772" name="Rectangle 4"/>
          <p:cNvSpPr>
            <a:spLocks noChangeArrowheads="1"/>
          </p:cNvSpPr>
          <p:nvPr/>
        </p:nvSpPr>
        <p:spPr bwMode="auto">
          <a:xfrm>
            <a:off x="2670175" y="4779963"/>
            <a:ext cx="987425" cy="454025"/>
          </a:xfrm>
          <a:prstGeom prst="rect">
            <a:avLst/>
          </a:prstGeom>
          <a:noFill/>
          <a:ln w="12700">
            <a:noFill/>
            <a:miter lim="800000"/>
            <a:headEnd/>
            <a:tailEnd/>
          </a:ln>
          <a:effectLst/>
        </p:spPr>
        <p:txBody>
          <a:bodyPr lIns="90488" tIns="44450" rIns="90488" bIns="44450">
            <a:spAutoFit/>
          </a:bodyPr>
          <a:lstStyle/>
          <a:p>
            <a:pPr eaLnBrk="0" hangingPunct="0">
              <a:spcBef>
                <a:spcPct val="50000"/>
              </a:spcBef>
            </a:pPr>
            <a:r>
              <a:rPr lang="en-US">
                <a:solidFill>
                  <a:schemeClr val="tx2"/>
                </a:solidFill>
              </a:rPr>
              <a:t>(1, </a:t>
            </a:r>
            <a:r>
              <a:rPr lang="en-US" i="1">
                <a:solidFill>
                  <a:schemeClr val="tx2"/>
                </a:solidFill>
              </a:rPr>
              <a:t>N</a:t>
            </a:r>
            <a:r>
              <a:rPr lang="en-US">
                <a:solidFill>
                  <a:schemeClr val="tx2"/>
                </a:solidFill>
              </a:rPr>
              <a:t>)</a:t>
            </a:r>
          </a:p>
        </p:txBody>
      </p:sp>
      <p:sp>
        <p:nvSpPr>
          <p:cNvPr id="32773" name="Rectangle 5"/>
          <p:cNvSpPr>
            <a:spLocks noChangeArrowheads="1"/>
          </p:cNvSpPr>
          <p:nvPr/>
        </p:nvSpPr>
        <p:spPr bwMode="auto">
          <a:xfrm>
            <a:off x="7318375" y="3789363"/>
            <a:ext cx="987425" cy="454025"/>
          </a:xfrm>
          <a:prstGeom prst="rect">
            <a:avLst/>
          </a:prstGeom>
          <a:noFill/>
          <a:ln w="12700">
            <a:noFill/>
            <a:miter lim="800000"/>
            <a:headEnd/>
            <a:tailEnd/>
          </a:ln>
          <a:effectLst/>
        </p:spPr>
        <p:txBody>
          <a:bodyPr lIns="90488" tIns="44450" rIns="90488" bIns="44450">
            <a:spAutoFit/>
          </a:bodyPr>
          <a:lstStyle/>
          <a:p>
            <a:pPr eaLnBrk="0" hangingPunct="0">
              <a:spcBef>
                <a:spcPct val="50000"/>
              </a:spcBef>
            </a:pPr>
            <a:r>
              <a:rPr lang="en-US">
                <a:solidFill>
                  <a:schemeClr val="tx2"/>
                </a:solidFill>
              </a:rPr>
              <a:t>(1, 1)</a:t>
            </a:r>
          </a:p>
        </p:txBody>
      </p:sp>
      <p:sp>
        <p:nvSpPr>
          <p:cNvPr id="32774" name="Rectangle 6"/>
          <p:cNvSpPr>
            <a:spLocks noChangeArrowheads="1"/>
          </p:cNvSpPr>
          <p:nvPr/>
        </p:nvSpPr>
        <p:spPr bwMode="auto">
          <a:xfrm>
            <a:off x="3657600" y="4724400"/>
            <a:ext cx="1831975" cy="917575"/>
          </a:xfrm>
          <a:prstGeom prst="rect">
            <a:avLst/>
          </a:prstGeom>
          <a:solidFill>
            <a:schemeClr val="bg1"/>
          </a:solidFill>
          <a:ln w="25400">
            <a:solidFill>
              <a:schemeClr val="tx1"/>
            </a:solidFill>
            <a:miter lim="800000"/>
            <a:headEnd/>
            <a:tailEnd/>
          </a:ln>
          <a:effectLst/>
        </p:spPr>
        <p:txBody>
          <a:bodyPr wrap="none" lIns="90488" tIns="44450" rIns="90488" bIns="44450" anchor="ctr"/>
          <a:lstStyle/>
          <a:p>
            <a:pPr algn="ctr" eaLnBrk="0" hangingPunct="0"/>
            <a:r>
              <a:rPr lang="en-US" sz="3200">
                <a:solidFill>
                  <a:srgbClr val="1A1A00"/>
                </a:solidFill>
              </a:rPr>
              <a:t>Kas</a:t>
            </a:r>
          </a:p>
        </p:txBody>
      </p:sp>
      <p:sp>
        <p:nvSpPr>
          <p:cNvPr id="32775" name="Rectangle 7"/>
          <p:cNvSpPr>
            <a:spLocks noChangeArrowheads="1"/>
          </p:cNvSpPr>
          <p:nvPr/>
        </p:nvSpPr>
        <p:spPr bwMode="auto">
          <a:xfrm>
            <a:off x="5548313" y="4779963"/>
            <a:ext cx="987425" cy="454025"/>
          </a:xfrm>
          <a:prstGeom prst="rect">
            <a:avLst/>
          </a:prstGeom>
          <a:noFill/>
          <a:ln w="12700">
            <a:noFill/>
            <a:miter lim="800000"/>
            <a:headEnd/>
            <a:tailEnd/>
          </a:ln>
          <a:effectLst/>
        </p:spPr>
        <p:txBody>
          <a:bodyPr lIns="90488" tIns="44450" rIns="90488" bIns="44450">
            <a:spAutoFit/>
          </a:bodyPr>
          <a:lstStyle/>
          <a:p>
            <a:pPr eaLnBrk="0" hangingPunct="0">
              <a:spcBef>
                <a:spcPct val="50000"/>
              </a:spcBef>
            </a:pPr>
            <a:r>
              <a:rPr lang="en-US">
                <a:solidFill>
                  <a:schemeClr val="tx2"/>
                </a:solidFill>
              </a:rPr>
              <a:t>(1, </a:t>
            </a:r>
            <a:r>
              <a:rPr lang="en-US" i="1">
                <a:solidFill>
                  <a:schemeClr val="tx2"/>
                </a:solidFill>
              </a:rPr>
              <a:t>N</a:t>
            </a:r>
            <a:r>
              <a:rPr lang="en-US">
                <a:solidFill>
                  <a:schemeClr val="tx2"/>
                </a:solidFill>
              </a:rPr>
              <a:t>)</a:t>
            </a:r>
          </a:p>
        </p:txBody>
      </p:sp>
      <p:grpSp>
        <p:nvGrpSpPr>
          <p:cNvPr id="32776" name="Group 8"/>
          <p:cNvGrpSpPr>
            <a:grpSpLocks/>
          </p:cNvGrpSpPr>
          <p:nvPr/>
        </p:nvGrpSpPr>
        <p:grpSpPr bwMode="auto">
          <a:xfrm>
            <a:off x="6554788" y="4725988"/>
            <a:ext cx="1525587" cy="915987"/>
            <a:chOff x="4128" y="2751"/>
            <a:chExt cx="961" cy="577"/>
          </a:xfrm>
        </p:grpSpPr>
        <p:sp>
          <p:nvSpPr>
            <p:cNvPr id="32777" name="Freeform 9"/>
            <p:cNvSpPr>
              <a:spLocks/>
            </p:cNvSpPr>
            <p:nvPr/>
          </p:nvSpPr>
          <p:spPr bwMode="auto">
            <a:xfrm>
              <a:off x="4128" y="2751"/>
              <a:ext cx="961" cy="577"/>
            </a:xfrm>
            <a:custGeom>
              <a:avLst/>
              <a:gdLst/>
              <a:ahLst/>
              <a:cxnLst>
                <a:cxn ang="0">
                  <a:pos x="480" y="0"/>
                </a:cxn>
                <a:cxn ang="0">
                  <a:pos x="0" y="288"/>
                </a:cxn>
                <a:cxn ang="0">
                  <a:pos x="480" y="576"/>
                </a:cxn>
                <a:cxn ang="0">
                  <a:pos x="960" y="288"/>
                </a:cxn>
                <a:cxn ang="0">
                  <a:pos x="480" y="0"/>
                </a:cxn>
              </a:cxnLst>
              <a:rect l="0" t="0" r="r" b="b"/>
              <a:pathLst>
                <a:path w="961" h="577">
                  <a:moveTo>
                    <a:pt x="480" y="0"/>
                  </a:moveTo>
                  <a:lnTo>
                    <a:pt x="0" y="288"/>
                  </a:lnTo>
                  <a:lnTo>
                    <a:pt x="480" y="576"/>
                  </a:lnTo>
                  <a:lnTo>
                    <a:pt x="960" y="288"/>
                  </a:lnTo>
                  <a:lnTo>
                    <a:pt x="480" y="0"/>
                  </a:lnTo>
                </a:path>
              </a:pathLst>
            </a:custGeom>
            <a:solidFill>
              <a:schemeClr val="bg1"/>
            </a:solidFill>
            <a:ln w="25400" cap="rnd" cmpd="sng">
              <a:solidFill>
                <a:schemeClr val="tx1"/>
              </a:solidFill>
              <a:prstDash val="solid"/>
              <a:round/>
              <a:headEnd type="none" w="med" len="med"/>
              <a:tailEnd type="none" w="med" len="med"/>
            </a:ln>
            <a:effectLst/>
          </p:spPr>
          <p:txBody>
            <a:bodyPr/>
            <a:lstStyle/>
            <a:p>
              <a:endParaRPr lang="en-US"/>
            </a:p>
          </p:txBody>
        </p:sp>
        <p:sp>
          <p:nvSpPr>
            <p:cNvPr id="32778" name="Rectangle 10"/>
            <p:cNvSpPr>
              <a:spLocks noChangeArrowheads="1"/>
            </p:cNvSpPr>
            <p:nvPr/>
          </p:nvSpPr>
          <p:spPr bwMode="auto">
            <a:xfrm>
              <a:off x="4402" y="2914"/>
              <a:ext cx="412" cy="250"/>
            </a:xfrm>
            <a:prstGeom prst="rect">
              <a:avLst/>
            </a:prstGeom>
            <a:solidFill>
              <a:schemeClr val="bg1"/>
            </a:solidFill>
            <a:ln w="12700">
              <a:noFill/>
              <a:miter lim="800000"/>
              <a:headEnd/>
              <a:tailEnd/>
            </a:ln>
            <a:effectLst/>
          </p:spPr>
          <p:txBody>
            <a:bodyPr wrap="none" anchor="ctr"/>
            <a:lstStyle/>
            <a:p>
              <a:endParaRPr lang="en-US"/>
            </a:p>
          </p:txBody>
        </p:sp>
      </p:grpSp>
      <p:sp>
        <p:nvSpPr>
          <p:cNvPr id="32779" name="Rectangle 11"/>
          <p:cNvSpPr>
            <a:spLocks noChangeArrowheads="1"/>
          </p:cNvSpPr>
          <p:nvPr/>
        </p:nvSpPr>
        <p:spPr bwMode="auto">
          <a:xfrm>
            <a:off x="5937250" y="2414588"/>
            <a:ext cx="2744788" cy="917575"/>
          </a:xfrm>
          <a:prstGeom prst="rect">
            <a:avLst/>
          </a:prstGeom>
          <a:solidFill>
            <a:schemeClr val="bg1"/>
          </a:solidFill>
          <a:ln w="25400">
            <a:solidFill>
              <a:schemeClr val="tx1"/>
            </a:solidFill>
            <a:miter lim="800000"/>
            <a:headEnd/>
            <a:tailEnd/>
          </a:ln>
          <a:effectLst/>
        </p:spPr>
        <p:txBody>
          <a:bodyPr wrap="none" lIns="90488" tIns="44450" rIns="90488" bIns="44450" anchor="ctr"/>
          <a:lstStyle/>
          <a:p>
            <a:pPr algn="ctr" eaLnBrk="0" hangingPunct="0">
              <a:lnSpc>
                <a:spcPct val="75000"/>
              </a:lnSpc>
            </a:pPr>
            <a:r>
              <a:rPr lang="en-US" sz="3200">
                <a:solidFill>
                  <a:srgbClr val="1A1A00"/>
                </a:solidFill>
              </a:rPr>
              <a:t>Pengeluaran</a:t>
            </a:r>
          </a:p>
          <a:p>
            <a:pPr algn="ctr" eaLnBrk="0" hangingPunct="0">
              <a:lnSpc>
                <a:spcPct val="75000"/>
              </a:lnSpc>
            </a:pPr>
            <a:r>
              <a:rPr lang="en-US" sz="3200">
                <a:solidFill>
                  <a:srgbClr val="1A1A00"/>
                </a:solidFill>
              </a:rPr>
              <a:t>Kas</a:t>
            </a:r>
          </a:p>
        </p:txBody>
      </p:sp>
      <p:grpSp>
        <p:nvGrpSpPr>
          <p:cNvPr id="32780" name="Group 12"/>
          <p:cNvGrpSpPr>
            <a:grpSpLocks/>
          </p:cNvGrpSpPr>
          <p:nvPr/>
        </p:nvGrpSpPr>
        <p:grpSpPr bwMode="auto">
          <a:xfrm>
            <a:off x="1050925" y="4725988"/>
            <a:ext cx="1525588" cy="915987"/>
            <a:chOff x="661" y="2751"/>
            <a:chExt cx="961" cy="577"/>
          </a:xfrm>
        </p:grpSpPr>
        <p:sp>
          <p:nvSpPr>
            <p:cNvPr id="32781" name="Freeform 13"/>
            <p:cNvSpPr>
              <a:spLocks/>
            </p:cNvSpPr>
            <p:nvPr/>
          </p:nvSpPr>
          <p:spPr bwMode="auto">
            <a:xfrm>
              <a:off x="661" y="2751"/>
              <a:ext cx="961" cy="577"/>
            </a:xfrm>
            <a:custGeom>
              <a:avLst/>
              <a:gdLst/>
              <a:ahLst/>
              <a:cxnLst>
                <a:cxn ang="0">
                  <a:pos x="480" y="0"/>
                </a:cxn>
                <a:cxn ang="0">
                  <a:pos x="0" y="288"/>
                </a:cxn>
                <a:cxn ang="0">
                  <a:pos x="480" y="576"/>
                </a:cxn>
                <a:cxn ang="0">
                  <a:pos x="960" y="288"/>
                </a:cxn>
                <a:cxn ang="0">
                  <a:pos x="480" y="0"/>
                </a:cxn>
              </a:cxnLst>
              <a:rect l="0" t="0" r="r" b="b"/>
              <a:pathLst>
                <a:path w="961" h="577">
                  <a:moveTo>
                    <a:pt x="480" y="0"/>
                  </a:moveTo>
                  <a:lnTo>
                    <a:pt x="0" y="288"/>
                  </a:lnTo>
                  <a:lnTo>
                    <a:pt x="480" y="576"/>
                  </a:lnTo>
                  <a:lnTo>
                    <a:pt x="960" y="288"/>
                  </a:lnTo>
                  <a:lnTo>
                    <a:pt x="480" y="0"/>
                  </a:lnTo>
                </a:path>
              </a:pathLst>
            </a:custGeom>
            <a:solidFill>
              <a:schemeClr val="bg1"/>
            </a:solidFill>
            <a:ln w="25400" cap="rnd" cmpd="sng">
              <a:solidFill>
                <a:schemeClr val="tx1"/>
              </a:solidFill>
              <a:prstDash val="solid"/>
              <a:round/>
              <a:headEnd type="none" w="med" len="med"/>
              <a:tailEnd type="none" w="med" len="med"/>
            </a:ln>
            <a:effectLst/>
          </p:spPr>
          <p:txBody>
            <a:bodyPr/>
            <a:lstStyle/>
            <a:p>
              <a:endParaRPr lang="en-US"/>
            </a:p>
          </p:txBody>
        </p:sp>
        <p:sp>
          <p:nvSpPr>
            <p:cNvPr id="32782" name="Rectangle 14"/>
            <p:cNvSpPr>
              <a:spLocks noChangeArrowheads="1"/>
            </p:cNvSpPr>
            <p:nvPr/>
          </p:nvSpPr>
          <p:spPr bwMode="auto">
            <a:xfrm>
              <a:off x="935" y="2914"/>
              <a:ext cx="412" cy="250"/>
            </a:xfrm>
            <a:prstGeom prst="rect">
              <a:avLst/>
            </a:prstGeom>
            <a:solidFill>
              <a:schemeClr val="bg1"/>
            </a:solidFill>
            <a:ln w="12700">
              <a:noFill/>
              <a:miter lim="800000"/>
              <a:headEnd/>
              <a:tailEnd/>
            </a:ln>
            <a:effectLst/>
          </p:spPr>
          <p:txBody>
            <a:bodyPr wrap="none" anchor="ctr"/>
            <a:lstStyle/>
            <a:p>
              <a:endParaRPr lang="en-US"/>
            </a:p>
          </p:txBody>
        </p:sp>
      </p:grpSp>
      <p:sp>
        <p:nvSpPr>
          <p:cNvPr id="32783" name="Rectangle 15"/>
          <p:cNvSpPr>
            <a:spLocks noChangeArrowheads="1"/>
          </p:cNvSpPr>
          <p:nvPr/>
        </p:nvSpPr>
        <p:spPr bwMode="auto">
          <a:xfrm>
            <a:off x="441325" y="2414588"/>
            <a:ext cx="2744788" cy="917575"/>
          </a:xfrm>
          <a:prstGeom prst="rect">
            <a:avLst/>
          </a:prstGeom>
          <a:solidFill>
            <a:schemeClr val="bg1"/>
          </a:solidFill>
          <a:ln w="25400">
            <a:solidFill>
              <a:schemeClr val="tx1"/>
            </a:solidFill>
            <a:miter lim="800000"/>
            <a:headEnd/>
            <a:tailEnd/>
          </a:ln>
          <a:effectLst/>
        </p:spPr>
        <p:txBody>
          <a:bodyPr wrap="none" lIns="90488" tIns="44450" rIns="90488" bIns="44450" anchor="ctr"/>
          <a:lstStyle/>
          <a:p>
            <a:pPr algn="ctr" eaLnBrk="0" hangingPunct="0">
              <a:lnSpc>
                <a:spcPct val="75000"/>
              </a:lnSpc>
            </a:pPr>
            <a:r>
              <a:rPr lang="en-US" sz="3200">
                <a:solidFill>
                  <a:srgbClr val="1A1A00"/>
                </a:solidFill>
              </a:rPr>
              <a:t>Penerimaan</a:t>
            </a:r>
          </a:p>
          <a:p>
            <a:pPr algn="ctr" eaLnBrk="0" hangingPunct="0">
              <a:lnSpc>
                <a:spcPct val="75000"/>
              </a:lnSpc>
            </a:pPr>
            <a:r>
              <a:rPr lang="en-US" sz="3200">
                <a:solidFill>
                  <a:srgbClr val="1A1A00"/>
                </a:solidFill>
              </a:rPr>
              <a:t>Kas</a:t>
            </a:r>
          </a:p>
        </p:txBody>
      </p:sp>
      <p:sp>
        <p:nvSpPr>
          <p:cNvPr id="32784" name="Rectangle 16"/>
          <p:cNvSpPr>
            <a:spLocks noChangeArrowheads="1"/>
          </p:cNvSpPr>
          <p:nvPr/>
        </p:nvSpPr>
        <p:spPr bwMode="auto">
          <a:xfrm>
            <a:off x="993775" y="3789363"/>
            <a:ext cx="987425" cy="454025"/>
          </a:xfrm>
          <a:prstGeom prst="rect">
            <a:avLst/>
          </a:prstGeom>
          <a:noFill/>
          <a:ln w="12700">
            <a:noFill/>
            <a:miter lim="800000"/>
            <a:headEnd/>
            <a:tailEnd/>
          </a:ln>
          <a:effectLst/>
        </p:spPr>
        <p:txBody>
          <a:bodyPr lIns="90488" tIns="44450" rIns="90488" bIns="44450">
            <a:spAutoFit/>
          </a:bodyPr>
          <a:lstStyle/>
          <a:p>
            <a:pPr eaLnBrk="0" hangingPunct="0">
              <a:spcBef>
                <a:spcPct val="50000"/>
              </a:spcBef>
            </a:pPr>
            <a:r>
              <a:rPr lang="en-US">
                <a:solidFill>
                  <a:schemeClr val="tx2"/>
                </a:solidFill>
              </a:rPr>
              <a:t>(1, 1)</a:t>
            </a:r>
          </a:p>
        </p:txBody>
      </p:sp>
      <p:sp>
        <p:nvSpPr>
          <p:cNvPr id="32785" name="Freeform 17"/>
          <p:cNvSpPr>
            <a:spLocks/>
          </p:cNvSpPr>
          <p:nvPr/>
        </p:nvSpPr>
        <p:spPr bwMode="auto">
          <a:xfrm>
            <a:off x="1812925" y="3344863"/>
            <a:ext cx="3175" cy="1368425"/>
          </a:xfrm>
          <a:custGeom>
            <a:avLst/>
            <a:gdLst/>
            <a:ahLst/>
            <a:cxnLst>
              <a:cxn ang="0">
                <a:pos x="1" y="0"/>
              </a:cxn>
              <a:cxn ang="0">
                <a:pos x="0" y="861"/>
              </a:cxn>
            </a:cxnLst>
            <a:rect l="0" t="0" r="r" b="b"/>
            <a:pathLst>
              <a:path w="2" h="862">
                <a:moveTo>
                  <a:pt x="1" y="0"/>
                </a:moveTo>
                <a:lnTo>
                  <a:pt x="0" y="861"/>
                </a:lnTo>
              </a:path>
            </a:pathLst>
          </a:custGeom>
          <a:noFill/>
          <a:ln w="12700" cap="rnd" cmpd="sng">
            <a:solidFill>
              <a:schemeClr val="tx1"/>
            </a:solidFill>
            <a:prstDash val="solid"/>
            <a:round/>
            <a:headEnd type="none" w="med" len="med"/>
            <a:tailEnd type="none" w="med" len="med"/>
          </a:ln>
          <a:effectLst/>
        </p:spPr>
        <p:txBody>
          <a:bodyPr/>
          <a:lstStyle/>
          <a:p>
            <a:endParaRPr lang="en-US"/>
          </a:p>
        </p:txBody>
      </p:sp>
      <p:sp>
        <p:nvSpPr>
          <p:cNvPr id="32786" name="Freeform 18"/>
          <p:cNvSpPr>
            <a:spLocks/>
          </p:cNvSpPr>
          <p:nvPr/>
        </p:nvSpPr>
        <p:spPr bwMode="auto">
          <a:xfrm>
            <a:off x="2589213" y="5183188"/>
            <a:ext cx="1057275" cy="1587"/>
          </a:xfrm>
          <a:custGeom>
            <a:avLst/>
            <a:gdLst/>
            <a:ahLst/>
            <a:cxnLst>
              <a:cxn ang="0">
                <a:pos x="0" y="0"/>
              </a:cxn>
              <a:cxn ang="0">
                <a:pos x="665" y="0"/>
              </a:cxn>
            </a:cxnLst>
            <a:rect l="0" t="0" r="r" b="b"/>
            <a:pathLst>
              <a:path w="666" h="1">
                <a:moveTo>
                  <a:pt x="0" y="0"/>
                </a:moveTo>
                <a:lnTo>
                  <a:pt x="665" y="0"/>
                </a:lnTo>
              </a:path>
            </a:pathLst>
          </a:custGeom>
          <a:noFill/>
          <a:ln w="12700" cap="rnd" cmpd="sng">
            <a:solidFill>
              <a:schemeClr val="tx1"/>
            </a:solidFill>
            <a:prstDash val="solid"/>
            <a:round/>
            <a:headEnd type="none" w="med" len="med"/>
            <a:tailEnd type="none" w="med" len="med"/>
          </a:ln>
          <a:effectLst/>
        </p:spPr>
        <p:txBody>
          <a:bodyPr/>
          <a:lstStyle/>
          <a:p>
            <a:endParaRPr lang="en-US"/>
          </a:p>
        </p:txBody>
      </p:sp>
      <p:sp>
        <p:nvSpPr>
          <p:cNvPr id="32787" name="Freeform 19"/>
          <p:cNvSpPr>
            <a:spLocks/>
          </p:cNvSpPr>
          <p:nvPr/>
        </p:nvSpPr>
        <p:spPr bwMode="auto">
          <a:xfrm>
            <a:off x="5502275" y="5183188"/>
            <a:ext cx="1039813" cy="1587"/>
          </a:xfrm>
          <a:custGeom>
            <a:avLst/>
            <a:gdLst/>
            <a:ahLst/>
            <a:cxnLst>
              <a:cxn ang="0">
                <a:pos x="0" y="0"/>
              </a:cxn>
              <a:cxn ang="0">
                <a:pos x="654" y="0"/>
              </a:cxn>
            </a:cxnLst>
            <a:rect l="0" t="0" r="r" b="b"/>
            <a:pathLst>
              <a:path w="655" h="1">
                <a:moveTo>
                  <a:pt x="0" y="0"/>
                </a:moveTo>
                <a:lnTo>
                  <a:pt x="654" y="0"/>
                </a:lnTo>
              </a:path>
            </a:pathLst>
          </a:custGeom>
          <a:noFill/>
          <a:ln w="12700" cap="rnd" cmpd="sng">
            <a:solidFill>
              <a:schemeClr val="tx1"/>
            </a:solidFill>
            <a:prstDash val="solid"/>
            <a:round/>
            <a:headEnd type="none" w="med" len="med"/>
            <a:tailEnd type="none" w="med" len="med"/>
          </a:ln>
          <a:effectLst/>
        </p:spPr>
        <p:txBody>
          <a:bodyPr/>
          <a:lstStyle/>
          <a:p>
            <a:endParaRPr lang="en-US"/>
          </a:p>
        </p:txBody>
      </p:sp>
      <p:sp>
        <p:nvSpPr>
          <p:cNvPr id="32788" name="Freeform 20"/>
          <p:cNvSpPr>
            <a:spLocks/>
          </p:cNvSpPr>
          <p:nvPr/>
        </p:nvSpPr>
        <p:spPr bwMode="auto">
          <a:xfrm>
            <a:off x="7315200" y="3348038"/>
            <a:ext cx="3175" cy="1368425"/>
          </a:xfrm>
          <a:custGeom>
            <a:avLst/>
            <a:gdLst/>
            <a:ahLst/>
            <a:cxnLst>
              <a:cxn ang="0">
                <a:pos x="1" y="0"/>
              </a:cxn>
              <a:cxn ang="0">
                <a:pos x="0" y="861"/>
              </a:cxn>
            </a:cxnLst>
            <a:rect l="0" t="0" r="r" b="b"/>
            <a:pathLst>
              <a:path w="2" h="862">
                <a:moveTo>
                  <a:pt x="1" y="0"/>
                </a:moveTo>
                <a:lnTo>
                  <a:pt x="0" y="861"/>
                </a:lnTo>
              </a:path>
            </a:pathLst>
          </a:custGeom>
          <a:noFill/>
          <a:ln w="12700" cap="rnd" cmpd="sng">
            <a:solidFill>
              <a:schemeClr val="tx1"/>
            </a:solidFill>
            <a:prstDash val="solid"/>
            <a:round/>
            <a:headEnd type="none" w="med" len="med"/>
            <a:tailEnd type="none" w="med" len="med"/>
          </a:ln>
          <a:effectLst/>
        </p:spPr>
        <p:txBody>
          <a:bodyPr/>
          <a:lstStyle/>
          <a:p>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1676400" y="381000"/>
            <a:ext cx="5943600" cy="1143000"/>
          </a:xfrm>
          <a:ln w="38100">
            <a:solidFill>
              <a:schemeClr val="tx1"/>
            </a:solidFill>
          </a:ln>
        </p:spPr>
        <p:txBody>
          <a:bodyPr/>
          <a:lstStyle/>
          <a:p>
            <a:r>
              <a:rPr lang="en-US" sz="3800"/>
              <a:t>Model Data Terintegrasi</a:t>
            </a:r>
          </a:p>
        </p:txBody>
      </p:sp>
      <p:sp>
        <p:nvSpPr>
          <p:cNvPr id="33795" name="Rectangle 3"/>
          <p:cNvSpPr>
            <a:spLocks noGrp="1" noChangeArrowheads="1"/>
          </p:cNvSpPr>
          <p:nvPr>
            <p:ph type="body" idx="1"/>
          </p:nvPr>
        </p:nvSpPr>
        <p:spPr/>
        <p:txBody>
          <a:bodyPr/>
          <a:lstStyle/>
          <a:p>
            <a:pPr>
              <a:buFontTx/>
              <a:buNone/>
            </a:pPr>
            <a:endParaRPr lang="en-US"/>
          </a:p>
          <a:p>
            <a:pPr>
              <a:buFontTx/>
              <a:buNone/>
            </a:pPr>
            <a:endParaRPr lang="en-US"/>
          </a:p>
        </p:txBody>
      </p:sp>
      <p:sp>
        <p:nvSpPr>
          <p:cNvPr id="33796" name="Rectangle 4"/>
          <p:cNvSpPr>
            <a:spLocks noChangeArrowheads="1"/>
          </p:cNvSpPr>
          <p:nvPr/>
        </p:nvSpPr>
        <p:spPr bwMode="auto">
          <a:xfrm>
            <a:off x="306388" y="2592388"/>
            <a:ext cx="987425" cy="454025"/>
          </a:xfrm>
          <a:prstGeom prst="rect">
            <a:avLst/>
          </a:prstGeom>
          <a:noFill/>
          <a:ln w="12700">
            <a:noFill/>
            <a:miter lim="800000"/>
            <a:headEnd/>
            <a:tailEnd/>
          </a:ln>
          <a:effectLst/>
        </p:spPr>
        <p:txBody>
          <a:bodyPr lIns="90488" tIns="44450" rIns="90488" bIns="44450">
            <a:spAutoFit/>
          </a:bodyPr>
          <a:lstStyle/>
          <a:p>
            <a:pPr eaLnBrk="0" hangingPunct="0">
              <a:spcBef>
                <a:spcPct val="50000"/>
              </a:spcBef>
            </a:pPr>
            <a:r>
              <a:rPr lang="en-US">
                <a:solidFill>
                  <a:schemeClr val="tx2"/>
                </a:solidFill>
              </a:rPr>
              <a:t>(1, </a:t>
            </a:r>
            <a:r>
              <a:rPr lang="en-US" i="1">
                <a:solidFill>
                  <a:schemeClr val="tx2"/>
                </a:solidFill>
              </a:rPr>
              <a:t>N</a:t>
            </a:r>
            <a:r>
              <a:rPr lang="en-US">
                <a:solidFill>
                  <a:schemeClr val="tx2"/>
                </a:solidFill>
              </a:rPr>
              <a:t>)</a:t>
            </a:r>
          </a:p>
        </p:txBody>
      </p:sp>
      <p:sp>
        <p:nvSpPr>
          <p:cNvPr id="33797" name="Rectangle 5"/>
          <p:cNvSpPr>
            <a:spLocks noChangeArrowheads="1"/>
          </p:cNvSpPr>
          <p:nvPr/>
        </p:nvSpPr>
        <p:spPr bwMode="auto">
          <a:xfrm>
            <a:off x="77788" y="4725988"/>
            <a:ext cx="987425" cy="454025"/>
          </a:xfrm>
          <a:prstGeom prst="rect">
            <a:avLst/>
          </a:prstGeom>
          <a:noFill/>
          <a:ln w="12700">
            <a:noFill/>
            <a:miter lim="800000"/>
            <a:headEnd/>
            <a:tailEnd/>
          </a:ln>
          <a:effectLst/>
        </p:spPr>
        <p:txBody>
          <a:bodyPr lIns="90488" tIns="44450" rIns="90488" bIns="44450">
            <a:spAutoFit/>
          </a:bodyPr>
          <a:lstStyle/>
          <a:p>
            <a:pPr eaLnBrk="0" hangingPunct="0">
              <a:spcBef>
                <a:spcPct val="50000"/>
              </a:spcBef>
            </a:pPr>
            <a:r>
              <a:rPr lang="en-US">
                <a:solidFill>
                  <a:schemeClr val="tx2"/>
                </a:solidFill>
              </a:rPr>
              <a:t>(1, 1)</a:t>
            </a:r>
          </a:p>
        </p:txBody>
      </p:sp>
      <p:sp>
        <p:nvSpPr>
          <p:cNvPr id="33798" name="Rectangle 6"/>
          <p:cNvSpPr>
            <a:spLocks noChangeArrowheads="1"/>
          </p:cNvSpPr>
          <p:nvPr/>
        </p:nvSpPr>
        <p:spPr bwMode="auto">
          <a:xfrm>
            <a:off x="7164388" y="4954588"/>
            <a:ext cx="1063625" cy="454025"/>
          </a:xfrm>
          <a:prstGeom prst="rect">
            <a:avLst/>
          </a:prstGeom>
          <a:noFill/>
          <a:ln w="12700">
            <a:noFill/>
            <a:miter lim="800000"/>
            <a:headEnd/>
            <a:tailEnd/>
          </a:ln>
          <a:effectLst/>
        </p:spPr>
        <p:txBody>
          <a:bodyPr lIns="90488" tIns="44450" rIns="90488" bIns="44450">
            <a:spAutoFit/>
          </a:bodyPr>
          <a:lstStyle/>
          <a:p>
            <a:pPr eaLnBrk="0" hangingPunct="0">
              <a:spcBef>
                <a:spcPct val="50000"/>
              </a:spcBef>
            </a:pPr>
            <a:r>
              <a:rPr lang="en-US">
                <a:solidFill>
                  <a:schemeClr val="tx2"/>
                </a:solidFill>
              </a:rPr>
              <a:t>(1, </a:t>
            </a:r>
            <a:r>
              <a:rPr lang="en-US" i="1">
                <a:solidFill>
                  <a:schemeClr val="tx2"/>
                </a:solidFill>
              </a:rPr>
              <a:t>N</a:t>
            </a:r>
            <a:r>
              <a:rPr lang="en-US">
                <a:solidFill>
                  <a:schemeClr val="tx2"/>
                </a:solidFill>
              </a:rPr>
              <a:t>)</a:t>
            </a:r>
          </a:p>
        </p:txBody>
      </p:sp>
      <p:sp>
        <p:nvSpPr>
          <p:cNvPr id="33799" name="Rectangle 7"/>
          <p:cNvSpPr>
            <a:spLocks noChangeArrowheads="1"/>
          </p:cNvSpPr>
          <p:nvPr/>
        </p:nvSpPr>
        <p:spPr bwMode="auto">
          <a:xfrm>
            <a:off x="1676400" y="1863725"/>
            <a:ext cx="1828800" cy="914400"/>
          </a:xfrm>
          <a:prstGeom prst="rect">
            <a:avLst/>
          </a:prstGeom>
          <a:solidFill>
            <a:schemeClr val="bg1"/>
          </a:solidFill>
          <a:ln w="12700">
            <a:solidFill>
              <a:schemeClr val="tx1"/>
            </a:solidFill>
            <a:miter lim="800000"/>
            <a:headEnd/>
            <a:tailEnd/>
          </a:ln>
          <a:effectLst/>
        </p:spPr>
        <p:txBody>
          <a:bodyPr wrap="none" lIns="90488" tIns="44450" rIns="90488" bIns="44450" anchor="ctr"/>
          <a:lstStyle/>
          <a:p>
            <a:pPr algn="ctr" eaLnBrk="0" hangingPunct="0"/>
            <a:r>
              <a:rPr lang="en-US" sz="3200">
                <a:solidFill>
                  <a:srgbClr val="1A1A00"/>
                </a:solidFill>
              </a:rPr>
              <a:t>Kas</a:t>
            </a:r>
          </a:p>
        </p:txBody>
      </p:sp>
      <p:grpSp>
        <p:nvGrpSpPr>
          <p:cNvPr id="33800" name="Group 8"/>
          <p:cNvGrpSpPr>
            <a:grpSpLocks/>
          </p:cNvGrpSpPr>
          <p:nvPr/>
        </p:nvGrpSpPr>
        <p:grpSpPr bwMode="auto">
          <a:xfrm>
            <a:off x="0" y="3470275"/>
            <a:ext cx="1525588" cy="915988"/>
            <a:chOff x="144" y="2090"/>
            <a:chExt cx="961" cy="577"/>
          </a:xfrm>
        </p:grpSpPr>
        <p:sp>
          <p:nvSpPr>
            <p:cNvPr id="33801" name="Freeform 9"/>
            <p:cNvSpPr>
              <a:spLocks/>
            </p:cNvSpPr>
            <p:nvPr/>
          </p:nvSpPr>
          <p:spPr bwMode="auto">
            <a:xfrm>
              <a:off x="144" y="2090"/>
              <a:ext cx="961" cy="577"/>
            </a:xfrm>
            <a:custGeom>
              <a:avLst/>
              <a:gdLst/>
              <a:ahLst/>
              <a:cxnLst>
                <a:cxn ang="0">
                  <a:pos x="480" y="0"/>
                </a:cxn>
                <a:cxn ang="0">
                  <a:pos x="0" y="288"/>
                </a:cxn>
                <a:cxn ang="0">
                  <a:pos x="480" y="576"/>
                </a:cxn>
                <a:cxn ang="0">
                  <a:pos x="960" y="288"/>
                </a:cxn>
                <a:cxn ang="0">
                  <a:pos x="480" y="0"/>
                </a:cxn>
              </a:cxnLst>
              <a:rect l="0" t="0" r="r" b="b"/>
              <a:pathLst>
                <a:path w="961" h="577">
                  <a:moveTo>
                    <a:pt x="480" y="0"/>
                  </a:moveTo>
                  <a:lnTo>
                    <a:pt x="0" y="288"/>
                  </a:lnTo>
                  <a:lnTo>
                    <a:pt x="480" y="576"/>
                  </a:lnTo>
                  <a:lnTo>
                    <a:pt x="960" y="288"/>
                  </a:lnTo>
                  <a:lnTo>
                    <a:pt x="480" y="0"/>
                  </a:lnTo>
                </a:path>
              </a:pathLst>
            </a:custGeom>
            <a:solidFill>
              <a:schemeClr val="bg1"/>
            </a:solidFill>
            <a:ln w="12700" cap="rnd" cmpd="sng">
              <a:solidFill>
                <a:schemeClr val="tx1"/>
              </a:solidFill>
              <a:prstDash val="solid"/>
              <a:round/>
              <a:headEnd type="none" w="med" len="med"/>
              <a:tailEnd type="none" w="med" len="med"/>
            </a:ln>
            <a:effectLst/>
          </p:spPr>
          <p:txBody>
            <a:bodyPr/>
            <a:lstStyle/>
            <a:p>
              <a:endParaRPr lang="en-US"/>
            </a:p>
          </p:txBody>
        </p:sp>
        <p:sp>
          <p:nvSpPr>
            <p:cNvPr id="33802" name="Rectangle 10"/>
            <p:cNvSpPr>
              <a:spLocks noChangeArrowheads="1"/>
            </p:cNvSpPr>
            <p:nvPr/>
          </p:nvSpPr>
          <p:spPr bwMode="auto">
            <a:xfrm>
              <a:off x="415" y="2251"/>
              <a:ext cx="418" cy="254"/>
            </a:xfrm>
            <a:prstGeom prst="rect">
              <a:avLst/>
            </a:prstGeom>
            <a:solidFill>
              <a:schemeClr val="bg1"/>
            </a:solidFill>
            <a:ln w="12700">
              <a:noFill/>
              <a:miter lim="800000"/>
              <a:headEnd/>
              <a:tailEnd/>
            </a:ln>
            <a:effectLst/>
          </p:spPr>
          <p:txBody>
            <a:bodyPr wrap="none" anchor="ctr"/>
            <a:lstStyle/>
            <a:p>
              <a:endParaRPr lang="en-US"/>
            </a:p>
          </p:txBody>
        </p:sp>
      </p:grpSp>
      <p:grpSp>
        <p:nvGrpSpPr>
          <p:cNvPr id="33803" name="Group 11"/>
          <p:cNvGrpSpPr>
            <a:grpSpLocks/>
          </p:cNvGrpSpPr>
          <p:nvPr/>
        </p:nvGrpSpPr>
        <p:grpSpPr bwMode="auto">
          <a:xfrm>
            <a:off x="1828800" y="3470275"/>
            <a:ext cx="1525588" cy="915988"/>
            <a:chOff x="1296" y="2090"/>
            <a:chExt cx="961" cy="577"/>
          </a:xfrm>
        </p:grpSpPr>
        <p:sp>
          <p:nvSpPr>
            <p:cNvPr id="33804" name="Freeform 12"/>
            <p:cNvSpPr>
              <a:spLocks/>
            </p:cNvSpPr>
            <p:nvPr/>
          </p:nvSpPr>
          <p:spPr bwMode="auto">
            <a:xfrm>
              <a:off x="1296" y="2090"/>
              <a:ext cx="961" cy="577"/>
            </a:xfrm>
            <a:custGeom>
              <a:avLst/>
              <a:gdLst/>
              <a:ahLst/>
              <a:cxnLst>
                <a:cxn ang="0">
                  <a:pos x="480" y="0"/>
                </a:cxn>
                <a:cxn ang="0">
                  <a:pos x="0" y="288"/>
                </a:cxn>
                <a:cxn ang="0">
                  <a:pos x="480" y="576"/>
                </a:cxn>
                <a:cxn ang="0">
                  <a:pos x="960" y="288"/>
                </a:cxn>
                <a:cxn ang="0">
                  <a:pos x="480" y="0"/>
                </a:cxn>
              </a:cxnLst>
              <a:rect l="0" t="0" r="r" b="b"/>
              <a:pathLst>
                <a:path w="961" h="577">
                  <a:moveTo>
                    <a:pt x="480" y="0"/>
                  </a:moveTo>
                  <a:lnTo>
                    <a:pt x="0" y="288"/>
                  </a:lnTo>
                  <a:lnTo>
                    <a:pt x="480" y="576"/>
                  </a:lnTo>
                  <a:lnTo>
                    <a:pt x="960" y="288"/>
                  </a:lnTo>
                  <a:lnTo>
                    <a:pt x="480" y="0"/>
                  </a:lnTo>
                </a:path>
              </a:pathLst>
            </a:custGeom>
            <a:solidFill>
              <a:schemeClr val="bg1"/>
            </a:solidFill>
            <a:ln w="12700" cap="rnd" cmpd="sng">
              <a:solidFill>
                <a:schemeClr val="tx1"/>
              </a:solidFill>
              <a:prstDash val="solid"/>
              <a:round/>
              <a:headEnd type="none" w="med" len="med"/>
              <a:tailEnd type="none" w="med" len="med"/>
            </a:ln>
            <a:effectLst/>
          </p:spPr>
          <p:txBody>
            <a:bodyPr/>
            <a:lstStyle/>
            <a:p>
              <a:endParaRPr lang="en-US"/>
            </a:p>
          </p:txBody>
        </p:sp>
        <p:sp>
          <p:nvSpPr>
            <p:cNvPr id="33805" name="Rectangle 13"/>
            <p:cNvSpPr>
              <a:spLocks noChangeArrowheads="1"/>
            </p:cNvSpPr>
            <p:nvPr/>
          </p:nvSpPr>
          <p:spPr bwMode="auto">
            <a:xfrm>
              <a:off x="1567" y="2251"/>
              <a:ext cx="418" cy="254"/>
            </a:xfrm>
            <a:prstGeom prst="rect">
              <a:avLst/>
            </a:prstGeom>
            <a:solidFill>
              <a:schemeClr val="bg1"/>
            </a:solidFill>
            <a:ln w="12700">
              <a:noFill/>
              <a:miter lim="800000"/>
              <a:headEnd/>
              <a:tailEnd/>
            </a:ln>
            <a:effectLst/>
          </p:spPr>
          <p:txBody>
            <a:bodyPr wrap="none" anchor="ctr"/>
            <a:lstStyle/>
            <a:p>
              <a:endParaRPr lang="en-US"/>
            </a:p>
          </p:txBody>
        </p:sp>
      </p:grpSp>
      <p:grpSp>
        <p:nvGrpSpPr>
          <p:cNvPr id="33806" name="Group 14"/>
          <p:cNvGrpSpPr>
            <a:grpSpLocks/>
          </p:cNvGrpSpPr>
          <p:nvPr/>
        </p:nvGrpSpPr>
        <p:grpSpPr bwMode="auto">
          <a:xfrm>
            <a:off x="3751263" y="3470275"/>
            <a:ext cx="1525587" cy="915988"/>
            <a:chOff x="2507" y="2090"/>
            <a:chExt cx="961" cy="577"/>
          </a:xfrm>
        </p:grpSpPr>
        <p:sp>
          <p:nvSpPr>
            <p:cNvPr id="33807" name="Freeform 15"/>
            <p:cNvSpPr>
              <a:spLocks/>
            </p:cNvSpPr>
            <p:nvPr/>
          </p:nvSpPr>
          <p:spPr bwMode="auto">
            <a:xfrm>
              <a:off x="2507" y="2090"/>
              <a:ext cx="961" cy="577"/>
            </a:xfrm>
            <a:custGeom>
              <a:avLst/>
              <a:gdLst/>
              <a:ahLst/>
              <a:cxnLst>
                <a:cxn ang="0">
                  <a:pos x="480" y="0"/>
                </a:cxn>
                <a:cxn ang="0">
                  <a:pos x="0" y="288"/>
                </a:cxn>
                <a:cxn ang="0">
                  <a:pos x="480" y="576"/>
                </a:cxn>
                <a:cxn ang="0">
                  <a:pos x="960" y="288"/>
                </a:cxn>
                <a:cxn ang="0">
                  <a:pos x="480" y="0"/>
                </a:cxn>
              </a:cxnLst>
              <a:rect l="0" t="0" r="r" b="b"/>
              <a:pathLst>
                <a:path w="961" h="577">
                  <a:moveTo>
                    <a:pt x="480" y="0"/>
                  </a:moveTo>
                  <a:lnTo>
                    <a:pt x="0" y="288"/>
                  </a:lnTo>
                  <a:lnTo>
                    <a:pt x="480" y="576"/>
                  </a:lnTo>
                  <a:lnTo>
                    <a:pt x="960" y="288"/>
                  </a:lnTo>
                  <a:lnTo>
                    <a:pt x="480" y="0"/>
                  </a:lnTo>
                </a:path>
              </a:pathLst>
            </a:custGeom>
            <a:solidFill>
              <a:schemeClr val="bg1"/>
            </a:solidFill>
            <a:ln w="12700" cap="rnd" cmpd="sng">
              <a:solidFill>
                <a:schemeClr val="tx1"/>
              </a:solidFill>
              <a:prstDash val="solid"/>
              <a:round/>
              <a:headEnd type="none" w="med" len="med"/>
              <a:tailEnd type="none" w="med" len="med"/>
            </a:ln>
            <a:effectLst/>
          </p:spPr>
          <p:txBody>
            <a:bodyPr/>
            <a:lstStyle/>
            <a:p>
              <a:endParaRPr lang="en-US"/>
            </a:p>
          </p:txBody>
        </p:sp>
        <p:sp>
          <p:nvSpPr>
            <p:cNvPr id="33808" name="Rectangle 16"/>
            <p:cNvSpPr>
              <a:spLocks noChangeArrowheads="1"/>
            </p:cNvSpPr>
            <p:nvPr/>
          </p:nvSpPr>
          <p:spPr bwMode="auto">
            <a:xfrm>
              <a:off x="2778" y="2251"/>
              <a:ext cx="418" cy="254"/>
            </a:xfrm>
            <a:prstGeom prst="rect">
              <a:avLst/>
            </a:prstGeom>
            <a:solidFill>
              <a:schemeClr val="bg1"/>
            </a:solidFill>
            <a:ln w="12700">
              <a:noFill/>
              <a:miter lim="800000"/>
              <a:headEnd/>
              <a:tailEnd/>
            </a:ln>
            <a:effectLst/>
          </p:spPr>
          <p:txBody>
            <a:bodyPr wrap="none" anchor="ctr"/>
            <a:lstStyle/>
            <a:p>
              <a:endParaRPr lang="en-US"/>
            </a:p>
          </p:txBody>
        </p:sp>
      </p:grpSp>
      <p:grpSp>
        <p:nvGrpSpPr>
          <p:cNvPr id="33809" name="Group 17"/>
          <p:cNvGrpSpPr>
            <a:grpSpLocks/>
          </p:cNvGrpSpPr>
          <p:nvPr/>
        </p:nvGrpSpPr>
        <p:grpSpPr bwMode="auto">
          <a:xfrm>
            <a:off x="5486400" y="3470275"/>
            <a:ext cx="1525588" cy="915988"/>
            <a:chOff x="3600" y="2090"/>
            <a:chExt cx="961" cy="577"/>
          </a:xfrm>
        </p:grpSpPr>
        <p:sp>
          <p:nvSpPr>
            <p:cNvPr id="33810" name="Freeform 18"/>
            <p:cNvSpPr>
              <a:spLocks/>
            </p:cNvSpPr>
            <p:nvPr/>
          </p:nvSpPr>
          <p:spPr bwMode="auto">
            <a:xfrm>
              <a:off x="3600" y="2090"/>
              <a:ext cx="961" cy="577"/>
            </a:xfrm>
            <a:custGeom>
              <a:avLst/>
              <a:gdLst/>
              <a:ahLst/>
              <a:cxnLst>
                <a:cxn ang="0">
                  <a:pos x="480" y="0"/>
                </a:cxn>
                <a:cxn ang="0">
                  <a:pos x="0" y="288"/>
                </a:cxn>
                <a:cxn ang="0">
                  <a:pos x="480" y="576"/>
                </a:cxn>
                <a:cxn ang="0">
                  <a:pos x="960" y="288"/>
                </a:cxn>
                <a:cxn ang="0">
                  <a:pos x="480" y="0"/>
                </a:cxn>
              </a:cxnLst>
              <a:rect l="0" t="0" r="r" b="b"/>
              <a:pathLst>
                <a:path w="961" h="577">
                  <a:moveTo>
                    <a:pt x="480" y="0"/>
                  </a:moveTo>
                  <a:lnTo>
                    <a:pt x="0" y="288"/>
                  </a:lnTo>
                  <a:lnTo>
                    <a:pt x="480" y="576"/>
                  </a:lnTo>
                  <a:lnTo>
                    <a:pt x="960" y="288"/>
                  </a:lnTo>
                  <a:lnTo>
                    <a:pt x="480" y="0"/>
                  </a:lnTo>
                </a:path>
              </a:pathLst>
            </a:custGeom>
            <a:solidFill>
              <a:schemeClr val="bg1"/>
            </a:solidFill>
            <a:ln w="12700" cap="rnd" cmpd="sng">
              <a:solidFill>
                <a:schemeClr val="tx1"/>
              </a:solidFill>
              <a:prstDash val="solid"/>
              <a:round/>
              <a:headEnd type="none" w="med" len="med"/>
              <a:tailEnd type="none" w="med" len="med"/>
            </a:ln>
            <a:effectLst/>
          </p:spPr>
          <p:txBody>
            <a:bodyPr/>
            <a:lstStyle/>
            <a:p>
              <a:endParaRPr lang="en-US"/>
            </a:p>
          </p:txBody>
        </p:sp>
        <p:sp>
          <p:nvSpPr>
            <p:cNvPr id="33811" name="Rectangle 19"/>
            <p:cNvSpPr>
              <a:spLocks noChangeArrowheads="1"/>
            </p:cNvSpPr>
            <p:nvPr/>
          </p:nvSpPr>
          <p:spPr bwMode="auto">
            <a:xfrm>
              <a:off x="3871" y="2251"/>
              <a:ext cx="418" cy="254"/>
            </a:xfrm>
            <a:prstGeom prst="rect">
              <a:avLst/>
            </a:prstGeom>
            <a:solidFill>
              <a:schemeClr val="bg1"/>
            </a:solidFill>
            <a:ln w="12700">
              <a:noFill/>
              <a:miter lim="800000"/>
              <a:headEnd/>
              <a:tailEnd/>
            </a:ln>
            <a:effectLst/>
          </p:spPr>
          <p:txBody>
            <a:bodyPr wrap="none" anchor="ctr"/>
            <a:lstStyle/>
            <a:p>
              <a:endParaRPr lang="en-US"/>
            </a:p>
          </p:txBody>
        </p:sp>
      </p:grpSp>
      <p:sp>
        <p:nvSpPr>
          <p:cNvPr id="33812" name="Rectangle 20"/>
          <p:cNvSpPr>
            <a:spLocks noChangeArrowheads="1"/>
          </p:cNvSpPr>
          <p:nvPr/>
        </p:nvSpPr>
        <p:spPr bwMode="auto">
          <a:xfrm>
            <a:off x="134938" y="5638800"/>
            <a:ext cx="1828800" cy="914400"/>
          </a:xfrm>
          <a:prstGeom prst="rect">
            <a:avLst/>
          </a:prstGeom>
          <a:solidFill>
            <a:schemeClr val="bg1"/>
          </a:solidFill>
          <a:ln w="12700">
            <a:solidFill>
              <a:schemeClr val="tx1"/>
            </a:solidFill>
            <a:miter lim="800000"/>
            <a:headEnd/>
            <a:tailEnd/>
          </a:ln>
          <a:effectLst/>
        </p:spPr>
        <p:txBody>
          <a:bodyPr wrap="none" lIns="90488" tIns="44450" rIns="90488" bIns="44450" anchor="ctr"/>
          <a:lstStyle/>
          <a:p>
            <a:pPr algn="ctr" eaLnBrk="0" hangingPunct="0">
              <a:lnSpc>
                <a:spcPct val="75000"/>
              </a:lnSpc>
            </a:pPr>
            <a:r>
              <a:rPr lang="en-US" sz="3200">
                <a:solidFill>
                  <a:srgbClr val="1A1A00"/>
                </a:solidFill>
              </a:rPr>
              <a:t>Pay</a:t>
            </a:r>
          </a:p>
          <a:p>
            <a:pPr algn="ctr" eaLnBrk="0" hangingPunct="0">
              <a:lnSpc>
                <a:spcPct val="75000"/>
              </a:lnSpc>
            </a:pPr>
            <a:r>
              <a:rPr lang="en-US" sz="3200">
                <a:solidFill>
                  <a:srgbClr val="1A1A00"/>
                </a:solidFill>
              </a:rPr>
              <a:t>employees</a:t>
            </a:r>
          </a:p>
        </p:txBody>
      </p:sp>
      <p:sp>
        <p:nvSpPr>
          <p:cNvPr id="33813" name="Rectangle 21"/>
          <p:cNvSpPr>
            <a:spLocks noChangeArrowheads="1"/>
          </p:cNvSpPr>
          <p:nvPr/>
        </p:nvSpPr>
        <p:spPr bwMode="auto">
          <a:xfrm>
            <a:off x="2362200" y="5638800"/>
            <a:ext cx="1828800" cy="914400"/>
          </a:xfrm>
          <a:prstGeom prst="rect">
            <a:avLst/>
          </a:prstGeom>
          <a:solidFill>
            <a:schemeClr val="bg1"/>
          </a:solidFill>
          <a:ln w="12700">
            <a:solidFill>
              <a:schemeClr val="tx1"/>
            </a:solidFill>
            <a:miter lim="800000"/>
            <a:headEnd/>
            <a:tailEnd/>
          </a:ln>
          <a:effectLst/>
        </p:spPr>
        <p:txBody>
          <a:bodyPr wrap="none" lIns="90488" tIns="44450" rIns="90488" bIns="44450" anchor="ctr"/>
          <a:lstStyle/>
          <a:p>
            <a:pPr algn="ctr" eaLnBrk="0" hangingPunct="0">
              <a:lnSpc>
                <a:spcPct val="75000"/>
              </a:lnSpc>
            </a:pPr>
            <a:r>
              <a:rPr lang="en-US" sz="3200">
                <a:solidFill>
                  <a:srgbClr val="1A1A00"/>
                </a:solidFill>
              </a:rPr>
              <a:t>Issue</a:t>
            </a:r>
          </a:p>
          <a:p>
            <a:pPr algn="ctr" eaLnBrk="0" hangingPunct="0">
              <a:lnSpc>
                <a:spcPct val="75000"/>
              </a:lnSpc>
            </a:pPr>
            <a:r>
              <a:rPr lang="en-US" sz="3200">
                <a:solidFill>
                  <a:srgbClr val="1A1A00"/>
                </a:solidFill>
              </a:rPr>
              <a:t>stock</a:t>
            </a:r>
          </a:p>
        </p:txBody>
      </p:sp>
      <p:sp>
        <p:nvSpPr>
          <p:cNvPr id="33814" name="Rectangle 22"/>
          <p:cNvSpPr>
            <a:spLocks noChangeArrowheads="1"/>
          </p:cNvSpPr>
          <p:nvPr/>
        </p:nvSpPr>
        <p:spPr bwMode="auto">
          <a:xfrm>
            <a:off x="4537075" y="5638800"/>
            <a:ext cx="1828800" cy="914400"/>
          </a:xfrm>
          <a:prstGeom prst="rect">
            <a:avLst/>
          </a:prstGeom>
          <a:solidFill>
            <a:schemeClr val="bg1"/>
          </a:solidFill>
          <a:ln w="12700">
            <a:solidFill>
              <a:schemeClr val="tx1"/>
            </a:solidFill>
            <a:miter lim="800000"/>
            <a:headEnd/>
            <a:tailEnd/>
          </a:ln>
          <a:effectLst/>
        </p:spPr>
        <p:txBody>
          <a:bodyPr wrap="none" lIns="90488" tIns="44450" rIns="90488" bIns="44450" anchor="ctr"/>
          <a:lstStyle/>
          <a:p>
            <a:pPr algn="ctr" eaLnBrk="0" hangingPunct="0">
              <a:lnSpc>
                <a:spcPct val="75000"/>
              </a:lnSpc>
            </a:pPr>
            <a:r>
              <a:rPr lang="en-US" sz="3200">
                <a:solidFill>
                  <a:srgbClr val="1A1A00"/>
                </a:solidFill>
              </a:rPr>
              <a:t>Dividend</a:t>
            </a:r>
          </a:p>
          <a:p>
            <a:pPr algn="ctr" eaLnBrk="0" hangingPunct="0">
              <a:lnSpc>
                <a:spcPct val="75000"/>
              </a:lnSpc>
            </a:pPr>
            <a:r>
              <a:rPr lang="en-US" sz="3200">
                <a:solidFill>
                  <a:srgbClr val="1A1A00"/>
                </a:solidFill>
              </a:rPr>
              <a:t>payment</a:t>
            </a:r>
          </a:p>
        </p:txBody>
      </p:sp>
      <p:sp>
        <p:nvSpPr>
          <p:cNvPr id="33815" name="Rectangle 23"/>
          <p:cNvSpPr>
            <a:spLocks noChangeArrowheads="1"/>
          </p:cNvSpPr>
          <p:nvPr/>
        </p:nvSpPr>
        <p:spPr bwMode="auto">
          <a:xfrm>
            <a:off x="6729413" y="5638800"/>
            <a:ext cx="1828800" cy="914400"/>
          </a:xfrm>
          <a:prstGeom prst="rect">
            <a:avLst/>
          </a:prstGeom>
          <a:solidFill>
            <a:schemeClr val="bg1"/>
          </a:solidFill>
          <a:ln w="12700">
            <a:solidFill>
              <a:schemeClr val="tx1"/>
            </a:solidFill>
            <a:miter lim="800000"/>
            <a:headEnd/>
            <a:tailEnd/>
          </a:ln>
          <a:effectLst/>
        </p:spPr>
        <p:txBody>
          <a:bodyPr wrap="none" lIns="90488" tIns="44450" rIns="90488" bIns="44450" anchor="ctr"/>
          <a:lstStyle/>
          <a:p>
            <a:pPr algn="ctr" eaLnBrk="0" hangingPunct="0">
              <a:lnSpc>
                <a:spcPct val="75000"/>
              </a:lnSpc>
            </a:pPr>
            <a:r>
              <a:rPr lang="en-US" sz="3200">
                <a:solidFill>
                  <a:srgbClr val="1A1A00"/>
                </a:solidFill>
              </a:rPr>
              <a:t>Debt</a:t>
            </a:r>
          </a:p>
          <a:p>
            <a:pPr algn="ctr" eaLnBrk="0" hangingPunct="0">
              <a:lnSpc>
                <a:spcPct val="75000"/>
              </a:lnSpc>
            </a:pPr>
            <a:r>
              <a:rPr lang="en-US" sz="3200">
                <a:solidFill>
                  <a:srgbClr val="1A1A00"/>
                </a:solidFill>
              </a:rPr>
              <a:t>payment</a:t>
            </a:r>
          </a:p>
        </p:txBody>
      </p:sp>
      <p:grpSp>
        <p:nvGrpSpPr>
          <p:cNvPr id="33816" name="Group 24"/>
          <p:cNvGrpSpPr>
            <a:grpSpLocks/>
          </p:cNvGrpSpPr>
          <p:nvPr/>
        </p:nvGrpSpPr>
        <p:grpSpPr bwMode="auto">
          <a:xfrm>
            <a:off x="5029200" y="1870075"/>
            <a:ext cx="1525588" cy="915988"/>
            <a:chOff x="3312" y="1082"/>
            <a:chExt cx="961" cy="577"/>
          </a:xfrm>
        </p:grpSpPr>
        <p:sp>
          <p:nvSpPr>
            <p:cNvPr id="33817" name="Freeform 25"/>
            <p:cNvSpPr>
              <a:spLocks/>
            </p:cNvSpPr>
            <p:nvPr/>
          </p:nvSpPr>
          <p:spPr bwMode="auto">
            <a:xfrm>
              <a:off x="3312" y="1082"/>
              <a:ext cx="961" cy="577"/>
            </a:xfrm>
            <a:custGeom>
              <a:avLst/>
              <a:gdLst/>
              <a:ahLst/>
              <a:cxnLst>
                <a:cxn ang="0">
                  <a:pos x="480" y="0"/>
                </a:cxn>
                <a:cxn ang="0">
                  <a:pos x="0" y="288"/>
                </a:cxn>
                <a:cxn ang="0">
                  <a:pos x="480" y="576"/>
                </a:cxn>
                <a:cxn ang="0">
                  <a:pos x="960" y="288"/>
                </a:cxn>
                <a:cxn ang="0">
                  <a:pos x="480" y="0"/>
                </a:cxn>
              </a:cxnLst>
              <a:rect l="0" t="0" r="r" b="b"/>
              <a:pathLst>
                <a:path w="961" h="577">
                  <a:moveTo>
                    <a:pt x="480" y="0"/>
                  </a:moveTo>
                  <a:lnTo>
                    <a:pt x="0" y="288"/>
                  </a:lnTo>
                  <a:lnTo>
                    <a:pt x="480" y="576"/>
                  </a:lnTo>
                  <a:lnTo>
                    <a:pt x="960" y="288"/>
                  </a:lnTo>
                  <a:lnTo>
                    <a:pt x="480" y="0"/>
                  </a:lnTo>
                </a:path>
              </a:pathLst>
            </a:custGeom>
            <a:solidFill>
              <a:schemeClr val="bg1"/>
            </a:solidFill>
            <a:ln w="12700" cap="rnd" cmpd="sng">
              <a:solidFill>
                <a:schemeClr val="tx1"/>
              </a:solidFill>
              <a:prstDash val="solid"/>
              <a:round/>
              <a:headEnd type="none" w="med" len="med"/>
              <a:tailEnd type="none" w="med" len="med"/>
            </a:ln>
            <a:effectLst/>
          </p:spPr>
          <p:txBody>
            <a:bodyPr/>
            <a:lstStyle/>
            <a:p>
              <a:endParaRPr lang="en-US"/>
            </a:p>
          </p:txBody>
        </p:sp>
        <p:sp>
          <p:nvSpPr>
            <p:cNvPr id="33818" name="Rectangle 26"/>
            <p:cNvSpPr>
              <a:spLocks noChangeArrowheads="1"/>
            </p:cNvSpPr>
            <p:nvPr/>
          </p:nvSpPr>
          <p:spPr bwMode="auto">
            <a:xfrm>
              <a:off x="3583" y="1243"/>
              <a:ext cx="418" cy="254"/>
            </a:xfrm>
            <a:prstGeom prst="rect">
              <a:avLst/>
            </a:prstGeom>
            <a:solidFill>
              <a:schemeClr val="bg1"/>
            </a:solidFill>
            <a:ln w="12700">
              <a:noFill/>
              <a:miter lim="800000"/>
              <a:headEnd/>
              <a:tailEnd/>
            </a:ln>
            <a:effectLst/>
          </p:spPr>
          <p:txBody>
            <a:bodyPr wrap="none" anchor="ctr"/>
            <a:lstStyle/>
            <a:p>
              <a:endParaRPr lang="en-US"/>
            </a:p>
          </p:txBody>
        </p:sp>
      </p:grpSp>
      <p:sp>
        <p:nvSpPr>
          <p:cNvPr id="33819" name="Rectangle 27"/>
          <p:cNvSpPr>
            <a:spLocks noChangeArrowheads="1"/>
          </p:cNvSpPr>
          <p:nvPr/>
        </p:nvSpPr>
        <p:spPr bwMode="auto">
          <a:xfrm>
            <a:off x="7162800" y="2486025"/>
            <a:ext cx="1676400" cy="914400"/>
          </a:xfrm>
          <a:prstGeom prst="rect">
            <a:avLst/>
          </a:prstGeom>
          <a:solidFill>
            <a:schemeClr val="bg1"/>
          </a:solidFill>
          <a:ln w="12700">
            <a:solidFill>
              <a:schemeClr val="tx1"/>
            </a:solidFill>
            <a:miter lim="800000"/>
            <a:headEnd/>
            <a:tailEnd/>
          </a:ln>
          <a:effectLst/>
        </p:spPr>
        <p:txBody>
          <a:bodyPr wrap="none" lIns="90488" tIns="44450" rIns="90488" bIns="44450" anchor="ctr"/>
          <a:lstStyle/>
          <a:p>
            <a:pPr algn="ctr" eaLnBrk="0" hangingPunct="0">
              <a:lnSpc>
                <a:spcPct val="75000"/>
              </a:lnSpc>
            </a:pPr>
            <a:r>
              <a:rPr lang="en-US" sz="3200">
                <a:solidFill>
                  <a:srgbClr val="1A1A00"/>
                </a:solidFill>
              </a:rPr>
              <a:t>Issue</a:t>
            </a:r>
          </a:p>
          <a:p>
            <a:pPr algn="ctr" eaLnBrk="0" hangingPunct="0">
              <a:lnSpc>
                <a:spcPct val="75000"/>
              </a:lnSpc>
            </a:pPr>
            <a:r>
              <a:rPr lang="en-US" sz="3200">
                <a:solidFill>
                  <a:srgbClr val="1A1A00"/>
                </a:solidFill>
              </a:rPr>
              <a:t>debt</a:t>
            </a:r>
          </a:p>
        </p:txBody>
      </p:sp>
      <p:sp>
        <p:nvSpPr>
          <p:cNvPr id="33820" name="Rectangle 28"/>
          <p:cNvSpPr>
            <a:spLocks noChangeArrowheads="1"/>
          </p:cNvSpPr>
          <p:nvPr/>
        </p:nvSpPr>
        <p:spPr bwMode="auto">
          <a:xfrm>
            <a:off x="2058988" y="4725988"/>
            <a:ext cx="987425" cy="454025"/>
          </a:xfrm>
          <a:prstGeom prst="rect">
            <a:avLst/>
          </a:prstGeom>
          <a:noFill/>
          <a:ln w="12700">
            <a:noFill/>
            <a:miter lim="800000"/>
            <a:headEnd/>
            <a:tailEnd/>
          </a:ln>
          <a:effectLst/>
        </p:spPr>
        <p:txBody>
          <a:bodyPr lIns="90488" tIns="44450" rIns="90488" bIns="44450">
            <a:spAutoFit/>
          </a:bodyPr>
          <a:lstStyle/>
          <a:p>
            <a:pPr eaLnBrk="0" hangingPunct="0">
              <a:spcBef>
                <a:spcPct val="50000"/>
              </a:spcBef>
            </a:pPr>
            <a:r>
              <a:rPr lang="en-US">
                <a:solidFill>
                  <a:schemeClr val="tx2"/>
                </a:solidFill>
              </a:rPr>
              <a:t>(1, 1)</a:t>
            </a:r>
          </a:p>
        </p:txBody>
      </p:sp>
      <p:sp>
        <p:nvSpPr>
          <p:cNvPr id="33821" name="Rectangle 29"/>
          <p:cNvSpPr>
            <a:spLocks noChangeArrowheads="1"/>
          </p:cNvSpPr>
          <p:nvPr/>
        </p:nvSpPr>
        <p:spPr bwMode="auto">
          <a:xfrm>
            <a:off x="1754188" y="2897188"/>
            <a:ext cx="987425" cy="454025"/>
          </a:xfrm>
          <a:prstGeom prst="rect">
            <a:avLst/>
          </a:prstGeom>
          <a:noFill/>
          <a:ln w="12700">
            <a:noFill/>
            <a:miter lim="800000"/>
            <a:headEnd/>
            <a:tailEnd/>
          </a:ln>
          <a:effectLst/>
        </p:spPr>
        <p:txBody>
          <a:bodyPr lIns="90488" tIns="44450" rIns="90488" bIns="44450">
            <a:spAutoFit/>
          </a:bodyPr>
          <a:lstStyle/>
          <a:p>
            <a:pPr eaLnBrk="0" hangingPunct="0">
              <a:spcBef>
                <a:spcPct val="50000"/>
              </a:spcBef>
            </a:pPr>
            <a:r>
              <a:rPr lang="en-US">
                <a:solidFill>
                  <a:schemeClr val="tx2"/>
                </a:solidFill>
              </a:rPr>
              <a:t>(0, </a:t>
            </a:r>
            <a:r>
              <a:rPr lang="en-US" i="1">
                <a:solidFill>
                  <a:schemeClr val="tx2"/>
                </a:solidFill>
              </a:rPr>
              <a:t>N</a:t>
            </a:r>
            <a:r>
              <a:rPr lang="en-US">
                <a:solidFill>
                  <a:schemeClr val="tx2"/>
                </a:solidFill>
              </a:rPr>
              <a:t>)</a:t>
            </a:r>
          </a:p>
        </p:txBody>
      </p:sp>
      <p:sp>
        <p:nvSpPr>
          <p:cNvPr id="33822" name="Rectangle 30"/>
          <p:cNvSpPr>
            <a:spLocks noChangeArrowheads="1"/>
          </p:cNvSpPr>
          <p:nvPr/>
        </p:nvSpPr>
        <p:spPr bwMode="auto">
          <a:xfrm>
            <a:off x="3354388" y="3049588"/>
            <a:ext cx="987425" cy="454025"/>
          </a:xfrm>
          <a:prstGeom prst="rect">
            <a:avLst/>
          </a:prstGeom>
          <a:noFill/>
          <a:ln w="12700">
            <a:noFill/>
            <a:miter lim="800000"/>
            <a:headEnd/>
            <a:tailEnd/>
          </a:ln>
          <a:effectLst/>
        </p:spPr>
        <p:txBody>
          <a:bodyPr lIns="90488" tIns="44450" rIns="90488" bIns="44450">
            <a:spAutoFit/>
          </a:bodyPr>
          <a:lstStyle/>
          <a:p>
            <a:pPr eaLnBrk="0" hangingPunct="0">
              <a:spcBef>
                <a:spcPct val="50000"/>
              </a:spcBef>
            </a:pPr>
            <a:r>
              <a:rPr lang="en-US">
                <a:solidFill>
                  <a:schemeClr val="tx2"/>
                </a:solidFill>
              </a:rPr>
              <a:t>(0, </a:t>
            </a:r>
            <a:r>
              <a:rPr lang="en-US" i="1">
                <a:solidFill>
                  <a:schemeClr val="tx2"/>
                </a:solidFill>
              </a:rPr>
              <a:t>N</a:t>
            </a:r>
            <a:r>
              <a:rPr lang="en-US">
                <a:solidFill>
                  <a:schemeClr val="tx2"/>
                </a:solidFill>
              </a:rPr>
              <a:t>)</a:t>
            </a:r>
          </a:p>
        </p:txBody>
      </p:sp>
      <p:sp>
        <p:nvSpPr>
          <p:cNvPr id="33823" name="Rectangle 31"/>
          <p:cNvSpPr>
            <a:spLocks noChangeArrowheads="1"/>
          </p:cNvSpPr>
          <p:nvPr/>
        </p:nvSpPr>
        <p:spPr bwMode="auto">
          <a:xfrm>
            <a:off x="4116388" y="4725988"/>
            <a:ext cx="987425" cy="454025"/>
          </a:xfrm>
          <a:prstGeom prst="rect">
            <a:avLst/>
          </a:prstGeom>
          <a:noFill/>
          <a:ln w="12700">
            <a:noFill/>
            <a:miter lim="800000"/>
            <a:headEnd/>
            <a:tailEnd/>
          </a:ln>
          <a:effectLst/>
        </p:spPr>
        <p:txBody>
          <a:bodyPr lIns="90488" tIns="44450" rIns="90488" bIns="44450">
            <a:spAutoFit/>
          </a:bodyPr>
          <a:lstStyle/>
          <a:p>
            <a:pPr eaLnBrk="0" hangingPunct="0">
              <a:spcBef>
                <a:spcPct val="50000"/>
              </a:spcBef>
            </a:pPr>
            <a:r>
              <a:rPr lang="en-US">
                <a:solidFill>
                  <a:schemeClr val="tx2"/>
                </a:solidFill>
              </a:rPr>
              <a:t>(1, 1)</a:t>
            </a:r>
          </a:p>
        </p:txBody>
      </p:sp>
      <p:sp>
        <p:nvSpPr>
          <p:cNvPr id="33824" name="Rectangle 32"/>
          <p:cNvSpPr>
            <a:spLocks noChangeArrowheads="1"/>
          </p:cNvSpPr>
          <p:nvPr/>
        </p:nvSpPr>
        <p:spPr bwMode="auto">
          <a:xfrm>
            <a:off x="4116388" y="2820988"/>
            <a:ext cx="987425" cy="454025"/>
          </a:xfrm>
          <a:prstGeom prst="rect">
            <a:avLst/>
          </a:prstGeom>
          <a:noFill/>
          <a:ln w="12700">
            <a:noFill/>
            <a:miter lim="800000"/>
            <a:headEnd/>
            <a:tailEnd/>
          </a:ln>
          <a:effectLst/>
        </p:spPr>
        <p:txBody>
          <a:bodyPr lIns="90488" tIns="44450" rIns="90488" bIns="44450">
            <a:spAutoFit/>
          </a:bodyPr>
          <a:lstStyle/>
          <a:p>
            <a:pPr eaLnBrk="0" hangingPunct="0">
              <a:spcBef>
                <a:spcPct val="50000"/>
              </a:spcBef>
            </a:pPr>
            <a:r>
              <a:rPr lang="en-US">
                <a:solidFill>
                  <a:schemeClr val="tx2"/>
                </a:solidFill>
              </a:rPr>
              <a:t>(0, </a:t>
            </a:r>
            <a:r>
              <a:rPr lang="en-US" i="1">
                <a:solidFill>
                  <a:schemeClr val="tx2"/>
                </a:solidFill>
              </a:rPr>
              <a:t>N</a:t>
            </a:r>
            <a:r>
              <a:rPr lang="en-US">
                <a:solidFill>
                  <a:schemeClr val="tx2"/>
                </a:solidFill>
              </a:rPr>
              <a:t>)</a:t>
            </a:r>
          </a:p>
        </p:txBody>
      </p:sp>
      <p:sp>
        <p:nvSpPr>
          <p:cNvPr id="33825" name="Rectangle 33"/>
          <p:cNvSpPr>
            <a:spLocks noChangeArrowheads="1"/>
          </p:cNvSpPr>
          <p:nvPr/>
        </p:nvSpPr>
        <p:spPr bwMode="auto">
          <a:xfrm>
            <a:off x="5868988" y="4725988"/>
            <a:ext cx="987425" cy="454025"/>
          </a:xfrm>
          <a:prstGeom prst="rect">
            <a:avLst/>
          </a:prstGeom>
          <a:noFill/>
          <a:ln w="12700">
            <a:noFill/>
            <a:miter lim="800000"/>
            <a:headEnd/>
            <a:tailEnd/>
          </a:ln>
          <a:effectLst/>
        </p:spPr>
        <p:txBody>
          <a:bodyPr lIns="90488" tIns="44450" rIns="90488" bIns="44450">
            <a:spAutoFit/>
          </a:bodyPr>
          <a:lstStyle/>
          <a:p>
            <a:pPr eaLnBrk="0" hangingPunct="0">
              <a:spcBef>
                <a:spcPct val="50000"/>
              </a:spcBef>
            </a:pPr>
            <a:r>
              <a:rPr lang="en-US">
                <a:solidFill>
                  <a:schemeClr val="tx2"/>
                </a:solidFill>
              </a:rPr>
              <a:t>(1, 1)</a:t>
            </a:r>
          </a:p>
        </p:txBody>
      </p:sp>
      <p:grpSp>
        <p:nvGrpSpPr>
          <p:cNvPr id="33826" name="Group 34"/>
          <p:cNvGrpSpPr>
            <a:grpSpLocks/>
          </p:cNvGrpSpPr>
          <p:nvPr/>
        </p:nvGrpSpPr>
        <p:grpSpPr bwMode="auto">
          <a:xfrm>
            <a:off x="7239000" y="4038600"/>
            <a:ext cx="1525588" cy="915988"/>
            <a:chOff x="4704" y="2448"/>
            <a:chExt cx="961" cy="577"/>
          </a:xfrm>
        </p:grpSpPr>
        <p:sp>
          <p:nvSpPr>
            <p:cNvPr id="33827" name="Freeform 35"/>
            <p:cNvSpPr>
              <a:spLocks/>
            </p:cNvSpPr>
            <p:nvPr/>
          </p:nvSpPr>
          <p:spPr bwMode="auto">
            <a:xfrm>
              <a:off x="4704" y="2448"/>
              <a:ext cx="961" cy="577"/>
            </a:xfrm>
            <a:custGeom>
              <a:avLst/>
              <a:gdLst/>
              <a:ahLst/>
              <a:cxnLst>
                <a:cxn ang="0">
                  <a:pos x="480" y="0"/>
                </a:cxn>
                <a:cxn ang="0">
                  <a:pos x="0" y="288"/>
                </a:cxn>
                <a:cxn ang="0">
                  <a:pos x="480" y="576"/>
                </a:cxn>
                <a:cxn ang="0">
                  <a:pos x="960" y="288"/>
                </a:cxn>
                <a:cxn ang="0">
                  <a:pos x="480" y="0"/>
                </a:cxn>
              </a:cxnLst>
              <a:rect l="0" t="0" r="r" b="b"/>
              <a:pathLst>
                <a:path w="961" h="577">
                  <a:moveTo>
                    <a:pt x="480" y="0"/>
                  </a:moveTo>
                  <a:lnTo>
                    <a:pt x="0" y="288"/>
                  </a:lnTo>
                  <a:lnTo>
                    <a:pt x="480" y="576"/>
                  </a:lnTo>
                  <a:lnTo>
                    <a:pt x="960" y="288"/>
                  </a:lnTo>
                  <a:lnTo>
                    <a:pt x="480" y="0"/>
                  </a:lnTo>
                </a:path>
              </a:pathLst>
            </a:custGeom>
            <a:solidFill>
              <a:schemeClr val="bg1"/>
            </a:solidFill>
            <a:ln w="12700" cap="rnd" cmpd="sng">
              <a:solidFill>
                <a:schemeClr val="tx1"/>
              </a:solidFill>
              <a:prstDash val="solid"/>
              <a:round/>
              <a:headEnd type="none" w="med" len="med"/>
              <a:tailEnd type="none" w="med" len="med"/>
            </a:ln>
            <a:effectLst/>
          </p:spPr>
          <p:txBody>
            <a:bodyPr/>
            <a:lstStyle/>
            <a:p>
              <a:endParaRPr lang="en-US"/>
            </a:p>
          </p:txBody>
        </p:sp>
        <p:sp>
          <p:nvSpPr>
            <p:cNvPr id="33828" name="Rectangle 36"/>
            <p:cNvSpPr>
              <a:spLocks noChangeArrowheads="1"/>
            </p:cNvSpPr>
            <p:nvPr/>
          </p:nvSpPr>
          <p:spPr bwMode="auto">
            <a:xfrm>
              <a:off x="4975" y="2609"/>
              <a:ext cx="418" cy="254"/>
            </a:xfrm>
            <a:prstGeom prst="rect">
              <a:avLst/>
            </a:prstGeom>
            <a:solidFill>
              <a:schemeClr val="bg1"/>
            </a:solidFill>
            <a:ln w="12700">
              <a:noFill/>
              <a:miter lim="800000"/>
              <a:headEnd/>
              <a:tailEnd/>
            </a:ln>
            <a:effectLst/>
          </p:spPr>
          <p:txBody>
            <a:bodyPr wrap="none" anchor="ctr"/>
            <a:lstStyle/>
            <a:p>
              <a:endParaRPr lang="en-US"/>
            </a:p>
          </p:txBody>
        </p:sp>
      </p:grpSp>
      <p:sp>
        <p:nvSpPr>
          <p:cNvPr id="33829" name="Line 37"/>
          <p:cNvSpPr>
            <a:spLocks noChangeShapeType="1"/>
          </p:cNvSpPr>
          <p:nvPr/>
        </p:nvSpPr>
        <p:spPr bwMode="auto">
          <a:xfrm>
            <a:off x="8001000" y="4954588"/>
            <a:ext cx="0" cy="684212"/>
          </a:xfrm>
          <a:prstGeom prst="line">
            <a:avLst/>
          </a:prstGeom>
          <a:noFill/>
          <a:ln w="12700">
            <a:solidFill>
              <a:schemeClr val="tx1"/>
            </a:solidFill>
            <a:round/>
            <a:headEnd/>
            <a:tailEnd/>
          </a:ln>
          <a:effectLst/>
        </p:spPr>
        <p:txBody>
          <a:bodyPr/>
          <a:lstStyle/>
          <a:p>
            <a:endParaRPr lang="en-US"/>
          </a:p>
        </p:txBody>
      </p:sp>
      <p:sp>
        <p:nvSpPr>
          <p:cNvPr id="33830" name="Rectangle 38"/>
          <p:cNvSpPr>
            <a:spLocks noChangeArrowheads="1"/>
          </p:cNvSpPr>
          <p:nvPr/>
        </p:nvSpPr>
        <p:spPr bwMode="auto">
          <a:xfrm>
            <a:off x="3846513" y="1906588"/>
            <a:ext cx="987425" cy="454025"/>
          </a:xfrm>
          <a:prstGeom prst="rect">
            <a:avLst/>
          </a:prstGeom>
          <a:noFill/>
          <a:ln w="12700">
            <a:noFill/>
            <a:miter lim="800000"/>
            <a:headEnd/>
            <a:tailEnd/>
          </a:ln>
          <a:effectLst/>
        </p:spPr>
        <p:txBody>
          <a:bodyPr lIns="90488" tIns="44450" rIns="90488" bIns="44450">
            <a:spAutoFit/>
          </a:bodyPr>
          <a:lstStyle/>
          <a:p>
            <a:pPr eaLnBrk="0" hangingPunct="0">
              <a:spcBef>
                <a:spcPct val="50000"/>
              </a:spcBef>
            </a:pPr>
            <a:r>
              <a:rPr lang="en-US">
                <a:solidFill>
                  <a:schemeClr val="tx2"/>
                </a:solidFill>
              </a:rPr>
              <a:t>(0, </a:t>
            </a:r>
            <a:r>
              <a:rPr lang="en-US" i="1">
                <a:solidFill>
                  <a:schemeClr val="tx2"/>
                </a:solidFill>
              </a:rPr>
              <a:t>N</a:t>
            </a:r>
            <a:r>
              <a:rPr lang="en-US">
                <a:solidFill>
                  <a:schemeClr val="tx2"/>
                </a:solidFill>
              </a:rPr>
              <a:t>)</a:t>
            </a:r>
          </a:p>
        </p:txBody>
      </p:sp>
      <p:sp>
        <p:nvSpPr>
          <p:cNvPr id="33831" name="Rectangle 39"/>
          <p:cNvSpPr>
            <a:spLocks noChangeArrowheads="1"/>
          </p:cNvSpPr>
          <p:nvPr/>
        </p:nvSpPr>
        <p:spPr bwMode="auto">
          <a:xfrm>
            <a:off x="6326188" y="2287588"/>
            <a:ext cx="987425" cy="454025"/>
          </a:xfrm>
          <a:prstGeom prst="rect">
            <a:avLst/>
          </a:prstGeom>
          <a:noFill/>
          <a:ln w="12700">
            <a:noFill/>
            <a:miter lim="800000"/>
            <a:headEnd/>
            <a:tailEnd/>
          </a:ln>
          <a:effectLst/>
        </p:spPr>
        <p:txBody>
          <a:bodyPr lIns="90488" tIns="44450" rIns="90488" bIns="44450">
            <a:spAutoFit/>
          </a:bodyPr>
          <a:lstStyle/>
          <a:p>
            <a:pPr eaLnBrk="0" hangingPunct="0">
              <a:spcBef>
                <a:spcPct val="50000"/>
              </a:spcBef>
            </a:pPr>
            <a:r>
              <a:rPr lang="en-US">
                <a:solidFill>
                  <a:schemeClr val="tx2"/>
                </a:solidFill>
              </a:rPr>
              <a:t>(1, 1)</a:t>
            </a:r>
          </a:p>
        </p:txBody>
      </p:sp>
      <p:sp>
        <p:nvSpPr>
          <p:cNvPr id="33832" name="Rectangle 40"/>
          <p:cNvSpPr>
            <a:spLocks noChangeArrowheads="1"/>
          </p:cNvSpPr>
          <p:nvPr/>
        </p:nvSpPr>
        <p:spPr bwMode="auto">
          <a:xfrm>
            <a:off x="7164388" y="3506788"/>
            <a:ext cx="987425" cy="454025"/>
          </a:xfrm>
          <a:prstGeom prst="rect">
            <a:avLst/>
          </a:prstGeom>
          <a:noFill/>
          <a:ln w="12700">
            <a:noFill/>
            <a:miter lim="800000"/>
            <a:headEnd/>
            <a:tailEnd/>
          </a:ln>
          <a:effectLst/>
        </p:spPr>
        <p:txBody>
          <a:bodyPr lIns="90488" tIns="44450" rIns="90488" bIns="44450">
            <a:spAutoFit/>
          </a:bodyPr>
          <a:lstStyle/>
          <a:p>
            <a:pPr eaLnBrk="0" hangingPunct="0">
              <a:spcBef>
                <a:spcPct val="50000"/>
              </a:spcBef>
            </a:pPr>
            <a:r>
              <a:rPr lang="en-US">
                <a:solidFill>
                  <a:schemeClr val="tx2"/>
                </a:solidFill>
              </a:rPr>
              <a:t>(0, </a:t>
            </a:r>
            <a:r>
              <a:rPr lang="en-US" i="1">
                <a:solidFill>
                  <a:schemeClr val="tx2"/>
                </a:solidFill>
              </a:rPr>
              <a:t>N</a:t>
            </a:r>
            <a:r>
              <a:rPr lang="en-US">
                <a:solidFill>
                  <a:schemeClr val="tx2"/>
                </a:solidFill>
              </a:rPr>
              <a:t>)</a:t>
            </a:r>
          </a:p>
        </p:txBody>
      </p:sp>
      <p:sp>
        <p:nvSpPr>
          <p:cNvPr id="33833" name="Freeform 41"/>
          <p:cNvSpPr>
            <a:spLocks/>
          </p:cNvSpPr>
          <p:nvPr/>
        </p:nvSpPr>
        <p:spPr bwMode="auto">
          <a:xfrm>
            <a:off x="3505200" y="2320925"/>
            <a:ext cx="1525588" cy="7938"/>
          </a:xfrm>
          <a:custGeom>
            <a:avLst/>
            <a:gdLst/>
            <a:ahLst/>
            <a:cxnLst>
              <a:cxn ang="0">
                <a:pos x="0" y="0"/>
              </a:cxn>
              <a:cxn ang="0">
                <a:pos x="960" y="4"/>
              </a:cxn>
            </a:cxnLst>
            <a:rect l="0" t="0" r="r" b="b"/>
            <a:pathLst>
              <a:path w="961" h="5">
                <a:moveTo>
                  <a:pt x="0" y="0"/>
                </a:moveTo>
                <a:lnTo>
                  <a:pt x="960" y="4"/>
                </a:lnTo>
              </a:path>
            </a:pathLst>
          </a:custGeom>
          <a:noFill/>
          <a:ln w="12700" cap="rnd" cmpd="sng">
            <a:solidFill>
              <a:schemeClr val="tx1"/>
            </a:solidFill>
            <a:prstDash val="solid"/>
            <a:round/>
            <a:headEnd type="none" w="med" len="med"/>
            <a:tailEnd type="none" w="med" len="med"/>
          </a:ln>
          <a:effectLst/>
        </p:spPr>
        <p:txBody>
          <a:bodyPr/>
          <a:lstStyle/>
          <a:p>
            <a:endParaRPr lang="en-US"/>
          </a:p>
        </p:txBody>
      </p:sp>
      <p:sp>
        <p:nvSpPr>
          <p:cNvPr id="33834" name="Freeform 42"/>
          <p:cNvSpPr>
            <a:spLocks/>
          </p:cNvSpPr>
          <p:nvPr/>
        </p:nvSpPr>
        <p:spPr bwMode="auto">
          <a:xfrm>
            <a:off x="762000" y="2320925"/>
            <a:ext cx="915988" cy="1150938"/>
          </a:xfrm>
          <a:custGeom>
            <a:avLst/>
            <a:gdLst/>
            <a:ahLst/>
            <a:cxnLst>
              <a:cxn ang="0">
                <a:pos x="576" y="0"/>
              </a:cxn>
              <a:cxn ang="0">
                <a:pos x="0" y="724"/>
              </a:cxn>
            </a:cxnLst>
            <a:rect l="0" t="0" r="r" b="b"/>
            <a:pathLst>
              <a:path w="577" h="725">
                <a:moveTo>
                  <a:pt x="576" y="0"/>
                </a:moveTo>
                <a:lnTo>
                  <a:pt x="0" y="724"/>
                </a:lnTo>
              </a:path>
            </a:pathLst>
          </a:custGeom>
          <a:noFill/>
          <a:ln w="12700" cap="rnd" cmpd="sng">
            <a:solidFill>
              <a:schemeClr val="tx1"/>
            </a:solidFill>
            <a:prstDash val="solid"/>
            <a:round/>
            <a:headEnd type="none" w="med" len="med"/>
            <a:tailEnd type="none" w="med" len="med"/>
          </a:ln>
          <a:effectLst/>
        </p:spPr>
        <p:txBody>
          <a:bodyPr/>
          <a:lstStyle/>
          <a:p>
            <a:endParaRPr lang="en-US"/>
          </a:p>
        </p:txBody>
      </p:sp>
      <p:sp>
        <p:nvSpPr>
          <p:cNvPr id="33835" name="Freeform 43"/>
          <p:cNvSpPr>
            <a:spLocks/>
          </p:cNvSpPr>
          <p:nvPr/>
        </p:nvSpPr>
        <p:spPr bwMode="auto">
          <a:xfrm>
            <a:off x="2590800" y="2778125"/>
            <a:ext cx="1588" cy="693738"/>
          </a:xfrm>
          <a:custGeom>
            <a:avLst/>
            <a:gdLst/>
            <a:ahLst/>
            <a:cxnLst>
              <a:cxn ang="0">
                <a:pos x="0" y="436"/>
              </a:cxn>
              <a:cxn ang="0">
                <a:pos x="0" y="0"/>
              </a:cxn>
            </a:cxnLst>
            <a:rect l="0" t="0" r="r" b="b"/>
            <a:pathLst>
              <a:path w="1" h="437">
                <a:moveTo>
                  <a:pt x="0" y="436"/>
                </a:moveTo>
                <a:lnTo>
                  <a:pt x="0" y="0"/>
                </a:lnTo>
              </a:path>
            </a:pathLst>
          </a:custGeom>
          <a:noFill/>
          <a:ln w="12700" cap="rnd" cmpd="sng">
            <a:solidFill>
              <a:schemeClr val="tx1"/>
            </a:solidFill>
            <a:prstDash val="solid"/>
            <a:round/>
            <a:headEnd type="none" w="med" len="med"/>
            <a:tailEnd type="none" w="med" len="med"/>
          </a:ln>
          <a:effectLst/>
        </p:spPr>
        <p:txBody>
          <a:bodyPr/>
          <a:lstStyle/>
          <a:p>
            <a:endParaRPr lang="en-US"/>
          </a:p>
        </p:txBody>
      </p:sp>
      <p:sp>
        <p:nvSpPr>
          <p:cNvPr id="33836" name="Line 44"/>
          <p:cNvSpPr>
            <a:spLocks noChangeShapeType="1"/>
          </p:cNvSpPr>
          <p:nvPr/>
        </p:nvSpPr>
        <p:spPr bwMode="auto">
          <a:xfrm flipH="1" flipV="1">
            <a:off x="3098800" y="2786063"/>
            <a:ext cx="657225" cy="1141412"/>
          </a:xfrm>
          <a:prstGeom prst="line">
            <a:avLst/>
          </a:prstGeom>
          <a:noFill/>
          <a:ln w="12700">
            <a:solidFill>
              <a:schemeClr val="tx1"/>
            </a:solidFill>
            <a:round/>
            <a:headEnd/>
            <a:tailEnd/>
          </a:ln>
          <a:effectLst/>
        </p:spPr>
        <p:txBody>
          <a:bodyPr/>
          <a:lstStyle/>
          <a:p>
            <a:endParaRPr lang="en-US"/>
          </a:p>
        </p:txBody>
      </p:sp>
      <p:sp>
        <p:nvSpPr>
          <p:cNvPr id="33837" name="Freeform 45"/>
          <p:cNvSpPr>
            <a:spLocks/>
          </p:cNvSpPr>
          <p:nvPr/>
        </p:nvSpPr>
        <p:spPr bwMode="auto">
          <a:xfrm>
            <a:off x="3505200" y="2320925"/>
            <a:ext cx="2744788" cy="1150938"/>
          </a:xfrm>
          <a:custGeom>
            <a:avLst/>
            <a:gdLst/>
            <a:ahLst/>
            <a:cxnLst>
              <a:cxn ang="0">
                <a:pos x="1728" y="724"/>
              </a:cxn>
              <a:cxn ang="0">
                <a:pos x="0" y="0"/>
              </a:cxn>
            </a:cxnLst>
            <a:rect l="0" t="0" r="r" b="b"/>
            <a:pathLst>
              <a:path w="1729" h="725">
                <a:moveTo>
                  <a:pt x="1728" y="724"/>
                </a:moveTo>
                <a:lnTo>
                  <a:pt x="0" y="0"/>
                </a:lnTo>
              </a:path>
            </a:pathLst>
          </a:custGeom>
          <a:noFill/>
          <a:ln w="12700" cap="rnd" cmpd="sng">
            <a:solidFill>
              <a:schemeClr val="tx1"/>
            </a:solidFill>
            <a:prstDash val="solid"/>
            <a:round/>
            <a:headEnd type="none" w="med" len="med"/>
            <a:tailEnd type="none" w="med" len="med"/>
          </a:ln>
          <a:effectLst/>
        </p:spPr>
        <p:txBody>
          <a:bodyPr/>
          <a:lstStyle/>
          <a:p>
            <a:endParaRPr lang="en-US"/>
          </a:p>
        </p:txBody>
      </p:sp>
      <p:sp>
        <p:nvSpPr>
          <p:cNvPr id="33838" name="Line 46"/>
          <p:cNvSpPr>
            <a:spLocks noChangeShapeType="1"/>
          </p:cNvSpPr>
          <p:nvPr/>
        </p:nvSpPr>
        <p:spPr bwMode="auto">
          <a:xfrm flipH="1" flipV="1">
            <a:off x="6097588" y="2592388"/>
            <a:ext cx="1065212" cy="303212"/>
          </a:xfrm>
          <a:prstGeom prst="line">
            <a:avLst/>
          </a:prstGeom>
          <a:noFill/>
          <a:ln w="12700">
            <a:solidFill>
              <a:schemeClr val="tx1"/>
            </a:solidFill>
            <a:round/>
            <a:headEnd/>
            <a:tailEnd/>
          </a:ln>
          <a:effectLst/>
        </p:spPr>
        <p:txBody>
          <a:bodyPr/>
          <a:lstStyle/>
          <a:p>
            <a:endParaRPr lang="en-US"/>
          </a:p>
        </p:txBody>
      </p:sp>
      <p:sp>
        <p:nvSpPr>
          <p:cNvPr id="33839" name="Freeform 47"/>
          <p:cNvSpPr>
            <a:spLocks/>
          </p:cNvSpPr>
          <p:nvPr/>
        </p:nvSpPr>
        <p:spPr bwMode="auto">
          <a:xfrm>
            <a:off x="8001000" y="3400425"/>
            <a:ext cx="1588" cy="639763"/>
          </a:xfrm>
          <a:custGeom>
            <a:avLst/>
            <a:gdLst/>
            <a:ahLst/>
            <a:cxnLst>
              <a:cxn ang="0">
                <a:pos x="0" y="402"/>
              </a:cxn>
              <a:cxn ang="0">
                <a:pos x="0" y="0"/>
              </a:cxn>
            </a:cxnLst>
            <a:rect l="0" t="0" r="r" b="b"/>
            <a:pathLst>
              <a:path w="1" h="403">
                <a:moveTo>
                  <a:pt x="0" y="402"/>
                </a:moveTo>
                <a:lnTo>
                  <a:pt x="0" y="0"/>
                </a:lnTo>
              </a:path>
            </a:pathLst>
          </a:custGeom>
          <a:noFill/>
          <a:ln w="12700" cap="rnd" cmpd="sng">
            <a:solidFill>
              <a:schemeClr val="tx1"/>
            </a:solidFill>
            <a:prstDash val="solid"/>
            <a:round/>
            <a:headEnd type="none" w="med" len="med"/>
            <a:tailEnd type="none" w="med" len="med"/>
          </a:ln>
          <a:effectLst/>
        </p:spPr>
        <p:txBody>
          <a:bodyPr/>
          <a:lstStyle/>
          <a:p>
            <a:endParaRPr lang="en-US"/>
          </a:p>
        </p:txBody>
      </p:sp>
      <p:sp>
        <p:nvSpPr>
          <p:cNvPr id="33840" name="Line 48"/>
          <p:cNvSpPr>
            <a:spLocks noChangeShapeType="1"/>
          </p:cNvSpPr>
          <p:nvPr/>
        </p:nvSpPr>
        <p:spPr bwMode="auto">
          <a:xfrm flipH="1" flipV="1">
            <a:off x="6338888" y="4344988"/>
            <a:ext cx="746125" cy="1293812"/>
          </a:xfrm>
          <a:prstGeom prst="line">
            <a:avLst/>
          </a:prstGeom>
          <a:noFill/>
          <a:ln w="12700">
            <a:solidFill>
              <a:schemeClr val="tx1"/>
            </a:solidFill>
            <a:round/>
            <a:headEnd/>
            <a:tailEnd/>
          </a:ln>
          <a:effectLst/>
        </p:spPr>
        <p:txBody>
          <a:bodyPr/>
          <a:lstStyle/>
          <a:p>
            <a:endParaRPr lang="en-US"/>
          </a:p>
        </p:txBody>
      </p:sp>
      <p:sp>
        <p:nvSpPr>
          <p:cNvPr id="33841" name="Freeform 49"/>
          <p:cNvSpPr>
            <a:spLocks/>
          </p:cNvSpPr>
          <p:nvPr/>
        </p:nvSpPr>
        <p:spPr bwMode="auto">
          <a:xfrm>
            <a:off x="4513263" y="4384675"/>
            <a:ext cx="939800" cy="1255713"/>
          </a:xfrm>
          <a:custGeom>
            <a:avLst/>
            <a:gdLst/>
            <a:ahLst/>
            <a:cxnLst>
              <a:cxn ang="0">
                <a:pos x="591" y="790"/>
              </a:cxn>
              <a:cxn ang="0">
                <a:pos x="0" y="0"/>
              </a:cxn>
            </a:cxnLst>
            <a:rect l="0" t="0" r="r" b="b"/>
            <a:pathLst>
              <a:path w="592" h="791">
                <a:moveTo>
                  <a:pt x="591" y="790"/>
                </a:moveTo>
                <a:lnTo>
                  <a:pt x="0" y="0"/>
                </a:lnTo>
              </a:path>
            </a:pathLst>
          </a:custGeom>
          <a:noFill/>
          <a:ln w="12700" cap="rnd" cmpd="sng">
            <a:solidFill>
              <a:schemeClr val="tx1"/>
            </a:solidFill>
            <a:prstDash val="solid"/>
            <a:round/>
            <a:headEnd type="none" w="med" len="med"/>
            <a:tailEnd type="none" w="med" len="med"/>
          </a:ln>
          <a:effectLst/>
        </p:spPr>
        <p:txBody>
          <a:bodyPr/>
          <a:lstStyle/>
          <a:p>
            <a:endParaRPr lang="en-US"/>
          </a:p>
        </p:txBody>
      </p:sp>
      <p:sp>
        <p:nvSpPr>
          <p:cNvPr id="33842" name="Freeform 50"/>
          <p:cNvSpPr>
            <a:spLocks/>
          </p:cNvSpPr>
          <p:nvPr/>
        </p:nvSpPr>
        <p:spPr bwMode="auto">
          <a:xfrm>
            <a:off x="2590800" y="4384675"/>
            <a:ext cx="687388" cy="1255713"/>
          </a:xfrm>
          <a:custGeom>
            <a:avLst/>
            <a:gdLst/>
            <a:ahLst/>
            <a:cxnLst>
              <a:cxn ang="0">
                <a:pos x="432" y="790"/>
              </a:cxn>
              <a:cxn ang="0">
                <a:pos x="0" y="0"/>
              </a:cxn>
            </a:cxnLst>
            <a:rect l="0" t="0" r="r" b="b"/>
            <a:pathLst>
              <a:path w="433" h="791">
                <a:moveTo>
                  <a:pt x="432" y="790"/>
                </a:moveTo>
                <a:lnTo>
                  <a:pt x="0" y="0"/>
                </a:lnTo>
              </a:path>
            </a:pathLst>
          </a:custGeom>
          <a:noFill/>
          <a:ln w="12700" cap="rnd" cmpd="sng">
            <a:solidFill>
              <a:schemeClr val="tx1"/>
            </a:solidFill>
            <a:prstDash val="solid"/>
            <a:round/>
            <a:headEnd type="none" w="med" len="med"/>
            <a:tailEnd type="none" w="med" len="med"/>
          </a:ln>
          <a:effectLst/>
        </p:spPr>
        <p:txBody>
          <a:bodyPr/>
          <a:lstStyle/>
          <a:p>
            <a:endParaRPr lang="en-US"/>
          </a:p>
        </p:txBody>
      </p:sp>
      <p:sp>
        <p:nvSpPr>
          <p:cNvPr id="33843" name="Freeform 51"/>
          <p:cNvSpPr>
            <a:spLocks/>
          </p:cNvSpPr>
          <p:nvPr/>
        </p:nvSpPr>
        <p:spPr bwMode="auto">
          <a:xfrm>
            <a:off x="762000" y="4384675"/>
            <a:ext cx="288925" cy="1255713"/>
          </a:xfrm>
          <a:custGeom>
            <a:avLst/>
            <a:gdLst/>
            <a:ahLst/>
            <a:cxnLst>
              <a:cxn ang="0">
                <a:pos x="181" y="790"/>
              </a:cxn>
              <a:cxn ang="0">
                <a:pos x="0" y="0"/>
              </a:cxn>
            </a:cxnLst>
            <a:rect l="0" t="0" r="r" b="b"/>
            <a:pathLst>
              <a:path w="182" h="791">
                <a:moveTo>
                  <a:pt x="181" y="790"/>
                </a:moveTo>
                <a:lnTo>
                  <a:pt x="0" y="0"/>
                </a:lnTo>
              </a:path>
            </a:pathLst>
          </a:custGeom>
          <a:noFill/>
          <a:ln w="12700" cap="rnd" cmpd="sng">
            <a:solidFill>
              <a:schemeClr val="tx1"/>
            </a:solidFill>
            <a:prstDash val="solid"/>
            <a:round/>
            <a:headEnd type="none" w="med" len="med"/>
            <a:tailEnd type="none" w="med" len="med"/>
          </a:ln>
          <a:effectLst/>
        </p:spPr>
        <p:txBody>
          <a:bodyPr/>
          <a:lstStyle/>
          <a:p>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ln w="38100">
            <a:solidFill>
              <a:schemeClr val="tx1"/>
            </a:solidFill>
          </a:ln>
        </p:spPr>
        <p:txBody>
          <a:bodyPr/>
          <a:lstStyle/>
          <a:p>
            <a:r>
              <a:rPr lang="en-US" sz="3800"/>
              <a:t>Manfaat Model Data Terintegrasi</a:t>
            </a:r>
          </a:p>
        </p:txBody>
      </p:sp>
      <p:sp>
        <p:nvSpPr>
          <p:cNvPr id="34819" name="Rectangle 3"/>
          <p:cNvSpPr>
            <a:spLocks noGrp="1" noChangeArrowheads="1"/>
          </p:cNvSpPr>
          <p:nvPr>
            <p:ph type="body" idx="1"/>
          </p:nvPr>
        </p:nvSpPr>
        <p:spPr>
          <a:ln w="19050">
            <a:solidFill>
              <a:schemeClr val="tx1"/>
            </a:solidFill>
          </a:ln>
        </p:spPr>
        <p:txBody>
          <a:bodyPr/>
          <a:lstStyle/>
          <a:p>
            <a:r>
              <a:rPr lang="en-US"/>
              <a:t>Apakah manfaat dari model data yang teriteggrasi itu ?</a:t>
            </a:r>
          </a:p>
          <a:p>
            <a:pPr lvl="1"/>
            <a:r>
              <a:rPr lang="en-US"/>
              <a:t>Meningkatkan dukungan yang diberikan untuk pembuatan keputusan manajerial.</a:t>
            </a:r>
          </a:p>
          <a:p>
            <a:pPr lvl="1"/>
            <a:r>
              <a:rPr lang="en-US"/>
              <a:t>Integrasi informasi keuangan dan non keuangan.</a:t>
            </a:r>
          </a:p>
          <a:p>
            <a:pPr lvl="2">
              <a:buFontTx/>
              <a:buChar char="–"/>
            </a:pPr>
            <a:r>
              <a:rPr lang="en-US"/>
              <a:t>Meningkatkan pelaporan internal</a:t>
            </a:r>
          </a:p>
          <a:p>
            <a:pPr>
              <a:buFontTx/>
              <a:buNone/>
            </a:pPr>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ln w="38100">
            <a:solidFill>
              <a:schemeClr val="tx1"/>
            </a:solidFill>
          </a:ln>
        </p:spPr>
        <p:txBody>
          <a:bodyPr/>
          <a:lstStyle/>
          <a:p>
            <a:r>
              <a:rPr lang="en-US" sz="3800"/>
              <a:t>Manfaat Model Data Terintegrasi</a:t>
            </a:r>
          </a:p>
        </p:txBody>
      </p:sp>
      <p:sp>
        <p:nvSpPr>
          <p:cNvPr id="35843" name="Rectangle 3"/>
          <p:cNvSpPr>
            <a:spLocks noGrp="1" noChangeArrowheads="1"/>
          </p:cNvSpPr>
          <p:nvPr>
            <p:ph type="body" idx="1"/>
          </p:nvPr>
        </p:nvSpPr>
        <p:spPr>
          <a:ln w="19050">
            <a:solidFill>
              <a:schemeClr val="tx1"/>
            </a:solidFill>
          </a:ln>
        </p:spPr>
        <p:txBody>
          <a:bodyPr/>
          <a:lstStyle/>
          <a:p>
            <a:r>
              <a:rPr lang="en-US"/>
              <a:t>Development of a virtual value chain occurs in three stages.</a:t>
            </a:r>
          </a:p>
          <a:p>
            <a:r>
              <a:rPr lang="en-US"/>
              <a:t>What are these stages?</a:t>
            </a:r>
          </a:p>
          <a:p>
            <a:pPr lvl="1">
              <a:buFontTx/>
              <a:buAutoNum type="arabicPeriod"/>
            </a:pPr>
            <a:r>
              <a:rPr lang="en-US"/>
              <a:t>Visibility </a:t>
            </a:r>
          </a:p>
          <a:p>
            <a:pPr lvl="1">
              <a:buFontTx/>
              <a:buAutoNum type="arabicPeriod"/>
            </a:pPr>
            <a:r>
              <a:rPr lang="en-US"/>
              <a:t>Mirroring</a:t>
            </a:r>
          </a:p>
          <a:p>
            <a:pPr lvl="1">
              <a:buFontTx/>
              <a:buAutoNum type="arabicPeriod"/>
            </a:pPr>
            <a:r>
              <a:rPr lang="en-US"/>
              <a:t>Building new customer relationships</a:t>
            </a:r>
          </a:p>
          <a:p>
            <a:pPr>
              <a:buFontTx/>
              <a:buNone/>
            </a:pPr>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1828800" y="533400"/>
            <a:ext cx="5638800" cy="1143000"/>
          </a:xfrm>
          <a:ln w="38100">
            <a:solidFill>
              <a:schemeClr val="tx1"/>
            </a:solidFill>
          </a:ln>
        </p:spPr>
        <p:txBody>
          <a:bodyPr/>
          <a:lstStyle/>
          <a:p>
            <a:r>
              <a:rPr lang="en-US" sz="4000"/>
              <a:t>Balanced Scorecard</a:t>
            </a:r>
          </a:p>
        </p:txBody>
      </p:sp>
      <p:sp>
        <p:nvSpPr>
          <p:cNvPr id="36867" name="Rectangle 3"/>
          <p:cNvSpPr>
            <a:spLocks noGrp="1" noChangeArrowheads="1"/>
          </p:cNvSpPr>
          <p:nvPr>
            <p:ph type="body" idx="1"/>
          </p:nvPr>
        </p:nvSpPr>
        <p:spPr>
          <a:ln w="19050">
            <a:solidFill>
              <a:schemeClr val="tx1"/>
            </a:solidFill>
          </a:ln>
        </p:spPr>
        <p:txBody>
          <a:bodyPr/>
          <a:lstStyle/>
          <a:p>
            <a:pPr>
              <a:lnSpc>
                <a:spcPct val="90000"/>
              </a:lnSpc>
            </a:pPr>
            <a:r>
              <a:rPr lang="en-US" sz="2800"/>
              <a:t>Apakah balanced scorecard itu?</a:t>
            </a:r>
          </a:p>
          <a:p>
            <a:pPr lvl="1">
              <a:lnSpc>
                <a:spcPct val="90000"/>
              </a:lnSpc>
              <a:buSzPct val="110000"/>
              <a:buFontTx/>
              <a:buChar char="•"/>
            </a:pPr>
            <a:r>
              <a:rPr lang="en-US" sz="2400"/>
              <a:t>Balanced scorecard adalah laporan yang memberikan perspektif multidimensi dari kinerja organisasi.</a:t>
            </a:r>
          </a:p>
          <a:p>
            <a:pPr lvl="1">
              <a:lnSpc>
                <a:spcPct val="90000"/>
              </a:lnSpc>
              <a:buSzPct val="110000"/>
              <a:buFontTx/>
              <a:buChar char="•"/>
            </a:pPr>
            <a:r>
              <a:rPr lang="en-US" sz="2400"/>
              <a:t>Balanced scorecard berisi berbagai ukuran yang mencerminkan empat  reflecting four perspektif organisasi :</a:t>
            </a:r>
          </a:p>
          <a:p>
            <a:pPr lvl="2">
              <a:lnSpc>
                <a:spcPct val="90000"/>
              </a:lnSpc>
              <a:buClr>
                <a:schemeClr val="accent1"/>
              </a:buClr>
              <a:buSzPct val="110000"/>
            </a:pPr>
            <a:r>
              <a:rPr lang="en-US"/>
              <a:t>Keuangan </a:t>
            </a:r>
          </a:p>
          <a:p>
            <a:pPr lvl="2">
              <a:lnSpc>
                <a:spcPct val="90000"/>
              </a:lnSpc>
              <a:buClr>
                <a:schemeClr val="accent1"/>
              </a:buClr>
              <a:buSzPct val="110000"/>
            </a:pPr>
            <a:r>
              <a:rPr lang="en-US"/>
              <a:t>Pelanggan</a:t>
            </a:r>
          </a:p>
          <a:p>
            <a:pPr lvl="2">
              <a:lnSpc>
                <a:spcPct val="90000"/>
              </a:lnSpc>
              <a:buClr>
                <a:schemeClr val="accent1"/>
              </a:buClr>
              <a:buSzPct val="110000"/>
            </a:pPr>
            <a:r>
              <a:rPr lang="en-US"/>
              <a:t>Operasi internal</a:t>
            </a:r>
          </a:p>
          <a:p>
            <a:pPr lvl="2">
              <a:lnSpc>
                <a:spcPct val="90000"/>
              </a:lnSpc>
              <a:buClr>
                <a:schemeClr val="accent1"/>
              </a:buClr>
              <a:buSzPct val="110000"/>
            </a:pPr>
            <a:r>
              <a:rPr lang="en-US"/>
              <a:t>Inovasi dan pembelajaran</a:t>
            </a:r>
          </a:p>
          <a:p>
            <a:pPr>
              <a:lnSpc>
                <a:spcPct val="90000"/>
              </a:lnSpc>
              <a:buFontTx/>
              <a:buNone/>
            </a:pPr>
            <a:endParaRPr lang="en-US" sz="28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ln w="38100">
            <a:solidFill>
              <a:schemeClr val="tx1"/>
            </a:solidFill>
          </a:ln>
        </p:spPr>
        <p:txBody>
          <a:bodyPr/>
          <a:lstStyle/>
          <a:p>
            <a:r>
              <a:rPr lang="en-US" sz="3800"/>
              <a:t>Perbarui Buku Besar  (Aktivitas 1)</a:t>
            </a:r>
          </a:p>
        </p:txBody>
      </p:sp>
      <p:sp>
        <p:nvSpPr>
          <p:cNvPr id="6147" name="Rectangle 3"/>
          <p:cNvSpPr>
            <a:spLocks noGrp="1" noChangeArrowheads="1"/>
          </p:cNvSpPr>
          <p:nvPr>
            <p:ph type="body" idx="1"/>
          </p:nvPr>
        </p:nvSpPr>
        <p:spPr>
          <a:ln w="19050">
            <a:solidFill>
              <a:schemeClr val="tx1"/>
            </a:solidFill>
          </a:ln>
        </p:spPr>
        <p:txBody>
          <a:bodyPr/>
          <a:lstStyle/>
          <a:p>
            <a:r>
              <a:rPr lang="en-US"/>
              <a:t>Aktivitas pertama dalam sistem buku besar adalah memperbarui buku besar.</a:t>
            </a:r>
          </a:p>
          <a:p>
            <a:r>
              <a:rPr lang="en-US"/>
              <a:t>Aktivitas pembaruan terdiri dari memasukkan ayat jurnal yang berasal dari dua sumber :</a:t>
            </a:r>
          </a:p>
          <a:p>
            <a:pPr lvl="1">
              <a:buFontTx/>
              <a:buAutoNum type="arabicPeriod"/>
            </a:pPr>
            <a:r>
              <a:rPr lang="en-US"/>
              <a:t>Subsistem akuntansi</a:t>
            </a:r>
          </a:p>
          <a:p>
            <a:pPr lvl="1">
              <a:buFontTx/>
              <a:buAutoNum type="arabicPeriod"/>
            </a:pPr>
            <a:r>
              <a:rPr lang="en-US"/>
              <a:t>Bendahara</a:t>
            </a:r>
          </a:p>
          <a:p>
            <a:pPr>
              <a:buFontTx/>
              <a:buNone/>
            </a:pPr>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2286000" y="609600"/>
            <a:ext cx="4419600" cy="1143000"/>
          </a:xfrm>
          <a:ln w="38100">
            <a:solidFill>
              <a:schemeClr val="tx1"/>
            </a:solidFill>
          </a:ln>
        </p:spPr>
        <p:txBody>
          <a:bodyPr/>
          <a:lstStyle/>
          <a:p>
            <a:r>
              <a:rPr lang="en-US" sz="3800"/>
              <a:t>Gudang Data</a:t>
            </a:r>
          </a:p>
        </p:txBody>
      </p:sp>
      <p:sp>
        <p:nvSpPr>
          <p:cNvPr id="37891" name="Rectangle 3"/>
          <p:cNvSpPr>
            <a:spLocks noGrp="1" noChangeArrowheads="1"/>
          </p:cNvSpPr>
          <p:nvPr>
            <p:ph type="body" idx="1"/>
          </p:nvPr>
        </p:nvSpPr>
        <p:spPr>
          <a:ln w="19050">
            <a:solidFill>
              <a:schemeClr val="tx1"/>
            </a:solidFill>
          </a:ln>
        </p:spPr>
        <p:txBody>
          <a:bodyPr/>
          <a:lstStyle/>
          <a:p>
            <a:r>
              <a:rPr lang="en-US"/>
              <a:t>Gudang data, yang berisi data baik dekarang dan masa lalu, dapat memberikan dukungan untuk pembuatan keputusan yang strategis.</a:t>
            </a:r>
          </a:p>
          <a:p>
            <a:r>
              <a:rPr lang="en-US"/>
              <a:t>Whereas transaction-processing databases are designed to minimize redundancy, data warehouses purposely build in redundancies in order to maximize query efficiency.</a:t>
            </a:r>
          </a:p>
          <a:p>
            <a:pPr>
              <a:buFontTx/>
              <a:buNone/>
            </a:pPr>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2133600" y="609600"/>
            <a:ext cx="4572000" cy="1143000"/>
          </a:xfrm>
          <a:ln w="38100">
            <a:solidFill>
              <a:schemeClr val="tx1"/>
            </a:solidFill>
          </a:ln>
        </p:spPr>
        <p:txBody>
          <a:bodyPr/>
          <a:lstStyle/>
          <a:p>
            <a:r>
              <a:rPr lang="en-US" sz="3800"/>
              <a:t>Gudang Data</a:t>
            </a:r>
          </a:p>
        </p:txBody>
      </p:sp>
      <p:sp>
        <p:nvSpPr>
          <p:cNvPr id="38915" name="Rectangle 3"/>
          <p:cNvSpPr>
            <a:spLocks noGrp="1" noChangeArrowheads="1"/>
          </p:cNvSpPr>
          <p:nvPr>
            <p:ph type="body" idx="1"/>
          </p:nvPr>
        </p:nvSpPr>
        <p:spPr>
          <a:ln w="19050">
            <a:solidFill>
              <a:schemeClr val="tx1"/>
            </a:solidFill>
          </a:ln>
        </p:spPr>
        <p:txBody>
          <a:bodyPr/>
          <a:lstStyle/>
          <a:p>
            <a:pPr>
              <a:lnSpc>
                <a:spcPct val="90000"/>
              </a:lnSpc>
            </a:pPr>
            <a:r>
              <a:rPr lang="en-US"/>
              <a:t>Proses mengakses data yang termasuk dalam gudang data dan menggunakannya untuk pengambilan keputusan strategis sering kali disebut sebagai intelijen bisnis.</a:t>
            </a:r>
          </a:p>
          <a:p>
            <a:pPr>
              <a:lnSpc>
                <a:spcPct val="90000"/>
              </a:lnSpc>
            </a:pPr>
            <a:r>
              <a:rPr lang="en-US"/>
              <a:t>Terdapat dua teknik utama yang digunakan dalam intelijen bisnis :</a:t>
            </a:r>
          </a:p>
          <a:p>
            <a:pPr lvl="1">
              <a:lnSpc>
                <a:spcPct val="90000"/>
              </a:lnSpc>
            </a:pPr>
            <a:r>
              <a:rPr lang="en-US"/>
              <a:t>Online Analytical Processing (OLAP)</a:t>
            </a:r>
          </a:p>
          <a:p>
            <a:pPr lvl="1">
              <a:lnSpc>
                <a:spcPct val="90000"/>
              </a:lnSpc>
            </a:pPr>
            <a:r>
              <a:rPr lang="en-US"/>
              <a:t>Penggalian data (Data mining)</a:t>
            </a:r>
          </a:p>
          <a:p>
            <a:pPr>
              <a:lnSpc>
                <a:spcPct val="90000"/>
              </a:lnSpc>
              <a:buFontTx/>
              <a:buNone/>
            </a:pPr>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1219200" y="609600"/>
            <a:ext cx="6781800" cy="1143000"/>
          </a:xfrm>
          <a:ln w="38100">
            <a:solidFill>
              <a:schemeClr val="tx1"/>
            </a:solidFill>
          </a:ln>
        </p:spPr>
        <p:txBody>
          <a:bodyPr/>
          <a:lstStyle/>
          <a:p>
            <a:r>
              <a:rPr lang="en-US" sz="3400"/>
              <a:t>Peluang Menggunakan Teknologi Informasi</a:t>
            </a:r>
          </a:p>
        </p:txBody>
      </p:sp>
      <p:sp>
        <p:nvSpPr>
          <p:cNvPr id="39939" name="Rectangle 3"/>
          <p:cNvSpPr>
            <a:spLocks noGrp="1" noChangeArrowheads="1"/>
          </p:cNvSpPr>
          <p:nvPr>
            <p:ph type="body" idx="1"/>
          </p:nvPr>
        </p:nvSpPr>
        <p:spPr>
          <a:ln w="19050">
            <a:solidFill>
              <a:schemeClr val="tx1"/>
            </a:solidFill>
          </a:ln>
        </p:spPr>
        <p:txBody>
          <a:bodyPr/>
          <a:lstStyle/>
          <a:p>
            <a:r>
              <a:rPr lang="en-US"/>
              <a:t>The Extensible Business Reporting Language (XBRL) has addressed two problems:</a:t>
            </a:r>
          </a:p>
          <a:p>
            <a:pPr lvl="1"/>
            <a:r>
              <a:rPr lang="en-US"/>
              <a:t>Different requirements for the manner in which information is delivered.</a:t>
            </a:r>
          </a:p>
          <a:p>
            <a:pPr lvl="1"/>
            <a:r>
              <a:rPr lang="en-US"/>
              <a:t>The need for manual reentry of information into standalone decision analysis tools.</a:t>
            </a:r>
          </a:p>
          <a:p>
            <a:pPr>
              <a:buFontTx/>
              <a:buNone/>
            </a:pPr>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1143000" y="609600"/>
            <a:ext cx="6858000" cy="1143000"/>
          </a:xfrm>
          <a:ln w="38100">
            <a:solidFill>
              <a:schemeClr val="tx1"/>
            </a:solidFill>
          </a:ln>
        </p:spPr>
        <p:txBody>
          <a:bodyPr/>
          <a:lstStyle/>
          <a:p>
            <a:r>
              <a:rPr lang="en-US" sz="3400"/>
              <a:t>Peluang Menggunakan Teknologi Informasi</a:t>
            </a:r>
          </a:p>
        </p:txBody>
      </p:sp>
      <p:sp>
        <p:nvSpPr>
          <p:cNvPr id="40963" name="Rectangle 3"/>
          <p:cNvSpPr>
            <a:spLocks noGrp="1" noChangeArrowheads="1"/>
          </p:cNvSpPr>
          <p:nvPr>
            <p:ph type="body" idx="1"/>
          </p:nvPr>
        </p:nvSpPr>
        <p:spPr>
          <a:ln w="19050">
            <a:solidFill>
              <a:schemeClr val="tx1"/>
            </a:solidFill>
          </a:ln>
        </p:spPr>
        <p:txBody>
          <a:bodyPr/>
          <a:lstStyle/>
          <a:p>
            <a:r>
              <a:rPr lang="en-US"/>
              <a:t>XBRL memberikan manfaat utama dalam pembuatan dan penyebaran data keuangan secara elektronis :</a:t>
            </a:r>
          </a:p>
          <a:p>
            <a:pPr lvl="1"/>
            <a:r>
              <a:rPr lang="en-US"/>
              <a:t>XBRL memungkinkan organisasi untuk mempublikasikan hanya sekali, dengan menggunakan label XBRL.</a:t>
            </a:r>
          </a:p>
          <a:p>
            <a:pPr lvl="1"/>
            <a:r>
              <a:rPr lang="en-US"/>
              <a:t>XBRL adalah informasi yang diberikan oleh label XBRL, dapat diartikan. </a:t>
            </a:r>
          </a:p>
          <a:p>
            <a:pPr>
              <a:buFontTx/>
              <a:buNone/>
            </a:pPr>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1981200" y="609600"/>
            <a:ext cx="5257800" cy="1143000"/>
          </a:xfrm>
          <a:ln w="38100">
            <a:solidFill>
              <a:schemeClr val="tx1"/>
            </a:solidFill>
          </a:ln>
        </p:spPr>
        <p:txBody>
          <a:bodyPr/>
          <a:lstStyle/>
          <a:p>
            <a:r>
              <a:rPr lang="en-US"/>
              <a:t>Minggu Ke 13</a:t>
            </a:r>
          </a:p>
        </p:txBody>
      </p:sp>
      <p:sp>
        <p:nvSpPr>
          <p:cNvPr id="41987" name="Rectangle 3"/>
          <p:cNvSpPr>
            <a:spLocks noGrp="1" noChangeArrowheads="1"/>
          </p:cNvSpPr>
          <p:nvPr>
            <p:ph type="body" idx="1"/>
          </p:nvPr>
        </p:nvSpPr>
        <p:spPr>
          <a:xfrm>
            <a:off x="685800" y="2362200"/>
            <a:ext cx="7772400" cy="3276600"/>
          </a:xfrm>
          <a:ln w="19050">
            <a:solidFill>
              <a:schemeClr val="tx1"/>
            </a:solidFill>
          </a:ln>
        </p:spPr>
        <p:txBody>
          <a:bodyPr/>
          <a:lstStyle/>
          <a:p>
            <a:pPr>
              <a:buFontTx/>
              <a:buNone/>
            </a:pPr>
            <a:endParaRPr lang="en-US"/>
          </a:p>
          <a:p>
            <a:pPr>
              <a:buFontTx/>
              <a:buNone/>
            </a:pPr>
            <a:endParaRPr lang="en-US"/>
          </a:p>
          <a:p>
            <a:pPr algn="ctr">
              <a:buFontTx/>
              <a:buNone/>
            </a:pPr>
            <a:r>
              <a:rPr lang="en-US"/>
              <a:t>********  </a:t>
            </a:r>
            <a:r>
              <a:rPr lang="en-US" sz="4000" i="1"/>
              <a:t>SELESAI</a:t>
            </a:r>
            <a:r>
              <a:rPr lang="en-US"/>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85800" y="381000"/>
            <a:ext cx="7772400" cy="1143000"/>
          </a:xfrm>
          <a:ln w="38100">
            <a:solidFill>
              <a:schemeClr val="tx1"/>
            </a:solidFill>
          </a:ln>
        </p:spPr>
        <p:txBody>
          <a:bodyPr/>
          <a:lstStyle/>
          <a:p>
            <a:r>
              <a:rPr lang="en-US" sz="3800"/>
              <a:t>Perbarui Buku Besar  (Aktivitas 1)</a:t>
            </a:r>
          </a:p>
        </p:txBody>
      </p:sp>
      <p:sp>
        <p:nvSpPr>
          <p:cNvPr id="7171" name="Rectangle 3"/>
          <p:cNvSpPr>
            <a:spLocks noGrp="1" noChangeArrowheads="1"/>
          </p:cNvSpPr>
          <p:nvPr>
            <p:ph type="body" idx="1"/>
          </p:nvPr>
        </p:nvSpPr>
        <p:spPr/>
        <p:txBody>
          <a:bodyPr/>
          <a:lstStyle/>
          <a:p>
            <a:pPr>
              <a:buFontTx/>
              <a:buNone/>
            </a:pPr>
            <a:endParaRPr lang="en-US"/>
          </a:p>
        </p:txBody>
      </p:sp>
      <p:sp>
        <p:nvSpPr>
          <p:cNvPr id="7172" name="Rectangle 4"/>
          <p:cNvSpPr>
            <a:spLocks noChangeArrowheads="1"/>
          </p:cNvSpPr>
          <p:nvPr/>
        </p:nvSpPr>
        <p:spPr bwMode="auto">
          <a:xfrm>
            <a:off x="701675" y="2284413"/>
            <a:ext cx="2744788" cy="917575"/>
          </a:xfrm>
          <a:prstGeom prst="rect">
            <a:avLst/>
          </a:prstGeom>
          <a:solidFill>
            <a:schemeClr val="bg1"/>
          </a:solidFill>
          <a:ln w="25400">
            <a:solidFill>
              <a:schemeClr val="tx1"/>
            </a:solidFill>
            <a:miter lim="800000"/>
            <a:headEnd/>
            <a:tailEnd/>
          </a:ln>
          <a:effectLst/>
        </p:spPr>
        <p:txBody>
          <a:bodyPr wrap="none" lIns="90488" tIns="44450" rIns="90488" bIns="44450" anchor="ctr"/>
          <a:lstStyle/>
          <a:p>
            <a:pPr algn="ctr" eaLnBrk="0" hangingPunct="0">
              <a:lnSpc>
                <a:spcPct val="75000"/>
              </a:lnSpc>
              <a:spcBef>
                <a:spcPct val="20000"/>
              </a:spcBef>
            </a:pPr>
            <a:endParaRPr lang="en-US" sz="3200">
              <a:solidFill>
                <a:srgbClr val="141400"/>
              </a:solidFill>
            </a:endParaRPr>
          </a:p>
          <a:p>
            <a:pPr algn="ctr" eaLnBrk="0" hangingPunct="0">
              <a:lnSpc>
                <a:spcPct val="75000"/>
              </a:lnSpc>
              <a:spcBef>
                <a:spcPct val="20000"/>
              </a:spcBef>
            </a:pPr>
            <a:r>
              <a:rPr lang="en-US" sz="3200">
                <a:solidFill>
                  <a:srgbClr val="141400"/>
                </a:solidFill>
              </a:rPr>
              <a:t>Subsistem</a:t>
            </a:r>
          </a:p>
          <a:p>
            <a:pPr algn="ctr" eaLnBrk="0" hangingPunct="0">
              <a:lnSpc>
                <a:spcPct val="75000"/>
              </a:lnSpc>
              <a:spcBef>
                <a:spcPct val="20000"/>
              </a:spcBef>
            </a:pPr>
            <a:r>
              <a:rPr lang="en-US" sz="3200">
                <a:solidFill>
                  <a:srgbClr val="141400"/>
                </a:solidFill>
              </a:rPr>
              <a:t>Akuntansi</a:t>
            </a:r>
          </a:p>
          <a:p>
            <a:pPr algn="ctr" eaLnBrk="0" hangingPunct="0">
              <a:lnSpc>
                <a:spcPct val="75000"/>
              </a:lnSpc>
              <a:spcBef>
                <a:spcPct val="20000"/>
              </a:spcBef>
            </a:pPr>
            <a:endParaRPr lang="en-US" sz="3200">
              <a:solidFill>
                <a:srgbClr val="141400"/>
              </a:solidFill>
            </a:endParaRPr>
          </a:p>
        </p:txBody>
      </p:sp>
      <p:sp>
        <p:nvSpPr>
          <p:cNvPr id="7173" name="Rectangle 5"/>
          <p:cNvSpPr>
            <a:spLocks noChangeArrowheads="1"/>
          </p:cNvSpPr>
          <p:nvPr/>
        </p:nvSpPr>
        <p:spPr bwMode="auto">
          <a:xfrm>
            <a:off x="701675" y="4646613"/>
            <a:ext cx="2744788" cy="917575"/>
          </a:xfrm>
          <a:prstGeom prst="rect">
            <a:avLst/>
          </a:prstGeom>
          <a:solidFill>
            <a:schemeClr val="bg1"/>
          </a:solidFill>
          <a:ln w="25400">
            <a:solidFill>
              <a:schemeClr val="tx1"/>
            </a:solidFill>
            <a:miter lim="800000"/>
            <a:headEnd/>
            <a:tailEnd/>
          </a:ln>
          <a:effectLst/>
        </p:spPr>
        <p:txBody>
          <a:bodyPr wrap="none" lIns="90488" tIns="44450" rIns="90488" bIns="44450" anchor="ctr"/>
          <a:lstStyle/>
          <a:p>
            <a:pPr algn="ctr" eaLnBrk="0" hangingPunct="0">
              <a:spcBef>
                <a:spcPct val="20000"/>
              </a:spcBef>
            </a:pPr>
            <a:r>
              <a:rPr lang="en-US" sz="3200">
                <a:solidFill>
                  <a:srgbClr val="141400"/>
                </a:solidFill>
              </a:rPr>
              <a:t>Bendahara</a:t>
            </a:r>
          </a:p>
        </p:txBody>
      </p:sp>
      <p:sp>
        <p:nvSpPr>
          <p:cNvPr id="7174" name="Rectangle 6"/>
          <p:cNvSpPr>
            <a:spLocks noChangeArrowheads="1"/>
          </p:cNvSpPr>
          <p:nvPr/>
        </p:nvSpPr>
        <p:spPr bwMode="auto">
          <a:xfrm>
            <a:off x="5368925" y="4872038"/>
            <a:ext cx="1600200" cy="819150"/>
          </a:xfrm>
          <a:prstGeom prst="rect">
            <a:avLst/>
          </a:prstGeom>
          <a:noFill/>
          <a:ln w="12700">
            <a:noFill/>
            <a:miter lim="800000"/>
            <a:headEnd/>
            <a:tailEnd/>
          </a:ln>
          <a:effectLst/>
        </p:spPr>
        <p:txBody>
          <a:bodyPr lIns="90488" tIns="44450" rIns="90488" bIns="44450">
            <a:spAutoFit/>
          </a:bodyPr>
          <a:lstStyle/>
          <a:p>
            <a:pPr algn="ctr" eaLnBrk="0" hangingPunct="0">
              <a:lnSpc>
                <a:spcPct val="75000"/>
              </a:lnSpc>
              <a:spcBef>
                <a:spcPct val="50000"/>
              </a:spcBef>
            </a:pPr>
            <a:r>
              <a:rPr lang="en-US" sz="3200">
                <a:solidFill>
                  <a:schemeClr val="tx2"/>
                </a:solidFill>
              </a:rPr>
              <a:t>VoucherJurnal </a:t>
            </a:r>
          </a:p>
        </p:txBody>
      </p:sp>
      <p:sp>
        <p:nvSpPr>
          <p:cNvPr id="7175" name="Rectangle 7"/>
          <p:cNvSpPr>
            <a:spLocks noChangeArrowheads="1"/>
          </p:cNvSpPr>
          <p:nvPr/>
        </p:nvSpPr>
        <p:spPr bwMode="auto">
          <a:xfrm>
            <a:off x="7291388" y="4854575"/>
            <a:ext cx="1582737" cy="819150"/>
          </a:xfrm>
          <a:prstGeom prst="rect">
            <a:avLst/>
          </a:prstGeom>
          <a:noFill/>
          <a:ln w="12700">
            <a:noFill/>
            <a:miter lim="800000"/>
            <a:headEnd/>
            <a:tailEnd/>
          </a:ln>
          <a:effectLst/>
        </p:spPr>
        <p:txBody>
          <a:bodyPr lIns="90488" tIns="44450" rIns="90488" bIns="44450">
            <a:spAutoFit/>
          </a:bodyPr>
          <a:lstStyle/>
          <a:p>
            <a:pPr algn="ctr" eaLnBrk="0" hangingPunct="0">
              <a:lnSpc>
                <a:spcPct val="75000"/>
              </a:lnSpc>
              <a:spcBef>
                <a:spcPct val="50000"/>
              </a:spcBef>
            </a:pPr>
            <a:r>
              <a:rPr lang="en-US" sz="3200">
                <a:solidFill>
                  <a:schemeClr val="tx2"/>
                </a:solidFill>
              </a:rPr>
              <a:t>Buku besar</a:t>
            </a:r>
          </a:p>
        </p:txBody>
      </p:sp>
      <p:sp>
        <p:nvSpPr>
          <p:cNvPr id="7176" name="Oval 8"/>
          <p:cNvSpPr>
            <a:spLocks noChangeArrowheads="1"/>
          </p:cNvSpPr>
          <p:nvPr/>
        </p:nvSpPr>
        <p:spPr bwMode="auto">
          <a:xfrm>
            <a:off x="5737225" y="1827213"/>
            <a:ext cx="2744788" cy="1831975"/>
          </a:xfrm>
          <a:prstGeom prst="ellipse">
            <a:avLst/>
          </a:prstGeom>
          <a:solidFill>
            <a:schemeClr val="bg1"/>
          </a:solidFill>
          <a:ln w="25400">
            <a:solidFill>
              <a:schemeClr val="tx1"/>
            </a:solidFill>
            <a:round/>
            <a:headEnd/>
            <a:tailEnd/>
          </a:ln>
          <a:effectLst/>
        </p:spPr>
        <p:txBody>
          <a:bodyPr wrap="none" lIns="90488" tIns="44450" rIns="90488" bIns="44450" anchor="ctr"/>
          <a:lstStyle/>
          <a:p>
            <a:pPr algn="ctr" eaLnBrk="0" hangingPunct="0">
              <a:lnSpc>
                <a:spcPct val="75000"/>
              </a:lnSpc>
              <a:spcBef>
                <a:spcPct val="20000"/>
              </a:spcBef>
            </a:pPr>
            <a:r>
              <a:rPr lang="en-US" sz="3200">
                <a:solidFill>
                  <a:srgbClr val="141400"/>
                </a:solidFill>
              </a:rPr>
              <a:t>Pembaruan</a:t>
            </a:r>
          </a:p>
          <a:p>
            <a:pPr algn="ctr" eaLnBrk="0" hangingPunct="0">
              <a:lnSpc>
                <a:spcPct val="75000"/>
              </a:lnSpc>
              <a:spcBef>
                <a:spcPct val="20000"/>
              </a:spcBef>
            </a:pPr>
            <a:r>
              <a:rPr lang="en-US" sz="3200">
                <a:solidFill>
                  <a:srgbClr val="141400"/>
                </a:solidFill>
              </a:rPr>
              <a:t>Buku besar</a:t>
            </a:r>
          </a:p>
        </p:txBody>
      </p:sp>
      <p:sp>
        <p:nvSpPr>
          <p:cNvPr id="7177" name="Rectangle 9"/>
          <p:cNvSpPr>
            <a:spLocks noChangeArrowheads="1"/>
          </p:cNvSpPr>
          <p:nvPr/>
        </p:nvSpPr>
        <p:spPr bwMode="auto">
          <a:xfrm>
            <a:off x="3352800" y="2243138"/>
            <a:ext cx="2514600" cy="576262"/>
          </a:xfrm>
          <a:prstGeom prst="rect">
            <a:avLst/>
          </a:prstGeom>
          <a:noFill/>
          <a:ln w="12700">
            <a:noFill/>
            <a:miter lim="800000"/>
            <a:headEnd/>
            <a:tailEnd/>
          </a:ln>
          <a:effectLst/>
        </p:spPr>
        <p:txBody>
          <a:bodyPr lIns="90488" tIns="44450" rIns="90488" bIns="44450">
            <a:spAutoFit/>
          </a:bodyPr>
          <a:lstStyle/>
          <a:p>
            <a:pPr algn="ctr" eaLnBrk="0" hangingPunct="0">
              <a:spcBef>
                <a:spcPct val="50000"/>
              </a:spcBef>
            </a:pPr>
            <a:r>
              <a:rPr lang="en-US" sz="3200">
                <a:solidFill>
                  <a:schemeClr val="tx2"/>
                </a:solidFill>
              </a:rPr>
              <a:t>Ayat jurnal</a:t>
            </a:r>
          </a:p>
        </p:txBody>
      </p:sp>
      <p:sp>
        <p:nvSpPr>
          <p:cNvPr id="7178" name="Rectangle 10"/>
          <p:cNvSpPr>
            <a:spLocks noChangeArrowheads="1"/>
          </p:cNvSpPr>
          <p:nvPr/>
        </p:nvSpPr>
        <p:spPr bwMode="auto">
          <a:xfrm>
            <a:off x="2971800" y="3524250"/>
            <a:ext cx="2362200" cy="771525"/>
          </a:xfrm>
          <a:prstGeom prst="rect">
            <a:avLst/>
          </a:prstGeom>
          <a:noFill/>
          <a:ln w="12700">
            <a:noFill/>
            <a:miter lim="800000"/>
            <a:headEnd/>
            <a:tailEnd/>
          </a:ln>
          <a:effectLst/>
        </p:spPr>
        <p:txBody>
          <a:bodyPr lIns="90488" tIns="44450" rIns="90488" bIns="44450">
            <a:spAutoFit/>
          </a:bodyPr>
          <a:lstStyle/>
          <a:p>
            <a:pPr algn="ctr" eaLnBrk="0" hangingPunct="0">
              <a:lnSpc>
                <a:spcPct val="45000"/>
              </a:lnSpc>
              <a:spcBef>
                <a:spcPct val="50000"/>
              </a:spcBef>
            </a:pPr>
            <a:r>
              <a:rPr lang="en-US" sz="3200">
                <a:solidFill>
                  <a:schemeClr val="tx2"/>
                </a:solidFill>
              </a:rPr>
              <a:t>Ayat</a:t>
            </a:r>
          </a:p>
          <a:p>
            <a:pPr algn="ctr" eaLnBrk="0" hangingPunct="0">
              <a:lnSpc>
                <a:spcPct val="45000"/>
              </a:lnSpc>
              <a:spcBef>
                <a:spcPct val="50000"/>
              </a:spcBef>
            </a:pPr>
            <a:r>
              <a:rPr lang="en-US" sz="3200">
                <a:solidFill>
                  <a:schemeClr val="tx2"/>
                </a:solidFill>
              </a:rPr>
              <a:t>jurnal</a:t>
            </a:r>
          </a:p>
        </p:txBody>
      </p:sp>
      <p:sp>
        <p:nvSpPr>
          <p:cNvPr id="7179" name="Freeform 11"/>
          <p:cNvSpPr>
            <a:spLocks/>
          </p:cNvSpPr>
          <p:nvPr/>
        </p:nvSpPr>
        <p:spPr bwMode="auto">
          <a:xfrm>
            <a:off x="3459163" y="2743200"/>
            <a:ext cx="2266950" cy="1588"/>
          </a:xfrm>
          <a:custGeom>
            <a:avLst/>
            <a:gdLst/>
            <a:ahLst/>
            <a:cxnLst>
              <a:cxn ang="0">
                <a:pos x="0" y="0"/>
              </a:cxn>
              <a:cxn ang="0">
                <a:pos x="1427" y="0"/>
              </a:cxn>
            </a:cxnLst>
            <a:rect l="0" t="0" r="r" b="b"/>
            <a:pathLst>
              <a:path w="1428" h="1">
                <a:moveTo>
                  <a:pt x="0" y="0"/>
                </a:moveTo>
                <a:lnTo>
                  <a:pt x="1427" y="0"/>
                </a:lnTo>
              </a:path>
            </a:pathLst>
          </a:custGeom>
          <a:noFill/>
          <a:ln w="12700" cap="rnd" cmpd="sng">
            <a:solidFill>
              <a:schemeClr val="tx1"/>
            </a:solidFill>
            <a:prstDash val="solid"/>
            <a:round/>
            <a:headEnd type="none" w="med" len="med"/>
            <a:tailEnd type="triangle" w="med" len="med"/>
          </a:ln>
          <a:effectLst/>
        </p:spPr>
        <p:txBody>
          <a:bodyPr/>
          <a:lstStyle/>
          <a:p>
            <a:endParaRPr lang="en-US"/>
          </a:p>
        </p:txBody>
      </p:sp>
      <p:sp>
        <p:nvSpPr>
          <p:cNvPr id="7180" name="Freeform 12"/>
          <p:cNvSpPr>
            <a:spLocks/>
          </p:cNvSpPr>
          <p:nvPr/>
        </p:nvSpPr>
        <p:spPr bwMode="auto">
          <a:xfrm>
            <a:off x="8078788" y="3403600"/>
            <a:ext cx="6350" cy="1452563"/>
          </a:xfrm>
          <a:custGeom>
            <a:avLst/>
            <a:gdLst/>
            <a:ahLst/>
            <a:cxnLst>
              <a:cxn ang="0">
                <a:pos x="0" y="0"/>
              </a:cxn>
              <a:cxn ang="0">
                <a:pos x="3" y="914"/>
              </a:cxn>
            </a:cxnLst>
            <a:rect l="0" t="0" r="r" b="b"/>
            <a:pathLst>
              <a:path w="4" h="915">
                <a:moveTo>
                  <a:pt x="0" y="0"/>
                </a:moveTo>
                <a:lnTo>
                  <a:pt x="3" y="914"/>
                </a:lnTo>
              </a:path>
            </a:pathLst>
          </a:custGeom>
          <a:noFill/>
          <a:ln w="12700" cap="rnd" cmpd="sng">
            <a:solidFill>
              <a:schemeClr val="tx1"/>
            </a:solidFill>
            <a:prstDash val="solid"/>
            <a:round/>
            <a:headEnd type="none" w="med" len="med"/>
            <a:tailEnd type="triangle" w="med" len="med"/>
          </a:ln>
          <a:effectLst/>
        </p:spPr>
        <p:txBody>
          <a:bodyPr/>
          <a:lstStyle/>
          <a:p>
            <a:endParaRPr lang="en-US"/>
          </a:p>
        </p:txBody>
      </p:sp>
      <p:sp>
        <p:nvSpPr>
          <p:cNvPr id="7181" name="Line 13"/>
          <p:cNvSpPr>
            <a:spLocks noChangeShapeType="1"/>
          </p:cNvSpPr>
          <p:nvPr/>
        </p:nvSpPr>
        <p:spPr bwMode="auto">
          <a:xfrm flipV="1">
            <a:off x="3465513" y="3201988"/>
            <a:ext cx="2436812" cy="1903412"/>
          </a:xfrm>
          <a:prstGeom prst="line">
            <a:avLst/>
          </a:prstGeom>
          <a:noFill/>
          <a:ln w="12700">
            <a:solidFill>
              <a:schemeClr val="tx1"/>
            </a:solidFill>
            <a:round/>
            <a:headEnd/>
            <a:tailEnd type="triangle" w="med" len="med"/>
          </a:ln>
          <a:effectLst/>
        </p:spPr>
        <p:txBody>
          <a:bodyPr/>
          <a:lstStyle/>
          <a:p>
            <a:endParaRPr lang="en-US"/>
          </a:p>
        </p:txBody>
      </p:sp>
      <p:sp>
        <p:nvSpPr>
          <p:cNvPr id="7182" name="Line 14"/>
          <p:cNvSpPr>
            <a:spLocks noChangeShapeType="1"/>
          </p:cNvSpPr>
          <p:nvPr/>
        </p:nvSpPr>
        <p:spPr bwMode="auto">
          <a:xfrm>
            <a:off x="5411788" y="5638800"/>
            <a:ext cx="1446212" cy="0"/>
          </a:xfrm>
          <a:prstGeom prst="line">
            <a:avLst/>
          </a:prstGeom>
          <a:noFill/>
          <a:ln w="12700">
            <a:solidFill>
              <a:schemeClr val="tx1"/>
            </a:solidFill>
            <a:round/>
            <a:headEnd/>
            <a:tailEnd/>
          </a:ln>
          <a:effectLst/>
        </p:spPr>
        <p:txBody>
          <a:bodyPr/>
          <a:lstStyle/>
          <a:p>
            <a:endParaRPr lang="en-US"/>
          </a:p>
        </p:txBody>
      </p:sp>
      <p:sp>
        <p:nvSpPr>
          <p:cNvPr id="7183" name="Line 15"/>
          <p:cNvSpPr>
            <a:spLocks noChangeShapeType="1"/>
          </p:cNvSpPr>
          <p:nvPr/>
        </p:nvSpPr>
        <p:spPr bwMode="auto">
          <a:xfrm>
            <a:off x="5411788" y="4876800"/>
            <a:ext cx="1446212" cy="0"/>
          </a:xfrm>
          <a:prstGeom prst="line">
            <a:avLst/>
          </a:prstGeom>
          <a:noFill/>
          <a:ln w="12700">
            <a:solidFill>
              <a:schemeClr val="tx1"/>
            </a:solidFill>
            <a:round/>
            <a:headEnd/>
            <a:tailEnd/>
          </a:ln>
          <a:effectLst/>
        </p:spPr>
        <p:txBody>
          <a:bodyPr/>
          <a:lstStyle/>
          <a:p>
            <a:endParaRPr lang="en-US"/>
          </a:p>
        </p:txBody>
      </p:sp>
      <p:sp>
        <p:nvSpPr>
          <p:cNvPr id="7184" name="Line 16"/>
          <p:cNvSpPr>
            <a:spLocks noChangeShapeType="1"/>
          </p:cNvSpPr>
          <p:nvPr/>
        </p:nvSpPr>
        <p:spPr bwMode="auto">
          <a:xfrm>
            <a:off x="7351713" y="4876800"/>
            <a:ext cx="1446212" cy="0"/>
          </a:xfrm>
          <a:prstGeom prst="line">
            <a:avLst/>
          </a:prstGeom>
          <a:noFill/>
          <a:ln w="12700">
            <a:solidFill>
              <a:schemeClr val="tx1"/>
            </a:solidFill>
            <a:round/>
            <a:headEnd/>
            <a:tailEnd/>
          </a:ln>
          <a:effectLst/>
        </p:spPr>
        <p:txBody>
          <a:bodyPr/>
          <a:lstStyle/>
          <a:p>
            <a:endParaRPr lang="en-US"/>
          </a:p>
        </p:txBody>
      </p:sp>
      <p:sp>
        <p:nvSpPr>
          <p:cNvPr id="7185" name="Line 17"/>
          <p:cNvSpPr>
            <a:spLocks noChangeShapeType="1"/>
          </p:cNvSpPr>
          <p:nvPr/>
        </p:nvSpPr>
        <p:spPr bwMode="auto">
          <a:xfrm>
            <a:off x="7358063" y="5638800"/>
            <a:ext cx="1446212" cy="0"/>
          </a:xfrm>
          <a:prstGeom prst="line">
            <a:avLst/>
          </a:prstGeom>
          <a:noFill/>
          <a:ln w="12700">
            <a:solidFill>
              <a:schemeClr val="tx1"/>
            </a:solidFill>
            <a:round/>
            <a:headEnd/>
            <a:tailEnd/>
          </a:ln>
          <a:effectLst/>
        </p:spPr>
        <p:txBody>
          <a:bodyPr/>
          <a:lstStyle/>
          <a:p>
            <a:endParaRPr lang="en-US"/>
          </a:p>
        </p:txBody>
      </p:sp>
      <p:sp>
        <p:nvSpPr>
          <p:cNvPr id="7186" name="Freeform 18"/>
          <p:cNvSpPr>
            <a:spLocks/>
          </p:cNvSpPr>
          <p:nvPr/>
        </p:nvSpPr>
        <p:spPr bwMode="auto">
          <a:xfrm>
            <a:off x="6119813" y="3387725"/>
            <a:ext cx="6350" cy="1466850"/>
          </a:xfrm>
          <a:custGeom>
            <a:avLst/>
            <a:gdLst/>
            <a:ahLst/>
            <a:cxnLst>
              <a:cxn ang="0">
                <a:pos x="0" y="0"/>
              </a:cxn>
              <a:cxn ang="0">
                <a:pos x="3" y="923"/>
              </a:cxn>
            </a:cxnLst>
            <a:rect l="0" t="0" r="r" b="b"/>
            <a:pathLst>
              <a:path w="4" h="924">
                <a:moveTo>
                  <a:pt x="0" y="0"/>
                </a:moveTo>
                <a:lnTo>
                  <a:pt x="3" y="923"/>
                </a:lnTo>
              </a:path>
            </a:pathLst>
          </a:custGeom>
          <a:noFill/>
          <a:ln w="12700" cap="rnd" cmpd="sng">
            <a:solidFill>
              <a:schemeClr val="tx1"/>
            </a:solidFill>
            <a:prstDash val="solid"/>
            <a:round/>
            <a:headEnd type="none" w="med" len="med"/>
            <a:tailEnd type="triangle" w="med" len="med"/>
          </a:ln>
          <a:effectLst/>
        </p:spPr>
        <p:txBody>
          <a:bodyPr/>
          <a:lstStyle/>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ln w="38100">
            <a:solidFill>
              <a:schemeClr val="tx1"/>
            </a:solidFill>
          </a:ln>
        </p:spPr>
        <p:txBody>
          <a:bodyPr/>
          <a:lstStyle/>
          <a:p>
            <a:r>
              <a:rPr lang="en-US" sz="3400"/>
              <a:t>Memasukkan Ayat Jurnal Penyesuaian (Aktivitas 2)</a:t>
            </a:r>
          </a:p>
        </p:txBody>
      </p:sp>
      <p:sp>
        <p:nvSpPr>
          <p:cNvPr id="8195" name="Rectangle 3"/>
          <p:cNvSpPr>
            <a:spLocks noGrp="1" noChangeArrowheads="1"/>
          </p:cNvSpPr>
          <p:nvPr>
            <p:ph type="body" idx="1"/>
          </p:nvPr>
        </p:nvSpPr>
        <p:spPr>
          <a:ln w="19050">
            <a:solidFill>
              <a:schemeClr val="tx1"/>
            </a:solidFill>
          </a:ln>
        </p:spPr>
        <p:txBody>
          <a:bodyPr/>
          <a:lstStyle/>
          <a:p>
            <a:r>
              <a:rPr lang="en-US"/>
              <a:t>Aktivitas kedua dalam sistem buku besar adalah memasukkan berbagai ayat jurnal penyesuaian.</a:t>
            </a:r>
          </a:p>
          <a:p>
            <a:pPr lvl="1"/>
            <a:r>
              <a:rPr lang="en-US"/>
              <a:t>Ayat jurnal penyesuaian ini berasal dari kantor kontroler, setelah neraca saldo awal dibuat.</a:t>
            </a:r>
          </a:p>
          <a:p>
            <a:pPr>
              <a:buFontTx/>
              <a:buNone/>
            </a:pP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ln w="38100">
            <a:solidFill>
              <a:schemeClr val="tx1"/>
            </a:solidFill>
          </a:ln>
        </p:spPr>
        <p:txBody>
          <a:bodyPr/>
          <a:lstStyle/>
          <a:p>
            <a:r>
              <a:rPr lang="en-US" sz="3400"/>
              <a:t>Memasukkan Ayat Jurnal Penyesuaian (Aktivitas 2)</a:t>
            </a:r>
          </a:p>
        </p:txBody>
      </p:sp>
      <p:sp>
        <p:nvSpPr>
          <p:cNvPr id="9219" name="Rectangle 3"/>
          <p:cNvSpPr>
            <a:spLocks noGrp="1" noChangeArrowheads="1"/>
          </p:cNvSpPr>
          <p:nvPr>
            <p:ph type="body" idx="1"/>
          </p:nvPr>
        </p:nvSpPr>
        <p:spPr>
          <a:ln w="19050">
            <a:solidFill>
              <a:schemeClr val="tx1"/>
            </a:solidFill>
          </a:ln>
        </p:spPr>
        <p:txBody>
          <a:bodyPr/>
          <a:lstStyle/>
          <a:p>
            <a:r>
              <a:rPr lang="en-US"/>
              <a:t>Apakah lima kategori dasar dari ayat jurnal penyesuaian itu ?</a:t>
            </a:r>
          </a:p>
          <a:p>
            <a:pPr lvl="1">
              <a:buFontTx/>
              <a:buAutoNum type="arabicPeriod"/>
            </a:pPr>
            <a:r>
              <a:rPr lang="en-US"/>
              <a:t>Akrual  (hutang gaji)</a:t>
            </a:r>
          </a:p>
          <a:p>
            <a:pPr lvl="1">
              <a:buFontTx/>
              <a:buAutoNum type="arabicPeriod"/>
            </a:pPr>
            <a:r>
              <a:rPr lang="en-US"/>
              <a:t>Pembayaran di muka (sewa, bunga, asuransi)</a:t>
            </a:r>
          </a:p>
          <a:p>
            <a:pPr lvl="1">
              <a:buFontTx/>
              <a:buAutoNum type="arabicPeriod"/>
            </a:pPr>
            <a:r>
              <a:rPr lang="en-US"/>
              <a:t>Perkiraan (penyusutan)</a:t>
            </a:r>
          </a:p>
          <a:p>
            <a:pPr lvl="1">
              <a:buFontTx/>
              <a:buAutoNum type="arabicPeriod"/>
            </a:pPr>
            <a:r>
              <a:rPr lang="en-US"/>
              <a:t>Penilaian kembali (perubahan dalam metode yang digunakan untuk menilai persediaan)</a:t>
            </a:r>
          </a:p>
          <a:p>
            <a:pPr lvl="1">
              <a:buFontTx/>
              <a:buAutoNum type="arabicPeriod"/>
            </a:pPr>
            <a:r>
              <a:rPr lang="en-US"/>
              <a:t>Perbaikan (koreksi)</a:t>
            </a:r>
          </a:p>
          <a:p>
            <a:pPr>
              <a:buFontTx/>
              <a:buNone/>
            </a:pP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381000"/>
            <a:ext cx="7772400" cy="1143000"/>
          </a:xfrm>
          <a:ln w="38100">
            <a:solidFill>
              <a:schemeClr val="tx1"/>
            </a:solidFill>
          </a:ln>
        </p:spPr>
        <p:txBody>
          <a:bodyPr/>
          <a:lstStyle/>
          <a:p>
            <a:r>
              <a:rPr lang="en-US" sz="3400"/>
              <a:t>Memasukkan Ayat Jurnal Penyesuaian (Aktivitas 2)</a:t>
            </a:r>
          </a:p>
        </p:txBody>
      </p:sp>
      <p:sp>
        <p:nvSpPr>
          <p:cNvPr id="10243" name="Rectangle 3"/>
          <p:cNvSpPr>
            <a:spLocks noGrp="1" noChangeArrowheads="1"/>
          </p:cNvSpPr>
          <p:nvPr>
            <p:ph type="body" idx="1"/>
          </p:nvPr>
        </p:nvSpPr>
        <p:spPr/>
        <p:txBody>
          <a:bodyPr/>
          <a:lstStyle/>
          <a:p>
            <a:pPr>
              <a:buFontTx/>
              <a:buNone/>
            </a:pPr>
            <a:endParaRPr lang="en-US"/>
          </a:p>
        </p:txBody>
      </p:sp>
      <p:sp>
        <p:nvSpPr>
          <p:cNvPr id="10244" name="Rectangle 4"/>
          <p:cNvSpPr>
            <a:spLocks noChangeArrowheads="1"/>
          </p:cNvSpPr>
          <p:nvPr/>
        </p:nvSpPr>
        <p:spPr bwMode="auto">
          <a:xfrm>
            <a:off x="381000" y="5181600"/>
            <a:ext cx="1831975" cy="917575"/>
          </a:xfrm>
          <a:prstGeom prst="rect">
            <a:avLst/>
          </a:prstGeom>
          <a:solidFill>
            <a:schemeClr val="bg1"/>
          </a:solidFill>
          <a:ln w="25400">
            <a:solidFill>
              <a:schemeClr val="tx1"/>
            </a:solidFill>
            <a:miter lim="800000"/>
            <a:headEnd/>
            <a:tailEnd/>
          </a:ln>
          <a:effectLst/>
        </p:spPr>
        <p:txBody>
          <a:bodyPr wrap="none" lIns="90488" tIns="44450" rIns="90488" bIns="44450" anchor="ctr"/>
          <a:lstStyle/>
          <a:p>
            <a:pPr algn="ctr" eaLnBrk="0" hangingPunct="0">
              <a:spcBef>
                <a:spcPct val="20000"/>
              </a:spcBef>
            </a:pPr>
            <a:r>
              <a:rPr lang="en-US" sz="3200">
                <a:solidFill>
                  <a:srgbClr val="141400"/>
                </a:solidFill>
              </a:rPr>
              <a:t>Kontroler</a:t>
            </a:r>
          </a:p>
        </p:txBody>
      </p:sp>
      <p:sp>
        <p:nvSpPr>
          <p:cNvPr id="10245" name="Rectangle 5"/>
          <p:cNvSpPr>
            <a:spLocks noChangeArrowheads="1"/>
          </p:cNvSpPr>
          <p:nvPr/>
        </p:nvSpPr>
        <p:spPr bwMode="auto">
          <a:xfrm>
            <a:off x="611188" y="2311400"/>
            <a:ext cx="1600200" cy="819150"/>
          </a:xfrm>
          <a:prstGeom prst="rect">
            <a:avLst/>
          </a:prstGeom>
          <a:noFill/>
          <a:ln w="12700">
            <a:noFill/>
            <a:miter lim="800000"/>
            <a:headEnd/>
            <a:tailEnd/>
          </a:ln>
          <a:effectLst/>
        </p:spPr>
        <p:txBody>
          <a:bodyPr lIns="90488" tIns="44450" rIns="90488" bIns="44450">
            <a:spAutoFit/>
          </a:bodyPr>
          <a:lstStyle/>
          <a:p>
            <a:pPr algn="ctr" eaLnBrk="0" hangingPunct="0">
              <a:lnSpc>
                <a:spcPct val="75000"/>
              </a:lnSpc>
              <a:spcBef>
                <a:spcPct val="50000"/>
              </a:spcBef>
            </a:pPr>
            <a:r>
              <a:rPr lang="en-US" sz="3200">
                <a:solidFill>
                  <a:schemeClr val="tx2"/>
                </a:solidFill>
              </a:rPr>
              <a:t>Voucher jurnal</a:t>
            </a:r>
          </a:p>
        </p:txBody>
      </p:sp>
      <p:sp>
        <p:nvSpPr>
          <p:cNvPr id="10246" name="Oval 6"/>
          <p:cNvSpPr>
            <a:spLocks noChangeArrowheads="1"/>
          </p:cNvSpPr>
          <p:nvPr/>
        </p:nvSpPr>
        <p:spPr bwMode="auto">
          <a:xfrm>
            <a:off x="5105400" y="1811338"/>
            <a:ext cx="2898775" cy="1831975"/>
          </a:xfrm>
          <a:prstGeom prst="ellipse">
            <a:avLst/>
          </a:prstGeom>
          <a:solidFill>
            <a:schemeClr val="bg1"/>
          </a:solidFill>
          <a:ln w="25400">
            <a:solidFill>
              <a:schemeClr val="tx1"/>
            </a:solidFill>
            <a:round/>
            <a:headEnd/>
            <a:tailEnd/>
          </a:ln>
          <a:effectLst/>
        </p:spPr>
        <p:txBody>
          <a:bodyPr wrap="none" lIns="90488" tIns="44450" rIns="90488" bIns="44450" anchor="ctr"/>
          <a:lstStyle/>
          <a:p>
            <a:pPr algn="ctr" eaLnBrk="0" hangingPunct="0">
              <a:lnSpc>
                <a:spcPct val="75000"/>
              </a:lnSpc>
              <a:spcBef>
                <a:spcPct val="20000"/>
              </a:spcBef>
            </a:pPr>
            <a:r>
              <a:rPr lang="en-US" sz="3200">
                <a:solidFill>
                  <a:srgbClr val="141400"/>
                </a:solidFill>
              </a:rPr>
              <a:t>Memasukkan </a:t>
            </a:r>
          </a:p>
          <a:p>
            <a:pPr algn="ctr" eaLnBrk="0" hangingPunct="0">
              <a:lnSpc>
                <a:spcPct val="75000"/>
              </a:lnSpc>
              <a:spcBef>
                <a:spcPct val="20000"/>
              </a:spcBef>
            </a:pPr>
            <a:r>
              <a:rPr lang="en-US" sz="3200">
                <a:solidFill>
                  <a:srgbClr val="141400"/>
                </a:solidFill>
              </a:rPr>
              <a:t>ayat penyesuaian</a:t>
            </a:r>
          </a:p>
        </p:txBody>
      </p:sp>
      <p:sp>
        <p:nvSpPr>
          <p:cNvPr id="10247" name="Line 7"/>
          <p:cNvSpPr>
            <a:spLocks noChangeShapeType="1"/>
          </p:cNvSpPr>
          <p:nvPr/>
        </p:nvSpPr>
        <p:spPr bwMode="auto">
          <a:xfrm>
            <a:off x="612775" y="3149600"/>
            <a:ext cx="1446213" cy="0"/>
          </a:xfrm>
          <a:prstGeom prst="line">
            <a:avLst/>
          </a:prstGeom>
          <a:noFill/>
          <a:ln w="12700">
            <a:solidFill>
              <a:schemeClr val="tx1"/>
            </a:solidFill>
            <a:round/>
            <a:headEnd/>
            <a:tailEnd/>
          </a:ln>
          <a:effectLst/>
        </p:spPr>
        <p:txBody>
          <a:bodyPr/>
          <a:lstStyle/>
          <a:p>
            <a:endParaRPr lang="en-US"/>
          </a:p>
        </p:txBody>
      </p:sp>
      <p:sp>
        <p:nvSpPr>
          <p:cNvPr id="10248" name="Oval 8"/>
          <p:cNvSpPr>
            <a:spLocks noChangeArrowheads="1"/>
          </p:cNvSpPr>
          <p:nvPr/>
        </p:nvSpPr>
        <p:spPr bwMode="auto">
          <a:xfrm>
            <a:off x="5943600" y="4724400"/>
            <a:ext cx="2898775" cy="1831975"/>
          </a:xfrm>
          <a:prstGeom prst="ellipse">
            <a:avLst/>
          </a:prstGeom>
          <a:solidFill>
            <a:schemeClr val="bg1"/>
          </a:solidFill>
          <a:ln w="25400">
            <a:solidFill>
              <a:schemeClr val="tx1"/>
            </a:solidFill>
            <a:round/>
            <a:headEnd/>
            <a:tailEnd/>
          </a:ln>
          <a:effectLst/>
        </p:spPr>
        <p:txBody>
          <a:bodyPr wrap="none" lIns="90488" tIns="44450" rIns="90488" bIns="44450" anchor="ctr"/>
          <a:lstStyle/>
          <a:p>
            <a:pPr algn="ctr" eaLnBrk="0" hangingPunct="0">
              <a:lnSpc>
                <a:spcPct val="75000"/>
              </a:lnSpc>
              <a:spcBef>
                <a:spcPct val="20000"/>
              </a:spcBef>
            </a:pPr>
            <a:r>
              <a:rPr lang="en-US" sz="3200">
                <a:solidFill>
                  <a:srgbClr val="141400"/>
                </a:solidFill>
              </a:rPr>
              <a:t>Membuat</a:t>
            </a:r>
          </a:p>
          <a:p>
            <a:pPr algn="ctr" eaLnBrk="0" hangingPunct="0">
              <a:lnSpc>
                <a:spcPct val="75000"/>
              </a:lnSpc>
              <a:spcBef>
                <a:spcPct val="20000"/>
              </a:spcBef>
            </a:pPr>
            <a:r>
              <a:rPr lang="en-US" sz="3200">
                <a:solidFill>
                  <a:srgbClr val="141400"/>
                </a:solidFill>
              </a:rPr>
              <a:t>Laporan</a:t>
            </a:r>
          </a:p>
          <a:p>
            <a:pPr algn="ctr" eaLnBrk="0" hangingPunct="0">
              <a:lnSpc>
                <a:spcPct val="75000"/>
              </a:lnSpc>
              <a:spcBef>
                <a:spcPct val="20000"/>
              </a:spcBef>
            </a:pPr>
            <a:r>
              <a:rPr lang="en-US" sz="3200">
                <a:solidFill>
                  <a:srgbClr val="141400"/>
                </a:solidFill>
              </a:rPr>
              <a:t>Keuangan</a:t>
            </a:r>
          </a:p>
        </p:txBody>
      </p:sp>
      <p:sp>
        <p:nvSpPr>
          <p:cNvPr id="10249" name="Rectangle 9"/>
          <p:cNvSpPr>
            <a:spLocks noChangeArrowheads="1"/>
          </p:cNvSpPr>
          <p:nvPr/>
        </p:nvSpPr>
        <p:spPr bwMode="auto">
          <a:xfrm>
            <a:off x="1373188" y="3717925"/>
            <a:ext cx="3048000" cy="819150"/>
          </a:xfrm>
          <a:prstGeom prst="rect">
            <a:avLst/>
          </a:prstGeom>
          <a:noFill/>
          <a:ln w="12700">
            <a:noFill/>
            <a:miter lim="800000"/>
            <a:headEnd/>
            <a:tailEnd/>
          </a:ln>
          <a:effectLst/>
        </p:spPr>
        <p:txBody>
          <a:bodyPr lIns="90488" tIns="44450" rIns="90488" bIns="44450">
            <a:spAutoFit/>
          </a:bodyPr>
          <a:lstStyle/>
          <a:p>
            <a:pPr algn="ctr" eaLnBrk="0" hangingPunct="0">
              <a:lnSpc>
                <a:spcPct val="75000"/>
              </a:lnSpc>
              <a:spcBef>
                <a:spcPct val="50000"/>
              </a:spcBef>
            </a:pPr>
            <a:r>
              <a:rPr lang="en-US" sz="3200">
                <a:solidFill>
                  <a:schemeClr val="tx2"/>
                </a:solidFill>
              </a:rPr>
              <a:t>Ayat penyesuaian</a:t>
            </a:r>
          </a:p>
        </p:txBody>
      </p:sp>
      <p:sp>
        <p:nvSpPr>
          <p:cNvPr id="10250" name="Rectangle 10"/>
          <p:cNvSpPr>
            <a:spLocks noChangeArrowheads="1"/>
          </p:cNvSpPr>
          <p:nvPr/>
        </p:nvSpPr>
        <p:spPr bwMode="auto">
          <a:xfrm>
            <a:off x="2287588" y="5165725"/>
            <a:ext cx="3657600" cy="576263"/>
          </a:xfrm>
          <a:prstGeom prst="rect">
            <a:avLst/>
          </a:prstGeom>
          <a:noFill/>
          <a:ln w="12700">
            <a:noFill/>
            <a:miter lim="800000"/>
            <a:headEnd/>
            <a:tailEnd/>
          </a:ln>
          <a:effectLst/>
        </p:spPr>
        <p:txBody>
          <a:bodyPr lIns="90488" tIns="44450" rIns="90488" bIns="44450">
            <a:spAutoFit/>
          </a:bodyPr>
          <a:lstStyle/>
          <a:p>
            <a:pPr algn="ctr" eaLnBrk="0" hangingPunct="0">
              <a:spcBef>
                <a:spcPct val="50000"/>
              </a:spcBef>
            </a:pPr>
            <a:r>
              <a:rPr lang="en-US" sz="3200">
                <a:solidFill>
                  <a:schemeClr val="tx2"/>
                </a:solidFill>
              </a:rPr>
              <a:t>Laporan keuangan</a:t>
            </a:r>
          </a:p>
        </p:txBody>
      </p:sp>
      <p:sp>
        <p:nvSpPr>
          <p:cNvPr id="10251" name="Rectangle 11"/>
          <p:cNvSpPr>
            <a:spLocks noChangeArrowheads="1"/>
          </p:cNvSpPr>
          <p:nvPr/>
        </p:nvSpPr>
        <p:spPr bwMode="auto">
          <a:xfrm>
            <a:off x="5880100" y="3776663"/>
            <a:ext cx="2514600" cy="819150"/>
          </a:xfrm>
          <a:prstGeom prst="rect">
            <a:avLst/>
          </a:prstGeom>
          <a:noFill/>
          <a:ln w="12700">
            <a:noFill/>
            <a:miter lim="800000"/>
            <a:headEnd/>
            <a:tailEnd/>
          </a:ln>
          <a:effectLst/>
        </p:spPr>
        <p:txBody>
          <a:bodyPr lIns="90488" tIns="44450" rIns="90488" bIns="44450">
            <a:spAutoFit/>
          </a:bodyPr>
          <a:lstStyle/>
          <a:p>
            <a:pPr eaLnBrk="0" hangingPunct="0">
              <a:lnSpc>
                <a:spcPct val="75000"/>
              </a:lnSpc>
              <a:spcBef>
                <a:spcPct val="50000"/>
              </a:spcBef>
            </a:pPr>
            <a:r>
              <a:rPr lang="en-US" sz="3200">
                <a:solidFill>
                  <a:schemeClr val="tx2"/>
                </a:solidFill>
              </a:rPr>
              <a:t>Neraca saldo penyesuaian</a:t>
            </a:r>
          </a:p>
        </p:txBody>
      </p:sp>
      <p:sp>
        <p:nvSpPr>
          <p:cNvPr id="10252" name="Freeform 12"/>
          <p:cNvSpPr>
            <a:spLocks/>
          </p:cNvSpPr>
          <p:nvPr/>
        </p:nvSpPr>
        <p:spPr bwMode="auto">
          <a:xfrm>
            <a:off x="2225675" y="5640388"/>
            <a:ext cx="3706813" cy="1587"/>
          </a:xfrm>
          <a:custGeom>
            <a:avLst/>
            <a:gdLst/>
            <a:ahLst/>
            <a:cxnLst>
              <a:cxn ang="0">
                <a:pos x="2334" y="0"/>
              </a:cxn>
              <a:cxn ang="0">
                <a:pos x="0" y="0"/>
              </a:cxn>
            </a:cxnLst>
            <a:rect l="0" t="0" r="r" b="b"/>
            <a:pathLst>
              <a:path w="2335" h="1">
                <a:moveTo>
                  <a:pt x="2334" y="0"/>
                </a:moveTo>
                <a:lnTo>
                  <a:pt x="0" y="0"/>
                </a:lnTo>
              </a:path>
            </a:pathLst>
          </a:custGeom>
          <a:noFill/>
          <a:ln w="12700" cap="rnd" cmpd="sng">
            <a:solidFill>
              <a:schemeClr val="tx1"/>
            </a:solidFill>
            <a:prstDash val="solid"/>
            <a:round/>
            <a:headEnd type="none" w="med" len="med"/>
            <a:tailEnd type="triangle" w="med" len="med"/>
          </a:ln>
          <a:effectLst/>
        </p:spPr>
        <p:txBody>
          <a:bodyPr/>
          <a:lstStyle/>
          <a:p>
            <a:endParaRPr lang="en-US"/>
          </a:p>
        </p:txBody>
      </p:sp>
      <p:sp>
        <p:nvSpPr>
          <p:cNvPr id="10253" name="Line 13"/>
          <p:cNvSpPr>
            <a:spLocks noChangeShapeType="1"/>
          </p:cNvSpPr>
          <p:nvPr/>
        </p:nvSpPr>
        <p:spPr bwMode="auto">
          <a:xfrm flipV="1">
            <a:off x="2212975" y="3338513"/>
            <a:ext cx="3275013" cy="1827212"/>
          </a:xfrm>
          <a:prstGeom prst="line">
            <a:avLst/>
          </a:prstGeom>
          <a:noFill/>
          <a:ln w="12700">
            <a:solidFill>
              <a:schemeClr val="tx1"/>
            </a:solidFill>
            <a:round/>
            <a:headEnd/>
            <a:tailEnd type="triangle" w="med" len="med"/>
          </a:ln>
          <a:effectLst/>
        </p:spPr>
        <p:txBody>
          <a:bodyPr/>
          <a:lstStyle/>
          <a:p>
            <a:endParaRPr lang="en-US"/>
          </a:p>
        </p:txBody>
      </p:sp>
      <p:sp>
        <p:nvSpPr>
          <p:cNvPr id="10254" name="Freeform 14"/>
          <p:cNvSpPr>
            <a:spLocks/>
          </p:cNvSpPr>
          <p:nvPr/>
        </p:nvSpPr>
        <p:spPr bwMode="auto">
          <a:xfrm>
            <a:off x="2211388" y="2738438"/>
            <a:ext cx="2882900" cy="7937"/>
          </a:xfrm>
          <a:custGeom>
            <a:avLst/>
            <a:gdLst/>
            <a:ahLst/>
            <a:cxnLst>
              <a:cxn ang="0">
                <a:pos x="1815" y="4"/>
              </a:cxn>
              <a:cxn ang="0">
                <a:pos x="0" y="0"/>
              </a:cxn>
            </a:cxnLst>
            <a:rect l="0" t="0" r="r" b="b"/>
            <a:pathLst>
              <a:path w="1816" h="5">
                <a:moveTo>
                  <a:pt x="1815" y="4"/>
                </a:moveTo>
                <a:lnTo>
                  <a:pt x="0" y="0"/>
                </a:lnTo>
              </a:path>
            </a:pathLst>
          </a:custGeom>
          <a:noFill/>
          <a:ln w="12700" cap="rnd" cmpd="sng">
            <a:solidFill>
              <a:schemeClr val="tx1"/>
            </a:solidFill>
            <a:prstDash val="solid"/>
            <a:round/>
            <a:headEnd type="none" w="med" len="med"/>
            <a:tailEnd type="triangle" w="med" len="med"/>
          </a:ln>
          <a:effectLst/>
        </p:spPr>
        <p:txBody>
          <a:bodyPr/>
          <a:lstStyle/>
          <a:p>
            <a:endParaRPr lang="en-US"/>
          </a:p>
        </p:txBody>
      </p:sp>
      <p:sp>
        <p:nvSpPr>
          <p:cNvPr id="10255" name="Line 15"/>
          <p:cNvSpPr>
            <a:spLocks noChangeShapeType="1"/>
          </p:cNvSpPr>
          <p:nvPr/>
        </p:nvSpPr>
        <p:spPr bwMode="auto">
          <a:xfrm>
            <a:off x="619125" y="2270125"/>
            <a:ext cx="1446213" cy="0"/>
          </a:xfrm>
          <a:prstGeom prst="line">
            <a:avLst/>
          </a:prstGeom>
          <a:noFill/>
          <a:ln w="12700">
            <a:solidFill>
              <a:schemeClr val="tx1"/>
            </a:solidFill>
            <a:round/>
            <a:headEnd/>
            <a:tailEnd/>
          </a:ln>
          <a:effectLst/>
        </p:spPr>
        <p:txBody>
          <a:bodyPr/>
          <a:lstStyle/>
          <a:p>
            <a:endParaRPr lang="en-US"/>
          </a:p>
        </p:txBody>
      </p:sp>
      <p:sp>
        <p:nvSpPr>
          <p:cNvPr id="10256" name="Freeform 16"/>
          <p:cNvSpPr>
            <a:spLocks/>
          </p:cNvSpPr>
          <p:nvPr/>
        </p:nvSpPr>
        <p:spPr bwMode="auto">
          <a:xfrm>
            <a:off x="7392988" y="2727325"/>
            <a:ext cx="839787" cy="1985963"/>
          </a:xfrm>
          <a:custGeom>
            <a:avLst/>
            <a:gdLst/>
            <a:ahLst/>
            <a:cxnLst>
              <a:cxn ang="0">
                <a:pos x="393" y="0"/>
              </a:cxn>
              <a:cxn ang="0">
                <a:pos x="528" y="0"/>
              </a:cxn>
              <a:cxn ang="0">
                <a:pos x="528" y="917"/>
              </a:cxn>
              <a:cxn ang="0">
                <a:pos x="0" y="917"/>
              </a:cxn>
              <a:cxn ang="0">
                <a:pos x="0" y="1250"/>
              </a:cxn>
            </a:cxnLst>
            <a:rect l="0" t="0" r="r" b="b"/>
            <a:pathLst>
              <a:path w="529" h="1251">
                <a:moveTo>
                  <a:pt x="393" y="0"/>
                </a:moveTo>
                <a:lnTo>
                  <a:pt x="528" y="0"/>
                </a:lnTo>
                <a:lnTo>
                  <a:pt x="528" y="917"/>
                </a:lnTo>
                <a:lnTo>
                  <a:pt x="0" y="917"/>
                </a:lnTo>
                <a:lnTo>
                  <a:pt x="0" y="1250"/>
                </a:lnTo>
              </a:path>
            </a:pathLst>
          </a:custGeom>
          <a:noFill/>
          <a:ln w="12700" cap="rnd" cmpd="sng">
            <a:solidFill>
              <a:schemeClr val="tx1"/>
            </a:solidFill>
            <a:prstDash val="solid"/>
            <a:round/>
            <a:headEnd type="none" w="med" len="med"/>
            <a:tailEnd type="triangle" w="med" len="med"/>
          </a:ln>
          <a:effectLst/>
        </p:spPr>
        <p:txBody>
          <a:bodyPr/>
          <a:lstStyle/>
          <a:p>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ln w="38100">
            <a:solidFill>
              <a:schemeClr val="tx1"/>
            </a:solidFill>
          </a:ln>
        </p:spPr>
        <p:txBody>
          <a:bodyPr/>
          <a:lstStyle/>
          <a:p>
            <a:r>
              <a:rPr lang="en-US" sz="3800"/>
              <a:t>Buat Laporan Keuangan (Aktivitas 3)</a:t>
            </a:r>
          </a:p>
        </p:txBody>
      </p:sp>
      <p:sp>
        <p:nvSpPr>
          <p:cNvPr id="11267" name="Rectangle 3"/>
          <p:cNvSpPr>
            <a:spLocks noGrp="1" noChangeArrowheads="1"/>
          </p:cNvSpPr>
          <p:nvPr>
            <p:ph type="body" idx="1"/>
          </p:nvPr>
        </p:nvSpPr>
        <p:spPr>
          <a:ln w="19050">
            <a:solidFill>
              <a:schemeClr val="tx1"/>
            </a:solidFill>
          </a:ln>
        </p:spPr>
        <p:txBody>
          <a:bodyPr/>
          <a:lstStyle/>
          <a:p>
            <a:r>
              <a:rPr lang="en-US"/>
              <a:t>Aktivitas ketiga dalam sistem buku besar dan pelaporan adalah membuat laporan-laporan.</a:t>
            </a:r>
          </a:p>
          <a:p>
            <a:pPr lvl="1"/>
            <a:r>
              <a:rPr lang="en-US"/>
              <a:t>Laporan laba-rugi dubuat pertama</a:t>
            </a:r>
          </a:p>
          <a:p>
            <a:pPr lvl="1"/>
            <a:r>
              <a:rPr lang="en-US"/>
              <a:t>Neraca dibuat setelahnya.</a:t>
            </a:r>
          </a:p>
          <a:p>
            <a:pPr lvl="1"/>
            <a:r>
              <a:rPr lang="en-US"/>
              <a:t>Laporan arus kas dibuat terakhir.</a:t>
            </a:r>
          </a:p>
          <a:p>
            <a:pPr>
              <a:buFontTx/>
              <a:buNone/>
            </a:pP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ln w="38100">
            <a:solidFill>
              <a:schemeClr val="tx1"/>
            </a:solidFill>
          </a:ln>
        </p:spPr>
        <p:txBody>
          <a:bodyPr/>
          <a:lstStyle/>
          <a:p>
            <a:r>
              <a:rPr lang="en-US" sz="3400"/>
              <a:t>Membuat Laporan Manajerial (Aktivitas 4)</a:t>
            </a:r>
          </a:p>
        </p:txBody>
      </p:sp>
      <p:sp>
        <p:nvSpPr>
          <p:cNvPr id="12291" name="Rectangle 3"/>
          <p:cNvSpPr>
            <a:spLocks noGrp="1" noChangeArrowheads="1"/>
          </p:cNvSpPr>
          <p:nvPr>
            <p:ph type="body" idx="1"/>
          </p:nvPr>
        </p:nvSpPr>
        <p:spPr>
          <a:ln w="19050">
            <a:solidFill>
              <a:schemeClr val="tx1"/>
            </a:solidFill>
          </a:ln>
        </p:spPr>
        <p:txBody>
          <a:bodyPr/>
          <a:lstStyle/>
          <a:p>
            <a:r>
              <a:rPr lang="en-US"/>
              <a:t>Aktivitas terakhir dalam sistem buku besar dan pelaporan menghasilkan berbagai laporan manajerial.</a:t>
            </a:r>
          </a:p>
          <a:p>
            <a:r>
              <a:rPr lang="en-US"/>
              <a:t>Apakah dua kategori utama dari laporan manajerial itu ?</a:t>
            </a:r>
          </a:p>
          <a:p>
            <a:pPr lvl="1">
              <a:buFontTx/>
              <a:buAutoNum type="arabicPeriod"/>
            </a:pPr>
            <a:r>
              <a:rPr lang="en-US"/>
              <a:t>Laporan pengendali buku besar</a:t>
            </a:r>
          </a:p>
          <a:p>
            <a:pPr lvl="1">
              <a:buFontTx/>
              <a:buAutoNum type="arabicPeriod"/>
            </a:pPr>
            <a:r>
              <a:rPr lang="en-US"/>
              <a:t>Anggaran</a:t>
            </a:r>
          </a:p>
          <a:p>
            <a:pPr>
              <a:buFontTx/>
              <a:buNone/>
            </a:pPr>
            <a:endParaRPr lang="en-US"/>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Arial"/>
      </a:majorFont>
      <a:minorFont>
        <a:latin typeface="Times New Roman"/>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39</TotalTime>
  <Words>1320</Words>
  <Application>Microsoft PowerPoint</Application>
  <PresentationFormat>On-screen Show (4:3)</PresentationFormat>
  <Paragraphs>208</Paragraphs>
  <Slides>34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34</vt:i4>
      </vt:variant>
    </vt:vector>
  </HeadingPairs>
  <TitlesOfParts>
    <vt:vector size="39" baseType="lpstr">
      <vt:lpstr>Times New Roman</vt:lpstr>
      <vt:lpstr>Arial</vt:lpstr>
      <vt:lpstr>Monotype Sorts</vt:lpstr>
      <vt:lpstr>Wingdings</vt:lpstr>
      <vt:lpstr>Default Design</vt:lpstr>
      <vt:lpstr>Minggu Ke 13</vt:lpstr>
      <vt:lpstr>Aktivitas Buku Besar dan Pelaporan</vt:lpstr>
      <vt:lpstr>Perbarui Buku Besar  (Aktivitas 1)</vt:lpstr>
      <vt:lpstr>Perbarui Buku Besar  (Aktivitas 1)</vt:lpstr>
      <vt:lpstr>Memasukkan Ayat Jurnal Penyesuaian (Aktivitas 2)</vt:lpstr>
      <vt:lpstr>Memasukkan Ayat Jurnal Penyesuaian (Aktivitas 2)</vt:lpstr>
      <vt:lpstr>Memasukkan Ayat Jurnal Penyesuaian (Aktivitas 2)</vt:lpstr>
      <vt:lpstr>Buat Laporan Keuangan (Aktivitas 3)</vt:lpstr>
      <vt:lpstr>Membuat Laporan Manajerial (Aktivitas 4)</vt:lpstr>
      <vt:lpstr>Membuat Laporan Manajerial (Aktivitas 4)</vt:lpstr>
      <vt:lpstr>Membuat Laporan Manajerial (Aktivitas 4)</vt:lpstr>
      <vt:lpstr>Tujuan, Ancaman, dan Prosedur Pengendalian</vt:lpstr>
      <vt:lpstr>Tujuan, Ancaman, dan Prosedur Pengendalian</vt:lpstr>
      <vt:lpstr>Ancaman dan Pengendalian dalam sistem Buku Besar dan Pelaporan</vt:lpstr>
      <vt:lpstr>Ancaman 1:  Kesalahan dalam Memperbarui Buku Besar</vt:lpstr>
      <vt:lpstr> Pengendalian Edit Input dan Pemrosesan   </vt:lpstr>
      <vt:lpstr>Pengendalian Edit Input dan Pemrosesan</vt:lpstr>
      <vt:lpstr>Laporan Rekonsiliasi dan Pengendalian</vt:lpstr>
      <vt:lpstr>Laporan Rekonsiliasi dan Pengendalian</vt:lpstr>
      <vt:lpstr>Laporan Rekonsiliasi dan Pengendalian</vt:lpstr>
      <vt:lpstr>Ancaman 2:  Akses  Tanpa otorisasi ke Buku Besar</vt:lpstr>
      <vt:lpstr>Ancaman 2:  Akses  Tanpa otorisasi ke Buku Besar</vt:lpstr>
      <vt:lpstr>Ancaman 3:  Kehilangan atau Kerusakan Data Buku Besar</vt:lpstr>
      <vt:lpstr>Model Data Terintegrasi</vt:lpstr>
      <vt:lpstr>Model Data Terintegrasi</vt:lpstr>
      <vt:lpstr>Model Data Terintegrasi</vt:lpstr>
      <vt:lpstr>Manfaat Model Data Terintegrasi</vt:lpstr>
      <vt:lpstr>Manfaat Model Data Terintegrasi</vt:lpstr>
      <vt:lpstr>Balanced Scorecard</vt:lpstr>
      <vt:lpstr>Gudang Data</vt:lpstr>
      <vt:lpstr>Gudang Data</vt:lpstr>
      <vt:lpstr>Peluang Menggunakan Teknologi Informasi</vt:lpstr>
      <vt:lpstr>Peluang Menggunakan Teknologi Informasi</vt:lpstr>
      <vt:lpstr>Minggu Ke 13</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Subur Harahap</cp:lastModifiedBy>
  <cp:revision>38</cp:revision>
  <dcterms:created xsi:type="dcterms:W3CDTF">1601-01-01T00:00:00Z</dcterms:created>
  <dcterms:modified xsi:type="dcterms:W3CDTF">2014-07-07T09:57:38Z</dcterms:modified>
</cp:coreProperties>
</file>