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48"/>
  </p:notesMasterIdLst>
  <p:handoutMasterIdLst>
    <p:handoutMasterId r:id="rId49"/>
  </p:handoutMasterIdLst>
  <p:sldIdLst>
    <p:sldId id="256" r:id="rId2"/>
    <p:sldId id="276" r:id="rId3"/>
    <p:sldId id="257" r:id="rId4"/>
    <p:sldId id="258" r:id="rId5"/>
    <p:sldId id="259" r:id="rId6"/>
    <p:sldId id="277" r:id="rId7"/>
    <p:sldId id="260" r:id="rId8"/>
    <p:sldId id="278" r:id="rId9"/>
    <p:sldId id="261" r:id="rId10"/>
    <p:sldId id="262" r:id="rId11"/>
    <p:sldId id="263" r:id="rId12"/>
    <p:sldId id="279" r:id="rId13"/>
    <p:sldId id="264" r:id="rId14"/>
    <p:sldId id="280" r:id="rId15"/>
    <p:sldId id="265" r:id="rId16"/>
    <p:sldId id="281" r:id="rId17"/>
    <p:sldId id="266" r:id="rId18"/>
    <p:sldId id="303" r:id="rId19"/>
    <p:sldId id="267" r:id="rId20"/>
    <p:sldId id="283" r:id="rId21"/>
    <p:sldId id="285" r:id="rId22"/>
    <p:sldId id="284" r:id="rId23"/>
    <p:sldId id="286" r:id="rId24"/>
    <p:sldId id="268" r:id="rId25"/>
    <p:sldId id="287" r:id="rId26"/>
    <p:sldId id="288" r:id="rId27"/>
    <p:sldId id="289" r:id="rId28"/>
    <p:sldId id="269" r:id="rId29"/>
    <p:sldId id="301" r:id="rId30"/>
    <p:sldId id="290" r:id="rId31"/>
    <p:sldId id="298" r:id="rId32"/>
    <p:sldId id="291" r:id="rId33"/>
    <p:sldId id="300" r:id="rId34"/>
    <p:sldId id="299" r:id="rId35"/>
    <p:sldId id="270" r:id="rId36"/>
    <p:sldId id="302" r:id="rId37"/>
    <p:sldId id="293" r:id="rId38"/>
    <p:sldId id="271" r:id="rId39"/>
    <p:sldId id="294" r:id="rId40"/>
    <p:sldId id="295" r:id="rId41"/>
    <p:sldId id="296" r:id="rId42"/>
    <p:sldId id="272" r:id="rId43"/>
    <p:sldId id="273" r:id="rId44"/>
    <p:sldId id="274" r:id="rId45"/>
    <p:sldId id="297" r:id="rId46"/>
    <p:sldId id="275" r:id="rId47"/>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CCFFCC"/>
    <a:srgbClr val="FFFF99"/>
  </p:clrMru>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30" y="-114"/>
      </p:cViewPr>
      <p:guideLst>
        <p:guide orient="horz" pos="2160"/>
        <p:guide pos="2880"/>
      </p:guideLst>
    </p:cSldViewPr>
  </p:slideViewPr>
  <p:outlineViewPr>
    <p:cViewPr>
      <p:scale>
        <a:sx n="33" d="100"/>
        <a:sy n="33" d="100"/>
      </p:scale>
      <p:origin x="0" y="343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B4433-AAA3-4879-9AE5-8DA5667EDD78}" type="doc">
      <dgm:prSet loTypeId="urn:microsoft.com/office/officeart/2005/8/layout/hierarchy3" loCatId="list" qsTypeId="urn:microsoft.com/office/officeart/2005/8/quickstyle/3d1" qsCatId="3D" csTypeId="urn:microsoft.com/office/officeart/2005/8/colors/accent4_1" csCatId="accent4" phldr="1"/>
      <dgm:spPr/>
      <dgm:t>
        <a:bodyPr/>
        <a:lstStyle/>
        <a:p>
          <a:endParaRPr lang="id-ID"/>
        </a:p>
      </dgm:t>
    </dgm:pt>
    <dgm:pt modelId="{EE7C4617-A503-4119-B7A7-E04BD5E172A1}">
      <dgm:prSet phldrT="[Text]" custT="1"/>
      <dgm:spPr/>
      <dgm:t>
        <a:bodyPr/>
        <a:lstStyle/>
        <a:p>
          <a:pPr algn="l"/>
          <a:r>
            <a:rPr lang="en-US" sz="2800" dirty="0" err="1" smtClean="0">
              <a:latin typeface="Trebuchet MS" pitchFamily="34" charset="0"/>
              <a:ea typeface="Helvetica LT Light" pitchFamily="-107" charset="0"/>
            </a:rPr>
            <a:t>Ada</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dua</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pendekatan</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dalam</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penentuan</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nilai</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intrinsik</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saham</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berdasarkan</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analisis</a:t>
          </a:r>
          <a:r>
            <a:rPr lang="en-US" sz="2800" dirty="0" smtClean="0">
              <a:latin typeface="Trebuchet MS" pitchFamily="34" charset="0"/>
              <a:ea typeface="Helvetica LT Light" pitchFamily="-107" charset="0"/>
            </a:rPr>
            <a:t> fundamental:</a:t>
          </a:r>
          <a:endParaRPr lang="id-ID" sz="2800" dirty="0"/>
        </a:p>
      </dgm:t>
    </dgm:pt>
    <dgm:pt modelId="{D49D3AFA-1F2E-44FD-93D0-ED7AA61C17A7}" type="parTrans" cxnId="{DD8A630C-9E77-44AB-8B13-072535F12917}">
      <dgm:prSet/>
      <dgm:spPr/>
      <dgm:t>
        <a:bodyPr/>
        <a:lstStyle/>
        <a:p>
          <a:pPr algn="l"/>
          <a:endParaRPr lang="id-ID"/>
        </a:p>
      </dgm:t>
    </dgm:pt>
    <dgm:pt modelId="{7254D6AB-169A-4A51-B77D-4827A5DE1583}" type="sibTrans" cxnId="{DD8A630C-9E77-44AB-8B13-072535F12917}">
      <dgm:prSet/>
      <dgm:spPr/>
      <dgm:t>
        <a:bodyPr/>
        <a:lstStyle/>
        <a:p>
          <a:pPr algn="l"/>
          <a:endParaRPr lang="id-ID"/>
        </a:p>
      </dgm:t>
    </dgm:pt>
    <dgm:pt modelId="{0CCFC0AE-AE08-4082-B8C6-CE05BE67B53B}">
      <dgm:prSet phldrT="[Text]" custT="1"/>
      <dgm:spPr/>
      <dgm:t>
        <a:bodyPr/>
        <a:lstStyle/>
        <a:p>
          <a:pPr marL="450850" indent="-450850" algn="l"/>
          <a:r>
            <a:rPr lang="en-US" sz="2800" dirty="0" smtClean="0">
              <a:latin typeface="Trebuchet MS" pitchFamily="34" charset="0"/>
              <a:ea typeface="Helvetica LT Light" pitchFamily="-107" charset="0"/>
            </a:rPr>
            <a:t>1. </a:t>
          </a:r>
          <a:r>
            <a:rPr lang="en-US" sz="2800" dirty="0" err="1" smtClean="0">
              <a:latin typeface="Trebuchet MS" pitchFamily="34" charset="0"/>
              <a:ea typeface="Helvetica LT Light" pitchFamily="-107" charset="0"/>
            </a:rPr>
            <a:t>Pendekatan</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nilai</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sekarang</a:t>
          </a:r>
          <a:r>
            <a:rPr lang="en-US" sz="2800" dirty="0" smtClean="0">
              <a:latin typeface="Trebuchet MS" pitchFamily="34" charset="0"/>
              <a:ea typeface="Helvetica LT Light" pitchFamily="-107" charset="0"/>
            </a:rPr>
            <a:t> (present value approach).</a:t>
          </a:r>
          <a:endParaRPr lang="id-ID" sz="2800" dirty="0"/>
        </a:p>
      </dgm:t>
    </dgm:pt>
    <dgm:pt modelId="{268D1C36-954A-47CD-9EED-0FE575D0E656}" type="parTrans" cxnId="{809AA2D9-38E1-491D-9FD5-A412947E28EF}">
      <dgm:prSet/>
      <dgm:spPr/>
      <dgm:t>
        <a:bodyPr/>
        <a:lstStyle/>
        <a:p>
          <a:pPr algn="l"/>
          <a:endParaRPr lang="id-ID"/>
        </a:p>
      </dgm:t>
    </dgm:pt>
    <dgm:pt modelId="{26D38E9C-BCF9-41C6-9000-0D0BBEACC5FA}" type="sibTrans" cxnId="{809AA2D9-38E1-491D-9FD5-A412947E28EF}">
      <dgm:prSet/>
      <dgm:spPr/>
      <dgm:t>
        <a:bodyPr/>
        <a:lstStyle/>
        <a:p>
          <a:pPr algn="l"/>
          <a:endParaRPr lang="id-ID"/>
        </a:p>
      </dgm:t>
    </dgm:pt>
    <dgm:pt modelId="{9C0AA03A-BE97-4FAB-9E95-87CFA7076988}">
      <dgm:prSet phldrT="[Text]" custT="1"/>
      <dgm:spPr/>
      <dgm:t>
        <a:bodyPr/>
        <a:lstStyle/>
        <a:p>
          <a:pPr marL="450850" indent="-450850" algn="l"/>
          <a:r>
            <a:rPr lang="en-US" sz="2800" dirty="0" smtClean="0">
              <a:latin typeface="Trebuchet MS" pitchFamily="34" charset="0"/>
              <a:ea typeface="Helvetica LT Light" pitchFamily="-107" charset="0"/>
            </a:rPr>
            <a:t>2. </a:t>
          </a:r>
          <a:r>
            <a:rPr lang="en-US" sz="2800" dirty="0" err="1" smtClean="0">
              <a:latin typeface="Trebuchet MS" pitchFamily="34" charset="0"/>
              <a:ea typeface="Helvetica LT Light" pitchFamily="-107" charset="0"/>
            </a:rPr>
            <a:t>Pendekatan</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rasio</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harga</a:t>
          </a:r>
          <a:r>
            <a:rPr lang="en-US" sz="2800" dirty="0" smtClean="0">
              <a:latin typeface="Trebuchet MS" pitchFamily="34" charset="0"/>
              <a:ea typeface="Helvetica LT Light" pitchFamily="-107" charset="0"/>
            </a:rPr>
            <a:t> </a:t>
          </a:r>
          <a:r>
            <a:rPr lang="en-US" sz="2800" dirty="0" err="1" smtClean="0">
              <a:latin typeface="Trebuchet MS" pitchFamily="34" charset="0"/>
              <a:ea typeface="Helvetica LT Light" pitchFamily="-107" charset="0"/>
            </a:rPr>
            <a:t>terhadap</a:t>
          </a:r>
          <a:r>
            <a:rPr lang="en-US" sz="2800" dirty="0" smtClean="0">
              <a:latin typeface="Trebuchet MS" pitchFamily="34" charset="0"/>
              <a:ea typeface="Helvetica LT Light" pitchFamily="-107" charset="0"/>
            </a:rPr>
            <a:t> earning (Price Earning Ratio/PER).</a:t>
          </a:r>
          <a:endParaRPr lang="id-ID" sz="2800" dirty="0"/>
        </a:p>
      </dgm:t>
    </dgm:pt>
    <dgm:pt modelId="{7040EBBA-56BF-4BD0-88B4-5F79E583E74D}" type="parTrans" cxnId="{21C413D1-1125-471C-B6F5-1F65D4BF1B4D}">
      <dgm:prSet/>
      <dgm:spPr/>
      <dgm:t>
        <a:bodyPr/>
        <a:lstStyle/>
        <a:p>
          <a:pPr algn="l"/>
          <a:endParaRPr lang="id-ID"/>
        </a:p>
      </dgm:t>
    </dgm:pt>
    <dgm:pt modelId="{D08D8A56-A297-4447-9B87-F01574CF2F7F}" type="sibTrans" cxnId="{21C413D1-1125-471C-B6F5-1F65D4BF1B4D}">
      <dgm:prSet/>
      <dgm:spPr/>
      <dgm:t>
        <a:bodyPr/>
        <a:lstStyle/>
        <a:p>
          <a:pPr algn="l"/>
          <a:endParaRPr lang="id-ID"/>
        </a:p>
      </dgm:t>
    </dgm:pt>
    <dgm:pt modelId="{610C198D-5718-4C83-856D-3FB395A99CDB}" type="pres">
      <dgm:prSet presAssocID="{054B4433-AAA3-4879-9AE5-8DA5667EDD78}" presName="diagram" presStyleCnt="0">
        <dgm:presLayoutVars>
          <dgm:chPref val="1"/>
          <dgm:dir/>
          <dgm:animOne val="branch"/>
          <dgm:animLvl val="lvl"/>
          <dgm:resizeHandles/>
        </dgm:presLayoutVars>
      </dgm:prSet>
      <dgm:spPr/>
      <dgm:t>
        <a:bodyPr/>
        <a:lstStyle/>
        <a:p>
          <a:endParaRPr lang="id-ID"/>
        </a:p>
      </dgm:t>
    </dgm:pt>
    <dgm:pt modelId="{C0E29791-CC3E-4C3D-A64E-758CEBA37CAF}" type="pres">
      <dgm:prSet presAssocID="{EE7C4617-A503-4119-B7A7-E04BD5E172A1}" presName="root" presStyleCnt="0"/>
      <dgm:spPr/>
    </dgm:pt>
    <dgm:pt modelId="{520D108B-4107-4494-B442-9A5C83C0F0CA}" type="pres">
      <dgm:prSet presAssocID="{EE7C4617-A503-4119-B7A7-E04BD5E172A1}" presName="rootComposite" presStyleCnt="0"/>
      <dgm:spPr/>
    </dgm:pt>
    <dgm:pt modelId="{D300F006-1699-4160-89AF-4045BFDC05D1}" type="pres">
      <dgm:prSet presAssocID="{EE7C4617-A503-4119-B7A7-E04BD5E172A1}" presName="rootText" presStyleLbl="node1" presStyleIdx="0" presStyleCnt="1" custScaleX="213470"/>
      <dgm:spPr/>
      <dgm:t>
        <a:bodyPr/>
        <a:lstStyle/>
        <a:p>
          <a:endParaRPr lang="id-ID"/>
        </a:p>
      </dgm:t>
    </dgm:pt>
    <dgm:pt modelId="{242D43B6-4A51-48B8-913C-0A9273D21241}" type="pres">
      <dgm:prSet presAssocID="{EE7C4617-A503-4119-B7A7-E04BD5E172A1}" presName="rootConnector" presStyleLbl="node1" presStyleIdx="0" presStyleCnt="1"/>
      <dgm:spPr/>
      <dgm:t>
        <a:bodyPr/>
        <a:lstStyle/>
        <a:p>
          <a:endParaRPr lang="id-ID"/>
        </a:p>
      </dgm:t>
    </dgm:pt>
    <dgm:pt modelId="{3C01DFD0-0EAA-4C3B-97D3-8CCC6A448640}" type="pres">
      <dgm:prSet presAssocID="{EE7C4617-A503-4119-B7A7-E04BD5E172A1}" presName="childShape" presStyleCnt="0"/>
      <dgm:spPr/>
    </dgm:pt>
    <dgm:pt modelId="{F7E62B52-2FF7-4C4D-B4B2-5E20456E6068}" type="pres">
      <dgm:prSet presAssocID="{268D1C36-954A-47CD-9EED-0FE575D0E656}" presName="Name13" presStyleLbl="parChTrans1D2" presStyleIdx="0" presStyleCnt="2"/>
      <dgm:spPr/>
      <dgm:t>
        <a:bodyPr/>
        <a:lstStyle/>
        <a:p>
          <a:endParaRPr lang="id-ID"/>
        </a:p>
      </dgm:t>
    </dgm:pt>
    <dgm:pt modelId="{64C1415D-596A-4347-A91C-631A4BE85D44}" type="pres">
      <dgm:prSet presAssocID="{0CCFC0AE-AE08-4082-B8C6-CE05BE67B53B}" presName="childText" presStyleLbl="bgAcc1" presStyleIdx="0" presStyleCnt="2" custScaleX="265707" custScaleY="79381">
        <dgm:presLayoutVars>
          <dgm:bulletEnabled val="1"/>
        </dgm:presLayoutVars>
      </dgm:prSet>
      <dgm:spPr/>
      <dgm:t>
        <a:bodyPr/>
        <a:lstStyle/>
        <a:p>
          <a:endParaRPr lang="id-ID"/>
        </a:p>
      </dgm:t>
    </dgm:pt>
    <dgm:pt modelId="{EF3196DF-6764-453E-AEC1-CD056A86223E}" type="pres">
      <dgm:prSet presAssocID="{7040EBBA-56BF-4BD0-88B4-5F79E583E74D}" presName="Name13" presStyleLbl="parChTrans1D2" presStyleIdx="1" presStyleCnt="2"/>
      <dgm:spPr/>
      <dgm:t>
        <a:bodyPr/>
        <a:lstStyle/>
        <a:p>
          <a:endParaRPr lang="id-ID"/>
        </a:p>
      </dgm:t>
    </dgm:pt>
    <dgm:pt modelId="{9F5B1CF6-3D43-4F4D-AAE7-6F5BE866E2F5}" type="pres">
      <dgm:prSet presAssocID="{9C0AA03A-BE97-4FAB-9E95-87CFA7076988}" presName="childText" presStyleLbl="bgAcc1" presStyleIdx="1" presStyleCnt="2" custScaleX="265485" custScaleY="65408">
        <dgm:presLayoutVars>
          <dgm:bulletEnabled val="1"/>
        </dgm:presLayoutVars>
      </dgm:prSet>
      <dgm:spPr/>
      <dgm:t>
        <a:bodyPr/>
        <a:lstStyle/>
        <a:p>
          <a:endParaRPr lang="id-ID"/>
        </a:p>
      </dgm:t>
    </dgm:pt>
  </dgm:ptLst>
  <dgm:cxnLst>
    <dgm:cxn modelId="{21C413D1-1125-471C-B6F5-1F65D4BF1B4D}" srcId="{EE7C4617-A503-4119-B7A7-E04BD5E172A1}" destId="{9C0AA03A-BE97-4FAB-9E95-87CFA7076988}" srcOrd="1" destOrd="0" parTransId="{7040EBBA-56BF-4BD0-88B4-5F79E583E74D}" sibTransId="{D08D8A56-A297-4447-9B87-F01574CF2F7F}"/>
    <dgm:cxn modelId="{6FAF4F9F-6318-4B7D-B75E-C0824CA40627}" type="presOf" srcId="{054B4433-AAA3-4879-9AE5-8DA5667EDD78}" destId="{610C198D-5718-4C83-856D-3FB395A99CDB}" srcOrd="0" destOrd="0" presId="urn:microsoft.com/office/officeart/2005/8/layout/hierarchy3"/>
    <dgm:cxn modelId="{048A0A18-2E7D-4B1C-8C26-E8A7C7426B97}" type="presOf" srcId="{EE7C4617-A503-4119-B7A7-E04BD5E172A1}" destId="{242D43B6-4A51-48B8-913C-0A9273D21241}" srcOrd="1" destOrd="0" presId="urn:microsoft.com/office/officeart/2005/8/layout/hierarchy3"/>
    <dgm:cxn modelId="{809AA2D9-38E1-491D-9FD5-A412947E28EF}" srcId="{EE7C4617-A503-4119-B7A7-E04BD5E172A1}" destId="{0CCFC0AE-AE08-4082-B8C6-CE05BE67B53B}" srcOrd="0" destOrd="0" parTransId="{268D1C36-954A-47CD-9EED-0FE575D0E656}" sibTransId="{26D38E9C-BCF9-41C6-9000-0D0BBEACC5FA}"/>
    <dgm:cxn modelId="{8B080F48-D694-4093-9BC7-64CB2949ABE6}" type="presOf" srcId="{268D1C36-954A-47CD-9EED-0FE575D0E656}" destId="{F7E62B52-2FF7-4C4D-B4B2-5E20456E6068}" srcOrd="0" destOrd="0" presId="urn:microsoft.com/office/officeart/2005/8/layout/hierarchy3"/>
    <dgm:cxn modelId="{CEBB4E63-7808-4873-BB0E-011B7EF521F9}" type="presOf" srcId="{7040EBBA-56BF-4BD0-88B4-5F79E583E74D}" destId="{EF3196DF-6764-453E-AEC1-CD056A86223E}" srcOrd="0" destOrd="0" presId="urn:microsoft.com/office/officeart/2005/8/layout/hierarchy3"/>
    <dgm:cxn modelId="{13FAF231-7FD2-4E05-A801-20D68636033F}" type="presOf" srcId="{9C0AA03A-BE97-4FAB-9E95-87CFA7076988}" destId="{9F5B1CF6-3D43-4F4D-AAE7-6F5BE866E2F5}" srcOrd="0" destOrd="0" presId="urn:microsoft.com/office/officeart/2005/8/layout/hierarchy3"/>
    <dgm:cxn modelId="{DD8A630C-9E77-44AB-8B13-072535F12917}" srcId="{054B4433-AAA3-4879-9AE5-8DA5667EDD78}" destId="{EE7C4617-A503-4119-B7A7-E04BD5E172A1}" srcOrd="0" destOrd="0" parTransId="{D49D3AFA-1F2E-44FD-93D0-ED7AA61C17A7}" sibTransId="{7254D6AB-169A-4A51-B77D-4827A5DE1583}"/>
    <dgm:cxn modelId="{E38B09B5-FE49-4310-B2AB-51B1E35B5F13}" type="presOf" srcId="{EE7C4617-A503-4119-B7A7-E04BD5E172A1}" destId="{D300F006-1699-4160-89AF-4045BFDC05D1}" srcOrd="0" destOrd="0" presId="urn:microsoft.com/office/officeart/2005/8/layout/hierarchy3"/>
    <dgm:cxn modelId="{04FB0C21-61D3-42F7-87A1-DCDDF4F35808}" type="presOf" srcId="{0CCFC0AE-AE08-4082-B8C6-CE05BE67B53B}" destId="{64C1415D-596A-4347-A91C-631A4BE85D44}" srcOrd="0" destOrd="0" presId="urn:microsoft.com/office/officeart/2005/8/layout/hierarchy3"/>
    <dgm:cxn modelId="{76950FD0-63E9-41EE-8BE9-9518B268F18C}" type="presParOf" srcId="{610C198D-5718-4C83-856D-3FB395A99CDB}" destId="{C0E29791-CC3E-4C3D-A64E-758CEBA37CAF}" srcOrd="0" destOrd="0" presId="urn:microsoft.com/office/officeart/2005/8/layout/hierarchy3"/>
    <dgm:cxn modelId="{E36FFAB8-6EE3-436F-BD1E-26D8EE8E048C}" type="presParOf" srcId="{C0E29791-CC3E-4C3D-A64E-758CEBA37CAF}" destId="{520D108B-4107-4494-B442-9A5C83C0F0CA}" srcOrd="0" destOrd="0" presId="urn:microsoft.com/office/officeart/2005/8/layout/hierarchy3"/>
    <dgm:cxn modelId="{0FC67F14-D503-402F-BCD8-983438A5A3CC}" type="presParOf" srcId="{520D108B-4107-4494-B442-9A5C83C0F0CA}" destId="{D300F006-1699-4160-89AF-4045BFDC05D1}" srcOrd="0" destOrd="0" presId="urn:microsoft.com/office/officeart/2005/8/layout/hierarchy3"/>
    <dgm:cxn modelId="{643AADA2-F3A3-4918-955F-ACBB12DA702F}" type="presParOf" srcId="{520D108B-4107-4494-B442-9A5C83C0F0CA}" destId="{242D43B6-4A51-48B8-913C-0A9273D21241}" srcOrd="1" destOrd="0" presId="urn:microsoft.com/office/officeart/2005/8/layout/hierarchy3"/>
    <dgm:cxn modelId="{B22CD568-A570-464F-85A9-432B6D86A777}" type="presParOf" srcId="{C0E29791-CC3E-4C3D-A64E-758CEBA37CAF}" destId="{3C01DFD0-0EAA-4C3B-97D3-8CCC6A448640}" srcOrd="1" destOrd="0" presId="urn:microsoft.com/office/officeart/2005/8/layout/hierarchy3"/>
    <dgm:cxn modelId="{67B5999F-D9CA-4D86-B2A3-52709249AE58}" type="presParOf" srcId="{3C01DFD0-0EAA-4C3B-97D3-8CCC6A448640}" destId="{F7E62B52-2FF7-4C4D-B4B2-5E20456E6068}" srcOrd="0" destOrd="0" presId="urn:microsoft.com/office/officeart/2005/8/layout/hierarchy3"/>
    <dgm:cxn modelId="{CE210275-B48F-4263-980C-635AB4176C41}" type="presParOf" srcId="{3C01DFD0-0EAA-4C3B-97D3-8CCC6A448640}" destId="{64C1415D-596A-4347-A91C-631A4BE85D44}" srcOrd="1" destOrd="0" presId="urn:microsoft.com/office/officeart/2005/8/layout/hierarchy3"/>
    <dgm:cxn modelId="{3FE6B02B-84EB-46A7-8DBF-91BA8BF792D4}" type="presParOf" srcId="{3C01DFD0-0EAA-4C3B-97D3-8CCC6A448640}" destId="{EF3196DF-6764-453E-AEC1-CD056A86223E}" srcOrd="2" destOrd="0" presId="urn:microsoft.com/office/officeart/2005/8/layout/hierarchy3"/>
    <dgm:cxn modelId="{817AF76B-7EF2-4785-A8F3-8ACA7A6215F9}" type="presParOf" srcId="{3C01DFD0-0EAA-4C3B-97D3-8CCC6A448640}" destId="{9F5B1CF6-3D43-4F4D-AAE7-6F5BE866E2F5}"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fld id="{6132463F-C0D1-41F4-B697-1F64CD2FF45F}" type="datetime1">
              <a:rPr lang="en-US"/>
              <a:pPr>
                <a:defRPr/>
              </a:pPr>
              <a:t>9/24/2014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charset="0"/>
                <a:cs typeface="Arial" charset="0"/>
              </a:defRPr>
            </a:lvl1pPr>
          </a:lstStyle>
          <a:p>
            <a:pPr>
              <a:defRPr/>
            </a:pPr>
            <a:fld id="{F9898FB8-5D23-4A7A-BB7F-866301A2399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cs typeface="Arial" charset="0"/>
              </a:defRPr>
            </a:lvl1pPr>
          </a:lstStyle>
          <a:p>
            <a:pPr>
              <a:defRPr/>
            </a:pPr>
            <a:endParaRPr lang="id-ID"/>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cs typeface="Arial" charset="0"/>
              </a:defRPr>
            </a:lvl1pPr>
          </a:lstStyle>
          <a:p>
            <a:pPr>
              <a:defRPr/>
            </a:pPr>
            <a:fld id="{B6FF0B69-FF03-41F2-8E78-B69210DCDED2}" type="datetime1">
              <a:rPr lang="en-US"/>
              <a:pPr>
                <a:defRPr/>
              </a:pPr>
              <a:t>9/24/2014</a:t>
            </a:fld>
            <a:endParaRPr lang="en-US"/>
          </a:p>
        </p:txBody>
      </p:sp>
      <p:sp>
        <p:nvSpPr>
          <p:cNvPr id="593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cs typeface="Arial" charset="0"/>
              </a:defRPr>
            </a:lvl1pPr>
          </a:lstStyle>
          <a:p>
            <a:pPr>
              <a:defRPr/>
            </a:pPr>
            <a:endParaRPr lang="id-ID"/>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cs typeface="Arial" charset="0"/>
              </a:defRPr>
            </a:lvl1pPr>
          </a:lstStyle>
          <a:p>
            <a:pPr>
              <a:defRPr/>
            </a:pPr>
            <a:fld id="{035B6642-CD62-4AA5-84EA-E2672613D89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4B8C7621-A8B5-4112-B8C6-6C42DA8C7A90}" type="slidenum">
              <a:rPr lang="en-US">
                <a:latin typeface="Arial" pitchFamily="34" charset="0"/>
                <a:cs typeface="Arial" pitchFamily="34" charset="0"/>
              </a:rPr>
              <a:pPr/>
              <a:t>1</a:t>
            </a:fld>
            <a:endParaRPr lang="en-US">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98AF4680-3D28-4529-ADCB-A084349A9013}" type="slidenum">
              <a:rPr lang="en-US">
                <a:latin typeface="Arial" pitchFamily="34" charset="0"/>
                <a:cs typeface="Arial" pitchFamily="34" charset="0"/>
              </a:rPr>
              <a:pPr/>
              <a:t>10</a:t>
            </a:fld>
            <a:endParaRPr lang="en-US">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EAF65F23-E9D4-47AC-87F1-139C17F99227}" type="slidenum">
              <a:rPr lang="en-US">
                <a:latin typeface="Arial" pitchFamily="34" charset="0"/>
                <a:cs typeface="Arial" pitchFamily="34" charset="0"/>
              </a:rPr>
              <a:pPr/>
              <a:t>11</a:t>
            </a:fld>
            <a:endParaRPr lang="en-US">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E2F9D90C-93D1-40AC-A608-98257C86D0EB}" type="slidenum">
              <a:rPr lang="en-US">
                <a:latin typeface="Arial" pitchFamily="34" charset="0"/>
                <a:cs typeface="Arial" pitchFamily="34" charset="0"/>
              </a:rPr>
              <a:pPr/>
              <a:t>12</a:t>
            </a:fld>
            <a:endParaRPr lang="en-US">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53BBDBC7-8B3C-4B40-A8E1-F129832F4C44}" type="slidenum">
              <a:rPr lang="en-US">
                <a:latin typeface="Arial" pitchFamily="34" charset="0"/>
                <a:cs typeface="Arial" pitchFamily="34" charset="0"/>
              </a:rPr>
              <a:pPr/>
              <a:t>13</a:t>
            </a:fld>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149693CF-86B5-4CAD-A468-8995D7DB694B}" type="slidenum">
              <a:rPr lang="en-US">
                <a:latin typeface="Arial" pitchFamily="34" charset="0"/>
                <a:cs typeface="Arial" pitchFamily="34" charset="0"/>
              </a:rPr>
              <a:pPr/>
              <a:t>14</a:t>
            </a:fld>
            <a:endParaRPr 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B1421F1E-B15B-4B63-9030-D8AE378AABF6}" type="slidenum">
              <a:rPr lang="en-US">
                <a:latin typeface="Arial" pitchFamily="34" charset="0"/>
                <a:cs typeface="Arial" pitchFamily="34" charset="0"/>
              </a:rPr>
              <a:pPr/>
              <a:t>15</a:t>
            </a:fld>
            <a:endParaRPr 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0C0703D7-3242-423C-BA80-A2BD9B559358}" type="slidenum">
              <a:rPr lang="en-US">
                <a:latin typeface="Arial" pitchFamily="34" charset="0"/>
                <a:cs typeface="Arial" pitchFamily="34" charset="0"/>
              </a:rPr>
              <a:pPr/>
              <a:t>16</a:t>
            </a:fld>
            <a:endParaRPr lang="en-US">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id-ID" smtClean="0"/>
          </a:p>
        </p:txBody>
      </p:sp>
      <p:sp>
        <p:nvSpPr>
          <p:cNvPr id="76804" name="Slide Number Placeholder 3"/>
          <p:cNvSpPr>
            <a:spLocks noGrp="1"/>
          </p:cNvSpPr>
          <p:nvPr>
            <p:ph type="sldNum" sz="quarter" idx="5"/>
          </p:nvPr>
        </p:nvSpPr>
        <p:spPr>
          <a:noFill/>
        </p:spPr>
        <p:txBody>
          <a:bodyPr/>
          <a:lstStyle/>
          <a:p>
            <a:fld id="{EF6679C5-CA2D-422B-BBA2-AD5DDAD8B0E0}" type="slidenum">
              <a:rPr lang="en-US">
                <a:latin typeface="Arial" pitchFamily="34" charset="0"/>
                <a:cs typeface="Arial" pitchFamily="34" charset="0"/>
              </a:rPr>
              <a:pPr/>
              <a:t>17</a:t>
            </a:fld>
            <a:endParaRPr lang="en-US">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D1D6E4F-6FCA-4A11-9F69-198FDEF8EDDE}" type="slidenum">
              <a:rPr lang="en-US" sz="1200"/>
              <a:pPr algn="r" eaLnBrk="0" hangingPunct="0"/>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F33D76D6-49E8-436A-811D-381A2F99D7D5}" type="slidenum">
              <a:rPr lang="en-US">
                <a:latin typeface="Arial" pitchFamily="34" charset="0"/>
                <a:cs typeface="Arial" pitchFamily="34" charset="0"/>
              </a:rPr>
              <a:pPr/>
              <a:t>19</a:t>
            </a:fld>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87CA6383-E9B6-4A05-808D-9FB26F5C4CA4}" type="slidenum">
              <a:rPr lang="en-US">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6E0E4CDE-830C-432F-B6DC-108358621A9F}" type="slidenum">
              <a:rPr lang="en-US">
                <a:latin typeface="Arial" pitchFamily="34" charset="0"/>
                <a:cs typeface="Arial" pitchFamily="34" charset="0"/>
              </a:rPr>
              <a:pPr/>
              <a:t>20</a:t>
            </a:fld>
            <a:endParaRPr 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161F0528-5330-4EF8-9C2F-5B3C61288EB2}" type="slidenum">
              <a:rPr lang="en-US">
                <a:latin typeface="Arial" pitchFamily="34" charset="0"/>
                <a:cs typeface="Arial" pitchFamily="34" charset="0"/>
              </a:rPr>
              <a:pPr/>
              <a:t>21</a:t>
            </a:fld>
            <a:endParaRPr lang="en-US">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A7B33C47-A8DD-4C85-A258-04AAC5D362BE}" type="slidenum">
              <a:rPr lang="en-US">
                <a:latin typeface="Arial" pitchFamily="34" charset="0"/>
                <a:cs typeface="Arial" pitchFamily="34" charset="0"/>
              </a:rPr>
              <a:pPr/>
              <a:t>22</a:t>
            </a:fld>
            <a:endParaRPr 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6DCDAF11-6414-4601-BDE4-5D472D529E93}" type="slidenum">
              <a:rPr lang="en-US">
                <a:latin typeface="Arial" pitchFamily="34" charset="0"/>
                <a:cs typeface="Arial" pitchFamily="34" charset="0"/>
              </a:rPr>
              <a:pPr/>
              <a:t>23</a:t>
            </a:fld>
            <a:endParaRPr lang="en-US">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B620ADEA-21D3-4A18-B48D-7CD72BF9132C}" type="slidenum">
              <a:rPr lang="en-US">
                <a:latin typeface="Arial" pitchFamily="34" charset="0"/>
                <a:cs typeface="Arial" pitchFamily="34" charset="0"/>
              </a:rPr>
              <a:pPr/>
              <a:t>24</a:t>
            </a:fld>
            <a:endParaRPr 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073BB614-7B5E-4029-AF1B-60E8428CF0CB}" type="slidenum">
              <a:rPr lang="en-US">
                <a:latin typeface="Arial" pitchFamily="34" charset="0"/>
                <a:cs typeface="Arial" pitchFamily="34" charset="0"/>
              </a:rPr>
              <a:pPr/>
              <a:t>25</a:t>
            </a:fld>
            <a:endParaRPr lang="en-US">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A24305E7-1CBD-48D7-91B1-C66B86903FD1}" type="slidenum">
              <a:rPr lang="en-US">
                <a:latin typeface="Arial" pitchFamily="34" charset="0"/>
                <a:cs typeface="Arial" pitchFamily="34" charset="0"/>
              </a:rPr>
              <a:pPr/>
              <a:t>26</a:t>
            </a:fld>
            <a:endParaRPr lang="en-US">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869A7596-88E3-4635-B51B-6041D44110CA}" type="slidenum">
              <a:rPr lang="en-US">
                <a:latin typeface="Arial" pitchFamily="34" charset="0"/>
                <a:cs typeface="Arial" pitchFamily="34" charset="0"/>
              </a:rPr>
              <a:pPr/>
              <a:t>27</a:t>
            </a:fld>
            <a:endParaRPr lang="en-US">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95C8D77D-B1FA-44FE-B5FA-3A1846661A9E}" type="slidenum">
              <a:rPr lang="en-US">
                <a:latin typeface="Arial" pitchFamily="34" charset="0"/>
                <a:cs typeface="Arial" pitchFamily="34" charset="0"/>
              </a:rPr>
              <a:pPr/>
              <a:t>28</a:t>
            </a:fld>
            <a:endParaRPr lang="en-US">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7C186D03-CB02-4FCA-9684-8064C344D650}" type="slidenum">
              <a:rPr lang="en-US">
                <a:latin typeface="Arial" pitchFamily="34" charset="0"/>
                <a:cs typeface="Arial" pitchFamily="34" charset="0"/>
              </a:rPr>
              <a:pPr/>
              <a:t>29</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id-ID" smtClean="0"/>
          </a:p>
        </p:txBody>
      </p:sp>
      <p:sp>
        <p:nvSpPr>
          <p:cNvPr id="62468" name="Slide Number Placeholder 3"/>
          <p:cNvSpPr>
            <a:spLocks noGrp="1"/>
          </p:cNvSpPr>
          <p:nvPr>
            <p:ph type="sldNum" sz="quarter" idx="5"/>
          </p:nvPr>
        </p:nvSpPr>
        <p:spPr>
          <a:noFill/>
        </p:spPr>
        <p:txBody>
          <a:bodyPr/>
          <a:lstStyle/>
          <a:p>
            <a:fld id="{58E04ED2-4382-47F2-81BB-FB4DAA8A77F7}" type="slidenum">
              <a:rPr lang="en-US">
                <a:latin typeface="Arial" pitchFamily="34" charset="0"/>
                <a:cs typeface="Arial" pitchFamily="34" charset="0"/>
              </a:rPr>
              <a:pPr/>
              <a:t>3</a:t>
            </a:fld>
            <a:endParaRPr lang="en-US">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98A6BDFE-8458-4D27-84F1-86AC33EC4870}" type="slidenum">
              <a:rPr lang="en-US">
                <a:latin typeface="Arial" pitchFamily="34" charset="0"/>
                <a:cs typeface="Arial" pitchFamily="34" charset="0"/>
              </a:rPr>
              <a:pPr/>
              <a:t>30</a:t>
            </a:fld>
            <a:endParaRPr lang="en-US">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4B6C7D44-01E5-4B9E-89E3-155B9F97A30A}" type="slidenum">
              <a:rPr lang="en-US">
                <a:latin typeface="Arial" pitchFamily="34" charset="0"/>
                <a:cs typeface="Arial" pitchFamily="34" charset="0"/>
              </a:rPr>
              <a:pPr/>
              <a:t>31</a:t>
            </a:fld>
            <a:endParaRPr lang="en-US">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A17B939D-8683-4C1D-8489-7E660772113E}" type="slidenum">
              <a:rPr lang="en-US">
                <a:latin typeface="Arial" pitchFamily="34" charset="0"/>
                <a:cs typeface="Arial" pitchFamily="34" charset="0"/>
              </a:rPr>
              <a:pPr/>
              <a:t>32</a:t>
            </a:fld>
            <a:endParaRPr lang="en-US">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06E5DAA7-AF8C-4ADF-B3A5-B51AE0FEE1D9}" type="slidenum">
              <a:rPr lang="en-US">
                <a:latin typeface="Arial" pitchFamily="34" charset="0"/>
                <a:cs typeface="Arial" pitchFamily="34" charset="0"/>
              </a:rPr>
              <a:pPr/>
              <a:t>33</a:t>
            </a:fld>
            <a:endParaRPr lang="en-US">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8F7E859D-4CC2-437E-BB5D-AF81BEE1263F}" type="slidenum">
              <a:rPr lang="en-US">
                <a:latin typeface="Arial" pitchFamily="34" charset="0"/>
                <a:cs typeface="Arial" pitchFamily="34" charset="0"/>
              </a:rPr>
              <a:pPr/>
              <a:t>34</a:t>
            </a:fld>
            <a:endParaRPr lang="en-US">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id-ID" smtClean="0"/>
          </a:p>
        </p:txBody>
      </p:sp>
      <p:sp>
        <p:nvSpPr>
          <p:cNvPr id="95236" name="Slide Number Placeholder 3"/>
          <p:cNvSpPr>
            <a:spLocks noGrp="1"/>
          </p:cNvSpPr>
          <p:nvPr>
            <p:ph type="sldNum" sz="quarter" idx="5"/>
          </p:nvPr>
        </p:nvSpPr>
        <p:spPr>
          <a:noFill/>
        </p:spPr>
        <p:txBody>
          <a:bodyPr/>
          <a:lstStyle/>
          <a:p>
            <a:fld id="{0E3FFBC9-34FC-4D7B-95EB-7369B334B660}" type="slidenum">
              <a:rPr lang="en-US">
                <a:latin typeface="Arial" pitchFamily="34" charset="0"/>
                <a:cs typeface="Arial" pitchFamily="34" charset="0"/>
              </a:rPr>
              <a:pPr/>
              <a:t>35</a:t>
            </a:fld>
            <a:endParaRPr lang="en-US">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D8B38DBE-B94B-4D99-BE1F-54CDA9F3A8A4}" type="slidenum">
              <a:rPr lang="en-US">
                <a:latin typeface="Arial" pitchFamily="34" charset="0"/>
                <a:cs typeface="Arial" pitchFamily="34" charset="0"/>
              </a:rPr>
              <a:pPr/>
              <a:t>36</a:t>
            </a:fld>
            <a:endParaRPr lang="en-US">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id-ID" smtClean="0"/>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42C6787-E697-4A40-8AA6-25FD7D3DA1AE}" type="slidenum">
              <a:rPr lang="en-US" sz="1200"/>
              <a:pPr algn="r" eaLnBrk="0" hangingPunct="0"/>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69B953C6-4F19-45D0-8B7F-0AF24F263807}" type="slidenum">
              <a:rPr lang="en-US">
                <a:latin typeface="Arial" pitchFamily="34" charset="0"/>
                <a:cs typeface="Arial" pitchFamily="34" charset="0"/>
              </a:rPr>
              <a:pPr/>
              <a:t>38</a:t>
            </a:fld>
            <a:endParaRPr lang="en-US">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3D85173A-96BC-43A7-ADED-5538D0414ED8}" type="slidenum">
              <a:rPr lang="en-US">
                <a:latin typeface="Arial" pitchFamily="34" charset="0"/>
                <a:cs typeface="Arial" pitchFamily="34" charset="0"/>
              </a:rPr>
              <a:pPr/>
              <a:t>39</a:t>
            </a:fld>
            <a:endParaRPr 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D826B6E2-4846-438A-B6FE-A4561A122FF8}" type="slidenum">
              <a:rPr lang="en-US">
                <a:latin typeface="Arial" pitchFamily="34" charset="0"/>
                <a:cs typeface="Arial" pitchFamily="34" charset="0"/>
              </a:rPr>
              <a:pPr/>
              <a:t>4</a:t>
            </a:fld>
            <a:endParaRPr lang="en-US">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86EB1C40-7781-48E7-9E81-B4B1A9800C16}" type="slidenum">
              <a:rPr lang="en-US">
                <a:latin typeface="Arial" pitchFamily="34" charset="0"/>
                <a:cs typeface="Arial" pitchFamily="34" charset="0"/>
              </a:rPr>
              <a:pPr/>
              <a:t>40</a:t>
            </a:fld>
            <a:endParaRPr lang="en-US">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E2BC3260-8CD9-4623-AAC3-E43AF6159A1E}" type="slidenum">
              <a:rPr lang="en-US">
                <a:latin typeface="Arial" pitchFamily="34" charset="0"/>
                <a:cs typeface="Arial" pitchFamily="34" charset="0"/>
              </a:rPr>
              <a:pPr/>
              <a:t>41</a:t>
            </a:fld>
            <a:endParaRPr lang="en-US">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5C245582-26DC-40A4-9905-873F26F0DDAB}" type="slidenum">
              <a:rPr lang="en-US">
                <a:latin typeface="Arial" pitchFamily="34" charset="0"/>
                <a:cs typeface="Arial" pitchFamily="34" charset="0"/>
              </a:rPr>
              <a:pPr/>
              <a:t>42</a:t>
            </a:fld>
            <a:endParaRPr lang="en-US">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E82DFF05-DE21-4AD0-9012-0CC6AF50ACDF}" type="slidenum">
              <a:rPr lang="en-US">
                <a:latin typeface="Arial" pitchFamily="34" charset="0"/>
                <a:cs typeface="Arial" pitchFamily="34" charset="0"/>
              </a:rPr>
              <a:pPr/>
              <a:t>43</a:t>
            </a:fld>
            <a:endParaRPr lang="en-US">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B2A422A4-7711-4F85-B155-7C106F4FA95F}" type="slidenum">
              <a:rPr lang="en-US">
                <a:latin typeface="Arial" pitchFamily="34" charset="0"/>
                <a:cs typeface="Arial" pitchFamily="34" charset="0"/>
              </a:rPr>
              <a:pPr/>
              <a:t>44</a:t>
            </a:fld>
            <a:endParaRPr lang="en-US">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7B20D03A-19D6-4D77-9D9E-42A733B1A5E0}" type="slidenum">
              <a:rPr lang="en-US">
                <a:latin typeface="Arial" pitchFamily="34" charset="0"/>
                <a:cs typeface="Arial" pitchFamily="34" charset="0"/>
              </a:rPr>
              <a:pPr/>
              <a:t>45</a:t>
            </a:fld>
            <a:endParaRPr lang="en-US">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88DD04FF-1B9B-457E-B9AE-8838A8F910BD}" type="slidenum">
              <a:rPr lang="en-US">
                <a:latin typeface="Arial" pitchFamily="34" charset="0"/>
                <a:cs typeface="Arial" pitchFamily="34" charset="0"/>
              </a:rPr>
              <a:pPr/>
              <a:t>46</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DF02A87F-45EA-4943-BEA2-C2C67D1993DE}" type="slidenum">
              <a:rPr lang="en-US">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C5756D50-47E3-4039-ABA2-E20D18676B43}" type="slidenum">
              <a:rPr lang="en-US">
                <a:latin typeface="Arial" pitchFamily="34" charset="0"/>
                <a:cs typeface="Arial" pitchFamily="34" charset="0"/>
              </a:rPr>
              <a:pPr/>
              <a:t>6</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83BF8563-6BC2-4154-BD91-5A5C0C10F8B3}" type="slidenum">
              <a:rPr lang="en-US">
                <a:latin typeface="Arial" pitchFamily="34" charset="0"/>
                <a:cs typeface="Arial" pitchFamily="34" charset="0"/>
              </a:rPr>
              <a:pPr/>
              <a:t>7</a:t>
            </a:fld>
            <a:endParaRPr lang="en-US">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37E25904-62B8-4DAB-9B97-BDB9EA4605F7}" type="slidenum">
              <a:rPr lang="en-US">
                <a:latin typeface="Arial" pitchFamily="34" charset="0"/>
                <a:cs typeface="Arial" pitchFamily="34" charset="0"/>
              </a:rPr>
              <a:pPr/>
              <a:t>8</a:t>
            </a:fld>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D63AA53E-5BDE-4089-8ABE-3B094AA33CCC}" type="slidenum">
              <a:rPr lang="en-US">
                <a:latin typeface="Arial" pitchFamily="34" charset="0"/>
                <a:cs typeface="Arial" pitchFamily="34" charset="0"/>
              </a:rPr>
              <a:pPr/>
              <a:t>9</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5E36BF88-079D-4A91-B97D-8887E7313C62}" type="datetime1">
              <a:rPr lang="en-US"/>
              <a:pPr>
                <a:defRPr/>
              </a:pPr>
              <a:t>9/24/2014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smtClean="0"/>
            </a:lvl1pPr>
          </a:lstStyle>
          <a:p>
            <a:pPr>
              <a:defRPr/>
            </a:pPr>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smtClean="0"/>
            </a:lvl1pPr>
          </a:lstStyle>
          <a:p>
            <a:pPr>
              <a:defRPr/>
            </a:pPr>
            <a:fld id="{D013D4D1-2B4E-4050-90AC-A962D2CF2F4C}" type="datetime1">
              <a:rPr lang="en-US"/>
              <a:pPr>
                <a:defRPr/>
              </a:pPr>
              <a:t>9/24/2014</a:t>
            </a:fld>
            <a:endParaRPr lang="en-US"/>
          </a:p>
        </p:txBody>
      </p:sp>
      <p:sp>
        <p:nvSpPr>
          <p:cNvPr id="5" name="Footer Placeholder 2"/>
          <p:cNvSpPr>
            <a:spLocks noGrp="1"/>
          </p:cNvSpPr>
          <p:nvPr>
            <p:ph type="ftr" sz="quarter" idx="11"/>
          </p:nvPr>
        </p:nvSpPr>
        <p:spPr/>
        <p:txBody>
          <a:bodyPr/>
          <a:lstStyle>
            <a:lvl1pPr>
              <a:defRPr smtClean="0"/>
            </a:lvl1pPr>
          </a:lstStyle>
          <a:p>
            <a:pPr>
              <a:defRPr/>
            </a:pPr>
            <a:endParaRPr lang="id-ID"/>
          </a:p>
        </p:txBody>
      </p:sp>
      <p:sp>
        <p:nvSpPr>
          <p:cNvPr id="6" name="Slide Number Placeholder 22"/>
          <p:cNvSpPr>
            <a:spLocks noGrp="1"/>
          </p:cNvSpPr>
          <p:nvPr>
            <p:ph type="sldNum" sz="quarter" idx="12"/>
          </p:nvPr>
        </p:nvSpPr>
        <p:spPr/>
        <p:txBody>
          <a:bodyPr/>
          <a:lstStyle>
            <a:lvl1pPr>
              <a:defRPr smtClean="0"/>
            </a:lvl1pPr>
          </a:lstStyle>
          <a:p>
            <a:pPr>
              <a:defRPr/>
            </a:pPr>
            <a:fld id="{2B2EB839-50DA-4766-9D51-188D94511F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smtClean="0"/>
            </a:lvl1pPr>
          </a:lstStyle>
          <a:p>
            <a:pPr>
              <a:defRPr/>
            </a:pPr>
            <a:fld id="{3B3F20C8-32FE-4576-93C7-C3FB22ADC165}" type="datetime1">
              <a:rPr lang="en-US"/>
              <a:pPr>
                <a:defRPr/>
              </a:pPr>
              <a:t>9/24/2014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smtClean="0"/>
            </a:lvl1pPr>
          </a:lstStyle>
          <a:p>
            <a:pPr>
              <a:defRPr/>
            </a:pPr>
            <a:endParaRPr lang="id-ID"/>
          </a:p>
        </p:txBody>
      </p:sp>
      <p:sp>
        <p:nvSpPr>
          <p:cNvPr id="9" name="Slide Number Placeholder 5"/>
          <p:cNvSpPr>
            <a:spLocks noGrp="1"/>
          </p:cNvSpPr>
          <p:nvPr>
            <p:ph type="sldNum" sz="quarter" idx="12"/>
          </p:nvPr>
        </p:nvSpPr>
        <p:spPr>
          <a:xfrm rot="5400000">
            <a:off x="5989638" y="144462"/>
            <a:ext cx="533400" cy="244475"/>
          </a:xfrm>
        </p:spPr>
        <p:txBody>
          <a:bodyPr/>
          <a:lstStyle>
            <a:lvl1pPr>
              <a:defRPr smtClean="0"/>
            </a:lvl1pPr>
          </a:lstStyle>
          <a:p>
            <a:pPr>
              <a:defRPr/>
            </a:pPr>
            <a:fld id="{82472FD4-5E4A-4EA5-B7F2-2EEDE5F027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smtClean="0"/>
            </a:lvl1pPr>
          </a:lstStyle>
          <a:p>
            <a:pPr>
              <a:defRPr/>
            </a:pPr>
            <a:fld id="{27617247-3448-48CB-B840-CE375F1D2375}" type="datetime1">
              <a:rPr lang="en-US"/>
              <a:pPr>
                <a:defRPr/>
              </a:pPr>
              <a:t>9/24/2014</a:t>
            </a:fld>
            <a:endParaRPr lang="en-US"/>
          </a:p>
        </p:txBody>
      </p:sp>
      <p:sp>
        <p:nvSpPr>
          <p:cNvPr id="5" name="Footer Placeholder 2"/>
          <p:cNvSpPr>
            <a:spLocks noGrp="1"/>
          </p:cNvSpPr>
          <p:nvPr>
            <p:ph type="ftr" sz="quarter" idx="11"/>
          </p:nvPr>
        </p:nvSpPr>
        <p:spPr/>
        <p:txBody>
          <a:bodyPr/>
          <a:lstStyle>
            <a:lvl1pPr>
              <a:defRPr smtClean="0"/>
            </a:lvl1pPr>
          </a:lstStyle>
          <a:p>
            <a:pPr>
              <a:defRPr/>
            </a:pPr>
            <a:endParaRPr lang="id-ID"/>
          </a:p>
        </p:txBody>
      </p:sp>
      <p:sp>
        <p:nvSpPr>
          <p:cNvPr id="6" name="Slide Number Placeholder 22"/>
          <p:cNvSpPr>
            <a:spLocks noGrp="1"/>
          </p:cNvSpPr>
          <p:nvPr>
            <p:ph type="sldNum" sz="quarter" idx="12"/>
          </p:nvPr>
        </p:nvSpPr>
        <p:spPr/>
        <p:txBody>
          <a:bodyPr/>
          <a:lstStyle>
            <a:lvl1pPr>
              <a:defRPr smtClean="0"/>
            </a:lvl1pPr>
          </a:lstStyle>
          <a:p>
            <a:pPr>
              <a:defRPr/>
            </a:pPr>
            <a:fld id="{05003227-A60D-43B3-8CB3-16A1A4318E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pPr>
              <a:defRPr/>
            </a:pPr>
            <a:fld id="{F32439BA-A507-496D-A0E2-62F412B421EE}" type="datetime1">
              <a:rPr lang="en-US"/>
              <a:pPr>
                <a:defRPr/>
              </a:pPr>
              <a:t>9/24/2014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lvl1pPr>
          </a:lstStyle>
          <a:p>
            <a:pPr>
              <a:defRPr/>
            </a:pPr>
            <a:fld id="{A334847B-F437-428C-8868-E174EA9EEDF0}" type="slidenum">
              <a:rPr lang="en-US"/>
              <a:pPr>
                <a:defRPr/>
              </a:pPr>
              <a:t>‹#›</a:t>
            </a:fld>
            <a:endParaRPr lang="en-US"/>
          </a:p>
        </p:txBody>
      </p:sp>
      <p:sp>
        <p:nvSpPr>
          <p:cNvPr id="9" name="Footer Placeholder 13"/>
          <p:cNvSpPr>
            <a:spLocks noGrp="1"/>
          </p:cNvSpPr>
          <p:nvPr>
            <p:ph type="ftr" sz="quarter" idx="12"/>
          </p:nvPr>
        </p:nvSpPr>
        <p:spPr/>
        <p:txBody>
          <a:bodyPr/>
          <a:lstStyle>
            <a:lvl1pPr>
              <a:defRPr smtClean="0"/>
            </a:lvl1pPr>
          </a:lstStyle>
          <a:p>
            <a:pPr>
              <a:defRPr/>
            </a:pPr>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smtClean="0"/>
            </a:lvl1pPr>
          </a:lstStyle>
          <a:p>
            <a:pPr>
              <a:defRPr/>
            </a:pPr>
            <a:fld id="{85FC3718-3818-4C59-8F0E-AC4DBDB9DB98}" type="datetime1">
              <a:rPr lang="en-US"/>
              <a:pPr>
                <a:defRPr/>
              </a:pPr>
              <a:t>9/24/2014</a:t>
            </a:fld>
            <a:endParaRPr lang="en-US"/>
          </a:p>
        </p:txBody>
      </p:sp>
      <p:sp>
        <p:nvSpPr>
          <p:cNvPr id="6" name="Slide Number Placeholder 9"/>
          <p:cNvSpPr>
            <a:spLocks noGrp="1"/>
          </p:cNvSpPr>
          <p:nvPr>
            <p:ph type="sldNum" sz="quarter" idx="11"/>
          </p:nvPr>
        </p:nvSpPr>
        <p:spPr/>
        <p:txBody>
          <a:bodyPr/>
          <a:lstStyle>
            <a:lvl1pPr>
              <a:defRPr smtClean="0"/>
            </a:lvl1pPr>
          </a:lstStyle>
          <a:p>
            <a:pPr>
              <a:defRPr/>
            </a:pPr>
            <a:fld id="{1F318499-8E6C-455C-831F-A52D5DDB8DC4}" type="slidenum">
              <a:rPr lang="en-US"/>
              <a:pPr>
                <a:defRPr/>
              </a:pPr>
              <a:t>‹#›</a:t>
            </a:fld>
            <a:endParaRPr lang="en-US"/>
          </a:p>
        </p:txBody>
      </p:sp>
      <p:sp>
        <p:nvSpPr>
          <p:cNvPr id="7" name="Footer Placeholder 11"/>
          <p:cNvSpPr>
            <a:spLocks noGrp="1"/>
          </p:cNvSpPr>
          <p:nvPr>
            <p:ph type="ftr" sz="quarter" idx="12"/>
          </p:nvPr>
        </p:nvSpPr>
        <p:spPr/>
        <p:txBody>
          <a:bodyPr/>
          <a:lstStyle>
            <a:lvl1pPr>
              <a:defRPr smtClean="0"/>
            </a:lvl1pPr>
          </a:lstStyle>
          <a:p>
            <a:pPr>
              <a:defRPr/>
            </a:pP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smtClean="0"/>
            </a:lvl1pPr>
          </a:lstStyle>
          <a:p>
            <a:pPr>
              <a:defRPr/>
            </a:pPr>
            <a:fld id="{B1F32541-1E45-494C-ACB6-C7861644B534}" type="datetime1">
              <a:rPr lang="en-US"/>
              <a:pPr>
                <a:defRPr/>
              </a:pPr>
              <a:t>9/24/2014</a:t>
            </a:fld>
            <a:endParaRPr lang="en-US"/>
          </a:p>
        </p:txBody>
      </p:sp>
      <p:sp>
        <p:nvSpPr>
          <p:cNvPr id="8" name="Slide Number Placeholder 11"/>
          <p:cNvSpPr>
            <a:spLocks noGrp="1"/>
          </p:cNvSpPr>
          <p:nvPr>
            <p:ph type="sldNum" sz="quarter" idx="11"/>
          </p:nvPr>
        </p:nvSpPr>
        <p:spPr/>
        <p:txBody>
          <a:bodyPr/>
          <a:lstStyle>
            <a:lvl1pPr>
              <a:defRPr smtClean="0"/>
            </a:lvl1pPr>
          </a:lstStyle>
          <a:p>
            <a:pPr>
              <a:defRPr/>
            </a:pPr>
            <a:fld id="{BBA93495-D4B4-45F9-A7F9-18F196BC6643}" type="slidenum">
              <a:rPr lang="en-US"/>
              <a:pPr>
                <a:defRPr/>
              </a:pPr>
              <a:t>‹#›</a:t>
            </a:fld>
            <a:endParaRPr lang="en-US"/>
          </a:p>
        </p:txBody>
      </p:sp>
      <p:sp>
        <p:nvSpPr>
          <p:cNvPr id="9" name="Footer Placeholder 13"/>
          <p:cNvSpPr>
            <a:spLocks noGrp="1"/>
          </p:cNvSpPr>
          <p:nvPr>
            <p:ph type="ftr" sz="quarter" idx="12"/>
          </p:nvPr>
        </p:nvSpPr>
        <p:spPr/>
        <p:txBody>
          <a:bodyPr/>
          <a:lstStyle>
            <a:lvl1pPr>
              <a:defRPr smtClean="0"/>
            </a:lvl1pPr>
          </a:lstStyle>
          <a:p>
            <a:pPr>
              <a:defRPr/>
            </a:pP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smtClean="0"/>
            </a:lvl1pPr>
          </a:lstStyle>
          <a:p>
            <a:pPr>
              <a:defRPr/>
            </a:pPr>
            <a:fld id="{7347D328-4CAE-48E9-98F9-A6624A43C3BF}" type="datetime1">
              <a:rPr lang="en-US"/>
              <a:pPr>
                <a:defRPr/>
              </a:pPr>
              <a:t>9/24/2014</a:t>
            </a:fld>
            <a:endParaRPr lang="en-US"/>
          </a:p>
        </p:txBody>
      </p:sp>
      <p:sp>
        <p:nvSpPr>
          <p:cNvPr id="4" name="Footer Placeholder 2"/>
          <p:cNvSpPr>
            <a:spLocks noGrp="1"/>
          </p:cNvSpPr>
          <p:nvPr>
            <p:ph type="ftr" sz="quarter" idx="11"/>
          </p:nvPr>
        </p:nvSpPr>
        <p:spPr/>
        <p:txBody>
          <a:bodyPr/>
          <a:lstStyle>
            <a:lvl1pPr>
              <a:defRPr smtClean="0"/>
            </a:lvl1pPr>
          </a:lstStyle>
          <a:p>
            <a:pPr>
              <a:defRPr/>
            </a:pPr>
            <a:endParaRPr lang="id-ID"/>
          </a:p>
        </p:txBody>
      </p:sp>
      <p:sp>
        <p:nvSpPr>
          <p:cNvPr id="5" name="Slide Number Placeholder 22"/>
          <p:cNvSpPr>
            <a:spLocks noGrp="1"/>
          </p:cNvSpPr>
          <p:nvPr>
            <p:ph type="sldNum" sz="quarter" idx="12"/>
          </p:nvPr>
        </p:nvSpPr>
        <p:spPr/>
        <p:txBody>
          <a:bodyPr/>
          <a:lstStyle>
            <a:lvl1pPr>
              <a:defRPr smtClean="0"/>
            </a:lvl1pPr>
          </a:lstStyle>
          <a:p>
            <a:pPr>
              <a:defRPr/>
            </a:pPr>
            <a:fld id="{45F6CA49-BD06-43DF-A7D9-CE1FE5344D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EFC5540-DF0F-4002-B49C-A5BE463B0A7B}" type="datetime1">
              <a:rPr lang="en-US"/>
              <a:pPr>
                <a:defRPr/>
              </a:pPr>
              <a:t>9/24/2014</a:t>
            </a:fld>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EA8A2AF0-4B5A-4E55-A34C-6CA5EEC696E7}"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smtClean="0"/>
            </a:lvl1pPr>
          </a:lstStyle>
          <a:p>
            <a:pPr>
              <a:defRPr/>
            </a:pPr>
            <a:fld id="{B7D6B956-05BA-408F-8BFA-9716F719E8ED}" type="datetime1">
              <a:rPr lang="en-US"/>
              <a:pPr>
                <a:defRPr/>
              </a:pPr>
              <a:t>9/24/2014</a:t>
            </a:fld>
            <a:endParaRPr lang="en-US"/>
          </a:p>
        </p:txBody>
      </p:sp>
      <p:sp>
        <p:nvSpPr>
          <p:cNvPr id="6" name="Footer Placeholder 2"/>
          <p:cNvSpPr>
            <a:spLocks noGrp="1"/>
          </p:cNvSpPr>
          <p:nvPr>
            <p:ph type="ftr" sz="quarter" idx="11"/>
          </p:nvPr>
        </p:nvSpPr>
        <p:spPr/>
        <p:txBody>
          <a:bodyPr/>
          <a:lstStyle>
            <a:lvl1pPr>
              <a:defRPr smtClean="0"/>
            </a:lvl1pPr>
          </a:lstStyle>
          <a:p>
            <a:pPr>
              <a:defRPr/>
            </a:pPr>
            <a:endParaRPr lang="id-ID"/>
          </a:p>
        </p:txBody>
      </p:sp>
      <p:sp>
        <p:nvSpPr>
          <p:cNvPr id="7" name="Slide Number Placeholder 22"/>
          <p:cNvSpPr>
            <a:spLocks noGrp="1"/>
          </p:cNvSpPr>
          <p:nvPr>
            <p:ph type="sldNum" sz="quarter" idx="12"/>
          </p:nvPr>
        </p:nvSpPr>
        <p:spPr/>
        <p:txBody>
          <a:bodyPr/>
          <a:lstStyle>
            <a:lvl1pPr>
              <a:defRPr smtClean="0"/>
            </a:lvl1pPr>
          </a:lstStyle>
          <a:p>
            <a:pPr>
              <a:defRPr/>
            </a:pPr>
            <a:fld id="{EBFC540C-C4D0-4986-9556-D635CEA24B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smtClean="0"/>
            </a:lvl1pPr>
          </a:lstStyle>
          <a:p>
            <a:pPr>
              <a:defRPr/>
            </a:pPr>
            <a:fld id="{530623A4-1042-4FAD-A315-3E9BA5B5091A}" type="datetime1">
              <a:rPr lang="en-US"/>
              <a:pPr>
                <a:defRPr/>
              </a:pPr>
              <a:t>9/24/2014</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smtClean="0"/>
            </a:lvl1pPr>
          </a:lstStyle>
          <a:p>
            <a:pPr>
              <a:defRPr/>
            </a:pPr>
            <a:fld id="{65DA85BE-CE12-48DA-9483-65CEA9066BA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smtClean="0"/>
            </a:lvl1pPr>
          </a:lstStyle>
          <a:p>
            <a:pPr>
              <a:defRPr/>
            </a:pPr>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smtClean="0">
                <a:solidFill>
                  <a:schemeClr val="tx2"/>
                </a:solidFill>
                <a:latin typeface="Tw Cen MT" pitchFamily="34" charset="0"/>
                <a:cs typeface="Arial" charset="0"/>
              </a:defRPr>
            </a:lvl1pPr>
          </a:lstStyle>
          <a:p>
            <a:pPr>
              <a:defRPr/>
            </a:pPr>
            <a:fld id="{847DD781-1FCC-444F-B1E7-F279F36BD204}" type="datetime1">
              <a:rPr lang="en-US"/>
              <a:pPr>
                <a:defRPr/>
              </a:pPr>
              <a:t>9/24/2014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latin typeface="Tw Cen MT" pitchFamily="34" charset="0"/>
                <a:cs typeface="Arial" charset="0"/>
              </a:defRPr>
            </a:lvl1pPr>
          </a:lstStyle>
          <a:p>
            <a:pPr>
              <a:defRPr/>
            </a:pPr>
            <a:endParaRPr lang="id-ID"/>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charset="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smtClean="0">
                <a:solidFill>
                  <a:srgbClr val="FFFFFF"/>
                </a:solidFill>
                <a:latin typeface="Tw Cen MT" pitchFamily="34" charset="0"/>
                <a:cs typeface="Arial" charset="0"/>
              </a:defRPr>
            </a:lvl1pPr>
          </a:lstStyle>
          <a:p>
            <a:pPr>
              <a:defRPr/>
            </a:pPr>
            <a:fld id="{B6BC723E-00B6-4046-824D-9AA7FDC4B0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pitchFamily="-65" charset="-128"/>
        </a:defRPr>
      </a:lvl1pPr>
      <a:lvl2pPr algn="l" rtl="0" eaLnBrk="0" fontAlgn="base" hangingPunct="0">
        <a:spcBef>
          <a:spcPct val="0"/>
        </a:spcBef>
        <a:spcAft>
          <a:spcPct val="0"/>
        </a:spcAft>
        <a:defRPr sz="4400">
          <a:solidFill>
            <a:schemeClr val="tx2"/>
          </a:solidFill>
          <a:latin typeface="Tw Cen MT" pitchFamily="34" charset="0"/>
          <a:ea typeface="MS PGothic" pitchFamily="34" charset="-128"/>
          <a:cs typeface="ＭＳ Ｐゴシック" pitchFamily="-65" charset="-128"/>
        </a:defRPr>
      </a:lvl2pPr>
      <a:lvl3pPr algn="l" rtl="0" eaLnBrk="0" fontAlgn="base" hangingPunct="0">
        <a:spcBef>
          <a:spcPct val="0"/>
        </a:spcBef>
        <a:spcAft>
          <a:spcPct val="0"/>
        </a:spcAft>
        <a:defRPr sz="4400">
          <a:solidFill>
            <a:schemeClr val="tx2"/>
          </a:solidFill>
          <a:latin typeface="Tw Cen MT" pitchFamily="34" charset="0"/>
          <a:ea typeface="MS PGothic" pitchFamily="34" charset="-128"/>
          <a:cs typeface="ＭＳ Ｐゴシック" pitchFamily="-65" charset="-128"/>
        </a:defRPr>
      </a:lvl3pPr>
      <a:lvl4pPr algn="l" rtl="0" eaLnBrk="0" fontAlgn="base" hangingPunct="0">
        <a:spcBef>
          <a:spcPct val="0"/>
        </a:spcBef>
        <a:spcAft>
          <a:spcPct val="0"/>
        </a:spcAft>
        <a:defRPr sz="4400">
          <a:solidFill>
            <a:schemeClr val="tx2"/>
          </a:solidFill>
          <a:latin typeface="Tw Cen MT" pitchFamily="34" charset="0"/>
          <a:ea typeface="MS PGothic" pitchFamily="34" charset="-128"/>
          <a:cs typeface="ＭＳ Ｐゴシック" pitchFamily="-65" charset="-128"/>
        </a:defRPr>
      </a:lvl4pPr>
      <a:lvl5pPr algn="l" rtl="0" eaLnBrk="0" fontAlgn="base" hangingPunct="0">
        <a:spcBef>
          <a:spcPct val="0"/>
        </a:spcBef>
        <a:spcAft>
          <a:spcPct val="0"/>
        </a:spcAft>
        <a:defRPr sz="4400">
          <a:solidFill>
            <a:schemeClr val="tx2"/>
          </a:solidFill>
          <a:latin typeface="Tw Cen MT" pitchFamily="34" charset="0"/>
          <a:ea typeface="MS PGothic" pitchFamily="34" charset="-128"/>
          <a:cs typeface="ＭＳ Ｐゴシック" pitchFamily="-65"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ＭＳ Ｐゴシック" pitchFamily="-65"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Content Placeholder 2"/>
          <p:cNvSpPr>
            <a:spLocks noGrp="1"/>
          </p:cNvSpPr>
          <p:nvPr>
            <p:ph sz="quarter" idx="1"/>
          </p:nvPr>
        </p:nvSpPr>
        <p:spPr>
          <a:xfrm>
            <a:off x="612775" y="1600200"/>
            <a:ext cx="8153400" cy="4495800"/>
          </a:xfrm>
        </p:spPr>
        <p:txBody>
          <a:bodyPr/>
          <a:lstStyle/>
          <a:p>
            <a:r>
              <a:rPr lang="en-US" sz="2800" smtClean="0">
                <a:latin typeface="Trebuchet MS" pitchFamily="34" charset="0"/>
              </a:rPr>
              <a:t>Model  ini untuk menentukan estimasi harga saham dengan mendiskontokan semua aliran dividen yang akan diterima di masa datang.</a:t>
            </a:r>
          </a:p>
          <a:p>
            <a:r>
              <a:rPr lang="en-US" sz="2800" smtClean="0">
                <a:latin typeface="Trebuchet MS" pitchFamily="34" charset="0"/>
              </a:rPr>
              <a:t>Perumusan model secara matematis:</a:t>
            </a:r>
          </a:p>
          <a:p>
            <a:endParaRPr lang="en-US" sz="2800" smtClean="0">
              <a:latin typeface="Trebuchet MS" pitchFamily="34" charset="0"/>
            </a:endParaRPr>
          </a:p>
        </p:txBody>
      </p:sp>
      <p:sp>
        <p:nvSpPr>
          <p:cNvPr id="12" name="Round Diagonal Corner Rectangle 11"/>
          <p:cNvSpPr/>
          <p:nvPr/>
        </p:nvSpPr>
        <p:spPr>
          <a:xfrm>
            <a:off x="2357438" y="3714750"/>
            <a:ext cx="4071937" cy="1357313"/>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2055" name="Title 1"/>
          <p:cNvSpPr>
            <a:spLocks noGrp="1"/>
          </p:cNvSpPr>
          <p:nvPr>
            <p:ph type="title"/>
          </p:nvPr>
        </p:nvSpPr>
        <p:spPr>
          <a:xfrm>
            <a:off x="612775" y="304800"/>
            <a:ext cx="8153400" cy="990600"/>
          </a:xfrm>
        </p:spPr>
        <p:txBody>
          <a:bodyPr/>
          <a:lstStyle/>
          <a:p>
            <a:r>
              <a:rPr lang="en-US" b="1" smtClean="0">
                <a:latin typeface="Trebuchet MS" pitchFamily="34" charset="0"/>
              </a:rPr>
              <a:t>MODEL DISKONTO DIVIDEN</a:t>
            </a:r>
          </a:p>
        </p:txBody>
      </p:sp>
      <p:sp>
        <p:nvSpPr>
          <p:cNvPr id="20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50" name="Object 1"/>
          <p:cNvGraphicFramePr>
            <a:graphicFrameLocks noChangeAspect="1"/>
          </p:cNvGraphicFramePr>
          <p:nvPr/>
        </p:nvGraphicFramePr>
        <p:xfrm>
          <a:off x="2525713" y="3857625"/>
          <a:ext cx="3832225" cy="571500"/>
        </p:xfrm>
        <a:graphic>
          <a:graphicData uri="http://schemas.openxmlformats.org/presentationml/2006/ole">
            <p:oleObj spid="_x0000_s2050" name="Equation" r:id="rId4" imgW="2806700" imgH="419100" progId="Equation.3">
              <p:embed/>
            </p:oleObj>
          </a:graphicData>
        </a:graphic>
      </p:graphicFrame>
      <p:sp>
        <p:nvSpPr>
          <p:cNvPr id="20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51" name="Object 3"/>
          <p:cNvGraphicFramePr>
            <a:graphicFrameLocks noChangeAspect="1"/>
          </p:cNvGraphicFramePr>
          <p:nvPr/>
        </p:nvGraphicFramePr>
        <p:xfrm>
          <a:off x="2500313" y="4448175"/>
          <a:ext cx="1611312" cy="546100"/>
        </p:xfrm>
        <a:graphic>
          <a:graphicData uri="http://schemas.openxmlformats.org/presentationml/2006/ole">
            <p:oleObj spid="_x0000_s2051" name="Equation" r:id="rId5" imgW="952087" imgH="418918" progId="Equation.3">
              <p:embed/>
            </p:oleObj>
          </a:graphicData>
        </a:graphic>
      </p:graphicFrame>
      <p:sp>
        <p:nvSpPr>
          <p:cNvPr id="2058" name="Rectangle 9"/>
          <p:cNvSpPr>
            <a:spLocks noChangeArrowheads="1"/>
          </p:cNvSpPr>
          <p:nvPr/>
        </p:nvSpPr>
        <p:spPr bwMode="auto">
          <a:xfrm>
            <a:off x="857250" y="5122863"/>
            <a:ext cx="1108075" cy="731837"/>
          </a:xfrm>
          <a:prstGeom prst="rect">
            <a:avLst/>
          </a:prstGeom>
          <a:noFill/>
          <a:ln w="9525">
            <a:noFill/>
            <a:miter lim="800000"/>
            <a:headEnd/>
            <a:tailEnd/>
          </a:ln>
        </p:spPr>
        <p:txBody>
          <a:bodyPr wrap="none" anchor="ctr">
            <a:spAutoFit/>
          </a:bodyPr>
          <a:lstStyle/>
          <a:p>
            <a:pPr indent="227013" eaLnBrk="0" hangingPunct="0"/>
            <a:r>
              <a:rPr lang="sv-SE" sz="1800">
                <a:latin typeface="Garamond" pitchFamily="18" charset="0"/>
                <a:ea typeface="MS Mincho" pitchFamily="49" charset="-128"/>
              </a:rPr>
              <a:t>dimana:</a:t>
            </a:r>
            <a:endParaRPr lang="en-US" sz="1100"/>
          </a:p>
          <a:p>
            <a:pPr indent="227013" eaLnBrk="0" hangingPunct="0"/>
            <a:endParaRPr lang="en-US" sz="2400"/>
          </a:p>
        </p:txBody>
      </p:sp>
      <p:graphicFrame>
        <p:nvGraphicFramePr>
          <p:cNvPr id="2052" name="Object 8"/>
          <p:cNvGraphicFramePr>
            <a:graphicFrameLocks noChangeAspect="1"/>
          </p:cNvGraphicFramePr>
          <p:nvPr/>
        </p:nvGraphicFramePr>
        <p:xfrm>
          <a:off x="1214438" y="5572125"/>
          <a:ext cx="285750" cy="285750"/>
        </p:xfrm>
        <a:graphic>
          <a:graphicData uri="http://schemas.openxmlformats.org/presentationml/2006/ole">
            <p:oleObj spid="_x0000_s2052" name="Equation" r:id="rId6" imgW="165028" imgH="228501" progId="Equation.3">
              <p:embed/>
            </p:oleObj>
          </a:graphicData>
        </a:graphic>
      </p:graphicFrame>
      <p:sp>
        <p:nvSpPr>
          <p:cNvPr id="2059" name="Rectangle 10"/>
          <p:cNvSpPr>
            <a:spLocks noChangeArrowheads="1"/>
          </p:cNvSpPr>
          <p:nvPr/>
        </p:nvSpPr>
        <p:spPr bwMode="auto">
          <a:xfrm>
            <a:off x="928688" y="5286375"/>
            <a:ext cx="7715250" cy="1285875"/>
          </a:xfrm>
          <a:prstGeom prst="rect">
            <a:avLst/>
          </a:prstGeom>
          <a:noFill/>
          <a:ln w="9525">
            <a:noFill/>
            <a:miter lim="800000"/>
            <a:headEnd/>
            <a:tailEnd/>
          </a:ln>
        </p:spPr>
        <p:txBody>
          <a:bodyPr anchor="ctr"/>
          <a:lstStyle/>
          <a:p>
            <a:pPr indent="227013" eaLnBrk="0" hangingPunct="0">
              <a:lnSpc>
                <a:spcPct val="90000"/>
              </a:lnSpc>
            </a:pPr>
            <a:r>
              <a:rPr lang="sv-SE" sz="2000">
                <a:latin typeface="Garamond" pitchFamily="18" charset="0"/>
                <a:ea typeface="MS Mincho" pitchFamily="49" charset="-128"/>
              </a:rPr>
              <a:t>		 </a:t>
            </a:r>
          </a:p>
          <a:p>
            <a:pPr indent="227013" eaLnBrk="0" hangingPunct="0">
              <a:lnSpc>
                <a:spcPct val="90000"/>
              </a:lnSpc>
            </a:pPr>
            <a:r>
              <a:rPr lang="sv-SE" sz="2000">
                <a:latin typeface="Garamond" pitchFamily="18" charset="0"/>
                <a:ea typeface="MS Mincho" pitchFamily="49" charset="-128"/>
              </a:rPr>
              <a:t>		= Nilai intrinsik saham dengan model diskonto dividen</a:t>
            </a:r>
            <a:endParaRPr lang="en-US" sz="2000"/>
          </a:p>
          <a:p>
            <a:pPr indent="227013" eaLnBrk="0" hangingPunct="0">
              <a:lnSpc>
                <a:spcPct val="90000"/>
              </a:lnSpc>
            </a:pPr>
            <a:r>
              <a:rPr lang="sv-SE" sz="2000">
                <a:latin typeface="Garamond" pitchFamily="18" charset="0"/>
                <a:ea typeface="MS Mincho" pitchFamily="49" charset="-128"/>
              </a:rPr>
              <a:t>D</a:t>
            </a:r>
            <a:r>
              <a:rPr lang="sv-SE" sz="2000" baseline="-30000">
                <a:latin typeface="Garamond" pitchFamily="18" charset="0"/>
                <a:ea typeface="MS Mincho" pitchFamily="49" charset="-128"/>
              </a:rPr>
              <a:t>1</a:t>
            </a:r>
            <a:r>
              <a:rPr lang="sv-SE" sz="2000">
                <a:latin typeface="Garamond" pitchFamily="18" charset="0"/>
                <a:ea typeface="MS Mincho" pitchFamily="49" charset="-128"/>
              </a:rPr>
              <a:t>, D</a:t>
            </a:r>
            <a:r>
              <a:rPr lang="sv-SE" sz="2000" baseline="-30000">
                <a:latin typeface="Garamond" pitchFamily="18" charset="0"/>
                <a:ea typeface="MS Mincho" pitchFamily="49" charset="-128"/>
              </a:rPr>
              <a:t>2</a:t>
            </a:r>
            <a:r>
              <a:rPr lang="sv-SE" sz="2000">
                <a:latin typeface="Garamond" pitchFamily="18" charset="0"/>
                <a:ea typeface="MS Mincho" pitchFamily="49" charset="-128"/>
              </a:rPr>
              <a:t>, </a:t>
            </a:r>
            <a:r>
              <a:rPr lang="sv-SE" sz="2000">
                <a:ea typeface="MS Mincho" pitchFamily="49" charset="-128"/>
              </a:rPr>
              <a:t>…</a:t>
            </a:r>
            <a:r>
              <a:rPr lang="sv-SE" sz="2000">
                <a:latin typeface="Garamond" pitchFamily="18" charset="0"/>
                <a:ea typeface="MS Mincho" pitchFamily="49" charset="-128"/>
              </a:rPr>
              <a:t> D</a:t>
            </a:r>
            <a:r>
              <a:rPr lang="en-US" sz="2000" baseline="-30000">
                <a:latin typeface="Garamond" pitchFamily="18" charset="0"/>
                <a:ea typeface="MS Mincho" pitchFamily="49" charset="-128"/>
                <a:sym typeface="Symbol" pitchFamily="18" charset="2"/>
              </a:rPr>
              <a:t>    </a:t>
            </a:r>
            <a:r>
              <a:rPr lang="sv-SE" sz="2000">
                <a:latin typeface="Garamond" pitchFamily="18" charset="0"/>
                <a:ea typeface="MS Mincho" pitchFamily="49" charset="-128"/>
                <a:sym typeface="Symbol" pitchFamily="18" charset="2"/>
              </a:rPr>
              <a:t>= Dividen yang akan diterima di masa datang</a:t>
            </a:r>
            <a:endParaRPr lang="en-US" sz="2000" baseline="-30000">
              <a:sym typeface="Symbol" pitchFamily="18" charset="2"/>
            </a:endParaRPr>
          </a:p>
          <a:p>
            <a:pPr indent="227013" eaLnBrk="0" hangingPunct="0">
              <a:lnSpc>
                <a:spcPct val="90000"/>
              </a:lnSpc>
            </a:pPr>
            <a:r>
              <a:rPr lang="sv-SE" sz="2000">
                <a:latin typeface="Garamond" pitchFamily="18" charset="0"/>
                <a:ea typeface="MS Mincho" pitchFamily="49" charset="-128"/>
                <a:sym typeface="Symbol" pitchFamily="18" charset="2"/>
              </a:rPr>
              <a:t>k		= tingkat return yang disyaratkan</a:t>
            </a:r>
          </a:p>
        </p:txBody>
      </p:sp>
      <p:sp>
        <p:nvSpPr>
          <p:cNvPr id="2060" name="TextBox 10"/>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9/45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10"/>
          <p:cNvSpPr>
            <a:spLocks noGrp="1"/>
          </p:cNvSpPr>
          <p:nvPr>
            <p:ph type="body" idx="4294967295"/>
          </p:nvPr>
        </p:nvSpPr>
        <p:spPr/>
        <p:txBody>
          <a:bodyPr/>
          <a:lstStyle/>
          <a:p>
            <a:r>
              <a:rPr lang="en-US" sz="2800" smtClean="0">
                <a:latin typeface="Trebuchet MS" pitchFamily="34" charset="0"/>
              </a:rPr>
              <a:t>Model ini berasumsi bahwa dividen yang dibayarkan perusahaan tidak akan mengalami pertumbuhan.</a:t>
            </a:r>
          </a:p>
          <a:p>
            <a:r>
              <a:rPr lang="en-US" sz="2800" smtClean="0">
                <a:latin typeface="Trebuchet MS" pitchFamily="34" charset="0"/>
              </a:rPr>
              <a:t>Rumus untuk menilai saham dengan model ini adalah:</a:t>
            </a:r>
          </a:p>
          <a:p>
            <a:endParaRPr lang="en-US" sz="2800" smtClean="0">
              <a:latin typeface="Trebuchet MS" pitchFamily="34" charset="0"/>
            </a:endParaRPr>
          </a:p>
          <a:p>
            <a:endParaRPr lang="en-US" sz="2800" smtClean="0">
              <a:latin typeface="Trebuchet MS" pitchFamily="34" charset="0"/>
            </a:endParaRPr>
          </a:p>
        </p:txBody>
      </p:sp>
      <p:sp>
        <p:nvSpPr>
          <p:cNvPr id="8" name="Round Diagonal Corner Rectangle 7"/>
          <p:cNvSpPr/>
          <p:nvPr/>
        </p:nvSpPr>
        <p:spPr>
          <a:xfrm>
            <a:off x="2643188" y="4071938"/>
            <a:ext cx="3643312" cy="1714500"/>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3077" name="Rectangle 9"/>
          <p:cNvSpPr>
            <a:spLocks noGrp="1"/>
          </p:cNvSpPr>
          <p:nvPr>
            <p:ph type="title" idx="4294967295"/>
          </p:nvPr>
        </p:nvSpPr>
        <p:spPr>
          <a:xfrm>
            <a:off x="609600" y="304800"/>
            <a:ext cx="8153400" cy="990600"/>
          </a:xfrm>
        </p:spPr>
        <p:txBody>
          <a:bodyPr/>
          <a:lstStyle/>
          <a:p>
            <a:r>
              <a:rPr lang="en-US" b="1" smtClean="0">
                <a:latin typeface="Trebuchet MS" pitchFamily="34" charset="0"/>
              </a:rPr>
              <a:t>MODEL PERTUMBUHAN NOL</a:t>
            </a:r>
          </a:p>
        </p:txBody>
      </p:sp>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4" name="Object 1"/>
          <p:cNvGraphicFramePr>
            <a:graphicFrameLocks noChangeAspect="1"/>
          </p:cNvGraphicFramePr>
          <p:nvPr/>
        </p:nvGraphicFramePr>
        <p:xfrm>
          <a:off x="3265488" y="4143375"/>
          <a:ext cx="2520950" cy="1611313"/>
        </p:xfrm>
        <a:graphic>
          <a:graphicData uri="http://schemas.openxmlformats.org/presentationml/2006/ole">
            <p:oleObj spid="_x0000_s3074" name="Equation" r:id="rId4" imgW="583947" imgH="368140" progId="Equation.3">
              <p:embed/>
            </p:oleObj>
          </a:graphicData>
        </a:graphic>
      </p:graphicFrame>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080" name="TextBox 6"/>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10/45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9"/>
          <p:cNvSpPr>
            <a:spLocks noGrp="1"/>
          </p:cNvSpPr>
          <p:nvPr>
            <p:ph type="body" idx="1"/>
          </p:nvPr>
        </p:nvSpPr>
        <p:spPr>
          <a:xfrm>
            <a:off x="612775" y="1600200"/>
            <a:ext cx="8153400" cy="4525963"/>
          </a:xfrm>
        </p:spPr>
        <p:txBody>
          <a:bodyPr/>
          <a:lstStyle/>
          <a:p>
            <a:r>
              <a:rPr lang="en-US" sz="2800" smtClean="0">
                <a:latin typeface="Trebuchet MS" pitchFamily="34" charset="0"/>
              </a:rPr>
              <a:t>Contoh: misalkan saham A menawarkan dividen tetap sebesar Rp. 800. Tingkat return yang disyaratkan investor adalah 20%. </a:t>
            </a:r>
          </a:p>
          <a:p>
            <a:endParaRPr lang="en-US" sz="2800" smtClean="0">
              <a:latin typeface="Trebuchet MS" pitchFamily="34" charset="0"/>
            </a:endParaRPr>
          </a:p>
          <a:p>
            <a:endParaRPr lang="en-US" sz="2800" smtClean="0">
              <a:latin typeface="Trebuchet MS" pitchFamily="34" charset="0"/>
            </a:endParaRPr>
          </a:p>
          <a:p>
            <a:endParaRPr lang="en-US" sz="2800" smtClean="0">
              <a:latin typeface="Trebuchet MS" pitchFamily="34" charset="0"/>
            </a:endParaRPr>
          </a:p>
          <a:p>
            <a:r>
              <a:rPr lang="en-US" sz="2800" smtClean="0">
                <a:latin typeface="Trebuchet MS" pitchFamily="34" charset="0"/>
              </a:rPr>
              <a:t>Nilai saham A sebesar Rp. 4000.</a:t>
            </a:r>
          </a:p>
          <a:p>
            <a:endParaRPr lang="en-US" sz="2800" smtClean="0">
              <a:latin typeface="Trebuchet MS" pitchFamily="34" charset="0"/>
            </a:endParaRPr>
          </a:p>
        </p:txBody>
      </p:sp>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41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4098" name="Object 3"/>
          <p:cNvGraphicFramePr>
            <a:graphicFrameLocks noChangeAspect="1"/>
          </p:cNvGraphicFramePr>
          <p:nvPr/>
        </p:nvGraphicFramePr>
        <p:xfrm>
          <a:off x="2124075" y="3429000"/>
          <a:ext cx="3095625" cy="917575"/>
        </p:xfrm>
        <a:graphic>
          <a:graphicData uri="http://schemas.openxmlformats.org/presentationml/2006/ole">
            <p:oleObj spid="_x0000_s4098" name="Equation" r:id="rId4" imgW="1282700" imgH="381000" progId="Equation.3">
              <p:embed/>
            </p:oleObj>
          </a:graphicData>
        </a:graphic>
      </p:graphicFrame>
      <p:sp>
        <p:nvSpPr>
          <p:cNvPr id="4102" name="Rectangle 9"/>
          <p:cNvSpPr>
            <a:spLocks noGrp="1"/>
          </p:cNvSpPr>
          <p:nvPr>
            <p:ph type="title" idx="4294967295"/>
          </p:nvPr>
        </p:nvSpPr>
        <p:spPr>
          <a:xfrm>
            <a:off x="609600" y="304800"/>
            <a:ext cx="8153400" cy="990600"/>
          </a:xfrm>
        </p:spPr>
        <p:txBody>
          <a:bodyPr/>
          <a:lstStyle/>
          <a:p>
            <a:r>
              <a:rPr lang="en-US" b="1" smtClean="0">
                <a:latin typeface="Trebuchet MS" pitchFamily="34" charset="0"/>
              </a:rPr>
              <a:t>MODEL PERTUMBUHAN NOL</a:t>
            </a:r>
          </a:p>
        </p:txBody>
      </p:sp>
      <p:sp>
        <p:nvSpPr>
          <p:cNvPr id="4103" name="TextBox 6"/>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11/45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 Diagonal Corner Rectangle 10"/>
          <p:cNvSpPr/>
          <p:nvPr/>
        </p:nvSpPr>
        <p:spPr>
          <a:xfrm>
            <a:off x="3429000" y="5429250"/>
            <a:ext cx="1714500" cy="928688"/>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10" name="Round Diagonal Corner Rectangle 9"/>
          <p:cNvSpPr/>
          <p:nvPr/>
        </p:nvSpPr>
        <p:spPr>
          <a:xfrm>
            <a:off x="357188" y="3286125"/>
            <a:ext cx="8501062" cy="1071563"/>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5126" name="Rectangle 11"/>
          <p:cNvSpPr>
            <a:spLocks noGrp="1"/>
          </p:cNvSpPr>
          <p:nvPr>
            <p:ph type="title" idx="4294967295"/>
          </p:nvPr>
        </p:nvSpPr>
        <p:spPr>
          <a:xfrm>
            <a:off x="609600" y="381000"/>
            <a:ext cx="8153400" cy="990600"/>
          </a:xfrm>
        </p:spPr>
        <p:txBody>
          <a:bodyPr/>
          <a:lstStyle/>
          <a:p>
            <a:r>
              <a:rPr lang="en-US" sz="4000" b="1" smtClean="0">
                <a:latin typeface="Trebuchet MS" pitchFamily="34" charset="0"/>
              </a:rPr>
              <a:t>MODEL PERTUMBUHAN KONSTAN</a:t>
            </a:r>
          </a:p>
        </p:txBody>
      </p:sp>
      <p:sp>
        <p:nvSpPr>
          <p:cNvPr id="5127" name="Rectangle 12"/>
          <p:cNvSpPr>
            <a:spLocks noGrp="1"/>
          </p:cNvSpPr>
          <p:nvPr>
            <p:ph type="body" idx="4294967295"/>
          </p:nvPr>
        </p:nvSpPr>
        <p:spPr/>
        <p:txBody>
          <a:bodyPr/>
          <a:lstStyle/>
          <a:p>
            <a:r>
              <a:rPr lang="en-US" sz="2400" smtClean="0">
                <a:latin typeface="Trebuchet MS" pitchFamily="34" charset="0"/>
              </a:rPr>
              <a:t>Model ini dipakai untuk menentukan nilai saham, jika dividen yang akan dibayarkan mengalami pertumbuhan secara konstan selama waktu tak terbatas, dimana g</a:t>
            </a:r>
            <a:r>
              <a:rPr lang="en-US" sz="2400" baseline="-25000" smtClean="0">
                <a:latin typeface="Trebuchet MS" pitchFamily="34" charset="0"/>
              </a:rPr>
              <a:t>t+1</a:t>
            </a:r>
            <a:r>
              <a:rPr lang="en-US" sz="2400" smtClean="0">
                <a:latin typeface="Trebuchet MS" pitchFamily="34" charset="0"/>
              </a:rPr>
              <a:t> = g</a:t>
            </a:r>
            <a:r>
              <a:rPr lang="en-US" sz="2400" baseline="-25000" smtClean="0">
                <a:latin typeface="Trebuchet MS" pitchFamily="34" charset="0"/>
              </a:rPr>
              <a:t>t</a:t>
            </a:r>
            <a:r>
              <a:rPr lang="en-US" sz="2400" smtClean="0">
                <a:latin typeface="Trebuchet MS" pitchFamily="34" charset="0"/>
              </a:rPr>
              <a:t> untuk semua waktu t.</a:t>
            </a:r>
          </a:p>
          <a:p>
            <a:endParaRPr lang="en-US" sz="2400" smtClean="0">
              <a:latin typeface="Trebuchet MS" pitchFamily="34" charset="0"/>
            </a:endParaRPr>
          </a:p>
          <a:p>
            <a:pPr>
              <a:buFont typeface="Wingdings" pitchFamily="2" charset="2"/>
              <a:buNone/>
            </a:pPr>
            <a:endParaRPr lang="en-US" sz="2400" smtClean="0">
              <a:latin typeface="Trebuchet MS" pitchFamily="34" charset="0"/>
            </a:endParaRPr>
          </a:p>
          <a:p>
            <a:pPr>
              <a:buFont typeface="Wingdings" pitchFamily="2" charset="2"/>
              <a:buNone/>
            </a:pPr>
            <a:endParaRPr lang="en-US" sz="800" smtClean="0">
              <a:latin typeface="Trebuchet MS" pitchFamily="34" charset="0"/>
            </a:endParaRPr>
          </a:p>
          <a:p>
            <a:pPr>
              <a:buFont typeface="Wingdings" pitchFamily="2" charset="2"/>
              <a:buNone/>
            </a:pPr>
            <a:endParaRPr lang="en-US" sz="800" smtClean="0">
              <a:latin typeface="Trebuchet MS" pitchFamily="34" charset="0"/>
            </a:endParaRPr>
          </a:p>
          <a:p>
            <a:r>
              <a:rPr lang="en-US" sz="2400" smtClean="0">
                <a:latin typeface="Trebuchet MS" pitchFamily="34" charset="0"/>
              </a:rPr>
              <a:t>Persamaan model pertumbuhan konstan ini bisa dituliskan sebagai berikut:</a:t>
            </a:r>
          </a:p>
        </p:txBody>
      </p:sp>
      <p:sp>
        <p:nvSpPr>
          <p:cNvPr id="51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5122" name="Object 1"/>
          <p:cNvGraphicFramePr>
            <a:graphicFrameLocks noChangeAspect="1"/>
          </p:cNvGraphicFramePr>
          <p:nvPr/>
        </p:nvGraphicFramePr>
        <p:xfrm>
          <a:off x="3571875" y="5429250"/>
          <a:ext cx="1360488" cy="849313"/>
        </p:xfrm>
        <a:graphic>
          <a:graphicData uri="http://schemas.openxmlformats.org/presentationml/2006/ole">
            <p:oleObj spid="_x0000_s5122" name="Equation" r:id="rId4" imgW="660113" imgH="406224" progId="Equation.3">
              <p:embed/>
            </p:oleObj>
          </a:graphicData>
        </a:graphic>
      </p:graphicFrame>
      <p:sp>
        <p:nvSpPr>
          <p:cNvPr id="51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130" name="Rectangle 10"/>
          <p:cNvSpPr>
            <a:spLocks noChangeArrowheads="1"/>
          </p:cNvSpPr>
          <p:nvPr/>
        </p:nvSpPr>
        <p:spPr bwMode="auto">
          <a:xfrm>
            <a:off x="0" y="3209925"/>
            <a:ext cx="9144000" cy="0"/>
          </a:xfrm>
          <a:prstGeom prst="rect">
            <a:avLst/>
          </a:prstGeom>
          <a:noFill/>
          <a:ln w="9525">
            <a:noFill/>
            <a:miter lim="800000"/>
            <a:headEnd/>
            <a:tailEnd/>
          </a:ln>
        </p:spPr>
        <p:txBody>
          <a:bodyPr wrap="none" anchor="ctr">
            <a:spAutoFit/>
          </a:bodyPr>
          <a:lstStyle/>
          <a:p>
            <a:endParaRPr lang="id-ID"/>
          </a:p>
        </p:txBody>
      </p:sp>
      <p:graphicFrame>
        <p:nvGraphicFramePr>
          <p:cNvPr id="5123" name="Object 9"/>
          <p:cNvGraphicFramePr>
            <a:graphicFrameLocks noChangeAspect="1"/>
          </p:cNvGraphicFramePr>
          <p:nvPr/>
        </p:nvGraphicFramePr>
        <p:xfrm>
          <a:off x="642938" y="3286125"/>
          <a:ext cx="8034337" cy="981075"/>
        </p:xfrm>
        <a:graphic>
          <a:graphicData uri="http://schemas.openxmlformats.org/presentationml/2006/ole">
            <p:oleObj spid="_x0000_s5123" name="Equation" r:id="rId5" imgW="3581400" imgH="431800" progId="Equation.DSMT4">
              <p:embed/>
            </p:oleObj>
          </a:graphicData>
        </a:graphic>
      </p:graphicFrame>
      <p:sp>
        <p:nvSpPr>
          <p:cNvPr id="5131" name="TextBox 8"/>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12/45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9"/>
          <p:cNvSpPr>
            <a:spLocks noGrp="1"/>
          </p:cNvSpPr>
          <p:nvPr>
            <p:ph type="body" idx="1"/>
          </p:nvPr>
        </p:nvSpPr>
        <p:spPr>
          <a:xfrm>
            <a:off x="612775" y="1600200"/>
            <a:ext cx="8153400" cy="4525963"/>
          </a:xfrm>
        </p:spPr>
        <p:txBody>
          <a:bodyPr/>
          <a:lstStyle/>
          <a:p>
            <a:r>
              <a:rPr lang="en-US" sz="2800" smtClean="0">
                <a:latin typeface="Trebuchet MS" pitchFamily="34" charset="0"/>
              </a:rPr>
              <a:t>Contoh: Misalkan PT Omega membayarkan dividen Rp. 1.000, per tahun. Pertumbuhan dividen direncanakan sebesar 5% per tahun. Tingkat return yang disyaratkan investor sebesar 15%. dan </a:t>
            </a:r>
            <a:r>
              <a:rPr lang="es-MX" sz="2800" smtClean="0">
                <a:latin typeface="Trebuchet MS" pitchFamily="34" charset="0"/>
              </a:rPr>
              <a:t>harga pasar saham PT Omega saat ini adalah Rp. 10.000.</a:t>
            </a:r>
            <a:endParaRPr lang="en-US" sz="2800" smtClean="0">
              <a:latin typeface="Trebuchet MS" pitchFamily="34" charset="0"/>
            </a:endParaRPr>
          </a:p>
          <a:p>
            <a:endParaRPr lang="en-US" sz="2800" smtClean="0">
              <a:latin typeface="Trebuchet MS" pitchFamily="34" charset="0"/>
            </a:endParaRPr>
          </a:p>
          <a:p>
            <a:endParaRPr lang="en-US" sz="2800" smtClean="0">
              <a:latin typeface="Trebuchet MS" pitchFamily="34" charset="0"/>
            </a:endParaRPr>
          </a:p>
        </p:txBody>
      </p:sp>
      <p:sp>
        <p:nvSpPr>
          <p:cNvPr id="61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61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6146" name="Object 3"/>
          <p:cNvGraphicFramePr>
            <a:graphicFrameLocks noChangeAspect="1"/>
          </p:cNvGraphicFramePr>
          <p:nvPr/>
        </p:nvGraphicFramePr>
        <p:xfrm>
          <a:off x="1692275" y="4868863"/>
          <a:ext cx="5545138" cy="914400"/>
        </p:xfrm>
        <a:graphic>
          <a:graphicData uri="http://schemas.openxmlformats.org/presentationml/2006/ole">
            <p:oleObj spid="_x0000_s6146" name="Equation" r:id="rId4" imgW="2374900" imgH="393700" progId="Equation.3">
              <p:embed/>
            </p:oleObj>
          </a:graphicData>
        </a:graphic>
      </p:graphicFrame>
      <p:sp>
        <p:nvSpPr>
          <p:cNvPr id="6150" name="Rectangle 11"/>
          <p:cNvSpPr>
            <a:spLocks noGrp="1"/>
          </p:cNvSpPr>
          <p:nvPr>
            <p:ph type="title" idx="4294967295"/>
          </p:nvPr>
        </p:nvSpPr>
        <p:spPr>
          <a:xfrm>
            <a:off x="609600" y="381000"/>
            <a:ext cx="8153400" cy="990600"/>
          </a:xfrm>
        </p:spPr>
        <p:txBody>
          <a:bodyPr/>
          <a:lstStyle/>
          <a:p>
            <a:r>
              <a:rPr lang="en-US" sz="4000" b="1" smtClean="0">
                <a:latin typeface="Trebuchet MS" pitchFamily="34" charset="0"/>
              </a:rPr>
              <a:t>MODEL PERTUMBUHAN KONSTAN</a:t>
            </a:r>
          </a:p>
        </p:txBody>
      </p:sp>
      <p:sp>
        <p:nvSpPr>
          <p:cNvPr id="6151" name="TextBox 6"/>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13/45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5"/>
          <p:cNvSpPr>
            <a:spLocks noGrp="1"/>
          </p:cNvSpPr>
          <p:nvPr>
            <p:ph type="body" idx="4294967295"/>
          </p:nvPr>
        </p:nvSpPr>
        <p:spPr/>
        <p:txBody>
          <a:bodyPr/>
          <a:lstStyle/>
          <a:p>
            <a:r>
              <a:rPr lang="sv-SE" sz="2600" smtClean="0">
                <a:latin typeface="Trebuchet MS" pitchFamily="34" charset="0"/>
              </a:rPr>
              <a:t>Adakalanya, perusahaan mengalami pertumbuhan yang sangat baik jauh di atas pertumbuhan normal dan sangat menjanjikan selama beberapa tahun, tetapi lambat laun menurun terus.</a:t>
            </a:r>
          </a:p>
          <a:p>
            <a:r>
              <a:rPr lang="sv-SE" sz="2600" smtClean="0">
                <a:latin typeface="Trebuchet MS" pitchFamily="34" charset="0"/>
              </a:rPr>
              <a:t>Misalnya, suatu perusahaan yang mengalami pertumbuhan fantastis selama 5 tahun mungkin bisa membayarkan tingkat dividen dengan pertumbuhan 20% per tahun (selama lima tahun), dan setelah itu hanya akan membayarkan dividen dengan tingkat pertumbuhan hanya 10% per tahun (sampai tahun- tahun berikutnya).</a:t>
            </a:r>
            <a:endParaRPr lang="en-US" sz="2600" smtClean="0">
              <a:latin typeface="Trebuchet MS" pitchFamily="34" charset="0"/>
            </a:endParaRPr>
          </a:p>
        </p:txBody>
      </p:sp>
      <p:sp>
        <p:nvSpPr>
          <p:cNvPr id="337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3796" name="Rectangle 11"/>
          <p:cNvSpPr>
            <a:spLocks noGrp="1"/>
          </p:cNvSpPr>
          <p:nvPr>
            <p:ph type="title" idx="4294967295"/>
          </p:nvPr>
        </p:nvSpPr>
        <p:spPr>
          <a:xfrm>
            <a:off x="609600" y="381000"/>
            <a:ext cx="8153400" cy="990600"/>
          </a:xfrm>
        </p:spPr>
        <p:txBody>
          <a:bodyPr/>
          <a:lstStyle/>
          <a:p>
            <a:r>
              <a:rPr lang="en-US" sz="4000" b="1" smtClean="0">
                <a:latin typeface="Trebuchet MS" pitchFamily="34" charset="0"/>
              </a:rPr>
              <a:t>MODEL PERTUMBUHAN KONSTAN</a:t>
            </a:r>
          </a:p>
        </p:txBody>
      </p:sp>
      <p:sp>
        <p:nvSpPr>
          <p:cNvPr id="33797"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14/45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10"/>
          <p:cNvSpPr>
            <a:spLocks noGrp="1"/>
          </p:cNvSpPr>
          <p:nvPr>
            <p:ph type="body" idx="1"/>
          </p:nvPr>
        </p:nvSpPr>
        <p:spPr>
          <a:xfrm>
            <a:off x="612775" y="1500188"/>
            <a:ext cx="8153400" cy="4525962"/>
          </a:xfrm>
        </p:spPr>
        <p:txBody>
          <a:bodyPr/>
          <a:lstStyle/>
          <a:p>
            <a:r>
              <a:rPr lang="en-US" sz="2400" smtClean="0">
                <a:latin typeface="Trebuchet MS" pitchFamily="34" charset="0"/>
              </a:rPr>
              <a:t>Proses untuk menghitung nilai saham dengan menggunakan model pertumbuhan dividen tidak konstan  dapat dilakukan dengan rumus berikut: </a:t>
            </a:r>
          </a:p>
        </p:txBody>
      </p:sp>
      <p:sp>
        <p:nvSpPr>
          <p:cNvPr id="10" name="Round Diagonal Corner Rectangle 9"/>
          <p:cNvSpPr/>
          <p:nvPr/>
        </p:nvSpPr>
        <p:spPr>
          <a:xfrm>
            <a:off x="1928813" y="2857500"/>
            <a:ext cx="5143500" cy="1000125"/>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71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7170" name="Object 1"/>
          <p:cNvGraphicFramePr>
            <a:graphicFrameLocks noChangeAspect="1"/>
          </p:cNvGraphicFramePr>
          <p:nvPr/>
        </p:nvGraphicFramePr>
        <p:xfrm>
          <a:off x="2143125" y="2928938"/>
          <a:ext cx="4949825" cy="852487"/>
        </p:xfrm>
        <a:graphic>
          <a:graphicData uri="http://schemas.openxmlformats.org/presentationml/2006/ole">
            <p:oleObj spid="_x0000_s7170" name="Equation" r:id="rId4" imgW="2603500" imgH="444500" progId="Equation.3">
              <p:embed/>
            </p:oleObj>
          </a:graphicData>
        </a:graphic>
      </p:graphicFrame>
      <p:sp>
        <p:nvSpPr>
          <p:cNvPr id="7175" name="Rectangle 4"/>
          <p:cNvSpPr>
            <a:spLocks noChangeArrowheads="1"/>
          </p:cNvSpPr>
          <p:nvPr/>
        </p:nvSpPr>
        <p:spPr bwMode="auto">
          <a:xfrm>
            <a:off x="571500" y="4144963"/>
            <a:ext cx="1454150" cy="641350"/>
          </a:xfrm>
          <a:prstGeom prst="rect">
            <a:avLst/>
          </a:prstGeom>
          <a:noFill/>
          <a:ln w="9525">
            <a:noFill/>
            <a:miter lim="800000"/>
            <a:headEnd/>
            <a:tailEnd/>
          </a:ln>
        </p:spPr>
        <p:txBody>
          <a:bodyPr wrap="none" anchor="ctr">
            <a:spAutoFit/>
          </a:bodyPr>
          <a:lstStyle/>
          <a:p>
            <a:pPr indent="227013" eaLnBrk="0" hangingPunct="0"/>
            <a:r>
              <a:rPr lang="sv-SE">
                <a:latin typeface="Garamond" pitchFamily="18" charset="0"/>
                <a:ea typeface="MS Mincho" pitchFamily="49" charset="-128"/>
              </a:rPr>
              <a:t>dalam hal ini:</a:t>
            </a:r>
            <a:endParaRPr lang="en-US" sz="1000"/>
          </a:p>
          <a:p>
            <a:pPr indent="227013" eaLnBrk="0" hangingPunct="0"/>
            <a:endParaRPr lang="en-US" sz="2000"/>
          </a:p>
        </p:txBody>
      </p:sp>
      <p:graphicFrame>
        <p:nvGraphicFramePr>
          <p:cNvPr id="7171" name="Object 3"/>
          <p:cNvGraphicFramePr>
            <a:graphicFrameLocks noChangeAspect="1"/>
          </p:cNvGraphicFramePr>
          <p:nvPr/>
        </p:nvGraphicFramePr>
        <p:xfrm>
          <a:off x="928688" y="4557713"/>
          <a:ext cx="161925" cy="228600"/>
        </p:xfrm>
        <a:graphic>
          <a:graphicData uri="http://schemas.openxmlformats.org/presentationml/2006/ole">
            <p:oleObj spid="_x0000_s7171" name="Equation" r:id="rId5" imgW="165028" imgH="228501" progId="Equation.3">
              <p:embed/>
            </p:oleObj>
          </a:graphicData>
        </a:graphic>
      </p:graphicFrame>
      <p:sp>
        <p:nvSpPr>
          <p:cNvPr id="7176" name="Rectangle 5"/>
          <p:cNvSpPr>
            <a:spLocks noChangeArrowheads="1"/>
          </p:cNvSpPr>
          <p:nvPr/>
        </p:nvSpPr>
        <p:spPr bwMode="auto">
          <a:xfrm>
            <a:off x="642938" y="4464050"/>
            <a:ext cx="6450012" cy="2108200"/>
          </a:xfrm>
          <a:prstGeom prst="rect">
            <a:avLst/>
          </a:prstGeom>
          <a:noFill/>
          <a:ln w="9525">
            <a:noFill/>
            <a:miter lim="800000"/>
            <a:headEnd/>
            <a:tailEnd/>
          </a:ln>
        </p:spPr>
        <p:txBody>
          <a:bodyPr anchor="ctr">
            <a:spAutoFit/>
          </a:bodyPr>
          <a:lstStyle/>
          <a:p>
            <a:pPr indent="227013" eaLnBrk="0" hangingPunct="0">
              <a:tabLst>
                <a:tab pos="625475" algn="l"/>
              </a:tabLst>
            </a:pPr>
            <a:r>
              <a:rPr lang="sv-SE">
                <a:latin typeface="Garamond" pitchFamily="18" charset="0"/>
                <a:ea typeface="MS Mincho" pitchFamily="49" charset="-128"/>
              </a:rPr>
              <a:t>	= nilai intrinsik saham dengan model pertumbuhan tidak konstan</a:t>
            </a:r>
            <a:endParaRPr lang="en-US" sz="1000"/>
          </a:p>
          <a:p>
            <a:pPr indent="227013" eaLnBrk="0" hangingPunct="0">
              <a:tabLst>
                <a:tab pos="625475" algn="l"/>
              </a:tabLst>
            </a:pPr>
            <a:r>
              <a:rPr lang="sv-SE">
                <a:latin typeface="Garamond" pitchFamily="18" charset="0"/>
                <a:ea typeface="MS Mincho" pitchFamily="49" charset="-128"/>
              </a:rPr>
              <a:t>n	= jumlah tahun selama periode pembayaran dividen supernormal</a:t>
            </a:r>
            <a:endParaRPr lang="en-US" sz="1000"/>
          </a:p>
          <a:p>
            <a:pPr indent="227013" eaLnBrk="0" hangingPunct="0">
              <a:tabLst>
                <a:tab pos="625475" algn="l"/>
              </a:tabLst>
            </a:pPr>
            <a:r>
              <a:rPr lang="sv-SE">
                <a:latin typeface="Garamond" pitchFamily="18" charset="0"/>
                <a:ea typeface="MS Mincho" pitchFamily="49" charset="-128"/>
              </a:rPr>
              <a:t>D</a:t>
            </a:r>
            <a:r>
              <a:rPr lang="sv-SE" baseline="-30000">
                <a:latin typeface="Garamond" pitchFamily="18" charset="0"/>
                <a:ea typeface="MS Mincho" pitchFamily="49" charset="-128"/>
              </a:rPr>
              <a:t>0</a:t>
            </a:r>
            <a:r>
              <a:rPr lang="sv-SE">
                <a:latin typeface="Garamond" pitchFamily="18" charset="0"/>
                <a:ea typeface="MS Mincho" pitchFamily="49" charset="-128"/>
              </a:rPr>
              <a:t>	= dividen saat ini (tahun pertama)</a:t>
            </a:r>
            <a:endParaRPr lang="en-US" sz="1000"/>
          </a:p>
          <a:p>
            <a:pPr indent="227013" eaLnBrk="0" hangingPunct="0">
              <a:tabLst>
                <a:tab pos="625475" algn="l"/>
              </a:tabLst>
            </a:pPr>
            <a:r>
              <a:rPr lang="sv-SE">
                <a:latin typeface="Garamond" pitchFamily="18" charset="0"/>
                <a:ea typeface="MS Mincho" pitchFamily="49" charset="-128"/>
              </a:rPr>
              <a:t>g</a:t>
            </a:r>
            <a:r>
              <a:rPr lang="sv-SE" baseline="-30000">
                <a:latin typeface="Garamond" pitchFamily="18" charset="0"/>
                <a:ea typeface="MS Mincho" pitchFamily="49" charset="-128"/>
              </a:rPr>
              <a:t>1</a:t>
            </a:r>
            <a:r>
              <a:rPr lang="sv-SE">
                <a:latin typeface="Garamond" pitchFamily="18" charset="0"/>
                <a:ea typeface="MS Mincho" pitchFamily="49" charset="-128"/>
              </a:rPr>
              <a:t>	= pertumbuhan dividen supernormal</a:t>
            </a:r>
            <a:endParaRPr lang="en-US" sz="1000"/>
          </a:p>
          <a:p>
            <a:pPr indent="227013" eaLnBrk="0" hangingPunct="0">
              <a:tabLst>
                <a:tab pos="625475" algn="l"/>
              </a:tabLst>
            </a:pPr>
            <a:r>
              <a:rPr lang="sv-SE">
                <a:latin typeface="Garamond" pitchFamily="18" charset="0"/>
                <a:ea typeface="MS Mincho" pitchFamily="49" charset="-128"/>
              </a:rPr>
              <a:t>D</a:t>
            </a:r>
            <a:r>
              <a:rPr lang="sv-SE" baseline="-30000">
                <a:latin typeface="Garamond" pitchFamily="18" charset="0"/>
                <a:ea typeface="MS Mincho" pitchFamily="49" charset="-128"/>
              </a:rPr>
              <a:t>n</a:t>
            </a:r>
            <a:r>
              <a:rPr lang="sv-SE">
                <a:latin typeface="Garamond" pitchFamily="18" charset="0"/>
                <a:ea typeface="MS Mincho" pitchFamily="49" charset="-128"/>
              </a:rPr>
              <a:t>	= dividen pada akhir tahun pertumbuhan dividen supernormal </a:t>
            </a:r>
            <a:endParaRPr lang="en-US" sz="1000"/>
          </a:p>
          <a:p>
            <a:pPr indent="227013" eaLnBrk="0" hangingPunct="0">
              <a:tabLst>
                <a:tab pos="625475" algn="l"/>
              </a:tabLst>
            </a:pPr>
            <a:r>
              <a:rPr lang="sv-SE">
                <a:latin typeface="Garamond" pitchFamily="18" charset="0"/>
                <a:ea typeface="MS Mincho" pitchFamily="49" charset="-128"/>
              </a:rPr>
              <a:t>g</a:t>
            </a:r>
            <a:r>
              <a:rPr lang="sv-SE" baseline="-30000">
                <a:latin typeface="Garamond" pitchFamily="18" charset="0"/>
                <a:ea typeface="MS Mincho" pitchFamily="49" charset="-128"/>
              </a:rPr>
              <a:t>c</a:t>
            </a:r>
            <a:r>
              <a:rPr lang="sv-SE">
                <a:latin typeface="Garamond" pitchFamily="18" charset="0"/>
                <a:ea typeface="MS Mincho" pitchFamily="49" charset="-128"/>
              </a:rPr>
              <a:t>	= pertumbuhan dividen yang konstan</a:t>
            </a:r>
            <a:endParaRPr lang="en-US" sz="1000"/>
          </a:p>
          <a:p>
            <a:pPr indent="227013" eaLnBrk="0" hangingPunct="0">
              <a:tabLst>
                <a:tab pos="625475" algn="l"/>
              </a:tabLst>
            </a:pPr>
            <a:r>
              <a:rPr lang="sv-SE">
                <a:latin typeface="Garamond" pitchFamily="18" charset="0"/>
                <a:ea typeface="MS Mincho" pitchFamily="49" charset="-128"/>
              </a:rPr>
              <a:t>k	= tingkat return yang disyaratkan investor</a:t>
            </a:r>
            <a:endParaRPr lang="en-US" sz="1000"/>
          </a:p>
          <a:p>
            <a:pPr indent="227013" eaLnBrk="0" hangingPunct="0">
              <a:tabLst>
                <a:tab pos="625475" algn="l"/>
              </a:tabLst>
            </a:pPr>
            <a:endParaRPr lang="en-US" sz="2000"/>
          </a:p>
        </p:txBody>
      </p:sp>
      <p:sp>
        <p:nvSpPr>
          <p:cNvPr id="7177" name="Rectangle 11"/>
          <p:cNvSpPr>
            <a:spLocks noGrp="1"/>
          </p:cNvSpPr>
          <p:nvPr>
            <p:ph type="title" idx="4294967295"/>
          </p:nvPr>
        </p:nvSpPr>
        <p:spPr>
          <a:xfrm>
            <a:off x="609600" y="381000"/>
            <a:ext cx="8153400" cy="990600"/>
          </a:xfrm>
        </p:spPr>
        <p:txBody>
          <a:bodyPr/>
          <a:lstStyle/>
          <a:p>
            <a:r>
              <a:rPr lang="en-US" sz="4000" b="1" smtClean="0">
                <a:latin typeface="Trebuchet MS" pitchFamily="34" charset="0"/>
              </a:rPr>
              <a:t>MODEL PERTUMBUHAN KONSTAN</a:t>
            </a:r>
          </a:p>
        </p:txBody>
      </p:sp>
      <p:sp>
        <p:nvSpPr>
          <p:cNvPr id="7178" name="TextBox 8"/>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15/45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4"/>
          <p:cNvSpPr>
            <a:spLocks noGrp="1"/>
          </p:cNvSpPr>
          <p:nvPr>
            <p:ph type="title" idx="4294967295"/>
          </p:nvPr>
        </p:nvSpPr>
        <p:spPr>
          <a:xfrm>
            <a:off x="609600" y="304800"/>
            <a:ext cx="8153400" cy="990600"/>
          </a:xfrm>
        </p:spPr>
        <p:txBody>
          <a:bodyPr/>
          <a:lstStyle/>
          <a:p>
            <a:r>
              <a:rPr lang="en-US" b="1" smtClean="0">
                <a:latin typeface="Trebuchet MS" pitchFamily="34" charset="0"/>
              </a:rPr>
              <a:t>CONTOH</a:t>
            </a:r>
          </a:p>
        </p:txBody>
      </p:sp>
      <p:sp>
        <p:nvSpPr>
          <p:cNvPr id="34819" name="Rectangle 35"/>
          <p:cNvSpPr>
            <a:spLocks noGrp="1"/>
          </p:cNvSpPr>
          <p:nvPr>
            <p:ph type="body" idx="4294967295"/>
          </p:nvPr>
        </p:nvSpPr>
        <p:spPr>
          <a:xfrm>
            <a:off x="612775" y="1760538"/>
            <a:ext cx="8153400" cy="4525962"/>
          </a:xfrm>
        </p:spPr>
        <p:txBody>
          <a:bodyPr/>
          <a:lstStyle/>
          <a:p>
            <a:r>
              <a:rPr lang="en-US" sz="2800" smtClean="0">
                <a:latin typeface="Trebuchet MS" pitchFamily="34" charset="0"/>
              </a:rPr>
              <a:t>Misalkan data saham PT SGPC adalah sebagai berikut:</a:t>
            </a:r>
          </a:p>
          <a:p>
            <a:pPr>
              <a:buFont typeface="Wingdings" pitchFamily="2" charset="2"/>
              <a:buNone/>
            </a:pPr>
            <a:r>
              <a:rPr lang="pt-BR" sz="2800" smtClean="0">
                <a:latin typeface="Trebuchet MS" pitchFamily="34" charset="0"/>
              </a:rPr>
              <a:t>	n 	= 3 tahun		D</a:t>
            </a:r>
            <a:r>
              <a:rPr lang="pt-BR" sz="2800" baseline="-25000" smtClean="0">
                <a:latin typeface="Trebuchet MS" pitchFamily="34" charset="0"/>
              </a:rPr>
              <a:t>0</a:t>
            </a:r>
            <a:r>
              <a:rPr lang="pt-BR" sz="2800" smtClean="0">
                <a:latin typeface="Trebuchet MS" pitchFamily="34" charset="0"/>
              </a:rPr>
              <a:t> 	= Rp. 1000</a:t>
            </a:r>
            <a:endParaRPr lang="en-US" sz="2800" smtClean="0">
              <a:latin typeface="Trebuchet MS" pitchFamily="34" charset="0"/>
            </a:endParaRPr>
          </a:p>
          <a:p>
            <a:pPr>
              <a:buFont typeface="Wingdings" pitchFamily="2" charset="2"/>
              <a:buNone/>
            </a:pPr>
            <a:r>
              <a:rPr lang="pt-BR" sz="2800" smtClean="0">
                <a:latin typeface="Trebuchet MS" pitchFamily="34" charset="0"/>
              </a:rPr>
              <a:t>	g</a:t>
            </a:r>
            <a:r>
              <a:rPr lang="pt-BR" sz="2800" baseline="-25000" smtClean="0">
                <a:latin typeface="Trebuchet MS" pitchFamily="34" charset="0"/>
              </a:rPr>
              <a:t>c</a:t>
            </a:r>
            <a:r>
              <a:rPr lang="pt-BR" sz="2800" smtClean="0">
                <a:latin typeface="Trebuchet MS" pitchFamily="34" charset="0"/>
              </a:rPr>
              <a:t> 	= 10%			k	= 15%</a:t>
            </a:r>
            <a:endParaRPr lang="en-US" sz="2800" smtClean="0">
              <a:latin typeface="Trebuchet MS" pitchFamily="34" charset="0"/>
            </a:endParaRPr>
          </a:p>
          <a:p>
            <a:pPr>
              <a:buFont typeface="Wingdings" pitchFamily="2" charset="2"/>
              <a:buNone/>
            </a:pPr>
            <a:r>
              <a:rPr lang="pt-BR" sz="2800" smtClean="0">
                <a:latin typeface="Trebuchet MS" pitchFamily="34" charset="0"/>
              </a:rPr>
              <a:t>	g</a:t>
            </a:r>
            <a:r>
              <a:rPr lang="pt-BR" sz="2800" baseline="-25000" smtClean="0">
                <a:latin typeface="Trebuchet MS" pitchFamily="34" charset="0"/>
              </a:rPr>
              <a:t>1</a:t>
            </a:r>
            <a:r>
              <a:rPr lang="pt-BR" sz="2800" smtClean="0">
                <a:latin typeface="Trebuchet MS" pitchFamily="34" charset="0"/>
              </a:rPr>
              <a:t>	= 20% per tahun selama 3 tahun pertama</a:t>
            </a:r>
          </a:p>
          <a:p>
            <a:endParaRPr lang="pt-BR" sz="2800" smtClean="0">
              <a:latin typeface="Trebuchet MS" pitchFamily="34" charset="0"/>
            </a:endParaRPr>
          </a:p>
          <a:p>
            <a:r>
              <a:rPr lang="pt-BR" sz="2800" smtClean="0">
                <a:latin typeface="Trebuchet MS" pitchFamily="34" charset="0"/>
              </a:rPr>
              <a:t>Carilah nilai intrinsik saham.</a:t>
            </a:r>
            <a:endParaRPr lang="en-US" sz="2800" smtClean="0">
              <a:latin typeface="Trebuchet MS" pitchFamily="34" charset="0"/>
            </a:endParaRPr>
          </a:p>
        </p:txBody>
      </p:sp>
      <p:sp>
        <p:nvSpPr>
          <p:cNvPr id="34820"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16/45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36"/>
          <p:cNvSpPr/>
          <p:nvPr/>
        </p:nvSpPr>
        <p:spPr>
          <a:xfrm>
            <a:off x="1571625" y="2071688"/>
            <a:ext cx="6072188" cy="3071812"/>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nvGrpSpPr>
          <p:cNvPr id="8196" name="Group 34"/>
          <p:cNvGrpSpPr>
            <a:grpSpLocks/>
          </p:cNvGrpSpPr>
          <p:nvPr/>
        </p:nvGrpSpPr>
        <p:grpSpPr bwMode="auto">
          <a:xfrm>
            <a:off x="1273175" y="2214563"/>
            <a:ext cx="6227763" cy="2892425"/>
            <a:chOff x="0" y="2188"/>
            <a:chExt cx="3923" cy="1822"/>
          </a:xfrm>
        </p:grpSpPr>
        <p:graphicFrame>
          <p:nvGraphicFramePr>
            <p:cNvPr id="8194" name="Object 30"/>
            <p:cNvGraphicFramePr>
              <a:graphicFrameLocks noChangeAspect="1"/>
            </p:cNvGraphicFramePr>
            <p:nvPr/>
          </p:nvGraphicFramePr>
          <p:xfrm>
            <a:off x="2970" y="3195"/>
            <a:ext cx="912" cy="258"/>
          </p:xfrm>
          <a:graphic>
            <a:graphicData uri="http://schemas.openxmlformats.org/presentationml/2006/ole">
              <p:oleObj spid="_x0000_s8194" name="Equation" r:id="rId4" imgW="1447172" imgH="406224" progId="Equation.3">
                <p:embed/>
              </p:oleObj>
            </a:graphicData>
          </a:graphic>
        </p:graphicFrame>
        <p:grpSp>
          <p:nvGrpSpPr>
            <p:cNvPr id="8199" name="Group 31"/>
            <p:cNvGrpSpPr>
              <a:grpSpLocks/>
            </p:cNvGrpSpPr>
            <p:nvPr/>
          </p:nvGrpSpPr>
          <p:grpSpPr bwMode="auto">
            <a:xfrm>
              <a:off x="424" y="2450"/>
              <a:ext cx="3266" cy="1420"/>
              <a:chOff x="1884" y="3457"/>
              <a:chExt cx="6929" cy="3550"/>
            </a:xfrm>
          </p:grpSpPr>
          <p:sp>
            <p:nvSpPr>
              <p:cNvPr id="8203" name="Line 55"/>
              <p:cNvSpPr>
                <a:spLocks noChangeShapeType="1"/>
              </p:cNvSpPr>
              <p:nvPr/>
            </p:nvSpPr>
            <p:spPr bwMode="auto">
              <a:xfrm>
                <a:off x="3668" y="4414"/>
                <a:ext cx="0" cy="618"/>
              </a:xfrm>
              <a:prstGeom prst="line">
                <a:avLst/>
              </a:prstGeom>
              <a:noFill/>
              <a:ln w="9525">
                <a:solidFill>
                  <a:srgbClr val="000000"/>
                </a:solidFill>
                <a:round/>
                <a:headEnd/>
                <a:tailEnd/>
              </a:ln>
            </p:spPr>
            <p:txBody>
              <a:bodyPr/>
              <a:lstStyle/>
              <a:p>
                <a:endParaRPr lang="en-US"/>
              </a:p>
            </p:txBody>
          </p:sp>
          <p:sp>
            <p:nvSpPr>
              <p:cNvPr id="8204" name="Line 54"/>
              <p:cNvSpPr>
                <a:spLocks noChangeShapeType="1"/>
              </p:cNvSpPr>
              <p:nvPr/>
            </p:nvSpPr>
            <p:spPr bwMode="auto">
              <a:xfrm flipH="1">
                <a:off x="3077" y="5032"/>
                <a:ext cx="576" cy="0"/>
              </a:xfrm>
              <a:prstGeom prst="line">
                <a:avLst/>
              </a:prstGeom>
              <a:noFill/>
              <a:ln w="9525">
                <a:solidFill>
                  <a:srgbClr val="000000"/>
                </a:solidFill>
                <a:round/>
                <a:headEnd/>
                <a:tailEnd type="triangle" w="sm" len="med"/>
              </a:ln>
            </p:spPr>
            <p:txBody>
              <a:bodyPr/>
              <a:lstStyle/>
              <a:p>
                <a:endParaRPr lang="en-US"/>
              </a:p>
            </p:txBody>
          </p:sp>
          <p:sp>
            <p:nvSpPr>
              <p:cNvPr id="8205" name="Line 53"/>
              <p:cNvSpPr>
                <a:spLocks noChangeShapeType="1"/>
              </p:cNvSpPr>
              <p:nvPr/>
            </p:nvSpPr>
            <p:spPr bwMode="auto">
              <a:xfrm>
                <a:off x="5108" y="4414"/>
                <a:ext cx="0" cy="1158"/>
              </a:xfrm>
              <a:prstGeom prst="line">
                <a:avLst/>
              </a:prstGeom>
              <a:noFill/>
              <a:ln w="9525">
                <a:solidFill>
                  <a:srgbClr val="000000"/>
                </a:solidFill>
                <a:round/>
                <a:headEnd/>
                <a:tailEnd/>
              </a:ln>
            </p:spPr>
            <p:txBody>
              <a:bodyPr/>
              <a:lstStyle/>
              <a:p>
                <a:endParaRPr lang="en-US"/>
              </a:p>
            </p:txBody>
          </p:sp>
          <p:sp>
            <p:nvSpPr>
              <p:cNvPr id="8206" name="Line 52"/>
              <p:cNvSpPr>
                <a:spLocks noChangeShapeType="1"/>
              </p:cNvSpPr>
              <p:nvPr/>
            </p:nvSpPr>
            <p:spPr bwMode="auto">
              <a:xfrm flipH="1">
                <a:off x="3128" y="5572"/>
                <a:ext cx="1980" cy="0"/>
              </a:xfrm>
              <a:prstGeom prst="line">
                <a:avLst/>
              </a:prstGeom>
              <a:noFill/>
              <a:ln w="9525">
                <a:solidFill>
                  <a:srgbClr val="000000"/>
                </a:solidFill>
                <a:round/>
                <a:headEnd/>
                <a:tailEnd type="triangle" w="sm" len="med"/>
              </a:ln>
            </p:spPr>
            <p:txBody>
              <a:bodyPr/>
              <a:lstStyle/>
              <a:p>
                <a:endParaRPr lang="en-US"/>
              </a:p>
            </p:txBody>
          </p:sp>
          <p:sp>
            <p:nvSpPr>
              <p:cNvPr id="8207" name="Line 51"/>
              <p:cNvSpPr>
                <a:spLocks noChangeShapeType="1"/>
              </p:cNvSpPr>
              <p:nvPr/>
            </p:nvSpPr>
            <p:spPr bwMode="auto">
              <a:xfrm flipH="1" flipV="1">
                <a:off x="3092" y="5932"/>
                <a:ext cx="3456" cy="0"/>
              </a:xfrm>
              <a:prstGeom prst="line">
                <a:avLst/>
              </a:prstGeom>
              <a:noFill/>
              <a:ln w="9525">
                <a:solidFill>
                  <a:srgbClr val="000000"/>
                </a:solidFill>
                <a:round/>
                <a:headEnd/>
                <a:tailEnd type="triangle" w="sm" len="med"/>
              </a:ln>
            </p:spPr>
            <p:txBody>
              <a:bodyPr/>
              <a:lstStyle/>
              <a:p>
                <a:endParaRPr lang="en-US"/>
              </a:p>
            </p:txBody>
          </p:sp>
          <p:sp>
            <p:nvSpPr>
              <p:cNvPr id="8208" name="Line 50"/>
              <p:cNvSpPr>
                <a:spLocks noChangeShapeType="1"/>
              </p:cNvSpPr>
              <p:nvPr/>
            </p:nvSpPr>
            <p:spPr bwMode="auto">
              <a:xfrm>
                <a:off x="6548" y="4414"/>
                <a:ext cx="0" cy="1518"/>
              </a:xfrm>
              <a:prstGeom prst="line">
                <a:avLst/>
              </a:prstGeom>
              <a:noFill/>
              <a:ln w="9525">
                <a:solidFill>
                  <a:srgbClr val="000000"/>
                </a:solidFill>
                <a:round/>
                <a:headEnd/>
                <a:tailEnd/>
              </a:ln>
            </p:spPr>
            <p:txBody>
              <a:bodyPr/>
              <a:lstStyle/>
              <a:p>
                <a:endParaRPr lang="en-US"/>
              </a:p>
            </p:txBody>
          </p:sp>
          <p:sp>
            <p:nvSpPr>
              <p:cNvPr id="8209" name="Line 49"/>
              <p:cNvSpPr>
                <a:spLocks noChangeShapeType="1"/>
              </p:cNvSpPr>
              <p:nvPr/>
            </p:nvSpPr>
            <p:spPr bwMode="auto">
              <a:xfrm>
                <a:off x="7988" y="4431"/>
                <a:ext cx="0" cy="847"/>
              </a:xfrm>
              <a:prstGeom prst="line">
                <a:avLst/>
              </a:prstGeom>
              <a:noFill/>
              <a:ln w="9525">
                <a:solidFill>
                  <a:srgbClr val="000000"/>
                </a:solidFill>
                <a:prstDash val="sysDot"/>
                <a:round/>
                <a:headEnd/>
                <a:tailEnd type="triangle" w="sm" len="med"/>
              </a:ln>
            </p:spPr>
            <p:txBody>
              <a:bodyPr/>
              <a:lstStyle/>
              <a:p>
                <a:endParaRPr lang="en-US"/>
              </a:p>
            </p:txBody>
          </p:sp>
          <p:sp>
            <p:nvSpPr>
              <p:cNvPr id="8210" name="Line 48"/>
              <p:cNvSpPr>
                <a:spLocks noChangeShapeType="1"/>
              </p:cNvSpPr>
              <p:nvPr/>
            </p:nvSpPr>
            <p:spPr bwMode="auto">
              <a:xfrm flipH="1">
                <a:off x="3092" y="6292"/>
                <a:ext cx="4896" cy="0"/>
              </a:xfrm>
              <a:prstGeom prst="line">
                <a:avLst/>
              </a:prstGeom>
              <a:noFill/>
              <a:ln w="9525">
                <a:solidFill>
                  <a:srgbClr val="000000"/>
                </a:solidFill>
                <a:round/>
                <a:headEnd/>
                <a:tailEnd type="triangle" w="sm" len="med"/>
              </a:ln>
            </p:spPr>
            <p:txBody>
              <a:bodyPr/>
              <a:lstStyle/>
              <a:p>
                <a:endParaRPr lang="en-US"/>
              </a:p>
            </p:txBody>
          </p:sp>
          <p:sp>
            <p:nvSpPr>
              <p:cNvPr id="8211" name="Line 47"/>
              <p:cNvSpPr>
                <a:spLocks noChangeShapeType="1"/>
              </p:cNvSpPr>
              <p:nvPr/>
            </p:nvSpPr>
            <p:spPr bwMode="auto">
              <a:xfrm>
                <a:off x="2084" y="6570"/>
                <a:ext cx="864" cy="0"/>
              </a:xfrm>
              <a:prstGeom prst="line">
                <a:avLst/>
              </a:prstGeom>
              <a:noFill/>
              <a:ln w="9525">
                <a:solidFill>
                  <a:srgbClr val="000000"/>
                </a:solidFill>
                <a:round/>
                <a:headEnd/>
                <a:tailEnd/>
              </a:ln>
            </p:spPr>
            <p:txBody>
              <a:bodyPr/>
              <a:lstStyle/>
              <a:p>
                <a:endParaRPr lang="en-US"/>
              </a:p>
            </p:txBody>
          </p:sp>
          <p:sp>
            <p:nvSpPr>
              <p:cNvPr id="8212" name="Line 46"/>
              <p:cNvSpPr>
                <a:spLocks noChangeShapeType="1"/>
              </p:cNvSpPr>
              <p:nvPr/>
            </p:nvSpPr>
            <p:spPr bwMode="auto">
              <a:xfrm>
                <a:off x="2228" y="3548"/>
                <a:ext cx="5760" cy="0"/>
              </a:xfrm>
              <a:prstGeom prst="line">
                <a:avLst/>
              </a:prstGeom>
              <a:noFill/>
              <a:ln w="9525">
                <a:solidFill>
                  <a:srgbClr val="000000"/>
                </a:solidFill>
                <a:round/>
                <a:headEnd/>
                <a:tailEnd/>
              </a:ln>
            </p:spPr>
            <p:txBody>
              <a:bodyPr/>
              <a:lstStyle/>
              <a:p>
                <a:endParaRPr lang="en-US"/>
              </a:p>
            </p:txBody>
          </p:sp>
          <p:sp>
            <p:nvSpPr>
              <p:cNvPr id="8213" name="Line 45"/>
              <p:cNvSpPr>
                <a:spLocks noChangeShapeType="1"/>
              </p:cNvSpPr>
              <p:nvPr/>
            </p:nvSpPr>
            <p:spPr bwMode="auto">
              <a:xfrm>
                <a:off x="2211" y="3480"/>
                <a:ext cx="0" cy="144"/>
              </a:xfrm>
              <a:prstGeom prst="line">
                <a:avLst/>
              </a:prstGeom>
              <a:noFill/>
              <a:ln w="9525">
                <a:solidFill>
                  <a:srgbClr val="000000"/>
                </a:solidFill>
                <a:round/>
                <a:headEnd/>
                <a:tailEnd/>
              </a:ln>
            </p:spPr>
            <p:txBody>
              <a:bodyPr/>
              <a:lstStyle/>
              <a:p>
                <a:endParaRPr lang="en-US"/>
              </a:p>
            </p:txBody>
          </p:sp>
          <p:sp>
            <p:nvSpPr>
              <p:cNvPr id="8214" name="Line 44"/>
              <p:cNvSpPr>
                <a:spLocks noChangeShapeType="1"/>
              </p:cNvSpPr>
              <p:nvPr/>
            </p:nvSpPr>
            <p:spPr bwMode="auto">
              <a:xfrm>
                <a:off x="3634" y="3489"/>
                <a:ext cx="0" cy="144"/>
              </a:xfrm>
              <a:prstGeom prst="line">
                <a:avLst/>
              </a:prstGeom>
              <a:noFill/>
              <a:ln w="9525">
                <a:solidFill>
                  <a:srgbClr val="000000"/>
                </a:solidFill>
                <a:round/>
                <a:headEnd/>
                <a:tailEnd/>
              </a:ln>
            </p:spPr>
            <p:txBody>
              <a:bodyPr/>
              <a:lstStyle/>
              <a:p>
                <a:endParaRPr lang="en-US"/>
              </a:p>
            </p:txBody>
          </p:sp>
          <p:sp>
            <p:nvSpPr>
              <p:cNvPr id="8215" name="Line 43"/>
              <p:cNvSpPr>
                <a:spLocks noChangeShapeType="1"/>
              </p:cNvSpPr>
              <p:nvPr/>
            </p:nvSpPr>
            <p:spPr bwMode="auto">
              <a:xfrm>
                <a:off x="5125" y="3480"/>
                <a:ext cx="0" cy="144"/>
              </a:xfrm>
              <a:prstGeom prst="line">
                <a:avLst/>
              </a:prstGeom>
              <a:noFill/>
              <a:ln w="9525">
                <a:solidFill>
                  <a:srgbClr val="000000"/>
                </a:solidFill>
                <a:round/>
                <a:headEnd/>
                <a:tailEnd/>
              </a:ln>
            </p:spPr>
            <p:txBody>
              <a:bodyPr/>
              <a:lstStyle/>
              <a:p>
                <a:endParaRPr lang="en-US"/>
              </a:p>
            </p:txBody>
          </p:sp>
          <p:sp>
            <p:nvSpPr>
              <p:cNvPr id="8216" name="Line 42"/>
              <p:cNvSpPr>
                <a:spLocks noChangeShapeType="1"/>
              </p:cNvSpPr>
              <p:nvPr/>
            </p:nvSpPr>
            <p:spPr bwMode="auto">
              <a:xfrm>
                <a:off x="6497" y="3489"/>
                <a:ext cx="0" cy="144"/>
              </a:xfrm>
              <a:prstGeom prst="line">
                <a:avLst/>
              </a:prstGeom>
              <a:noFill/>
              <a:ln w="9525">
                <a:solidFill>
                  <a:srgbClr val="000000"/>
                </a:solidFill>
                <a:round/>
                <a:headEnd/>
                <a:tailEnd/>
              </a:ln>
            </p:spPr>
            <p:txBody>
              <a:bodyPr/>
              <a:lstStyle/>
              <a:p>
                <a:endParaRPr lang="en-US"/>
              </a:p>
            </p:txBody>
          </p:sp>
          <p:sp>
            <p:nvSpPr>
              <p:cNvPr id="8217" name="Line 41"/>
              <p:cNvSpPr>
                <a:spLocks noChangeShapeType="1"/>
              </p:cNvSpPr>
              <p:nvPr/>
            </p:nvSpPr>
            <p:spPr bwMode="auto">
              <a:xfrm>
                <a:off x="7988" y="3472"/>
                <a:ext cx="0" cy="144"/>
              </a:xfrm>
              <a:prstGeom prst="line">
                <a:avLst/>
              </a:prstGeom>
              <a:noFill/>
              <a:ln w="9525">
                <a:solidFill>
                  <a:srgbClr val="000000"/>
                </a:solidFill>
                <a:round/>
                <a:headEnd/>
                <a:tailEnd/>
              </a:ln>
            </p:spPr>
            <p:txBody>
              <a:bodyPr/>
              <a:lstStyle/>
              <a:p>
                <a:endParaRPr lang="en-US"/>
              </a:p>
            </p:txBody>
          </p:sp>
          <p:sp>
            <p:nvSpPr>
              <p:cNvPr id="8218" name="Line 40"/>
              <p:cNvSpPr>
                <a:spLocks noChangeShapeType="1"/>
              </p:cNvSpPr>
              <p:nvPr/>
            </p:nvSpPr>
            <p:spPr bwMode="auto">
              <a:xfrm>
                <a:off x="1884" y="7007"/>
                <a:ext cx="1296" cy="0"/>
              </a:xfrm>
              <a:prstGeom prst="line">
                <a:avLst/>
              </a:prstGeom>
              <a:noFill/>
              <a:ln w="38100" cmpd="dbl">
                <a:solidFill>
                  <a:srgbClr val="000000"/>
                </a:solidFill>
                <a:round/>
                <a:headEnd/>
                <a:tailEnd/>
              </a:ln>
            </p:spPr>
            <p:txBody>
              <a:bodyPr/>
              <a:lstStyle/>
              <a:p>
                <a:endParaRPr lang="en-US"/>
              </a:p>
            </p:txBody>
          </p:sp>
          <p:sp>
            <p:nvSpPr>
              <p:cNvPr id="8219" name="Line 39"/>
              <p:cNvSpPr>
                <a:spLocks noChangeShapeType="1"/>
              </p:cNvSpPr>
              <p:nvPr/>
            </p:nvSpPr>
            <p:spPr bwMode="auto">
              <a:xfrm flipV="1">
                <a:off x="7988" y="6142"/>
                <a:ext cx="0" cy="150"/>
              </a:xfrm>
              <a:prstGeom prst="line">
                <a:avLst/>
              </a:prstGeom>
              <a:noFill/>
              <a:ln w="9525">
                <a:solidFill>
                  <a:srgbClr val="000000"/>
                </a:solidFill>
                <a:round/>
                <a:headEnd/>
                <a:tailEnd/>
              </a:ln>
            </p:spPr>
            <p:txBody>
              <a:bodyPr/>
              <a:lstStyle/>
              <a:p>
                <a:endParaRPr lang="en-US"/>
              </a:p>
            </p:txBody>
          </p:sp>
          <p:sp>
            <p:nvSpPr>
              <p:cNvPr id="8220" name="AutoShape 38"/>
              <p:cNvSpPr>
                <a:spLocks/>
              </p:cNvSpPr>
              <p:nvPr/>
            </p:nvSpPr>
            <p:spPr bwMode="auto">
              <a:xfrm rot="16200000" flipH="1">
                <a:off x="4277" y="1513"/>
                <a:ext cx="144" cy="4320"/>
              </a:xfrm>
              <a:prstGeom prst="rightBracket">
                <a:avLst>
                  <a:gd name="adj" fmla="val 366528"/>
                </a:avLst>
              </a:prstGeom>
              <a:noFill/>
              <a:ln w="9525">
                <a:solidFill>
                  <a:srgbClr val="000000"/>
                </a:solidFill>
                <a:round/>
                <a:headEnd/>
                <a:tailEnd/>
              </a:ln>
            </p:spPr>
            <p:txBody>
              <a:bodyPr vert="eaVert"/>
              <a:lstStyle/>
              <a:p>
                <a:endParaRPr lang="en-US" sz="1400"/>
              </a:p>
            </p:txBody>
          </p:sp>
          <p:sp>
            <p:nvSpPr>
              <p:cNvPr id="8221" name="Line 37"/>
              <p:cNvSpPr>
                <a:spLocks noChangeShapeType="1"/>
              </p:cNvSpPr>
              <p:nvPr/>
            </p:nvSpPr>
            <p:spPr bwMode="auto">
              <a:xfrm>
                <a:off x="6509" y="3601"/>
                <a:ext cx="144" cy="144"/>
              </a:xfrm>
              <a:prstGeom prst="line">
                <a:avLst/>
              </a:prstGeom>
              <a:noFill/>
              <a:ln w="12700">
                <a:solidFill>
                  <a:srgbClr val="000000"/>
                </a:solidFill>
                <a:round/>
                <a:headEnd/>
                <a:tailEnd/>
              </a:ln>
            </p:spPr>
            <p:txBody>
              <a:bodyPr/>
              <a:lstStyle/>
              <a:p>
                <a:endParaRPr lang="en-US"/>
              </a:p>
            </p:txBody>
          </p:sp>
          <p:sp>
            <p:nvSpPr>
              <p:cNvPr id="8222" name="Line 36"/>
              <p:cNvSpPr>
                <a:spLocks noChangeShapeType="1"/>
              </p:cNvSpPr>
              <p:nvPr/>
            </p:nvSpPr>
            <p:spPr bwMode="auto">
              <a:xfrm>
                <a:off x="6653" y="3745"/>
                <a:ext cx="1296" cy="0"/>
              </a:xfrm>
              <a:prstGeom prst="line">
                <a:avLst/>
              </a:prstGeom>
              <a:noFill/>
              <a:ln w="9525">
                <a:solidFill>
                  <a:srgbClr val="000000"/>
                </a:solidFill>
                <a:round/>
                <a:headEnd/>
                <a:tailEnd/>
              </a:ln>
            </p:spPr>
            <p:txBody>
              <a:bodyPr/>
              <a:lstStyle/>
              <a:p>
                <a:endParaRPr lang="en-US"/>
              </a:p>
            </p:txBody>
          </p:sp>
          <p:sp>
            <p:nvSpPr>
              <p:cNvPr id="8223" name="Line 35"/>
              <p:cNvSpPr>
                <a:spLocks noChangeShapeType="1"/>
              </p:cNvSpPr>
              <p:nvPr/>
            </p:nvSpPr>
            <p:spPr bwMode="auto">
              <a:xfrm>
                <a:off x="7949" y="3745"/>
                <a:ext cx="720" cy="0"/>
              </a:xfrm>
              <a:prstGeom prst="line">
                <a:avLst/>
              </a:prstGeom>
              <a:noFill/>
              <a:ln w="9525">
                <a:solidFill>
                  <a:srgbClr val="000000"/>
                </a:solidFill>
                <a:prstDash val="dash"/>
                <a:round/>
                <a:headEnd/>
                <a:tailEnd/>
              </a:ln>
            </p:spPr>
            <p:txBody>
              <a:bodyPr/>
              <a:lstStyle/>
              <a:p>
                <a:endParaRPr lang="en-US"/>
              </a:p>
            </p:txBody>
          </p:sp>
          <p:sp>
            <p:nvSpPr>
              <p:cNvPr id="8224" name="Line 34"/>
              <p:cNvSpPr>
                <a:spLocks noChangeShapeType="1"/>
              </p:cNvSpPr>
              <p:nvPr/>
            </p:nvSpPr>
            <p:spPr bwMode="auto">
              <a:xfrm>
                <a:off x="7949" y="3550"/>
                <a:ext cx="864" cy="0"/>
              </a:xfrm>
              <a:prstGeom prst="line">
                <a:avLst/>
              </a:prstGeom>
              <a:noFill/>
              <a:ln w="9525">
                <a:solidFill>
                  <a:srgbClr val="000000"/>
                </a:solidFill>
                <a:prstDash val="dash"/>
                <a:round/>
                <a:headEnd/>
                <a:tailEnd/>
              </a:ln>
            </p:spPr>
            <p:txBody>
              <a:bodyPr/>
              <a:lstStyle/>
              <a:p>
                <a:endParaRPr lang="en-US"/>
              </a:p>
            </p:txBody>
          </p:sp>
          <p:sp>
            <p:nvSpPr>
              <p:cNvPr id="8225" name="Line 33"/>
              <p:cNvSpPr>
                <a:spLocks noChangeShapeType="1"/>
              </p:cNvSpPr>
              <p:nvPr/>
            </p:nvSpPr>
            <p:spPr bwMode="auto">
              <a:xfrm>
                <a:off x="8813" y="3457"/>
                <a:ext cx="0" cy="144"/>
              </a:xfrm>
              <a:prstGeom prst="line">
                <a:avLst/>
              </a:prstGeom>
              <a:noFill/>
              <a:ln w="9525">
                <a:solidFill>
                  <a:srgbClr val="000000"/>
                </a:solidFill>
                <a:round/>
                <a:headEnd/>
                <a:tailEnd/>
              </a:ln>
            </p:spPr>
            <p:txBody>
              <a:bodyPr/>
              <a:lstStyle/>
              <a:p>
                <a:endParaRPr lang="en-US"/>
              </a:p>
            </p:txBody>
          </p:sp>
          <p:sp>
            <p:nvSpPr>
              <p:cNvPr id="8226" name="Line 32"/>
              <p:cNvSpPr>
                <a:spLocks noChangeShapeType="1"/>
              </p:cNvSpPr>
              <p:nvPr/>
            </p:nvSpPr>
            <p:spPr bwMode="auto">
              <a:xfrm flipH="1">
                <a:off x="8669" y="3601"/>
                <a:ext cx="144" cy="144"/>
              </a:xfrm>
              <a:prstGeom prst="line">
                <a:avLst/>
              </a:prstGeom>
              <a:noFill/>
              <a:ln w="12700">
                <a:solidFill>
                  <a:srgbClr val="000000"/>
                </a:solidFill>
                <a:prstDash val="dash"/>
                <a:round/>
                <a:headEnd/>
                <a:tailEnd/>
              </a:ln>
            </p:spPr>
            <p:txBody>
              <a:bodyPr/>
              <a:lstStyle/>
              <a:p>
                <a:endParaRPr lang="en-US"/>
              </a:p>
            </p:txBody>
          </p:sp>
        </p:grpSp>
        <p:sp>
          <p:nvSpPr>
            <p:cNvPr id="8200" name="Rectangle 56"/>
            <p:cNvSpPr>
              <a:spLocks noChangeArrowheads="1"/>
            </p:cNvSpPr>
            <p:nvPr/>
          </p:nvSpPr>
          <p:spPr bwMode="auto">
            <a:xfrm>
              <a:off x="0" y="2188"/>
              <a:ext cx="404" cy="192"/>
            </a:xfrm>
            <a:prstGeom prst="rect">
              <a:avLst/>
            </a:prstGeom>
            <a:noFill/>
            <a:ln w="9525">
              <a:noFill/>
              <a:miter lim="800000"/>
              <a:headEnd/>
              <a:tailEnd/>
            </a:ln>
          </p:spPr>
          <p:txBody>
            <a:bodyPr wrap="none" anchor="ctr">
              <a:spAutoFit/>
            </a:bodyPr>
            <a:lstStyle/>
            <a:p>
              <a:pPr indent="457200" eaLnBrk="0" hangingPunct="0">
                <a:tabLst>
                  <a:tab pos="1485900" algn="l"/>
                </a:tabLst>
              </a:pPr>
              <a:endParaRPr lang="en-US" sz="1400"/>
            </a:p>
          </p:txBody>
        </p:sp>
        <p:sp>
          <p:nvSpPr>
            <p:cNvPr id="59449" name="Rectangle 57"/>
            <p:cNvSpPr>
              <a:spLocks noChangeArrowheads="1"/>
            </p:cNvSpPr>
            <p:nvPr/>
          </p:nvSpPr>
          <p:spPr bwMode="auto">
            <a:xfrm>
              <a:off x="180" y="2301"/>
              <a:ext cx="3724" cy="1105"/>
            </a:xfrm>
            <a:prstGeom prst="rect">
              <a:avLst/>
            </a:prstGeom>
            <a:noFill/>
            <a:ln w="9525">
              <a:noFill/>
              <a:miter lim="800000"/>
              <a:headEnd/>
              <a:tailEnd/>
            </a:ln>
            <a:effectLst/>
          </p:spPr>
          <p:txBody>
            <a:bodyPr wrap="none" anchor="ctr">
              <a:spAutoFit/>
            </a:bodyPr>
            <a:lstStyle/>
            <a:p>
              <a:pPr indent="457200" eaLnBrk="0" hangingPunct="0">
                <a:defRPr/>
              </a:pPr>
              <a:r>
                <a:rPr lang="en-US" sz="1200" dirty="0">
                  <a:latin typeface="Garamond" pitchFamily="18" charset="0"/>
                  <a:ea typeface="MS Mincho" pitchFamily="49" charset="-128"/>
                  <a:cs typeface="Arial" charset="0"/>
                </a:rPr>
                <a:t>0        g=20%        1       g=20%       2         g=20%      3        g=10%      4  g=10%n</a:t>
              </a:r>
            </a:p>
            <a:p>
              <a:pPr indent="457200" eaLnBrk="0" hangingPunct="0">
                <a:defRPr/>
              </a:pPr>
              <a:endParaRPr lang="en-US" sz="1200" dirty="0">
                <a:latin typeface="Garamond" pitchFamily="18" charset="0"/>
                <a:ea typeface="MS Mincho" pitchFamily="49" charset="-128"/>
                <a:cs typeface="Arial" charset="0"/>
              </a:endParaRPr>
            </a:p>
            <a:p>
              <a:pPr indent="457200" eaLnBrk="0" hangingPunct="0">
                <a:defRPr/>
              </a:pPr>
              <a:r>
                <a:rPr lang="en-US" sz="1200" dirty="0">
                  <a:latin typeface="Garamond" pitchFamily="18" charset="0"/>
                  <a:ea typeface="MS Mincho" pitchFamily="49" charset="-128"/>
                  <a:cs typeface="Arial" charset="0"/>
                </a:rPr>
                <a:t>                            </a:t>
              </a:r>
              <a:r>
                <a:rPr lang="en-US" sz="1200" b="1" dirty="0">
                  <a:latin typeface="Garamond" pitchFamily="18" charset="0"/>
                  <a:ea typeface="MS Mincho" pitchFamily="49" charset="-128"/>
                  <a:cs typeface="Arial" charset="0"/>
                </a:rPr>
                <a:t>A 		                        B</a:t>
              </a:r>
            </a:p>
            <a:p>
              <a:pPr indent="457200" eaLnBrk="0" hangingPunct="0">
                <a:defRPr/>
              </a:pPr>
              <a:r>
                <a:rPr lang="en-US" sz="1200" dirty="0">
                  <a:latin typeface="Garamond" pitchFamily="18" charset="0"/>
                  <a:ea typeface="MS Mincho" pitchFamily="49" charset="-128"/>
                  <a:cs typeface="Arial" charset="0"/>
                </a:rPr>
                <a:t>D</a:t>
              </a:r>
              <a:r>
                <a:rPr lang="en-US" sz="1200" baseline="-30000" dirty="0">
                  <a:latin typeface="Garamond" pitchFamily="18" charset="0"/>
                  <a:ea typeface="MS Mincho" pitchFamily="49" charset="-128"/>
                  <a:cs typeface="Arial" charset="0"/>
                </a:rPr>
                <a:t>0</a:t>
              </a: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1.000     D</a:t>
              </a:r>
              <a:r>
                <a:rPr lang="en-US" sz="1200" baseline="-30000" dirty="0">
                  <a:latin typeface="Garamond" pitchFamily="18" charset="0"/>
                  <a:ea typeface="MS Mincho" pitchFamily="49" charset="-128"/>
                  <a:cs typeface="Arial" charset="0"/>
                </a:rPr>
                <a:t>1</a:t>
              </a: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1.200      D</a:t>
              </a:r>
              <a:r>
                <a:rPr lang="en-US" sz="1200" baseline="-30000" dirty="0">
                  <a:latin typeface="Garamond" pitchFamily="18" charset="0"/>
                  <a:ea typeface="MS Mincho" pitchFamily="49" charset="-128"/>
                  <a:cs typeface="Arial" charset="0"/>
                </a:rPr>
                <a:t>2</a:t>
              </a: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1.440     D</a:t>
              </a:r>
              <a:r>
                <a:rPr lang="en-US" sz="1200" baseline="-30000" dirty="0">
                  <a:latin typeface="Garamond" pitchFamily="18" charset="0"/>
                  <a:ea typeface="MS Mincho" pitchFamily="49" charset="-128"/>
                  <a:cs typeface="Arial" charset="0"/>
                </a:rPr>
                <a:t>3</a:t>
              </a: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1.728     D</a:t>
              </a:r>
              <a:r>
                <a:rPr lang="en-US" sz="1200" baseline="-30000" dirty="0">
                  <a:latin typeface="Garamond" pitchFamily="18" charset="0"/>
                  <a:ea typeface="MS Mincho" pitchFamily="49" charset="-128"/>
                  <a:cs typeface="Arial" charset="0"/>
                </a:rPr>
                <a:t>4</a:t>
              </a: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1.900,8</a:t>
              </a:r>
              <a:endParaRPr lang="en-US" sz="900" dirty="0">
                <a:latin typeface="Arial" charset="0"/>
                <a:cs typeface="Arial" charset="0"/>
              </a:endParaRPr>
            </a:p>
            <a:p>
              <a:pPr indent="457200" eaLnBrk="0" hangingPunct="0">
                <a:defRPr/>
              </a:pPr>
              <a:r>
                <a:rPr lang="en-US" sz="1200" dirty="0">
                  <a:latin typeface="Garamond" pitchFamily="18" charset="0"/>
                  <a:ea typeface="MS Mincho" pitchFamily="49" charset="-128"/>
                  <a:cs typeface="Arial" charset="0"/>
                </a:rPr>
                <a:t>  </a:t>
              </a:r>
            </a:p>
            <a:p>
              <a:pPr indent="457200" eaLnBrk="0" hangingPunct="0">
                <a:defRPr/>
              </a:pPr>
              <a:endParaRPr lang="en-US" sz="1200" dirty="0">
                <a:latin typeface="Garamond" pitchFamily="18" charset="0"/>
                <a:ea typeface="MS Mincho" pitchFamily="49" charset="-128"/>
                <a:cs typeface="Arial" charset="0"/>
              </a:endParaRPr>
            </a:p>
            <a:p>
              <a:pPr indent="288925" eaLnBrk="0" hangingPunct="0">
                <a:defRPr/>
              </a:pPr>
              <a:r>
                <a:rPr lang="en-US" sz="1200" dirty="0">
                  <a:latin typeface="Garamond" pitchFamily="18" charset="0"/>
                  <a:ea typeface="MS Mincho" pitchFamily="49" charset="-128"/>
                  <a:cs typeface="Arial" charset="0"/>
                </a:rPr>
                <a:t> </a:t>
              </a:r>
              <a:r>
                <a:rPr lang="en-US" sz="1200" dirty="0" err="1">
                  <a:latin typeface="Garamond" pitchFamily="18" charset="0"/>
                  <a:ea typeface="MS Mincho" pitchFamily="49" charset="-128"/>
                  <a:cs typeface="Arial" charset="0"/>
                </a:rPr>
                <a:t>Rp</a:t>
              </a:r>
              <a:r>
                <a:rPr lang="en-US" sz="1200" dirty="0">
                  <a:latin typeface="Garamond" pitchFamily="18" charset="0"/>
                  <a:ea typeface="MS Mincho" pitchFamily="49" charset="-128"/>
                  <a:cs typeface="Arial" charset="0"/>
                </a:rPr>
                <a:t>.  1.043,48</a:t>
              </a:r>
              <a:r>
                <a:rPr lang="en-US" sz="1200" baseline="-30000" dirty="0">
                  <a:latin typeface="Garamond" pitchFamily="18" charset="0"/>
                  <a:ea typeface="MS Mincho" pitchFamily="49" charset="-128"/>
                  <a:cs typeface="Arial" charset="0"/>
                </a:rPr>
                <a:t>         </a:t>
              </a:r>
              <a:r>
                <a:rPr lang="en-US" altLang="ja-JP" sz="1200" baseline="-30000" dirty="0">
                  <a:latin typeface="Garamond" pitchFamily="18" charset="0"/>
                  <a:ea typeface="MS Mincho" pitchFamily="49" charset="-128"/>
                  <a:cs typeface="Arial" charset="0"/>
                </a:rPr>
                <a:t>	    </a:t>
              </a:r>
              <a:r>
                <a:rPr lang="en-US" altLang="ja-JP" sz="1200" dirty="0">
                  <a:latin typeface="Garamond" pitchFamily="18" charset="0"/>
                  <a:ea typeface="MS Mincho" pitchFamily="49" charset="-128"/>
                  <a:cs typeface="Arial" charset="0"/>
                </a:rPr>
                <a:t>k</a:t>
              </a:r>
              <a:r>
                <a:rPr lang="en-US" altLang="ja-JP" sz="1200" baseline="-30000" dirty="0">
                  <a:latin typeface="Garamond" pitchFamily="18" charset="0"/>
                  <a:ea typeface="MS Mincho" pitchFamily="49" charset="-128"/>
                  <a:cs typeface="Arial" charset="0"/>
                </a:rPr>
                <a:t> </a:t>
              </a:r>
              <a:endParaRPr lang="en-US" altLang="ja-JP" sz="900" dirty="0">
                <a:latin typeface="Arial" charset="0"/>
                <a:cs typeface="Arial" charset="0"/>
              </a:endParaRPr>
            </a:p>
            <a:p>
              <a:pPr indent="457200" eaLnBrk="0" hangingPunct="0">
                <a:defRPr/>
              </a:pPr>
              <a:r>
                <a:rPr lang="en-US" altLang="ja-JP" sz="1200" dirty="0">
                  <a:latin typeface="Garamond" pitchFamily="18" charset="0"/>
                  <a:ea typeface="MS Mincho" pitchFamily="49" charset="-128"/>
                  <a:cs typeface="Arial" charset="0"/>
                </a:rPr>
                <a:t>    </a:t>
              </a:r>
            </a:p>
            <a:p>
              <a:pPr indent="457200" eaLnBrk="0" hangingPunct="0">
                <a:defRPr/>
              </a:pPr>
              <a:r>
                <a:rPr lang="en-US" altLang="ja-JP" sz="1200" dirty="0">
                  <a:latin typeface="Garamond" pitchFamily="18" charset="0"/>
                  <a:ea typeface="MS Mincho" pitchFamily="49" charset="-128"/>
                  <a:cs typeface="Arial" charset="0"/>
                </a:rPr>
                <a:t>    1.088,85	         	   k 			</a:t>
              </a:r>
              <a:endParaRPr lang="en-US" altLang="ja-JP" dirty="0">
                <a:latin typeface="Arial" charset="0"/>
                <a:cs typeface="Arial" charset="0"/>
              </a:endParaRPr>
            </a:p>
          </p:txBody>
        </p:sp>
        <p:sp>
          <p:nvSpPr>
            <p:cNvPr id="8202" name="Rectangle 58"/>
            <p:cNvSpPr>
              <a:spLocks noChangeArrowheads="1"/>
            </p:cNvSpPr>
            <p:nvPr/>
          </p:nvSpPr>
          <p:spPr bwMode="auto">
            <a:xfrm>
              <a:off x="135" y="3032"/>
              <a:ext cx="3788" cy="978"/>
            </a:xfrm>
            <a:prstGeom prst="rect">
              <a:avLst/>
            </a:prstGeom>
            <a:noFill/>
            <a:ln w="9525">
              <a:noFill/>
              <a:miter lim="800000"/>
              <a:headEnd/>
              <a:tailEnd/>
            </a:ln>
          </p:spPr>
          <p:txBody>
            <a:bodyPr wrap="none" anchor="ctr">
              <a:spAutoFit/>
            </a:bodyPr>
            <a:lstStyle/>
            <a:p>
              <a:pPr indent="180975" eaLnBrk="0" hangingPunct="0">
                <a:tabLst>
                  <a:tab pos="720725" algn="l"/>
                </a:tabLst>
              </a:pPr>
              <a:r>
                <a:rPr lang="en-US" sz="1200">
                  <a:latin typeface="Garamond" pitchFamily="18" charset="0"/>
                  <a:ea typeface="MS Mincho" pitchFamily="49" charset="-128"/>
                </a:rPr>
                <a:t>    </a:t>
              </a:r>
            </a:p>
            <a:p>
              <a:pPr indent="180975" eaLnBrk="0" hangingPunct="0">
                <a:tabLst>
                  <a:tab pos="720725" algn="l"/>
                </a:tabLst>
              </a:pPr>
              <a:endParaRPr lang="en-US" sz="1200">
                <a:latin typeface="Garamond" pitchFamily="18" charset="0"/>
                <a:ea typeface="MS Mincho" pitchFamily="49" charset="-128"/>
              </a:endParaRPr>
            </a:p>
            <a:p>
              <a:pPr indent="180975" eaLnBrk="0" hangingPunct="0">
                <a:tabLst>
                  <a:tab pos="720725" algn="l"/>
                </a:tabLst>
              </a:pPr>
              <a:endParaRPr lang="en-US" sz="1200">
                <a:latin typeface="Garamond" pitchFamily="18" charset="0"/>
                <a:ea typeface="MS Mincho" pitchFamily="49" charset="-128"/>
              </a:endParaRPr>
            </a:p>
            <a:p>
              <a:pPr indent="180975" eaLnBrk="0" hangingPunct="0">
                <a:tabLst>
                  <a:tab pos="720725" algn="l"/>
                </a:tabLst>
              </a:pPr>
              <a:r>
                <a:rPr lang="en-US" sz="1200">
                  <a:latin typeface="Garamond" pitchFamily="18" charset="0"/>
                  <a:ea typeface="MS Mincho" pitchFamily="49" charset="-128"/>
                </a:rPr>
                <a:t>             1.136,19		</a:t>
              </a:r>
              <a:r>
                <a:rPr lang="en-US" altLang="ja-JP" sz="1200">
                  <a:latin typeface="Garamond" pitchFamily="18" charset="0"/>
                  <a:ea typeface="MS Mincho" pitchFamily="49" charset="-128"/>
                </a:rPr>
                <a:t>	      k	  </a:t>
              </a:r>
            </a:p>
            <a:p>
              <a:pPr indent="180975" eaLnBrk="0" hangingPunct="0">
                <a:tabLst>
                  <a:tab pos="720725" algn="l"/>
                </a:tabLst>
              </a:pPr>
              <a:r>
                <a:rPr lang="en-US" altLang="ja-JP" sz="1200">
                  <a:latin typeface="Garamond" pitchFamily="18" charset="0"/>
                  <a:ea typeface="MS Mincho" pitchFamily="49" charset="-128"/>
                </a:rPr>
                <a:t>           24.996,14 				            = Rp. 38.016</a:t>
              </a:r>
              <a:endParaRPr lang="en-US" altLang="ja-JP" sz="900">
                <a:ea typeface="MS PGothic" pitchFamily="34" charset="-128"/>
              </a:endParaRPr>
            </a:p>
            <a:p>
              <a:pPr indent="180975" eaLnBrk="0" hangingPunct="0">
                <a:tabLst>
                  <a:tab pos="720725" algn="l"/>
                </a:tabLst>
              </a:pPr>
              <a:r>
                <a:rPr lang="en-US" altLang="ja-JP" sz="1200">
                  <a:latin typeface="Garamond" pitchFamily="18" charset="0"/>
                  <a:ea typeface="MS Mincho" pitchFamily="49" charset="-128"/>
                </a:rPr>
                <a:t>						         k</a:t>
              </a:r>
            </a:p>
            <a:p>
              <a:pPr indent="180975" eaLnBrk="0" hangingPunct="0">
                <a:tabLst>
                  <a:tab pos="720725" algn="l"/>
                </a:tabLst>
              </a:pPr>
              <a:r>
                <a:rPr lang="en-US" altLang="ja-JP" sz="1200">
                  <a:latin typeface="Garamond" pitchFamily="18" charset="0"/>
                  <a:ea typeface="MS Mincho" pitchFamily="49" charset="-128"/>
                </a:rPr>
                <a:t>      </a:t>
              </a:r>
              <a:r>
                <a:rPr lang="en-US" altLang="ja-JP" sz="1200" b="1">
                  <a:latin typeface="Garamond" pitchFamily="18" charset="0"/>
                  <a:ea typeface="MS Mincho" pitchFamily="49" charset="-128"/>
                </a:rPr>
                <a:t>Rp. 28.264,66</a:t>
              </a:r>
              <a:r>
                <a:rPr lang="en-US" altLang="ja-JP" sz="1200">
                  <a:latin typeface="Garamond" pitchFamily="18" charset="0"/>
                  <a:ea typeface="MS Mincho" pitchFamily="49" charset="-128"/>
                </a:rPr>
                <a:t>			                                                         </a:t>
              </a:r>
            </a:p>
            <a:p>
              <a:pPr indent="180975" eaLnBrk="0" hangingPunct="0">
                <a:tabLst>
                  <a:tab pos="720725" algn="l"/>
                </a:tabLst>
              </a:pPr>
              <a:endParaRPr lang="en-US" altLang="ja-JP" sz="1200">
                <a:latin typeface="Garamond" pitchFamily="18" charset="0"/>
                <a:ea typeface="MS Mincho" pitchFamily="49" charset="-128"/>
              </a:endParaRPr>
            </a:p>
          </p:txBody>
        </p:sp>
      </p:grpSp>
      <p:sp>
        <p:nvSpPr>
          <p:cNvPr id="8197" name="Rectangle 34"/>
          <p:cNvSpPr>
            <a:spLocks noGrp="1"/>
          </p:cNvSpPr>
          <p:nvPr>
            <p:ph type="title" idx="4294967295"/>
          </p:nvPr>
        </p:nvSpPr>
        <p:spPr>
          <a:xfrm>
            <a:off x="609600" y="304800"/>
            <a:ext cx="8153400" cy="990600"/>
          </a:xfrm>
        </p:spPr>
        <p:txBody>
          <a:bodyPr/>
          <a:lstStyle/>
          <a:p>
            <a:r>
              <a:rPr lang="en-US" b="1" smtClean="0">
                <a:latin typeface="Trebuchet MS" pitchFamily="34" charset="0"/>
              </a:rPr>
              <a:t>CONTOH</a:t>
            </a:r>
          </a:p>
        </p:txBody>
      </p:sp>
      <p:sp>
        <p:nvSpPr>
          <p:cNvPr id="8198" name="TextBox 32"/>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17/45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9"/>
          <p:cNvSpPr>
            <a:spLocks noGrp="1"/>
          </p:cNvSpPr>
          <p:nvPr>
            <p:ph type="title" idx="4294967295"/>
          </p:nvPr>
        </p:nvSpPr>
        <p:spPr/>
        <p:txBody>
          <a:bodyPr/>
          <a:lstStyle/>
          <a:p>
            <a:r>
              <a:rPr lang="en-US" sz="3600" b="1" smtClean="0">
                <a:latin typeface="Trebuchet MS" pitchFamily="34" charset="0"/>
              </a:rPr>
              <a:t>MENENTUKAN RETURN YANG DISYARATKAN</a:t>
            </a:r>
          </a:p>
        </p:txBody>
      </p:sp>
      <p:sp>
        <p:nvSpPr>
          <p:cNvPr id="35843" name="Rectangle 10"/>
          <p:cNvSpPr>
            <a:spLocks noGrp="1"/>
          </p:cNvSpPr>
          <p:nvPr>
            <p:ph type="body" idx="4294967295"/>
          </p:nvPr>
        </p:nvSpPr>
        <p:spPr/>
        <p:txBody>
          <a:bodyPr/>
          <a:lstStyle/>
          <a:p>
            <a:r>
              <a:rPr lang="en-US" sz="2800" smtClean="0">
                <a:latin typeface="Trebuchet MS" pitchFamily="34" charset="0"/>
              </a:rPr>
              <a:t>Tingkat return yang disyaratkan, k, digunakan sebagai tingkat diskonto dalam model diskonto dividen.</a:t>
            </a:r>
          </a:p>
          <a:p>
            <a:r>
              <a:rPr lang="en-US" sz="2800" smtClean="0">
                <a:latin typeface="Trebuchet MS" pitchFamily="34" charset="0"/>
              </a:rPr>
              <a:t>Tingkat return yang disyaratkan merupakan tingkat return minimal yang diharapkan investor sebagai kompensasi atas risiko untuk bersedia berinvestasi.</a:t>
            </a:r>
          </a:p>
        </p:txBody>
      </p:sp>
      <p:sp>
        <p:nvSpPr>
          <p:cNvPr id="35844"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18/45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6"/>
          <p:cNvSpPr>
            <a:spLocks noGrp="1"/>
          </p:cNvSpPr>
          <p:nvPr>
            <p:ph type="title"/>
          </p:nvPr>
        </p:nvSpPr>
        <p:spPr>
          <a:xfrm>
            <a:off x="609600" y="381000"/>
            <a:ext cx="8153400" cy="990600"/>
          </a:xfrm>
        </p:spPr>
        <p:txBody>
          <a:bodyPr/>
          <a:lstStyle/>
          <a:p>
            <a:r>
              <a:rPr lang="en-US" b="1" smtClean="0">
                <a:latin typeface="Trebuchet MS" pitchFamily="34" charset="0"/>
              </a:rPr>
              <a:t>OVERVIEW</a:t>
            </a:r>
          </a:p>
        </p:txBody>
      </p:sp>
      <p:sp>
        <p:nvSpPr>
          <p:cNvPr id="26627" name="Rectangle 7"/>
          <p:cNvSpPr>
            <a:spLocks noGrp="1"/>
          </p:cNvSpPr>
          <p:nvPr>
            <p:ph type="body" idx="1"/>
          </p:nvPr>
        </p:nvSpPr>
        <p:spPr>
          <a:xfrm>
            <a:off x="612775" y="1600200"/>
            <a:ext cx="8153400" cy="4525963"/>
          </a:xfrm>
        </p:spPr>
        <p:txBody>
          <a:bodyPr anchor="ctr"/>
          <a:lstStyle/>
          <a:p>
            <a:r>
              <a:rPr lang="es-MX" sz="2800" smtClean="0">
                <a:latin typeface="Trebuchet MS" pitchFamily="34" charset="0"/>
              </a:rPr>
              <a:t>Nilai intrinsik dan nilai pasar saham.</a:t>
            </a:r>
            <a:endParaRPr lang="sv-SE" sz="2800" smtClean="0">
              <a:latin typeface="Trebuchet MS" pitchFamily="34" charset="0"/>
            </a:endParaRPr>
          </a:p>
          <a:p>
            <a:r>
              <a:rPr lang="sv-SE" sz="2800" smtClean="0">
                <a:latin typeface="Trebuchet MS" pitchFamily="34" charset="0"/>
              </a:rPr>
              <a:t>Berbagai pendekatan yang digunakan dalam penilaian saham.</a:t>
            </a:r>
          </a:p>
          <a:p>
            <a:r>
              <a:rPr lang="sv-SE" sz="2800" smtClean="0">
                <a:latin typeface="Trebuchet MS" pitchFamily="34" charset="0"/>
              </a:rPr>
              <a:t>Menentukan tingkat return yang disyaratkan.</a:t>
            </a:r>
          </a:p>
          <a:p>
            <a:r>
              <a:rPr lang="sv-SE" sz="2800" smtClean="0">
                <a:latin typeface="Trebuchet MS" pitchFamily="34" charset="0"/>
              </a:rPr>
              <a:t>Menentukan tingkat pertumbuhan.</a:t>
            </a:r>
            <a:endParaRPr lang="en-US" sz="2800" smtClean="0">
              <a:latin typeface="Trebuchet MS" pitchFamily="34" charset="0"/>
            </a:endParaRPr>
          </a:p>
        </p:txBody>
      </p:sp>
      <p:sp>
        <p:nvSpPr>
          <p:cNvPr id="26628" name="TextBox 3"/>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1/45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857250" y="5143500"/>
            <a:ext cx="7358063" cy="785813"/>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36867" name="Rectangle 5"/>
          <p:cNvSpPr>
            <a:spLocks noGrp="1"/>
          </p:cNvSpPr>
          <p:nvPr>
            <p:ph type="body" idx="1"/>
          </p:nvPr>
        </p:nvSpPr>
        <p:spPr>
          <a:xfrm>
            <a:off x="612775" y="1600200"/>
            <a:ext cx="8153400" cy="3757613"/>
          </a:xfrm>
        </p:spPr>
        <p:txBody>
          <a:bodyPr/>
          <a:lstStyle/>
          <a:p>
            <a:r>
              <a:rPr lang="en-US" sz="2800" smtClean="0">
                <a:latin typeface="Trebuchet MS" pitchFamily="34" charset="0"/>
              </a:rPr>
              <a:t>Untuk berinvestasi pada aset yang berisiko, investor akan mensyaratkan adanya tambahan return sebagai premi risiko.</a:t>
            </a:r>
          </a:p>
          <a:p>
            <a:r>
              <a:rPr lang="en-US" sz="2800" smtClean="0">
                <a:latin typeface="Trebuchet MS" pitchFamily="34" charset="0"/>
              </a:rPr>
              <a:t>Tingkat return yang disyaratkan (k) merupakan tingkat return minimal yang diharapkan investor sebagai kompensasi atas risiko untuk bersedia berinvestasi.</a:t>
            </a:r>
          </a:p>
          <a:p>
            <a:endParaRPr lang="en-US" sz="2800" smtClean="0">
              <a:latin typeface="Trebuchet MS" pitchFamily="34" charset="0"/>
            </a:endParaRPr>
          </a:p>
          <a:p>
            <a:pPr>
              <a:buFont typeface="Wingdings" pitchFamily="2" charset="2"/>
              <a:buNone/>
            </a:pPr>
            <a:r>
              <a:rPr lang="en-US" sz="2800" smtClean="0">
                <a:latin typeface="Trebuchet MS" pitchFamily="34" charset="0"/>
              </a:rPr>
              <a:t>	k = tingkat return bebas risiko + premi risiko</a:t>
            </a:r>
          </a:p>
        </p:txBody>
      </p:sp>
      <p:sp>
        <p:nvSpPr>
          <p:cNvPr id="36868" name="Rectangle 9"/>
          <p:cNvSpPr>
            <a:spLocks noGrp="1"/>
          </p:cNvSpPr>
          <p:nvPr>
            <p:ph type="title" idx="4294967295"/>
          </p:nvPr>
        </p:nvSpPr>
        <p:spPr/>
        <p:txBody>
          <a:bodyPr/>
          <a:lstStyle/>
          <a:p>
            <a:r>
              <a:rPr lang="en-US" sz="3600" b="1" smtClean="0">
                <a:latin typeface="Trebuchet MS" pitchFamily="34" charset="0"/>
              </a:rPr>
              <a:t>MENENTUKAN RETURN YANG DISYARATKAN</a:t>
            </a:r>
          </a:p>
        </p:txBody>
      </p:sp>
      <p:sp>
        <p:nvSpPr>
          <p:cNvPr id="36869"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19/45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5"/>
          <p:cNvSpPr>
            <a:spLocks noGrp="1"/>
          </p:cNvSpPr>
          <p:nvPr>
            <p:ph type="body" idx="1"/>
          </p:nvPr>
        </p:nvSpPr>
        <p:spPr>
          <a:xfrm>
            <a:off x="612775" y="1600200"/>
            <a:ext cx="8153400" cy="4525963"/>
          </a:xfrm>
        </p:spPr>
        <p:txBody>
          <a:bodyPr/>
          <a:lstStyle/>
          <a:p>
            <a:r>
              <a:rPr lang="en-US" sz="2400" smtClean="0">
                <a:latin typeface="Trebuchet MS" pitchFamily="34" charset="0"/>
              </a:rPr>
              <a:t>Sebagai contoh pada tahun 2003, tingkat bunga tiga bulanan SBI adalah sekitar 8,15 persen, sedangkan tingkat bunga per tahun untuk deposito di bank BUMN sekitar 10 persen. Anggap tingkat return bebas risiko yang dipilih adalah 10 persen. Selanjutnya anggap investor menentukan 3 persen sebagai premi risiko untuk berinvestasi pada saham Telekomunikasi Indonesia. Dengan demikian, tingkat return yang disyaratkan investor untuk saham Telekomunikasi Indonesia adalah:</a:t>
            </a:r>
          </a:p>
          <a:p>
            <a:pPr>
              <a:buFont typeface="Wingdings" pitchFamily="2" charset="2"/>
              <a:buNone/>
            </a:pPr>
            <a:r>
              <a:rPr lang="en-US" sz="2400" smtClean="0">
                <a:latin typeface="Trebuchet MS" pitchFamily="34" charset="0"/>
              </a:rPr>
              <a:t> 	k (Telekomunikasi Indonesia) = 10% + 3% = 13 persen.</a:t>
            </a:r>
          </a:p>
        </p:txBody>
      </p:sp>
      <p:sp>
        <p:nvSpPr>
          <p:cNvPr id="37891" name="Rectangle 9"/>
          <p:cNvSpPr>
            <a:spLocks noGrp="1"/>
          </p:cNvSpPr>
          <p:nvPr>
            <p:ph type="title" idx="4294967295"/>
          </p:nvPr>
        </p:nvSpPr>
        <p:spPr/>
        <p:txBody>
          <a:bodyPr/>
          <a:lstStyle/>
          <a:p>
            <a:r>
              <a:rPr lang="en-US" sz="3600" b="1" smtClean="0">
                <a:latin typeface="Trebuchet MS" pitchFamily="34" charset="0"/>
              </a:rPr>
              <a:t>MENENTUKAN RETURN YANG DISYARATKAN</a:t>
            </a:r>
          </a:p>
        </p:txBody>
      </p:sp>
      <p:sp>
        <p:nvSpPr>
          <p:cNvPr id="37892"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20/45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1928813" y="3000375"/>
            <a:ext cx="5143500" cy="1000125"/>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38915" name="Rectangle 5"/>
          <p:cNvSpPr>
            <a:spLocks noGrp="1"/>
          </p:cNvSpPr>
          <p:nvPr>
            <p:ph type="body" idx="1"/>
          </p:nvPr>
        </p:nvSpPr>
        <p:spPr>
          <a:xfrm>
            <a:off x="612775" y="1600200"/>
            <a:ext cx="8153400" cy="4525963"/>
          </a:xfrm>
        </p:spPr>
        <p:txBody>
          <a:bodyPr/>
          <a:lstStyle/>
          <a:p>
            <a:r>
              <a:rPr lang="en-US" smtClean="0">
                <a:latin typeface="Trebuchet MS" pitchFamily="34" charset="0"/>
              </a:rPr>
              <a:t>Cara lain untuk menentukan tingkat return yang disyaratkan adalah menggunakan CAPM:</a:t>
            </a:r>
          </a:p>
          <a:p>
            <a:pPr>
              <a:buFont typeface="Wingdings" pitchFamily="2" charset="2"/>
              <a:buNone/>
            </a:pPr>
            <a:endParaRPr lang="en-US" smtClean="0">
              <a:latin typeface="Trebuchet MS" pitchFamily="34" charset="0"/>
            </a:endParaRPr>
          </a:p>
          <a:p>
            <a:pPr>
              <a:buFont typeface="Wingdings" pitchFamily="2" charset="2"/>
              <a:buNone/>
            </a:pPr>
            <a:r>
              <a:rPr lang="en-US" smtClean="0">
                <a:latin typeface="Trebuchet MS" pitchFamily="34" charset="0"/>
              </a:rPr>
              <a:t>			 </a:t>
            </a:r>
            <a:r>
              <a:rPr lang="en-US" sz="3600" smtClean="0">
                <a:latin typeface="Trebuchet MS" pitchFamily="34" charset="0"/>
              </a:rPr>
              <a:t>k = k</a:t>
            </a:r>
            <a:r>
              <a:rPr lang="en-US" sz="3600" baseline="-25000" smtClean="0">
                <a:latin typeface="Trebuchet MS" pitchFamily="34" charset="0"/>
              </a:rPr>
              <a:t>RF</a:t>
            </a:r>
            <a:r>
              <a:rPr lang="en-US" sz="3600" smtClean="0">
                <a:latin typeface="Trebuchet MS" pitchFamily="34" charset="0"/>
              </a:rPr>
              <a:t>  + </a:t>
            </a:r>
            <a:r>
              <a:rPr lang="en-US" sz="3600" smtClean="0">
                <a:latin typeface="Trebuchet MS" pitchFamily="34" charset="0"/>
                <a:sym typeface="Symbol" pitchFamily="18" charset="2"/>
              </a:rPr>
              <a:t></a:t>
            </a:r>
            <a:r>
              <a:rPr lang="en-US" sz="3600" smtClean="0">
                <a:latin typeface="Trebuchet MS" pitchFamily="34" charset="0"/>
              </a:rPr>
              <a:t>(k</a:t>
            </a:r>
            <a:r>
              <a:rPr lang="en-US" sz="3600" baseline="-25000" smtClean="0">
                <a:latin typeface="Trebuchet MS" pitchFamily="34" charset="0"/>
              </a:rPr>
              <a:t>M</a:t>
            </a:r>
            <a:r>
              <a:rPr lang="en-US" sz="3600" smtClean="0">
                <a:latin typeface="Trebuchet MS" pitchFamily="34" charset="0"/>
              </a:rPr>
              <a:t> – k</a:t>
            </a:r>
            <a:r>
              <a:rPr lang="en-US" sz="3600" baseline="-25000" smtClean="0">
                <a:latin typeface="Trebuchet MS" pitchFamily="34" charset="0"/>
              </a:rPr>
              <a:t>RF</a:t>
            </a:r>
            <a:r>
              <a:rPr lang="en-US" sz="3600" smtClean="0">
                <a:latin typeface="Trebuchet MS" pitchFamily="34" charset="0"/>
              </a:rPr>
              <a:t>)</a:t>
            </a:r>
          </a:p>
        </p:txBody>
      </p:sp>
      <p:sp>
        <p:nvSpPr>
          <p:cNvPr id="38916" name="Rectangle 9"/>
          <p:cNvSpPr>
            <a:spLocks noGrp="1"/>
          </p:cNvSpPr>
          <p:nvPr>
            <p:ph type="title" idx="4294967295"/>
          </p:nvPr>
        </p:nvSpPr>
        <p:spPr/>
        <p:txBody>
          <a:bodyPr/>
          <a:lstStyle/>
          <a:p>
            <a:r>
              <a:rPr lang="en-US" sz="3600" b="1" smtClean="0">
                <a:latin typeface="Trebuchet MS" pitchFamily="34" charset="0"/>
              </a:rPr>
              <a:t>MENENTUKAN RETURN YANG DISYARATKAN</a:t>
            </a:r>
          </a:p>
        </p:txBody>
      </p:sp>
      <p:sp>
        <p:nvSpPr>
          <p:cNvPr id="38917"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21/45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5"/>
          <p:cNvSpPr>
            <a:spLocks noGrp="1"/>
          </p:cNvSpPr>
          <p:nvPr>
            <p:ph type="body" idx="1"/>
          </p:nvPr>
        </p:nvSpPr>
        <p:spPr>
          <a:xfrm>
            <a:off x="612775" y="1600200"/>
            <a:ext cx="8153400" cy="4525963"/>
          </a:xfrm>
        </p:spPr>
        <p:txBody>
          <a:bodyPr/>
          <a:lstStyle/>
          <a:p>
            <a:r>
              <a:rPr lang="de-DE" sz="2400" smtClean="0">
                <a:latin typeface="Trebuchet MS" pitchFamily="34" charset="0"/>
              </a:rPr>
              <a:t>Contoh: tingkat return yang disyaratkan untuk saham Ekadharma Tape Industry ditentukan dengan menggunakan CAPM. Anggap pada tahun 2003, investor menetapkan premi risiko pasar saham di BEJ adalah (kM – kRF) = 6 persen. </a:t>
            </a:r>
            <a:r>
              <a:rPr lang="sv-SE" sz="2400" smtClean="0">
                <a:latin typeface="Trebuchet MS" pitchFamily="34" charset="0"/>
              </a:rPr>
              <a:t>Diketahui beta saham Ekadharma Tape Industry (EKAD) untuk periode 1998 s.d. 2002 telah diestimasi sebesar 0,756. Dengan tingkat return bebas risiko 10 persen, maka tingkat return yang disyaratkan untuk saham Ekadharma Tape Industry dihitung berikut:</a:t>
            </a:r>
          </a:p>
          <a:p>
            <a:pPr>
              <a:buFont typeface="Wingdings" pitchFamily="2" charset="2"/>
              <a:buNone/>
            </a:pPr>
            <a:endParaRPr lang="sv-SE" sz="900" smtClean="0">
              <a:latin typeface="Trebuchet MS" pitchFamily="34" charset="0"/>
            </a:endParaRPr>
          </a:p>
          <a:p>
            <a:pPr>
              <a:buFont typeface="Wingdings" pitchFamily="2" charset="2"/>
              <a:buNone/>
            </a:pPr>
            <a:r>
              <a:rPr lang="sv-SE" sz="2000" smtClean="0">
                <a:latin typeface="Trebuchet MS" pitchFamily="34" charset="0"/>
              </a:rPr>
              <a:t>	k (Ekadharma Tape Industry) = 10% + 0,756 x 6% = 15,292 %.</a:t>
            </a:r>
            <a:endParaRPr lang="en-US" sz="2000" smtClean="0">
              <a:latin typeface="Trebuchet MS" pitchFamily="34" charset="0"/>
            </a:endParaRPr>
          </a:p>
        </p:txBody>
      </p:sp>
      <p:sp>
        <p:nvSpPr>
          <p:cNvPr id="39939" name="Rectangle 9"/>
          <p:cNvSpPr>
            <a:spLocks noGrp="1"/>
          </p:cNvSpPr>
          <p:nvPr>
            <p:ph type="title" idx="4294967295"/>
          </p:nvPr>
        </p:nvSpPr>
        <p:spPr/>
        <p:txBody>
          <a:bodyPr/>
          <a:lstStyle/>
          <a:p>
            <a:r>
              <a:rPr lang="en-US" sz="3600" b="1" smtClean="0">
                <a:latin typeface="Trebuchet MS" pitchFamily="34" charset="0"/>
              </a:rPr>
              <a:t>MENENTUKAN RETURN YANG DISYARATKAN</a:t>
            </a:r>
          </a:p>
        </p:txBody>
      </p:sp>
      <p:sp>
        <p:nvSpPr>
          <p:cNvPr id="39940"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22/45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MENENTUKAN TINGKAT PERTUMBUHAN</a:t>
            </a:r>
          </a:p>
        </p:txBody>
      </p:sp>
      <p:sp>
        <p:nvSpPr>
          <p:cNvPr id="40963" name="Rectangle 6"/>
          <p:cNvSpPr>
            <a:spLocks noGrp="1"/>
          </p:cNvSpPr>
          <p:nvPr>
            <p:ph type="body" idx="4294967295"/>
          </p:nvPr>
        </p:nvSpPr>
        <p:spPr/>
        <p:txBody>
          <a:bodyPr/>
          <a:lstStyle/>
          <a:p>
            <a:pPr>
              <a:lnSpc>
                <a:spcPct val="90000"/>
              </a:lnSpc>
            </a:pPr>
            <a:r>
              <a:rPr lang="nb-NO" sz="2600" smtClean="0">
                <a:latin typeface="Trebuchet MS" pitchFamily="34" charset="0"/>
              </a:rPr>
              <a:t>Tingkat pertumbuhan di masa mendatang tidaklah selalu mudah diprediksi.</a:t>
            </a:r>
          </a:p>
          <a:p>
            <a:pPr>
              <a:lnSpc>
                <a:spcPct val="90000"/>
              </a:lnSpc>
            </a:pPr>
            <a:r>
              <a:rPr lang="nb-NO" sz="2600" smtClean="0">
                <a:latin typeface="Trebuchet MS" pitchFamily="34" charset="0"/>
              </a:rPr>
              <a:t>Analis sekuritas dan investor memang tidak dapat dengan mudahnya menggunakan tingkat pertumbuhan saat ini atau masa lalu untuk memprediksi tingkat pertumbuhan masa mendatang. </a:t>
            </a:r>
          </a:p>
          <a:p>
            <a:pPr>
              <a:lnSpc>
                <a:spcPct val="90000"/>
              </a:lnSpc>
            </a:pPr>
            <a:r>
              <a:rPr lang="nb-NO" sz="2600" smtClean="0">
                <a:latin typeface="Trebuchet MS" pitchFamily="34" charset="0"/>
              </a:rPr>
              <a:t>Namun dengan mengetahui tingkat pertumbuhan masa lalu dan saat ini baik tingkat pertumbuhan perusahaan, industri, atau perekonomian, analis sekuritas dan investor akan mempunyai kemudahan dalam memprediksi tingkat pertumbuhan masa mendatang.</a:t>
            </a:r>
            <a:endParaRPr lang="en-US" sz="2600" smtClean="0">
              <a:latin typeface="Trebuchet MS" pitchFamily="34" charset="0"/>
            </a:endParaRPr>
          </a:p>
        </p:txBody>
      </p:sp>
      <p:sp>
        <p:nvSpPr>
          <p:cNvPr id="40964"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23/45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1000125" y="4214813"/>
            <a:ext cx="7429500" cy="1928812"/>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41987" name="Rectangle 5"/>
          <p:cNvSpPr>
            <a:spLocks noGrp="1"/>
          </p:cNvSpPr>
          <p:nvPr>
            <p:ph type="body" idx="1"/>
          </p:nvPr>
        </p:nvSpPr>
        <p:spPr>
          <a:xfrm>
            <a:off x="612775" y="1600200"/>
            <a:ext cx="8153400" cy="4525963"/>
          </a:xfrm>
        </p:spPr>
        <p:txBody>
          <a:bodyPr/>
          <a:lstStyle/>
          <a:p>
            <a:pPr>
              <a:lnSpc>
                <a:spcPct val="90000"/>
              </a:lnSpc>
            </a:pPr>
            <a:r>
              <a:rPr lang="nb-NO" sz="2600" smtClean="0">
                <a:latin typeface="Trebuchet MS" pitchFamily="34" charset="0"/>
              </a:rPr>
              <a:t>Salah satu cara untuk mengestimasi tingkat pertumbuhan dividen adalah menggunakan laba perusahaan.</a:t>
            </a:r>
          </a:p>
          <a:p>
            <a:pPr>
              <a:lnSpc>
                <a:spcPct val="90000"/>
              </a:lnSpc>
            </a:pPr>
            <a:r>
              <a:rPr lang="nb-NO" sz="2600" smtClean="0">
                <a:latin typeface="Trebuchet MS" pitchFamily="34" charset="0"/>
              </a:rPr>
              <a:t>Tingkat pertumbuhan dividen ini dikenal sebagai tingkat pertumbuhan berkelanjutan (sustainable growth rate).</a:t>
            </a:r>
            <a:r>
              <a:rPr lang="en-US" sz="2600" smtClean="0">
                <a:latin typeface="Trebuchet MS" pitchFamily="34" charset="0"/>
              </a:rPr>
              <a:t> </a:t>
            </a:r>
          </a:p>
          <a:p>
            <a:pPr>
              <a:lnSpc>
                <a:spcPct val="90000"/>
              </a:lnSpc>
            </a:pPr>
            <a:endParaRPr lang="en-US" sz="2300" smtClean="0">
              <a:latin typeface="Trebuchet MS" pitchFamily="34" charset="0"/>
            </a:endParaRPr>
          </a:p>
          <a:p>
            <a:pPr algn="ctr">
              <a:lnSpc>
                <a:spcPct val="90000"/>
              </a:lnSpc>
              <a:buFont typeface="Wingdings" pitchFamily="2" charset="2"/>
              <a:buNone/>
            </a:pPr>
            <a:r>
              <a:rPr lang="en-US" sz="2000" smtClean="0">
                <a:latin typeface="Trebuchet MS" pitchFamily="34" charset="0"/>
              </a:rPr>
              <a:t>Tingkat pertumbuhan berkelanjutan = ROE x retention ratio</a:t>
            </a:r>
          </a:p>
          <a:p>
            <a:pPr algn="ctr">
              <a:lnSpc>
                <a:spcPct val="90000"/>
              </a:lnSpc>
              <a:buFont typeface="Wingdings" pitchFamily="2" charset="2"/>
              <a:buNone/>
            </a:pPr>
            <a:r>
              <a:rPr lang="en-US" sz="2000" smtClean="0">
                <a:latin typeface="Trebuchet MS" pitchFamily="34" charset="0"/>
              </a:rPr>
              <a:t>atau</a:t>
            </a:r>
          </a:p>
          <a:p>
            <a:pPr algn="ctr">
              <a:lnSpc>
                <a:spcPct val="90000"/>
              </a:lnSpc>
              <a:buFont typeface="Wingdings" pitchFamily="2" charset="2"/>
              <a:buNone/>
            </a:pPr>
            <a:r>
              <a:rPr lang="en-US" sz="2000" smtClean="0">
                <a:latin typeface="Trebuchet MS" pitchFamily="34" charset="0"/>
              </a:rPr>
              <a:t>Tingkat pertumbuhan berkelanjutan = ROE x (1 – payout ratio)</a:t>
            </a:r>
          </a:p>
          <a:p>
            <a:pPr algn="ctr">
              <a:lnSpc>
                <a:spcPct val="90000"/>
              </a:lnSpc>
              <a:buFont typeface="Wingdings" pitchFamily="2" charset="2"/>
              <a:buNone/>
            </a:pPr>
            <a:endParaRPr lang="en-US" sz="800" smtClean="0">
              <a:latin typeface="Trebuchet MS" pitchFamily="34" charset="0"/>
            </a:endParaRPr>
          </a:p>
          <a:p>
            <a:pPr algn="ctr">
              <a:lnSpc>
                <a:spcPct val="90000"/>
              </a:lnSpc>
              <a:buFont typeface="Wingdings" pitchFamily="2" charset="2"/>
              <a:buNone/>
            </a:pPr>
            <a:r>
              <a:rPr lang="en-US" sz="2000" smtClean="0">
                <a:latin typeface="Trebuchet MS" pitchFamily="34" charset="0"/>
              </a:rPr>
              <a:t>dimana ROE = Laba bersih / Ekuitas</a:t>
            </a:r>
          </a:p>
        </p:txBody>
      </p:sp>
      <p:sp>
        <p:nvSpPr>
          <p:cNvPr id="41988"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MENENTUKAN TINGKAT PERTUMBUHAN</a:t>
            </a:r>
          </a:p>
        </p:txBody>
      </p:sp>
      <p:sp>
        <p:nvSpPr>
          <p:cNvPr id="41989"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24/45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7"/>
          <p:cNvSpPr>
            <a:spLocks noGrp="1"/>
          </p:cNvSpPr>
          <p:nvPr>
            <p:ph type="body" idx="1"/>
          </p:nvPr>
        </p:nvSpPr>
        <p:spPr>
          <a:xfrm>
            <a:off x="612775" y="1600200"/>
            <a:ext cx="8153400" cy="4525963"/>
          </a:xfrm>
        </p:spPr>
        <p:txBody>
          <a:bodyPr/>
          <a:lstStyle/>
          <a:p>
            <a:r>
              <a:rPr lang="sv-SE" smtClean="0">
                <a:latin typeface="Trebuchet MS" pitchFamily="34" charset="0"/>
              </a:rPr>
              <a:t>Sebagai contoh anggap sebuah perusahaan mempunyai ROE = 10 persen. Proyeksi menunjukkan bahwa laba per lembar saham (earning per share), EPS = Rp500 dan dividen per lembar saham (dividend per share), DPS = Rp200. Berapakah rasio tingkat laba ditahan dan tingkat pertumbuhan berkelanjutan?</a:t>
            </a:r>
          </a:p>
        </p:txBody>
      </p:sp>
      <p:sp>
        <p:nvSpPr>
          <p:cNvPr id="43011"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MENENTUKAN TINGKAT PERTUMBUHAN</a:t>
            </a:r>
          </a:p>
        </p:txBody>
      </p:sp>
      <p:sp>
        <p:nvSpPr>
          <p:cNvPr id="43012"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26/45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7"/>
          <p:cNvSpPr>
            <a:spLocks noGrp="1"/>
          </p:cNvSpPr>
          <p:nvPr>
            <p:ph type="body" idx="1"/>
          </p:nvPr>
        </p:nvSpPr>
        <p:spPr>
          <a:xfrm>
            <a:off x="612775" y="1285875"/>
            <a:ext cx="8153400" cy="3625850"/>
          </a:xfrm>
        </p:spPr>
        <p:txBody>
          <a:bodyPr anchor="ctr"/>
          <a:lstStyle/>
          <a:p>
            <a:r>
              <a:rPr lang="sv-SE" smtClean="0">
                <a:latin typeface="Trebuchet MS" pitchFamily="34" charset="0"/>
              </a:rPr>
              <a:t>Jawab:</a:t>
            </a:r>
          </a:p>
          <a:p>
            <a:pPr marL="723900" lvl="1" indent="-357188"/>
            <a:r>
              <a:rPr lang="sv-SE" smtClean="0">
                <a:latin typeface="Trebuchet MS" pitchFamily="34" charset="0"/>
              </a:rPr>
              <a:t>Dividend payout perusahaan adalah Rp200 / Rp500 = 0,4 atau 40 persen. Maka rasio tingkat laba ditahan adalah 1 – 0,40 = 0,60 atau 60 persen. Dengan demikian tingkat pertumbuhan berkelanjutan adalah 10 persen x 60 persen = 0,40 x 60 persen = 24 persen.</a:t>
            </a:r>
            <a:endParaRPr lang="nb-NO" smtClean="0">
              <a:latin typeface="Trebuchet MS" pitchFamily="34" charset="0"/>
            </a:endParaRPr>
          </a:p>
        </p:txBody>
      </p:sp>
      <p:sp>
        <p:nvSpPr>
          <p:cNvPr id="44035"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MENENTUKAN TINGKAT PERTUMBUHAN</a:t>
            </a:r>
          </a:p>
        </p:txBody>
      </p:sp>
      <p:sp>
        <p:nvSpPr>
          <p:cNvPr id="44036"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26/45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45059" name="Rectangle 6"/>
          <p:cNvSpPr>
            <a:spLocks noGrp="1"/>
          </p:cNvSpPr>
          <p:nvPr>
            <p:ph type="body" idx="4294967295"/>
          </p:nvPr>
        </p:nvSpPr>
        <p:spPr>
          <a:xfrm>
            <a:off x="633413" y="714375"/>
            <a:ext cx="8153400" cy="4525963"/>
          </a:xfrm>
        </p:spPr>
        <p:txBody>
          <a:bodyPr anchor="ctr"/>
          <a:lstStyle/>
          <a:p>
            <a:r>
              <a:rPr lang="en-US" sz="2800" smtClean="0">
                <a:latin typeface="Trebuchet MS" pitchFamily="34" charset="0"/>
              </a:rPr>
              <a:t>Pengalaman personal dan judgment juga mempengaruhi analisis penilaian saham.</a:t>
            </a:r>
          </a:p>
          <a:p>
            <a:r>
              <a:rPr lang="en-US" sz="2800" smtClean="0">
                <a:latin typeface="Trebuchet MS" pitchFamily="34" charset="0"/>
              </a:rPr>
              <a:t>Model diskonto dividen dapat diperluas dengan mempertimbangkan pertumbuhan dividen, dengan cara mengestimasi tingkat pertumbuhan (g).</a:t>
            </a:r>
          </a:p>
        </p:txBody>
      </p:sp>
      <p:sp>
        <p:nvSpPr>
          <p:cNvPr id="45060"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27/45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2"/>
          <p:cNvSpPr>
            <a:spLocks noGrp="1"/>
          </p:cNvSpPr>
          <p:nvPr>
            <p:ph sz="quarter" idx="1"/>
          </p:nvPr>
        </p:nvSpPr>
        <p:spPr>
          <a:xfrm>
            <a:off x="612775" y="1143000"/>
            <a:ext cx="8153400" cy="3667125"/>
          </a:xfrm>
        </p:spPr>
        <p:txBody>
          <a:bodyPr anchor="ctr"/>
          <a:lstStyle/>
          <a:p>
            <a:r>
              <a:rPr lang="en-US" sz="2800" smtClean="0">
                <a:latin typeface="Trebuchet MS" pitchFamily="34" charset="0"/>
              </a:rPr>
              <a:t>g dapat diestimasi dengan menggunakan tingkat pertumbuhan berkelanjutan yang telah dibahas sebelumnya atau tingkat pertumbuhan perekonomian.</a:t>
            </a:r>
          </a:p>
          <a:p>
            <a:r>
              <a:rPr lang="en-US" sz="2800" smtClean="0">
                <a:latin typeface="Trebuchet MS" pitchFamily="34" charset="0"/>
              </a:rPr>
              <a:t>Sedangkan k dapat di ditentukan dengan menggunakan CAPM.</a:t>
            </a:r>
          </a:p>
        </p:txBody>
      </p:sp>
      <p:sp>
        <p:nvSpPr>
          <p:cNvPr id="46083"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46084"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28/45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4"/>
          <p:cNvSpPr>
            <a:spLocks noGrp="1"/>
          </p:cNvSpPr>
          <p:nvPr>
            <p:ph type="title" idx="4294967295"/>
          </p:nvPr>
        </p:nvSpPr>
        <p:spPr>
          <a:xfrm>
            <a:off x="609600" y="381000"/>
            <a:ext cx="8153400" cy="990600"/>
          </a:xfrm>
        </p:spPr>
        <p:txBody>
          <a:bodyPr/>
          <a:lstStyle/>
          <a:p>
            <a:r>
              <a:rPr lang="en-US" sz="4000" b="1" smtClean="0">
                <a:latin typeface="Trebuchet MS" pitchFamily="34" charset="0"/>
              </a:rPr>
              <a:t>NILAI INTRINSIK DAN NILAI PASAR</a:t>
            </a:r>
          </a:p>
        </p:txBody>
      </p:sp>
      <p:sp>
        <p:nvSpPr>
          <p:cNvPr id="27651" name="Rectangle 15"/>
          <p:cNvSpPr>
            <a:spLocks noGrp="1"/>
          </p:cNvSpPr>
          <p:nvPr>
            <p:ph type="body" idx="4294967295"/>
          </p:nvPr>
        </p:nvSpPr>
        <p:spPr/>
        <p:txBody>
          <a:bodyPr/>
          <a:lstStyle/>
          <a:p>
            <a:r>
              <a:rPr lang="en-US" sz="2800" smtClean="0">
                <a:latin typeface="Trebuchet MS" pitchFamily="34" charset="0"/>
              </a:rPr>
              <a:t>Dalam penilaian saham dikenal adanya tiga jenis nilai, yaitu:</a:t>
            </a:r>
          </a:p>
          <a:p>
            <a:pPr lvl="1"/>
            <a:r>
              <a:rPr lang="en-US" sz="2800" smtClean="0">
                <a:latin typeface="Trebuchet MS" pitchFamily="34" charset="0"/>
              </a:rPr>
              <a:t>Nilai buku. </a:t>
            </a:r>
          </a:p>
          <a:p>
            <a:pPr lvl="2"/>
            <a:r>
              <a:rPr lang="en-US" sz="2800" smtClean="0">
                <a:latin typeface="Trebuchet MS" pitchFamily="34" charset="0"/>
              </a:rPr>
              <a:t>Nilai yang dihitung berdasarkan pembukuan perusahaan penerbit saham (emiten).</a:t>
            </a:r>
          </a:p>
          <a:p>
            <a:pPr lvl="1"/>
            <a:r>
              <a:rPr lang="en-US" sz="2800" smtClean="0">
                <a:latin typeface="Trebuchet MS" pitchFamily="34" charset="0"/>
              </a:rPr>
              <a:t>Nilai pasar.</a:t>
            </a:r>
          </a:p>
          <a:p>
            <a:pPr lvl="2"/>
            <a:r>
              <a:rPr lang="en-US" sz="2800" smtClean="0">
                <a:latin typeface="Trebuchet MS" pitchFamily="34" charset="0"/>
              </a:rPr>
              <a:t>Nilai saham di pasar.</a:t>
            </a:r>
          </a:p>
          <a:p>
            <a:pPr lvl="1"/>
            <a:r>
              <a:rPr lang="en-US" sz="2800" smtClean="0">
                <a:latin typeface="Trebuchet MS" pitchFamily="34" charset="0"/>
              </a:rPr>
              <a:t>Nilai intrinsik (teoritis) saham.</a:t>
            </a:r>
          </a:p>
          <a:p>
            <a:pPr lvl="2"/>
            <a:r>
              <a:rPr lang="en-US" sz="2800" smtClean="0">
                <a:latin typeface="Trebuchet MS" pitchFamily="34" charset="0"/>
              </a:rPr>
              <a:t>Nilai saham yang sebenarnya atau seharusnya terjadi.</a:t>
            </a:r>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7657" name="TextBox 8"/>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2/45</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10"/>
          <p:cNvSpPr>
            <a:spLocks noGrp="1"/>
          </p:cNvSpPr>
          <p:nvPr>
            <p:ph type="body" idx="1"/>
          </p:nvPr>
        </p:nvSpPr>
        <p:spPr>
          <a:xfrm>
            <a:off x="419100" y="1714500"/>
            <a:ext cx="8153400" cy="4525963"/>
          </a:xfrm>
        </p:spPr>
        <p:txBody>
          <a:bodyPr/>
          <a:lstStyle/>
          <a:p>
            <a:pPr indent="-638175">
              <a:spcBef>
                <a:spcPct val="0"/>
              </a:spcBef>
              <a:buFont typeface="Wingdings" pitchFamily="2" charset="2"/>
              <a:buNone/>
              <a:tabLst>
                <a:tab pos="355600" algn="l"/>
              </a:tabLst>
            </a:pPr>
            <a:r>
              <a:rPr lang="sv-SE" sz="2400" smtClean="0">
                <a:latin typeface="Trebuchet MS" pitchFamily="34" charset="0"/>
              </a:rPr>
              <a:t>	</a:t>
            </a:r>
            <a:r>
              <a:rPr lang="sv-SE" sz="2200" smtClean="0">
                <a:latin typeface="Trebuchet MS" pitchFamily="34" charset="0"/>
              </a:rPr>
              <a:t>Sebagai contoh pada tahun 2003, PT Telekomunikasi Indonesia Tbk memberikan dividen Rp331 per lembar saham. Besarnya dividen Rp331 ini tidak mengalami perubahan dari tahun sebelumnya (tahun 2002). Model pertumbuhan nol mengasumsikan bahwa dividen tidak mengalami perubahan dari tahun ke tahun. Anggap investor ingin menerapkan model pertumbuhan nol untuk mengestimasi nilai saham ini. Tingkat return yang disyaratkan investor adalah 13 persen. Maka, dengan menggunakan model pertumbuhan nol, estimasi nilai saham Telekomunikasi Indonesia adalah:</a:t>
            </a:r>
          </a:p>
          <a:p>
            <a:pPr indent="-638175">
              <a:spcBef>
                <a:spcPct val="0"/>
              </a:spcBef>
              <a:tabLst>
                <a:tab pos="355600" algn="l"/>
              </a:tabLst>
            </a:pPr>
            <a:endParaRPr lang="sv-SE" sz="800" smtClean="0">
              <a:latin typeface="Trebuchet MS" pitchFamily="34" charset="0"/>
            </a:endParaRPr>
          </a:p>
          <a:p>
            <a:pPr indent="-638175">
              <a:spcBef>
                <a:spcPct val="0"/>
              </a:spcBef>
              <a:buFont typeface="Wingdings" pitchFamily="2" charset="2"/>
              <a:buNone/>
              <a:tabLst>
                <a:tab pos="355600" algn="l"/>
              </a:tabLst>
            </a:pPr>
            <a:r>
              <a:rPr lang="sv-SE" sz="800" smtClean="0">
                <a:latin typeface="Trebuchet MS" pitchFamily="34" charset="0"/>
              </a:rPr>
              <a:t>	</a:t>
            </a:r>
            <a:r>
              <a:rPr lang="sv-SE" sz="2400" smtClean="0">
                <a:latin typeface="Trebuchet MS" pitchFamily="34" charset="0"/>
              </a:rPr>
              <a:t>	</a:t>
            </a:r>
          </a:p>
          <a:p>
            <a:pPr indent="-638175">
              <a:spcBef>
                <a:spcPct val="0"/>
              </a:spcBef>
              <a:buFont typeface="Wingdings" pitchFamily="2" charset="2"/>
              <a:buNone/>
              <a:tabLst>
                <a:tab pos="355600" algn="l"/>
              </a:tabLst>
            </a:pPr>
            <a:r>
              <a:rPr lang="sv-SE" sz="2400" smtClean="0">
                <a:latin typeface="Trebuchet MS" pitchFamily="34" charset="0"/>
              </a:rPr>
              <a:t>			 </a:t>
            </a:r>
            <a:r>
              <a:rPr lang="sv-SE" sz="2200" smtClean="0">
                <a:latin typeface="Trebuchet MS" pitchFamily="34" charset="0"/>
              </a:rPr>
              <a:t>= Rp331 / 0,13 = Rp2.546,15</a:t>
            </a:r>
          </a:p>
        </p:txBody>
      </p:sp>
      <p:graphicFrame>
        <p:nvGraphicFramePr>
          <p:cNvPr id="9218" name="Object 4"/>
          <p:cNvGraphicFramePr>
            <a:graphicFrameLocks noChangeAspect="1"/>
          </p:cNvGraphicFramePr>
          <p:nvPr/>
        </p:nvGraphicFramePr>
        <p:xfrm>
          <a:off x="947738" y="5500688"/>
          <a:ext cx="409575" cy="546100"/>
        </p:xfrm>
        <a:graphic>
          <a:graphicData uri="http://schemas.openxmlformats.org/presentationml/2006/ole">
            <p:oleObj spid="_x0000_s9218" name="Equation" r:id="rId4" imgW="165028" imgH="228501" progId="Equation.DSMT4">
              <p:embed/>
            </p:oleObj>
          </a:graphicData>
        </a:graphic>
      </p:graphicFrame>
      <p:sp>
        <p:nvSpPr>
          <p:cNvPr id="9220" name="Rectangle 5"/>
          <p:cNvSpPr>
            <a:spLocks noGrp="1"/>
          </p:cNvSpPr>
          <p:nvPr>
            <p:ph type="title" idx="4294967295"/>
          </p:nvPr>
        </p:nvSpPr>
        <p:spPr>
          <a:xfrm>
            <a:off x="609600" y="357188"/>
            <a:ext cx="8153400" cy="990600"/>
          </a:xfrm>
        </p:spPr>
        <p:txBody>
          <a:bodyPr/>
          <a:lstStyle/>
          <a:p>
            <a:r>
              <a:rPr lang="en-US" sz="3300" b="1" smtClean="0">
                <a:latin typeface="Trebuchet MS" pitchFamily="34" charset="0"/>
              </a:rPr>
              <a:t>PENERAPAN MODEL DISKONTO DIVIDEN</a:t>
            </a:r>
          </a:p>
        </p:txBody>
      </p:sp>
      <p:sp>
        <p:nvSpPr>
          <p:cNvPr id="9221" name="TextBox 6"/>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29/45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12"/>
          <p:cNvSpPr>
            <a:spLocks noGrp="1"/>
          </p:cNvSpPr>
          <p:nvPr>
            <p:ph type="body" idx="1"/>
          </p:nvPr>
        </p:nvSpPr>
        <p:spPr>
          <a:xfrm>
            <a:off x="612775" y="1500188"/>
            <a:ext cx="8153400" cy="4525962"/>
          </a:xfrm>
        </p:spPr>
        <p:txBody>
          <a:bodyPr/>
          <a:lstStyle/>
          <a:p>
            <a:r>
              <a:rPr lang="sv-SE" sz="2800" smtClean="0">
                <a:latin typeface="Trebuchet MS" pitchFamily="34" charset="0"/>
              </a:rPr>
              <a:t>Bagaimana estimasi harga saham ini jika dibandingkan dengan harga pasarnya pada waktu itu?</a:t>
            </a:r>
          </a:p>
          <a:p>
            <a:r>
              <a:rPr lang="sv-SE" sz="2800" smtClean="0">
                <a:latin typeface="Trebuchet MS" pitchFamily="34" charset="0"/>
              </a:rPr>
              <a:t>Pada akhir tahun 2003, saham Telekomunikasi Indonesia diperdagangkan pada harga Rp6.750. Estimasi harga saham Rp Rp2.546,15 adalah jauh lebih kecil dibandingkan dengan harga pasarnya Rp6.750. </a:t>
            </a:r>
          </a:p>
          <a:p>
            <a:r>
              <a:rPr lang="sv-SE" sz="2800" smtClean="0">
                <a:latin typeface="Trebuchet MS" pitchFamily="34" charset="0"/>
              </a:rPr>
              <a:t>Contoh ini mungkin memperlihatkan tidak realistisnya model pertumbuhan nol untuk diterapkan dalam penilaian saham.</a:t>
            </a:r>
            <a:endParaRPr lang="en-US" sz="2800" smtClean="0">
              <a:latin typeface="Trebuchet MS" pitchFamily="34" charset="0"/>
            </a:endParaRPr>
          </a:p>
        </p:txBody>
      </p:sp>
      <p:sp>
        <p:nvSpPr>
          <p:cNvPr id="47107"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47108"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30/45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7"/>
          <p:cNvSpPr>
            <a:spLocks noGrp="1"/>
          </p:cNvSpPr>
          <p:nvPr>
            <p:ph type="body" idx="1"/>
          </p:nvPr>
        </p:nvSpPr>
        <p:spPr>
          <a:xfrm>
            <a:off x="428625" y="1285875"/>
            <a:ext cx="8153400" cy="3554413"/>
          </a:xfrm>
        </p:spPr>
        <p:txBody>
          <a:bodyPr anchor="ctr"/>
          <a:lstStyle/>
          <a:p>
            <a:pPr marL="531813" indent="-436563">
              <a:spcBef>
                <a:spcPts val="600"/>
              </a:spcBef>
              <a:tabLst>
                <a:tab pos="531813" algn="l"/>
              </a:tabLst>
            </a:pPr>
            <a:r>
              <a:rPr lang="sv-SE" sz="2800" smtClean="0">
                <a:latin typeface="Trebuchet MS" pitchFamily="34" charset="0"/>
              </a:rPr>
              <a:t>Pada tahun 2003 PT Telekomunikasi Indonesia Tbk membagikan dividen Rp331 per lembar saham. Besarnya dividen tidak mengalami perubahan dari tahun sebelumnya (tahun 2002). Namun gambaran lebih optimis diperoleh dari tingkat pertumbuhan perekonomian.</a:t>
            </a:r>
          </a:p>
        </p:txBody>
      </p:sp>
      <p:sp>
        <p:nvSpPr>
          <p:cNvPr id="48131"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id-ID"/>
          </a:p>
        </p:txBody>
      </p:sp>
      <p:sp>
        <p:nvSpPr>
          <p:cNvPr id="48132"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48133" name="TextBox 8"/>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31/45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Content Placeholder 2"/>
          <p:cNvSpPr>
            <a:spLocks noGrp="1"/>
          </p:cNvSpPr>
          <p:nvPr>
            <p:ph sz="quarter" idx="1"/>
          </p:nvPr>
        </p:nvSpPr>
        <p:spPr>
          <a:xfrm>
            <a:off x="571500" y="1000125"/>
            <a:ext cx="8153400" cy="4495800"/>
          </a:xfrm>
        </p:spPr>
        <p:txBody>
          <a:bodyPr anchor="ctr"/>
          <a:lstStyle/>
          <a:p>
            <a:r>
              <a:rPr lang="sv-SE" sz="2800" smtClean="0">
                <a:latin typeface="Trebuchet MS" pitchFamily="34" charset="0"/>
              </a:rPr>
              <a:t>Pada tahun 2003, tingkat pertumbuhan perekonomian Indonesia adalah sekitar 5 persen dan beberapa proyeksi pada tahun mendatang adalah sekitar 6 persen,. Dengan menggunakan g = 6 persen dan tingkat return yang disyaratkan investor, k = 13 persen, berapakah nilai saham Telekomunikasi Indonesia?</a:t>
            </a:r>
            <a:endParaRPr lang="en-US" sz="2800" smtClean="0">
              <a:latin typeface="Trebuchet MS" pitchFamily="34" charset="0"/>
            </a:endParaRPr>
          </a:p>
        </p:txBody>
      </p:sp>
      <p:sp>
        <p:nvSpPr>
          <p:cNvPr id="49155"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a:t>
            </a:r>
            <a:r>
              <a:rPr lang="en-US" sz="3100" b="1" smtClean="0">
                <a:latin typeface="Trebuchet MS" pitchFamily="34" charset="0"/>
              </a:rPr>
              <a:t> MODEL DISKONTO DIVIDEN</a:t>
            </a:r>
          </a:p>
        </p:txBody>
      </p:sp>
      <p:sp>
        <p:nvSpPr>
          <p:cNvPr id="49156"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32/45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7"/>
          <p:cNvSpPr>
            <a:spLocks noGrp="1"/>
          </p:cNvSpPr>
          <p:nvPr>
            <p:ph type="body" idx="1"/>
          </p:nvPr>
        </p:nvSpPr>
        <p:spPr>
          <a:xfrm>
            <a:off x="612775" y="1600200"/>
            <a:ext cx="8153400" cy="4525963"/>
          </a:xfrm>
        </p:spPr>
        <p:txBody>
          <a:bodyPr/>
          <a:lstStyle/>
          <a:p>
            <a:r>
              <a:rPr lang="sv-SE" sz="2800" smtClean="0">
                <a:latin typeface="Trebuchet MS" pitchFamily="34" charset="0"/>
              </a:rPr>
              <a:t>Nilai saham Telekomunikasi Indonesia adalah:</a:t>
            </a:r>
          </a:p>
          <a:p>
            <a:pPr>
              <a:buFont typeface="Wingdings" pitchFamily="2" charset="2"/>
              <a:buNone/>
            </a:pPr>
            <a:endParaRPr lang="sv-SE" sz="800" smtClean="0">
              <a:latin typeface="Trebuchet MS" pitchFamily="34" charset="0"/>
            </a:endParaRPr>
          </a:p>
          <a:p>
            <a:pPr>
              <a:buFont typeface="Wingdings" pitchFamily="2" charset="2"/>
              <a:buNone/>
            </a:pPr>
            <a:r>
              <a:rPr lang="sv-SE" sz="2800" smtClean="0">
                <a:latin typeface="Trebuchet MS" pitchFamily="34" charset="0"/>
              </a:rPr>
              <a:t> 		</a:t>
            </a:r>
            <a:r>
              <a:rPr lang="sv-SE" sz="2400" smtClean="0">
                <a:latin typeface="Trebuchet MS" pitchFamily="34" charset="0"/>
              </a:rPr>
              <a:t>= Rp331 (1 + 0,06) / (0,13 – 0,06) = Rp5.012,29</a:t>
            </a:r>
          </a:p>
          <a:p>
            <a:endParaRPr lang="sv-SE" sz="800" smtClean="0">
              <a:latin typeface="Trebuchet MS" pitchFamily="34" charset="0"/>
            </a:endParaRPr>
          </a:p>
          <a:p>
            <a:r>
              <a:rPr lang="sv-SE" sz="2800" smtClean="0">
                <a:latin typeface="Trebuchet MS" pitchFamily="34" charset="0"/>
              </a:rPr>
              <a:t>Dibandingkan dengan harga Rp2.546,15 dari estimasi dengan model pertumbuhan nol, model pertumbuhan konstan memberikan estimasi harga Rp5.012,29 yang lebih mendekati harga pasar Rp6.750 pada akhir tahun 2003.</a:t>
            </a:r>
            <a:endParaRPr lang="en-US" sz="2800" smtClean="0">
              <a:latin typeface="Trebuchet MS" pitchFamily="34" charset="0"/>
            </a:endParaRPr>
          </a:p>
        </p:txBody>
      </p:sp>
      <p:sp>
        <p:nvSpPr>
          <p:cNvPr id="10244" name="Rectangle 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id-ID"/>
          </a:p>
        </p:txBody>
      </p:sp>
      <p:graphicFrame>
        <p:nvGraphicFramePr>
          <p:cNvPr id="10242" name="Object 5"/>
          <p:cNvGraphicFramePr>
            <a:graphicFrameLocks noChangeAspect="1"/>
          </p:cNvGraphicFramePr>
          <p:nvPr/>
        </p:nvGraphicFramePr>
        <p:xfrm>
          <a:off x="1120775" y="2286000"/>
          <a:ext cx="409575" cy="546100"/>
        </p:xfrm>
        <a:graphic>
          <a:graphicData uri="http://schemas.openxmlformats.org/presentationml/2006/ole">
            <p:oleObj spid="_x0000_s10242" name="Equation" r:id="rId4" imgW="165028" imgH="228501" progId="Equation.DSMT4">
              <p:embed/>
            </p:oleObj>
          </a:graphicData>
        </a:graphic>
      </p:graphicFrame>
      <p:sp>
        <p:nvSpPr>
          <p:cNvPr id="10245"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10246" name="TextBox 7"/>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33/45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8"/>
          <p:cNvSpPr>
            <a:spLocks noGrp="1"/>
          </p:cNvSpPr>
          <p:nvPr>
            <p:ph type="body" idx="4294967295"/>
          </p:nvPr>
        </p:nvSpPr>
        <p:spPr>
          <a:xfrm>
            <a:off x="612775" y="1676400"/>
            <a:ext cx="8153400" cy="4419600"/>
          </a:xfrm>
        </p:spPr>
        <p:txBody>
          <a:bodyPr/>
          <a:lstStyle/>
          <a:p>
            <a:r>
              <a:rPr lang="sv-SE" sz="2800" smtClean="0">
                <a:latin typeface="Trebuchet MS" pitchFamily="34" charset="0"/>
              </a:rPr>
              <a:t>Seperti yang telah dibahas sebelumnya, g dapat diestimasi dengan menggunakan tingkat pertumbuhan berkelanjutan, dan k ditentukan dengan CAPM</a:t>
            </a:r>
            <a:r>
              <a:rPr lang="en-US" sz="2800" smtClean="0">
                <a:latin typeface="Trebuchet MS" pitchFamily="34" charset="0"/>
              </a:rPr>
              <a:t>.</a:t>
            </a:r>
          </a:p>
        </p:txBody>
      </p:sp>
      <p:sp>
        <p:nvSpPr>
          <p:cNvPr id="501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0180"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50181"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34/45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p:cNvSpPr>
            <a:spLocks noGrp="1"/>
          </p:cNvSpPr>
          <p:nvPr>
            <p:ph sz="quarter" idx="1"/>
          </p:nvPr>
        </p:nvSpPr>
        <p:spPr>
          <a:xfrm>
            <a:off x="612775" y="1600200"/>
            <a:ext cx="8153400" cy="4495800"/>
          </a:xfrm>
        </p:spPr>
        <p:txBody>
          <a:bodyPr/>
          <a:lstStyle/>
          <a:p>
            <a:r>
              <a:rPr lang="en-US" sz="2800" smtClean="0">
                <a:latin typeface="Trebuchet MS" pitchFamily="34" charset="0"/>
              </a:rPr>
              <a:t>Berikut adalah data pada tahun 2003 yang digunakan untuk menilai saham Ekadharma Tape Industry:</a:t>
            </a:r>
          </a:p>
          <a:p>
            <a:pPr lvl="1"/>
            <a:r>
              <a:rPr lang="en-US" sz="2800" smtClean="0">
                <a:latin typeface="Trebuchet MS" pitchFamily="34" charset="0"/>
              </a:rPr>
              <a:t>Dividen per lembar saham = Rp10.</a:t>
            </a:r>
          </a:p>
          <a:p>
            <a:pPr lvl="1"/>
            <a:r>
              <a:rPr lang="en-US" sz="2800" smtClean="0">
                <a:latin typeface="Trebuchet MS" pitchFamily="34" charset="0"/>
              </a:rPr>
              <a:t>Dividend payout ratio = 10,3 persen.</a:t>
            </a:r>
          </a:p>
          <a:p>
            <a:pPr lvl="1"/>
            <a:r>
              <a:rPr lang="en-US" sz="2800" smtClean="0">
                <a:latin typeface="Trebuchet MS" pitchFamily="34" charset="0"/>
              </a:rPr>
              <a:t>ROE = 8,72 persen.</a:t>
            </a:r>
          </a:p>
          <a:p>
            <a:pPr lvl="1"/>
            <a:r>
              <a:rPr lang="en-US" sz="2800" smtClean="0">
                <a:latin typeface="Trebuchet MS" pitchFamily="34" charset="0"/>
              </a:rPr>
              <a:t>Return aset bebas risiko = 10%</a:t>
            </a:r>
          </a:p>
          <a:p>
            <a:pPr lvl="1"/>
            <a:r>
              <a:rPr lang="en-US" sz="2800" smtClean="0">
                <a:latin typeface="Trebuchet MS" pitchFamily="34" charset="0"/>
              </a:rPr>
              <a:t>Beta saham = 0,756.</a:t>
            </a:r>
          </a:p>
          <a:p>
            <a:pPr lvl="1"/>
            <a:r>
              <a:rPr lang="en-US" sz="2800" smtClean="0">
                <a:latin typeface="Trebuchet MS" pitchFamily="34" charset="0"/>
              </a:rPr>
              <a:t>Premi risiko pasar = 6%.</a:t>
            </a:r>
          </a:p>
          <a:p>
            <a:endParaRPr lang="en-US" sz="2800" smtClean="0">
              <a:latin typeface="Trebuchet MS" pitchFamily="34" charset="0"/>
            </a:endParaRPr>
          </a:p>
        </p:txBody>
      </p:sp>
      <p:sp>
        <p:nvSpPr>
          <p:cNvPr id="51203"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51204"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35/45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7"/>
          <p:cNvSpPr>
            <a:spLocks noGrp="1"/>
          </p:cNvSpPr>
          <p:nvPr>
            <p:ph type="body" idx="1"/>
          </p:nvPr>
        </p:nvSpPr>
        <p:spPr>
          <a:xfrm>
            <a:off x="612775" y="1600200"/>
            <a:ext cx="8153400" cy="4525963"/>
          </a:xfrm>
        </p:spPr>
        <p:txBody>
          <a:bodyPr/>
          <a:lstStyle/>
          <a:p>
            <a:pPr>
              <a:lnSpc>
                <a:spcPct val="90000"/>
              </a:lnSpc>
            </a:pPr>
            <a:r>
              <a:rPr lang="en-US" sz="2400" smtClean="0">
                <a:latin typeface="Trebuchet MS" pitchFamily="34" charset="0"/>
              </a:rPr>
              <a:t>Dengan menggunakan CAPM, tingkat return yang disyaratkan adalah 10% + 0,756 x 6% = 15,292 persen. Sedangkan tingkat pertumbuhan berkelanjutan adalah 0,0872 x (1 – 0,103) = 0,0782 = 7,82 persen. Dengan demikian, nilai saham Ekadharma Tape Industry adalah:</a:t>
            </a:r>
          </a:p>
          <a:p>
            <a:pPr>
              <a:lnSpc>
                <a:spcPct val="90000"/>
              </a:lnSpc>
              <a:buFont typeface="Wingdings" pitchFamily="2" charset="2"/>
              <a:buNone/>
            </a:pPr>
            <a:r>
              <a:rPr lang="en-US" sz="2400" smtClean="0">
                <a:latin typeface="Trebuchet MS" pitchFamily="34" charset="0"/>
              </a:rPr>
              <a:t> </a:t>
            </a:r>
          </a:p>
          <a:p>
            <a:pPr>
              <a:lnSpc>
                <a:spcPct val="90000"/>
              </a:lnSpc>
              <a:buFont typeface="Wingdings" pitchFamily="2" charset="2"/>
              <a:buNone/>
            </a:pPr>
            <a:r>
              <a:rPr lang="en-US" sz="2400" smtClean="0">
                <a:latin typeface="Trebuchet MS" pitchFamily="34" charset="0"/>
              </a:rPr>
              <a:t>	      = Rp10 (1 + 0,0782) / (0,15292 – 0,0782) = Rp144,3</a:t>
            </a:r>
          </a:p>
          <a:p>
            <a:pPr>
              <a:lnSpc>
                <a:spcPct val="90000"/>
              </a:lnSpc>
            </a:pPr>
            <a:endParaRPr lang="en-US" sz="2400" smtClean="0">
              <a:latin typeface="Trebuchet MS" pitchFamily="34" charset="0"/>
            </a:endParaRPr>
          </a:p>
          <a:p>
            <a:pPr>
              <a:lnSpc>
                <a:spcPct val="90000"/>
              </a:lnSpc>
            </a:pPr>
            <a:r>
              <a:rPr lang="en-US" sz="2400" smtClean="0">
                <a:latin typeface="Trebuchet MS" pitchFamily="34" charset="0"/>
              </a:rPr>
              <a:t>Nilai saham lebih tinggi dibandingkan harga pasar Rp105 pada akhir tahun 2003. Hal ini menyarankan bahwa saham Ekadharma Tape Industry adalah undervalued berdasarkan model pertumbuhan konstan.</a:t>
            </a:r>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1266" name="Object 5"/>
          <p:cNvGraphicFramePr>
            <a:graphicFrameLocks noChangeAspect="1"/>
          </p:cNvGraphicFramePr>
          <p:nvPr/>
        </p:nvGraphicFramePr>
        <p:xfrm>
          <a:off x="1019175" y="3603625"/>
          <a:ext cx="409575" cy="546100"/>
        </p:xfrm>
        <a:graphic>
          <a:graphicData uri="http://schemas.openxmlformats.org/presentationml/2006/ole">
            <p:oleObj spid="_x0000_s11266" name="Equation" r:id="rId4" imgW="165028" imgH="228501" progId="Equation.DSMT4">
              <p:embed/>
            </p:oleObj>
          </a:graphicData>
        </a:graphic>
      </p:graphicFrame>
      <p:sp>
        <p:nvSpPr>
          <p:cNvPr id="11269" name="Rectangle 5"/>
          <p:cNvSpPr>
            <a:spLocks noGrp="1"/>
          </p:cNvSpPr>
          <p:nvPr>
            <p:ph type="title" idx="4294967295"/>
          </p:nvPr>
        </p:nvSpPr>
        <p:spPr>
          <a:xfrm>
            <a:off x="609600" y="381000"/>
            <a:ext cx="8153400" cy="990600"/>
          </a:xfrm>
        </p:spPr>
        <p:txBody>
          <a:bodyPr/>
          <a:lstStyle/>
          <a:p>
            <a:r>
              <a:rPr lang="en-US" sz="3300" b="1" smtClean="0">
                <a:latin typeface="Trebuchet MS" pitchFamily="34" charset="0"/>
              </a:rPr>
              <a:t>PENERAPAN MODEL DISKONTO DIVIDEN</a:t>
            </a:r>
          </a:p>
        </p:txBody>
      </p:sp>
      <p:sp>
        <p:nvSpPr>
          <p:cNvPr id="11270" name="TextBox 7"/>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36/45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 Diagonal Corner Rectangle 10"/>
          <p:cNvSpPr/>
          <p:nvPr/>
        </p:nvSpPr>
        <p:spPr>
          <a:xfrm>
            <a:off x="3214688" y="5572125"/>
            <a:ext cx="2500312" cy="857250"/>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10" name="Round Diagonal Corner Rectangle 9"/>
          <p:cNvSpPr/>
          <p:nvPr/>
        </p:nvSpPr>
        <p:spPr>
          <a:xfrm>
            <a:off x="2428875" y="3357563"/>
            <a:ext cx="4000500" cy="857250"/>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12294" name="Rectangle 11"/>
          <p:cNvSpPr>
            <a:spLocks noGrp="1"/>
          </p:cNvSpPr>
          <p:nvPr>
            <p:ph type="title" idx="4294967295"/>
          </p:nvPr>
        </p:nvSpPr>
        <p:spPr>
          <a:xfrm>
            <a:off x="609600" y="381000"/>
            <a:ext cx="8153400" cy="990600"/>
          </a:xfrm>
        </p:spPr>
        <p:txBody>
          <a:bodyPr/>
          <a:lstStyle/>
          <a:p>
            <a:r>
              <a:rPr lang="en-US" sz="3600" b="1" smtClean="0">
                <a:latin typeface="Trebuchet MS" pitchFamily="34" charset="0"/>
              </a:rPr>
              <a:t>PENDEKATAN PRICE EARNING RATIO</a:t>
            </a:r>
          </a:p>
        </p:txBody>
      </p:sp>
      <p:sp>
        <p:nvSpPr>
          <p:cNvPr id="12295" name="Rectangle 12"/>
          <p:cNvSpPr>
            <a:spLocks noGrp="1"/>
          </p:cNvSpPr>
          <p:nvPr>
            <p:ph type="body" idx="4294967295"/>
          </p:nvPr>
        </p:nvSpPr>
        <p:spPr/>
        <p:txBody>
          <a:bodyPr/>
          <a:lstStyle/>
          <a:p>
            <a:r>
              <a:rPr lang="en-US" sz="2400" smtClean="0">
                <a:latin typeface="Trebuchet MS" pitchFamily="34" charset="0"/>
              </a:rPr>
              <a:t>Dalam pendekatan PER atau disebut juga pendekatan multiplier, investor menghitung berapa kali (multiplier) nilai earning yang tercermin dalam harga suatu saham.</a:t>
            </a:r>
          </a:p>
          <a:p>
            <a:r>
              <a:rPr lang="en-US" sz="2400" smtClean="0">
                <a:latin typeface="Trebuchet MS" pitchFamily="34" charset="0"/>
              </a:rPr>
              <a:t>Rumus untuk menghitung PER:</a:t>
            </a:r>
          </a:p>
          <a:p>
            <a:endParaRPr lang="en-US" sz="2400" smtClean="0">
              <a:latin typeface="Trebuchet MS" pitchFamily="34" charset="0"/>
            </a:endParaRPr>
          </a:p>
          <a:p>
            <a:pPr>
              <a:buFont typeface="Wingdings" pitchFamily="2" charset="2"/>
              <a:buNone/>
            </a:pPr>
            <a:endParaRPr lang="en-US" sz="2400" smtClean="0">
              <a:latin typeface="Trebuchet MS" pitchFamily="34" charset="0"/>
            </a:endParaRPr>
          </a:p>
          <a:p>
            <a:pPr>
              <a:buFont typeface="Wingdings" pitchFamily="2" charset="2"/>
              <a:buNone/>
            </a:pPr>
            <a:endParaRPr lang="en-US" sz="600" smtClean="0">
              <a:latin typeface="Trebuchet MS" pitchFamily="34" charset="0"/>
            </a:endParaRPr>
          </a:p>
          <a:p>
            <a:r>
              <a:rPr lang="en-US" sz="2400" smtClean="0">
                <a:latin typeface="Trebuchet MS" pitchFamily="34" charset="0"/>
              </a:rPr>
              <a:t>Rumus lainnya untuk menghitung PER suatu saham bisa  diturunkan dari rumus yang dipakai dalam model diskonto dividen:</a:t>
            </a:r>
          </a:p>
        </p:txBody>
      </p:sp>
      <p:sp>
        <p:nvSpPr>
          <p:cNvPr id="122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2290" name="Object 1"/>
          <p:cNvGraphicFramePr>
            <a:graphicFrameLocks noChangeAspect="1"/>
          </p:cNvGraphicFramePr>
          <p:nvPr/>
        </p:nvGraphicFramePr>
        <p:xfrm>
          <a:off x="2555875" y="3429000"/>
          <a:ext cx="3671888" cy="727075"/>
        </p:xfrm>
        <a:graphic>
          <a:graphicData uri="http://schemas.openxmlformats.org/presentationml/2006/ole">
            <p:oleObj spid="_x0000_s12290" name="Equation" r:id="rId4" imgW="2070100" imgH="406400" progId="Equation.3">
              <p:embed/>
            </p:oleObj>
          </a:graphicData>
        </a:graphic>
      </p:graphicFrame>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2291" name="Object 3"/>
          <p:cNvGraphicFramePr>
            <a:graphicFrameLocks noChangeAspect="1"/>
          </p:cNvGraphicFramePr>
          <p:nvPr/>
        </p:nvGraphicFramePr>
        <p:xfrm>
          <a:off x="3357563" y="5646738"/>
          <a:ext cx="2305050" cy="854075"/>
        </p:xfrm>
        <a:graphic>
          <a:graphicData uri="http://schemas.openxmlformats.org/presentationml/2006/ole">
            <p:oleObj spid="_x0000_s12291" name="Equation" r:id="rId5" imgW="1104421" imgH="406224" progId="Equation.3">
              <p:embed/>
            </p:oleObj>
          </a:graphicData>
        </a:graphic>
      </p:graphicFrame>
      <p:sp>
        <p:nvSpPr>
          <p:cNvPr id="12298" name="TextBox 7"/>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37/45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11"/>
          <p:cNvSpPr>
            <a:spLocks noGrp="1"/>
          </p:cNvSpPr>
          <p:nvPr>
            <p:ph type="body" idx="1"/>
          </p:nvPr>
        </p:nvSpPr>
        <p:spPr>
          <a:xfrm>
            <a:off x="612775" y="1600200"/>
            <a:ext cx="8153400" cy="4525963"/>
          </a:xfrm>
        </p:spPr>
        <p:txBody>
          <a:bodyPr/>
          <a:lstStyle/>
          <a:p>
            <a:r>
              <a:rPr lang="da-DK" sz="2800" smtClean="0">
                <a:latin typeface="Trebuchet MS" pitchFamily="34" charset="0"/>
              </a:rPr>
              <a:t>Contoh: Misalnya harga saham DX saat ini adalah Rp10.000 per lembar, dan tahun ini perusahaan memperoleh earning sebesar 900 juta rupiah. Jumlah saham beredar saat ini adalah 900 ribu lembar saham.</a:t>
            </a:r>
          </a:p>
          <a:p>
            <a:r>
              <a:rPr lang="da-DK" sz="2800" smtClean="0">
                <a:latin typeface="Trebuchet MS" pitchFamily="34" charset="0"/>
              </a:rPr>
              <a:t>Dari data tersebut kita bisa menghitung PER dengan cara sebagai berikut:</a:t>
            </a:r>
          </a:p>
        </p:txBody>
      </p:sp>
      <p:sp>
        <p:nvSpPr>
          <p:cNvPr id="522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2229" name="Rectangle 9"/>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id-ID"/>
          </a:p>
        </p:txBody>
      </p:sp>
      <p:sp>
        <p:nvSpPr>
          <p:cNvPr id="52230" name="Rectangle 11"/>
          <p:cNvSpPr>
            <a:spLocks noGrp="1"/>
          </p:cNvSpPr>
          <p:nvPr>
            <p:ph type="title" idx="4294967295"/>
          </p:nvPr>
        </p:nvSpPr>
        <p:spPr>
          <a:xfrm>
            <a:off x="609600" y="381000"/>
            <a:ext cx="8153400" cy="990600"/>
          </a:xfrm>
        </p:spPr>
        <p:txBody>
          <a:bodyPr/>
          <a:lstStyle/>
          <a:p>
            <a:r>
              <a:rPr lang="en-US" sz="3600" b="1" smtClean="0">
                <a:latin typeface="Trebuchet MS" pitchFamily="34" charset="0"/>
              </a:rPr>
              <a:t>PENDEKATAN PRICE EARNING RATIO</a:t>
            </a:r>
          </a:p>
        </p:txBody>
      </p:sp>
      <p:sp>
        <p:nvSpPr>
          <p:cNvPr id="52231" name="TextBox 8"/>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38/45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36"/>
          <p:cNvSpPr>
            <a:spLocks noGrp="1"/>
          </p:cNvSpPr>
          <p:nvPr>
            <p:ph type="title" idx="4294967295"/>
          </p:nvPr>
        </p:nvSpPr>
        <p:spPr/>
        <p:txBody>
          <a:bodyPr/>
          <a:lstStyle/>
          <a:p>
            <a:r>
              <a:rPr lang="en-US" sz="3600" b="1" smtClean="0">
                <a:latin typeface="Trebuchet MS" pitchFamily="34" charset="0"/>
              </a:rPr>
              <a:t>ILUSTRASI NILAI NOMINAL, NILAI BUKU, DAN NILAI PASAR</a:t>
            </a:r>
          </a:p>
        </p:txBody>
      </p:sp>
      <p:graphicFrame>
        <p:nvGraphicFramePr>
          <p:cNvPr id="4" name="Table 3"/>
          <p:cNvGraphicFramePr>
            <a:graphicFrameLocks noGrp="1"/>
          </p:cNvGraphicFramePr>
          <p:nvPr/>
        </p:nvGraphicFramePr>
        <p:xfrm>
          <a:off x="1643063" y="1571625"/>
          <a:ext cx="5643562" cy="5010480"/>
        </p:xfrm>
        <a:graphic>
          <a:graphicData uri="http://schemas.openxmlformats.org/drawingml/2006/table">
            <a:tbl>
              <a:tblPr/>
              <a:tblGrid>
                <a:gridCol w="1409700"/>
                <a:gridCol w="1411287"/>
                <a:gridCol w="1411288"/>
                <a:gridCol w="1411287"/>
              </a:tblGrid>
              <a:tr h="369888">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Nilai nominal, nilai buku, dan nilai pasar (harga penutupan) akhir tahun pada tahun 2001 s.d. 2003 (dalam rupiah per lembar saham).</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E0CBA3">
                        <a:alpha val="69803"/>
                      </a:srgb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PT Telekomunikasi Tbk</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E0CBA3">
                        <a:alpha val="69803"/>
                      </a:srgbClr>
                    </a:solidFill>
                  </a:tcPr>
                </a:tc>
                <a:tc hMerge="1">
                  <a:txBody>
                    <a:bodyPr/>
                    <a:lstStyle/>
                    <a:p>
                      <a:endParaRPr lang="en-US"/>
                    </a:p>
                  </a:txBody>
                  <a:tcPr/>
                </a:tc>
                <a:tc hMerge="1">
                  <a:txBody>
                    <a:bodyPr/>
                    <a:lstStyle/>
                    <a:p>
                      <a:endParaRPr lang="en-US"/>
                    </a:p>
                  </a:txBody>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2001</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2002</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2003</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nominal:</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buku:</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925</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1.450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1.718</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pasar: </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3.200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3.850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6.750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rgbClr val="000000"/>
                        </a:solidFill>
                        <a:effectLst/>
                        <a:latin typeface="Tw Cen MT" pitchFamily="34" charset="0"/>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PT Indofood Sukses Makmur Tbk</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hMerge="1">
                  <a:txBody>
                    <a:bodyPr/>
                    <a:lstStyle/>
                    <a:p>
                      <a:endParaRPr lang="en-US"/>
                    </a:p>
                  </a:txBody>
                  <a:tcPr/>
                </a:tc>
                <a:tc hMerge="1">
                  <a:txBody>
                    <a:bodyPr/>
                    <a:lstStyle/>
                    <a:p>
                      <a:endParaRPr lang="en-US"/>
                    </a:p>
                  </a:txBody>
                  <a:tcPr/>
                </a:tc>
              </a:tr>
              <a:tr h="161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2001</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2002</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2003</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nominal:</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buku:</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389</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390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434</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pasar: </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625</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600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800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PT Astra International Tbk</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hMerge="1">
                  <a:txBody>
                    <a:bodyPr/>
                    <a:lstStyle/>
                    <a:p>
                      <a:endParaRPr lang="en-US"/>
                    </a:p>
                  </a:txBody>
                  <a:tcPr/>
                </a:tc>
                <a:tc hMerge="1">
                  <a:txBody>
                    <a:bodyPr/>
                    <a:lstStyle/>
                    <a:p>
                      <a:endParaRPr lang="en-US"/>
                    </a:p>
                  </a:txBody>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2001</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2002</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2003</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nominal:</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buku:</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1.011</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2.492</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2.902</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pasar: </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1.950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3.150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PT Bank Central Asia Tbk</a:t>
                      </a:r>
                      <a:endParaRPr kumimoji="0" lang="en-US"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hMerge="1">
                  <a:txBody>
                    <a:bodyPr/>
                    <a:lstStyle/>
                    <a:p>
                      <a:endParaRPr lang="en-US"/>
                    </a:p>
                  </a:txBody>
                  <a:tcPr/>
                </a:tc>
                <a:tc hMerge="1">
                  <a:txBody>
                    <a:bodyPr/>
                    <a:lstStyle/>
                    <a:p>
                      <a:endParaRPr lang="en-US"/>
                    </a:p>
                  </a:txBody>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2001</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2002</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2003</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nominal:</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buku:</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3.287</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1.912</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2.059</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pasar: </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1.475</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2.500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3.325</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PT Ekadharma Tape Industry Tbk</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chemeClr val="bg2">
                        <a:alpha val="69803"/>
                      </a:schemeClr>
                    </a:solidFill>
                  </a:tcPr>
                </a:tc>
                <a:tc hMerge="1">
                  <a:txBody>
                    <a:bodyPr/>
                    <a:lstStyle/>
                    <a:p>
                      <a:endParaRPr lang="en-US"/>
                    </a:p>
                  </a:txBody>
                  <a:tcPr/>
                </a:tc>
                <a:tc hMerge="1">
                  <a:txBody>
                    <a:bodyPr/>
                    <a:lstStyle/>
                    <a:p>
                      <a:endParaRPr lang="en-US"/>
                    </a:p>
                  </a:txBody>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smtClean="0">
                        <a:ln>
                          <a:noFill/>
                        </a:ln>
                        <a:solidFill>
                          <a:schemeClr val="tx1"/>
                        </a:solidFill>
                        <a:effectLst/>
                        <a:latin typeface="Garamond" pitchFamily="18" charset="0"/>
                        <a:cs typeface="Times New Roman" pitchFamily="18"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2001</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2002</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w Cen MT" pitchFamily="34" charset="0"/>
                          <a:cs typeface="Arial" charset="0"/>
                        </a:rPr>
                        <a:t>2003</a:t>
                      </a:r>
                      <a:endParaRPr kumimoji="0" lang="en-US" sz="1200" b="1"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nominal:</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buku:</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1.040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1.086</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1.113</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r h="185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Nilai pasar: </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450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500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w Cen MT" pitchFamily="34" charset="0"/>
                          <a:cs typeface="Arial" charset="0"/>
                        </a:rPr>
                        <a:t>950</a:t>
                      </a: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Arial" charset="0"/>
                      </a:endParaRPr>
                    </a:p>
                  </a:txBody>
                  <a:tcPr marL="56444" marR="56444" marT="0" marB="0" anchor="b" horzOverflow="overflow">
                    <a:lnL w="12700" cap="flat" cmpd="sng" algn="ctr">
                      <a:solidFill>
                        <a:srgbClr val="D8B25C"/>
                      </a:solidFill>
                      <a:prstDash val="solid"/>
                      <a:round/>
                      <a:headEnd type="none" w="med" len="med"/>
                      <a:tailEnd type="none" w="med" len="med"/>
                    </a:lnL>
                    <a:lnR w="12700" cap="flat" cmpd="sng" algn="ctr">
                      <a:solidFill>
                        <a:srgbClr val="D8B25C"/>
                      </a:solidFill>
                      <a:prstDash val="solid"/>
                      <a:round/>
                      <a:headEnd type="none" w="med" len="med"/>
                      <a:tailEnd type="none" w="med" len="med"/>
                    </a:lnR>
                    <a:lnT w="12700" cap="flat" cmpd="sng" algn="ctr">
                      <a:solidFill>
                        <a:srgbClr val="D8B25C"/>
                      </a:solidFill>
                      <a:prstDash val="solid"/>
                      <a:round/>
                      <a:headEnd type="none" w="med" len="med"/>
                      <a:tailEnd type="none" w="med" len="med"/>
                    </a:lnT>
                    <a:lnB w="12700" cap="flat" cmpd="sng" algn="ctr">
                      <a:solidFill>
                        <a:srgbClr val="D8B25C"/>
                      </a:solidFill>
                      <a:prstDash val="solid"/>
                      <a:round/>
                      <a:headEnd type="none" w="med" len="med"/>
                      <a:tailEnd type="none" w="med" len="med"/>
                    </a:lnB>
                    <a:lnTlToBr>
                      <a:noFill/>
                    </a:lnTlToBr>
                    <a:lnBlToTr>
                      <a:noFill/>
                    </a:lnBlToTr>
                    <a:solidFill>
                      <a:srgbClr val="FFFFCC">
                        <a:alpha val="69803"/>
                      </a:srgbClr>
                    </a:solidFill>
                  </a:tcPr>
                </a:tc>
              </a:tr>
            </a:tbl>
          </a:graphicData>
        </a:graphic>
      </p:graphicFrame>
      <p:sp>
        <p:nvSpPr>
          <p:cNvPr id="28807" name="TextBox 4"/>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3/45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11"/>
          <p:cNvSpPr>
            <a:spLocks noGrp="1"/>
          </p:cNvSpPr>
          <p:nvPr>
            <p:ph type="body" idx="1"/>
          </p:nvPr>
        </p:nvSpPr>
        <p:spPr>
          <a:xfrm>
            <a:off x="612775" y="1600200"/>
            <a:ext cx="8153400" cy="4525963"/>
          </a:xfrm>
        </p:spPr>
        <p:txBody>
          <a:bodyPr/>
          <a:lstStyle/>
          <a:p>
            <a:r>
              <a:rPr lang="da-DK" sz="2500" smtClean="0">
                <a:latin typeface="Trebuchet MS" pitchFamily="34" charset="0"/>
              </a:rPr>
              <a:t>Menghitung earning per lembar saham DX.</a:t>
            </a:r>
            <a:endParaRPr lang="it-IT" sz="2500" smtClean="0">
              <a:latin typeface="Trebuchet MS" pitchFamily="34" charset="0"/>
            </a:endParaRPr>
          </a:p>
          <a:p>
            <a:pPr>
              <a:buFont typeface="Wingdings" pitchFamily="2" charset="2"/>
              <a:buNone/>
            </a:pPr>
            <a:r>
              <a:rPr lang="it-IT" sz="2500" smtClean="0">
                <a:latin typeface="Trebuchet MS" pitchFamily="34" charset="0"/>
              </a:rPr>
              <a:t>        </a:t>
            </a:r>
          </a:p>
          <a:p>
            <a:pPr>
              <a:buFont typeface="Wingdings" pitchFamily="2" charset="2"/>
              <a:buNone/>
            </a:pPr>
            <a:r>
              <a:rPr lang="it-IT" sz="2500" smtClean="0">
                <a:latin typeface="Trebuchet MS" pitchFamily="34" charset="0"/>
              </a:rPr>
              <a:t>                                    </a:t>
            </a:r>
          </a:p>
          <a:p>
            <a:pPr>
              <a:buFont typeface="Wingdings" pitchFamily="2" charset="2"/>
              <a:buNone/>
            </a:pPr>
            <a:r>
              <a:rPr lang="it-IT" sz="2500" smtClean="0">
                <a:latin typeface="Trebuchet MS" pitchFamily="34" charset="0"/>
              </a:rPr>
              <a:t>                                    = Rp1.000 per lembar saham</a:t>
            </a:r>
          </a:p>
          <a:p>
            <a:r>
              <a:rPr lang="it-IT" sz="2500" smtClean="0">
                <a:latin typeface="Trebuchet MS" pitchFamily="34" charset="0"/>
              </a:rPr>
              <a:t>Menghitung PER dengan menggunakan rumus:</a:t>
            </a:r>
          </a:p>
          <a:p>
            <a:endParaRPr lang="it-IT" sz="2500" smtClean="0">
              <a:latin typeface="Trebuchet MS" pitchFamily="34" charset="0"/>
            </a:endParaRPr>
          </a:p>
          <a:p>
            <a:endParaRPr lang="it-IT" sz="2500" smtClean="0">
              <a:latin typeface="Trebuchet MS" pitchFamily="34" charset="0"/>
            </a:endParaRPr>
          </a:p>
          <a:p>
            <a:r>
              <a:rPr lang="it-IT" sz="2500" smtClean="0">
                <a:latin typeface="Trebuchet MS" pitchFamily="34" charset="0"/>
              </a:rPr>
              <a:t>Jadi PER saham DX adalah 10 kali. Artinya, untuk memperoleh Rp1 dari earning perusahaan DX, investor harus membayar Rp10. </a:t>
            </a:r>
            <a:endParaRPr lang="en-US" sz="2500" smtClean="0">
              <a:latin typeface="Trebuchet MS" pitchFamily="34" charset="0"/>
            </a:endParaRPr>
          </a:p>
        </p:txBody>
      </p:sp>
      <p:sp>
        <p:nvSpPr>
          <p:cNvPr id="11" name="Round Diagonal Corner Rectangle 10"/>
          <p:cNvSpPr/>
          <p:nvPr/>
        </p:nvSpPr>
        <p:spPr>
          <a:xfrm>
            <a:off x="1714500" y="2143125"/>
            <a:ext cx="5572125" cy="714375"/>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133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3320" name="Rectangle 7"/>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id-ID"/>
          </a:p>
        </p:txBody>
      </p:sp>
      <p:graphicFrame>
        <p:nvGraphicFramePr>
          <p:cNvPr id="13314" name="Object 6"/>
          <p:cNvGraphicFramePr>
            <a:graphicFrameLocks noChangeAspect="1"/>
          </p:cNvGraphicFramePr>
          <p:nvPr/>
        </p:nvGraphicFramePr>
        <p:xfrm>
          <a:off x="1960563" y="2133600"/>
          <a:ext cx="4968875" cy="739775"/>
        </p:xfrm>
        <a:graphic>
          <a:graphicData uri="http://schemas.openxmlformats.org/presentationml/2006/ole">
            <p:oleObj spid="_x0000_s13314" name="Equation" r:id="rId4" imgW="2755900" imgH="406400" progId="Equation.DSMT4">
              <p:embed/>
            </p:oleObj>
          </a:graphicData>
        </a:graphic>
      </p:graphicFrame>
      <p:sp>
        <p:nvSpPr>
          <p:cNvPr id="1332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3315" name="Object 8"/>
          <p:cNvGraphicFramePr>
            <a:graphicFrameLocks noChangeAspect="1"/>
          </p:cNvGraphicFramePr>
          <p:nvPr/>
        </p:nvGraphicFramePr>
        <p:xfrm>
          <a:off x="2411413" y="3981450"/>
          <a:ext cx="4032250" cy="985838"/>
        </p:xfrm>
        <a:graphic>
          <a:graphicData uri="http://schemas.openxmlformats.org/presentationml/2006/ole">
            <p:oleObj spid="_x0000_s13315" name="Equation" r:id="rId5" imgW="1675673" imgH="406224" progId="Equation.DSMT4">
              <p:embed/>
            </p:oleObj>
          </a:graphicData>
        </a:graphic>
      </p:graphicFrame>
      <p:sp>
        <p:nvSpPr>
          <p:cNvPr id="13322" name="Rectangle 11"/>
          <p:cNvSpPr>
            <a:spLocks noGrp="1"/>
          </p:cNvSpPr>
          <p:nvPr>
            <p:ph type="title" idx="4294967295"/>
          </p:nvPr>
        </p:nvSpPr>
        <p:spPr>
          <a:xfrm>
            <a:off x="609600" y="381000"/>
            <a:ext cx="8153400" cy="990600"/>
          </a:xfrm>
        </p:spPr>
        <p:txBody>
          <a:bodyPr/>
          <a:lstStyle/>
          <a:p>
            <a:r>
              <a:rPr lang="en-US" sz="3600" b="1" smtClean="0">
                <a:latin typeface="Trebuchet MS" pitchFamily="34" charset="0"/>
              </a:rPr>
              <a:t>PENDEKATAN PRICE EARNING RATIO</a:t>
            </a:r>
          </a:p>
        </p:txBody>
      </p:sp>
      <p:sp>
        <p:nvSpPr>
          <p:cNvPr id="13323" name="TextBox 11"/>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39/45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11"/>
          <p:cNvSpPr>
            <a:spLocks noGrp="1"/>
          </p:cNvSpPr>
          <p:nvPr>
            <p:ph type="body" idx="1"/>
          </p:nvPr>
        </p:nvSpPr>
        <p:spPr>
          <a:xfrm>
            <a:off x="612775" y="1600200"/>
            <a:ext cx="8153400" cy="4525963"/>
          </a:xfrm>
        </p:spPr>
        <p:txBody>
          <a:bodyPr/>
          <a:lstStyle/>
          <a:p>
            <a:pPr>
              <a:lnSpc>
                <a:spcPct val="90000"/>
              </a:lnSpc>
            </a:pPr>
            <a:r>
              <a:rPr lang="sv-SE" smtClean="0">
                <a:latin typeface="Trebuchet MS" pitchFamily="34" charset="0"/>
              </a:rPr>
              <a:t>Contoh: Seorang investor membeli saham DPS. Misalkan perusahaan DPS tersebut hanya akan membagikan 80% (D</a:t>
            </a:r>
            <a:r>
              <a:rPr lang="sv-SE" baseline="-25000" smtClean="0">
                <a:latin typeface="Trebuchet MS" pitchFamily="34" charset="0"/>
              </a:rPr>
              <a:t>1</a:t>
            </a:r>
            <a:r>
              <a:rPr lang="sv-SE" smtClean="0">
                <a:latin typeface="Trebuchet MS" pitchFamily="34" charset="0"/>
              </a:rPr>
              <a:t>/E</a:t>
            </a:r>
            <a:r>
              <a:rPr lang="sv-SE" baseline="-25000" smtClean="0">
                <a:latin typeface="Trebuchet MS" pitchFamily="34" charset="0"/>
              </a:rPr>
              <a:t>1</a:t>
            </a:r>
            <a:r>
              <a:rPr lang="sv-SE" smtClean="0">
                <a:latin typeface="Trebuchet MS" pitchFamily="34" charset="0"/>
              </a:rPr>
              <a:t> = 0,8) dari earning yang diperolehnya bagi investor dalam bentuk dividen. Pertumbuhan dividen sebesar 5% dan tingkat return yang disyaratkan investor adalah 15%. </a:t>
            </a:r>
          </a:p>
          <a:p>
            <a:pPr>
              <a:lnSpc>
                <a:spcPct val="90000"/>
              </a:lnSpc>
            </a:pPr>
            <a:r>
              <a:rPr lang="en-US" smtClean="0">
                <a:latin typeface="Trebuchet MS" pitchFamily="34" charset="0"/>
              </a:rPr>
              <a:t>Dari data tersebut, kita bisa menghitung PER sebagai berikut:</a:t>
            </a:r>
          </a:p>
          <a:p>
            <a:pPr algn="ctr">
              <a:lnSpc>
                <a:spcPct val="90000"/>
              </a:lnSpc>
              <a:buFont typeface="Wingdings" pitchFamily="2" charset="2"/>
              <a:buNone/>
            </a:pPr>
            <a:r>
              <a:rPr lang="en-US" smtClean="0">
                <a:latin typeface="Trebuchet MS" pitchFamily="34" charset="0"/>
              </a:rPr>
              <a:t>	P/E = 8 kali</a:t>
            </a:r>
          </a:p>
        </p:txBody>
      </p:sp>
      <p:sp>
        <p:nvSpPr>
          <p:cNvPr id="532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3253" name="Rectangle 6"/>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id-ID"/>
          </a:p>
        </p:txBody>
      </p:sp>
      <p:sp>
        <p:nvSpPr>
          <p:cNvPr id="5325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3255" name="Rectangle 11"/>
          <p:cNvSpPr>
            <a:spLocks noGrp="1"/>
          </p:cNvSpPr>
          <p:nvPr>
            <p:ph type="title" idx="4294967295"/>
          </p:nvPr>
        </p:nvSpPr>
        <p:spPr>
          <a:xfrm>
            <a:off x="609600" y="381000"/>
            <a:ext cx="8153400" cy="990600"/>
          </a:xfrm>
        </p:spPr>
        <p:txBody>
          <a:bodyPr/>
          <a:lstStyle/>
          <a:p>
            <a:r>
              <a:rPr lang="en-US" sz="3600" b="1" smtClean="0">
                <a:latin typeface="Trebuchet MS" pitchFamily="34" charset="0"/>
              </a:rPr>
              <a:t>PENDEKATAN PRICE EARNING RATIO</a:t>
            </a:r>
          </a:p>
        </p:txBody>
      </p:sp>
      <p:sp>
        <p:nvSpPr>
          <p:cNvPr id="53256" name="TextBox 9"/>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40/45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7"/>
          <p:cNvSpPr>
            <a:spLocks noGrp="1"/>
          </p:cNvSpPr>
          <p:nvPr>
            <p:ph type="title" idx="4294967295"/>
          </p:nvPr>
        </p:nvSpPr>
        <p:spPr>
          <a:xfrm>
            <a:off x="609600" y="381000"/>
            <a:ext cx="8153400" cy="990600"/>
          </a:xfrm>
        </p:spPr>
        <p:txBody>
          <a:bodyPr/>
          <a:lstStyle/>
          <a:p>
            <a:r>
              <a:rPr lang="en-US" sz="3300" b="1" smtClean="0">
                <a:latin typeface="Trebuchet MS" pitchFamily="34" charset="0"/>
              </a:rPr>
              <a:t>PENDEKATAN PENILAIAN SAHAM LAINNYA</a:t>
            </a:r>
          </a:p>
        </p:txBody>
      </p:sp>
      <p:sp>
        <p:nvSpPr>
          <p:cNvPr id="54275" name="Rectangle 8"/>
          <p:cNvSpPr>
            <a:spLocks noGrp="1"/>
          </p:cNvSpPr>
          <p:nvPr>
            <p:ph type="body" idx="4294967295"/>
          </p:nvPr>
        </p:nvSpPr>
        <p:spPr/>
        <p:txBody>
          <a:bodyPr/>
          <a:lstStyle/>
          <a:p>
            <a:r>
              <a:rPr lang="en-US" sz="2400" smtClean="0">
                <a:latin typeface="Trebuchet MS" pitchFamily="34" charset="0"/>
              </a:rPr>
              <a:t>Rasio Harga/Nilai Buku.</a:t>
            </a:r>
          </a:p>
          <a:p>
            <a:pPr lvl="1"/>
            <a:r>
              <a:rPr lang="en-US" sz="2400" smtClean="0">
                <a:latin typeface="Trebuchet MS" pitchFamily="34" charset="0"/>
              </a:rPr>
              <a:t>Hubungan antara harga pasar dan nilai buku per lembar saham dapat dipakai untuk menentukan nilai  saham.</a:t>
            </a:r>
          </a:p>
          <a:p>
            <a:pPr lvl="1"/>
            <a:r>
              <a:rPr lang="sv-SE" sz="2400" smtClean="0">
                <a:latin typeface="Trebuchet MS" pitchFamily="34" charset="0"/>
              </a:rPr>
              <a:t>Rasio harga terhadap nilai buku banyak digunakan untuk menilai saham-saham sektor perbankan.</a:t>
            </a:r>
            <a:endParaRPr lang="en-US" sz="2400" smtClean="0">
              <a:latin typeface="Trebuchet MS" pitchFamily="34" charset="0"/>
            </a:endParaRPr>
          </a:p>
          <a:p>
            <a:pPr lvl="1"/>
            <a:r>
              <a:rPr lang="en-US" sz="2400" smtClean="0">
                <a:latin typeface="Trebuchet MS" pitchFamily="34" charset="0"/>
              </a:rPr>
              <a:t>Hasil penelitian menemukan bahwa saham-saham yang memiliki rasio harga/nilai buku yang rendah akan menghasilkan return yang secara signifikan lebih tinggi dibanding saham-saham yang memiliki rasio harga/nilai buku yang tinggi.</a:t>
            </a:r>
          </a:p>
        </p:txBody>
      </p:sp>
      <p:sp>
        <p:nvSpPr>
          <p:cNvPr id="54276" name="TextBox 3"/>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41/45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8"/>
          <p:cNvSpPr>
            <a:spLocks noGrp="1"/>
          </p:cNvSpPr>
          <p:nvPr>
            <p:ph type="body" idx="4294967295"/>
          </p:nvPr>
        </p:nvSpPr>
        <p:spPr/>
        <p:txBody>
          <a:bodyPr/>
          <a:lstStyle/>
          <a:p>
            <a:r>
              <a:rPr lang="en-US" sz="2600" smtClean="0">
                <a:latin typeface="Trebuchet MS" pitchFamily="34" charset="0"/>
              </a:rPr>
              <a:t>Rasio Harga/Aliran Kas. </a:t>
            </a:r>
          </a:p>
          <a:p>
            <a:pPr lvl="1"/>
            <a:r>
              <a:rPr lang="en-US" smtClean="0">
                <a:latin typeface="Trebuchet MS" pitchFamily="34" charset="0"/>
              </a:rPr>
              <a:t>Pendekatan ini mendasarkan diri pada aliran kas perusahaan, bukannya earning perusahaan.</a:t>
            </a:r>
          </a:p>
          <a:p>
            <a:pPr lvl="1"/>
            <a:r>
              <a:rPr lang="en-US" smtClean="0">
                <a:latin typeface="Trebuchet MS" pitchFamily="34" charset="0"/>
              </a:rPr>
              <a:t>Dalam penilaian saham perusahaan, investor bisa menggunakan informasi rasio harga/aliran kas ini sebagai pelengkap informasi PER, karena data aliran kas perusahaan bisa memberikan pemahaman yang lebih mendalam bagi investor tentang perubahan nilai saham yang akan terjadi.</a:t>
            </a:r>
          </a:p>
        </p:txBody>
      </p:sp>
      <p:sp>
        <p:nvSpPr>
          <p:cNvPr id="55299" name="Rectangle 7"/>
          <p:cNvSpPr>
            <a:spLocks noGrp="1"/>
          </p:cNvSpPr>
          <p:nvPr>
            <p:ph type="title" idx="4294967295"/>
          </p:nvPr>
        </p:nvSpPr>
        <p:spPr>
          <a:xfrm>
            <a:off x="609600" y="381000"/>
            <a:ext cx="8153400" cy="990600"/>
          </a:xfrm>
        </p:spPr>
        <p:txBody>
          <a:bodyPr/>
          <a:lstStyle/>
          <a:p>
            <a:r>
              <a:rPr lang="en-US" sz="3300" b="1" smtClean="0">
                <a:latin typeface="Trebuchet MS" pitchFamily="34" charset="0"/>
              </a:rPr>
              <a:t>PENDEKATAN PENILAIAN SAHAM LAINNYA</a:t>
            </a:r>
          </a:p>
        </p:txBody>
      </p:sp>
      <p:sp>
        <p:nvSpPr>
          <p:cNvPr id="55300"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42/45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16"/>
          <p:cNvSpPr>
            <a:spLocks noGrp="1"/>
          </p:cNvSpPr>
          <p:nvPr>
            <p:ph type="body" idx="4294967295"/>
          </p:nvPr>
        </p:nvSpPr>
        <p:spPr/>
        <p:txBody>
          <a:bodyPr/>
          <a:lstStyle/>
          <a:p>
            <a:r>
              <a:rPr lang="en-US" sz="2400" i="1" smtClean="0">
                <a:latin typeface="Trebuchet MS" pitchFamily="34" charset="0"/>
              </a:rPr>
              <a:t>Economic Value Added </a:t>
            </a:r>
            <a:r>
              <a:rPr lang="en-US" sz="2400" smtClean="0">
                <a:latin typeface="Trebuchet MS" pitchFamily="34" charset="0"/>
              </a:rPr>
              <a:t>(EVA).</a:t>
            </a:r>
          </a:p>
          <a:p>
            <a:pPr lvl="1"/>
            <a:r>
              <a:rPr lang="en-US" sz="2400" smtClean="0">
                <a:latin typeface="Trebuchet MS" pitchFamily="34" charset="0"/>
              </a:rPr>
              <a:t>EVA mengukur keberhasilan manajemen dalam meningkatkan nilai tambah (</a:t>
            </a:r>
            <a:r>
              <a:rPr lang="en-US" sz="2400" i="1" smtClean="0">
                <a:latin typeface="Trebuchet MS" pitchFamily="34" charset="0"/>
              </a:rPr>
              <a:t>value added</a:t>
            </a:r>
            <a:r>
              <a:rPr lang="en-US" sz="2400" smtClean="0">
                <a:latin typeface="Trebuchet MS" pitchFamily="34" charset="0"/>
              </a:rPr>
              <a:t>) bagi perusahaan.</a:t>
            </a:r>
          </a:p>
          <a:p>
            <a:pPr lvl="1"/>
            <a:r>
              <a:rPr lang="sv-SE" sz="2400" smtClean="0">
                <a:latin typeface="Trebuchet MS" pitchFamily="34" charset="0"/>
              </a:rPr>
              <a:t>Asumsinya adalah bahwa jika kinerja manajemen baik/efektif (dilihat dari besarnya nilai tambah yang diberikan), maka akan tercermin pada peningkatan harga saham perusahaan.</a:t>
            </a:r>
          </a:p>
          <a:p>
            <a:pPr lvl="1"/>
            <a:r>
              <a:rPr lang="sv-SE" sz="2400" smtClean="0">
                <a:latin typeface="Trebuchet MS" pitchFamily="34" charset="0"/>
              </a:rPr>
              <a:t>EVA dihitung dengan mengurangkan keuntungan operasi perusahaan dengan biaya modal perusahaan, baik untuk biaya hutang (</a:t>
            </a:r>
            <a:r>
              <a:rPr lang="sv-SE" sz="2400" i="1" smtClean="0">
                <a:latin typeface="Trebuchet MS" pitchFamily="34" charset="0"/>
              </a:rPr>
              <a:t>cost of debt</a:t>
            </a:r>
            <a:r>
              <a:rPr lang="sv-SE" sz="2400" smtClean="0">
                <a:latin typeface="Trebuchet MS" pitchFamily="34" charset="0"/>
              </a:rPr>
              <a:t>) maupun modal sendiri (</a:t>
            </a:r>
            <a:r>
              <a:rPr lang="sv-SE" sz="2400" i="1" smtClean="0">
                <a:latin typeface="Trebuchet MS" pitchFamily="34" charset="0"/>
              </a:rPr>
              <a:t>cost of equity</a:t>
            </a:r>
            <a:r>
              <a:rPr lang="sv-SE" sz="2400" smtClean="0">
                <a:latin typeface="Trebuchet MS" pitchFamily="34" charset="0"/>
              </a:rPr>
              <a:t>).</a:t>
            </a:r>
            <a:endParaRPr lang="en-US" sz="2400" smtClean="0">
              <a:latin typeface="Trebuchet MS" pitchFamily="34" charset="0"/>
            </a:endParaRPr>
          </a:p>
        </p:txBody>
      </p:sp>
      <p:sp>
        <p:nvSpPr>
          <p:cNvPr id="56323" name="Rectangle 7"/>
          <p:cNvSpPr>
            <a:spLocks noGrp="1"/>
          </p:cNvSpPr>
          <p:nvPr>
            <p:ph type="title" idx="4294967295"/>
          </p:nvPr>
        </p:nvSpPr>
        <p:spPr>
          <a:xfrm>
            <a:off x="609600" y="381000"/>
            <a:ext cx="8153400" cy="990600"/>
          </a:xfrm>
        </p:spPr>
        <p:txBody>
          <a:bodyPr/>
          <a:lstStyle/>
          <a:p>
            <a:r>
              <a:rPr lang="en-US" sz="3300" b="1" smtClean="0">
                <a:latin typeface="Trebuchet MS" pitchFamily="34" charset="0"/>
              </a:rPr>
              <a:t>PENDEKATAN PENILAIAN SAHAM LAINNYA</a:t>
            </a:r>
          </a:p>
        </p:txBody>
      </p:sp>
      <p:sp>
        <p:nvSpPr>
          <p:cNvPr id="56324"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43/45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571500" y="2857500"/>
            <a:ext cx="8143875" cy="2714625"/>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57347" name="Rectangle 7"/>
          <p:cNvSpPr>
            <a:spLocks noGrp="1"/>
          </p:cNvSpPr>
          <p:nvPr>
            <p:ph type="body" idx="1"/>
          </p:nvPr>
        </p:nvSpPr>
        <p:spPr>
          <a:xfrm>
            <a:off x="612775" y="1600200"/>
            <a:ext cx="8153400" cy="4525963"/>
          </a:xfrm>
        </p:spPr>
        <p:txBody>
          <a:bodyPr/>
          <a:lstStyle/>
          <a:p>
            <a:pPr marL="0" lvl="1" indent="3175">
              <a:buFont typeface="Wingdings 2" pitchFamily="18" charset="2"/>
              <a:buNone/>
            </a:pPr>
            <a:r>
              <a:rPr lang="en-US" sz="2800" smtClean="0">
                <a:latin typeface="Trebuchet MS" pitchFamily="34" charset="0"/>
              </a:rPr>
              <a:t>Secara matematis, EVA suatu perusahaan dapat dituliskan sebagai berikut:</a:t>
            </a:r>
          </a:p>
          <a:p>
            <a:pPr>
              <a:buFont typeface="Wingdings" pitchFamily="2" charset="2"/>
              <a:buNone/>
            </a:pPr>
            <a:r>
              <a:rPr lang="en-US" sz="2800" smtClean="0">
                <a:latin typeface="Trebuchet MS" pitchFamily="34" charset="0"/>
              </a:rPr>
              <a:t>	</a:t>
            </a:r>
          </a:p>
          <a:p>
            <a:pPr>
              <a:buFont typeface="Wingdings" pitchFamily="2" charset="2"/>
              <a:buNone/>
            </a:pPr>
            <a:r>
              <a:rPr lang="sv-SE" sz="2600" smtClean="0">
                <a:latin typeface="Trebuchet MS" pitchFamily="34" charset="0"/>
              </a:rPr>
              <a:t>EVA = Laba bersih operasi setelah dikurangi pajak – besarnya biaya modal operasi dalam rupiah setelah dikurangi  pajak</a:t>
            </a:r>
          </a:p>
          <a:p>
            <a:pPr>
              <a:buFont typeface="Wingdings" pitchFamily="2" charset="2"/>
              <a:buNone/>
            </a:pPr>
            <a:endParaRPr lang="sv-SE" sz="800" smtClean="0">
              <a:latin typeface="Trebuchet MS" pitchFamily="34" charset="0"/>
            </a:endParaRPr>
          </a:p>
          <a:p>
            <a:pPr>
              <a:buFont typeface="Wingdings" pitchFamily="2" charset="2"/>
              <a:buNone/>
            </a:pPr>
            <a:r>
              <a:rPr lang="sv-SE" sz="2600" smtClean="0">
                <a:latin typeface="Trebuchet MS" pitchFamily="34" charset="0"/>
              </a:rPr>
              <a:t>EVA = [EBIT (1 – pajak)] – [(modal operasi) (persentase biaya modal setelah pajak) </a:t>
            </a:r>
            <a:endParaRPr lang="en-US" sz="2600" smtClean="0">
              <a:latin typeface="Trebuchet MS" pitchFamily="34" charset="0"/>
            </a:endParaRPr>
          </a:p>
        </p:txBody>
      </p:sp>
      <p:sp>
        <p:nvSpPr>
          <p:cNvPr id="57348" name="Rectangle 7"/>
          <p:cNvSpPr>
            <a:spLocks noGrp="1"/>
          </p:cNvSpPr>
          <p:nvPr>
            <p:ph type="title" idx="4294967295"/>
          </p:nvPr>
        </p:nvSpPr>
        <p:spPr>
          <a:xfrm>
            <a:off x="609600" y="381000"/>
            <a:ext cx="8153400" cy="990600"/>
          </a:xfrm>
        </p:spPr>
        <p:txBody>
          <a:bodyPr/>
          <a:lstStyle/>
          <a:p>
            <a:r>
              <a:rPr lang="en-US" sz="3300" b="1" smtClean="0">
                <a:latin typeface="Trebuchet MS" pitchFamily="34" charset="0"/>
              </a:rPr>
              <a:t>PENDEKATAN</a:t>
            </a:r>
            <a:r>
              <a:rPr lang="en-US" sz="3100" b="1" smtClean="0">
                <a:latin typeface="Trebuchet MS" pitchFamily="34" charset="0"/>
              </a:rPr>
              <a:t> PENILAIAN SAHAM LAINNYA</a:t>
            </a:r>
          </a:p>
        </p:txBody>
      </p:sp>
      <p:sp>
        <p:nvSpPr>
          <p:cNvPr id="57349" name="TextBox 5"/>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44/45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r>
              <a:rPr lang="en-US" b="1" smtClean="0">
                <a:latin typeface="Trebuchet MS" pitchFamily="34" charset="0"/>
              </a:rPr>
              <a:t>CONTOH PERHITUNGAN EVA</a:t>
            </a:r>
          </a:p>
        </p:txBody>
      </p:sp>
      <p:pic>
        <p:nvPicPr>
          <p:cNvPr id="66563" name="Picture 3" descr="Untitled-5.png"/>
          <p:cNvPicPr>
            <a:picLocks noChangeAspect="1"/>
          </p:cNvPicPr>
          <p:nvPr/>
        </p:nvPicPr>
        <p:blipFill>
          <a:blip r:embed="rId3" cstate="print">
            <a:duotone>
              <a:prstClr val="black"/>
              <a:srgbClr val="D9C3A5">
                <a:tint val="50000"/>
                <a:satMod val="180000"/>
              </a:srgbClr>
            </a:duotone>
          </a:blip>
          <a:srcRect/>
          <a:stretch>
            <a:fillRect/>
          </a:stretch>
        </p:blipFill>
        <p:spPr bwMode="auto">
          <a:xfrm>
            <a:off x="1143000" y="1676400"/>
            <a:ext cx="6629400" cy="4343400"/>
          </a:xfrm>
          <a:prstGeom prst="rect">
            <a:avLst/>
          </a:prstGeom>
          <a:noFill/>
          <a:ln w="9525">
            <a:noFill/>
            <a:miter lim="800000"/>
            <a:headEnd/>
            <a:tailEnd/>
          </a:ln>
        </p:spPr>
      </p:pic>
      <p:sp>
        <p:nvSpPr>
          <p:cNvPr id="58372" name="TextBox 4"/>
          <p:cNvSpPr txBox="1">
            <a:spLocks noChangeArrowheads="1"/>
          </p:cNvSpPr>
          <p:nvPr/>
        </p:nvSpPr>
        <p:spPr bwMode="auto">
          <a:xfrm>
            <a:off x="7848600" y="1219200"/>
            <a:ext cx="6985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45/45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7"/>
          <p:cNvSpPr>
            <a:spLocks noGrp="1"/>
          </p:cNvSpPr>
          <p:nvPr>
            <p:ph type="title" idx="4294967295"/>
          </p:nvPr>
        </p:nvSpPr>
        <p:spPr>
          <a:xfrm>
            <a:off x="609600" y="381000"/>
            <a:ext cx="8153400" cy="990600"/>
          </a:xfrm>
        </p:spPr>
        <p:txBody>
          <a:bodyPr/>
          <a:lstStyle/>
          <a:p>
            <a:r>
              <a:rPr lang="en-US" sz="4000" b="1" smtClean="0">
                <a:latin typeface="Trebuchet MS" pitchFamily="34" charset="0"/>
              </a:rPr>
              <a:t>NILAI INTRINSIK DAN NILAI PASAR</a:t>
            </a:r>
          </a:p>
        </p:txBody>
      </p:sp>
      <p:sp>
        <p:nvSpPr>
          <p:cNvPr id="29699" name="Rectangle 8"/>
          <p:cNvSpPr>
            <a:spLocks noGrp="1"/>
          </p:cNvSpPr>
          <p:nvPr>
            <p:ph type="body" idx="4294967295"/>
          </p:nvPr>
        </p:nvSpPr>
        <p:spPr/>
        <p:txBody>
          <a:bodyPr/>
          <a:lstStyle/>
          <a:p>
            <a:r>
              <a:rPr lang="en-US" sz="2800" smtClean="0">
                <a:latin typeface="Trebuchet MS" pitchFamily="34" charset="0"/>
              </a:rPr>
              <a:t>Investor berkepentingan untuk mengetahui ketiga nilai tersebut sebagai informasi penting dalam pengambilan keputusan investasi yang tepat. </a:t>
            </a:r>
          </a:p>
          <a:p>
            <a:r>
              <a:rPr lang="en-US" sz="2800" smtClean="0">
                <a:latin typeface="Trebuchet MS" pitchFamily="34" charset="0"/>
              </a:rPr>
              <a:t>Dalam membeli atau menjual saham, investor akan membandingkan nilai intrinsik dengan nilai pasar saham bersangkutan (overvalued atau undervalued).</a:t>
            </a:r>
          </a:p>
        </p:txBody>
      </p:sp>
      <p:sp>
        <p:nvSpPr>
          <p:cNvPr id="29700" name="TextBox 3"/>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4/45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9"/>
          <p:cNvSpPr>
            <a:spLocks noGrp="1"/>
          </p:cNvSpPr>
          <p:nvPr>
            <p:ph type="body" idx="1"/>
          </p:nvPr>
        </p:nvSpPr>
        <p:spPr>
          <a:xfrm>
            <a:off x="612775" y="1600200"/>
            <a:ext cx="8153400" cy="4525963"/>
          </a:xfrm>
        </p:spPr>
        <p:txBody>
          <a:bodyPr/>
          <a:lstStyle/>
          <a:p>
            <a:pPr>
              <a:buFont typeface="Wingdings" pitchFamily="2" charset="2"/>
              <a:buNone/>
            </a:pPr>
            <a:r>
              <a:rPr lang="en-US" sz="2800" smtClean="0">
                <a:latin typeface="Trebuchet MS" pitchFamily="34" charset="0"/>
              </a:rPr>
              <a:t> </a:t>
            </a:r>
          </a:p>
        </p:txBody>
      </p:sp>
      <p:sp>
        <p:nvSpPr>
          <p:cNvPr id="30723" name="Rectangle 7"/>
          <p:cNvSpPr>
            <a:spLocks noGrp="1"/>
          </p:cNvSpPr>
          <p:nvPr>
            <p:ph type="title" idx="4294967295"/>
          </p:nvPr>
        </p:nvSpPr>
        <p:spPr>
          <a:xfrm>
            <a:off x="609600" y="381000"/>
            <a:ext cx="8153400" cy="990600"/>
          </a:xfrm>
        </p:spPr>
        <p:txBody>
          <a:bodyPr/>
          <a:lstStyle/>
          <a:p>
            <a:r>
              <a:rPr lang="en-US" sz="4000" b="1" smtClean="0">
                <a:latin typeface="Trebuchet MS" pitchFamily="34" charset="0"/>
              </a:rPr>
              <a:t>NILAI INTRINSIK DAN NILAI PASAR</a:t>
            </a:r>
          </a:p>
        </p:txBody>
      </p:sp>
      <p:sp>
        <p:nvSpPr>
          <p:cNvPr id="30724" name="TextBox 3"/>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5/45</a:t>
            </a:r>
          </a:p>
        </p:txBody>
      </p:sp>
      <p:graphicFrame>
        <p:nvGraphicFramePr>
          <p:cNvPr id="5" name="Content Placeholder 3"/>
          <p:cNvGraphicFramePr>
            <a:graphicFrameLocks/>
          </p:cNvGraphicFramePr>
          <p:nvPr/>
        </p:nvGraphicFramePr>
        <p:xfrm>
          <a:off x="490566"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5"/>
          <p:cNvSpPr>
            <a:spLocks noGrp="1"/>
          </p:cNvSpPr>
          <p:nvPr>
            <p:ph type="title" idx="4294967295"/>
          </p:nvPr>
        </p:nvSpPr>
        <p:spPr>
          <a:xfrm>
            <a:off x="609600" y="381000"/>
            <a:ext cx="8153400" cy="990600"/>
          </a:xfrm>
        </p:spPr>
        <p:txBody>
          <a:bodyPr/>
          <a:lstStyle/>
          <a:p>
            <a:r>
              <a:rPr lang="en-US" sz="4000" b="1" smtClean="0">
                <a:latin typeface="Trebuchet MS" pitchFamily="34" charset="0"/>
              </a:rPr>
              <a:t>PENDEKATAN NILAI SEKARANG</a:t>
            </a:r>
          </a:p>
        </p:txBody>
      </p:sp>
      <p:sp>
        <p:nvSpPr>
          <p:cNvPr id="31747" name="Rectangle 6"/>
          <p:cNvSpPr>
            <a:spLocks noGrp="1"/>
          </p:cNvSpPr>
          <p:nvPr>
            <p:ph type="body" idx="4294967295"/>
          </p:nvPr>
        </p:nvSpPr>
        <p:spPr/>
        <p:txBody>
          <a:bodyPr/>
          <a:lstStyle/>
          <a:p>
            <a:r>
              <a:rPr lang="en-US" sz="2600" smtClean="0">
                <a:latin typeface="Trebuchet MS" pitchFamily="34" charset="0"/>
              </a:rPr>
              <a:t>Perhitungan nilai saham dilakukan dengan mendiskontokan semua aliran kas yang diharapkan di masa datang dengan tingkat diskonto sebesar tingkat return yang disyaratkan investor.</a:t>
            </a:r>
          </a:p>
          <a:p>
            <a:r>
              <a:rPr lang="en-US" sz="2600" smtClean="0">
                <a:latin typeface="Trebuchet MS" pitchFamily="34" charset="0"/>
              </a:rPr>
              <a:t>Nilai intrinsik atau disebut juga nilai teoritis suatu saham nantinya akan sama dengan nilai diskonto semua aliran kas yang akan diterima investor di masa datang.</a:t>
            </a:r>
          </a:p>
          <a:p>
            <a:r>
              <a:rPr lang="sv-SE" sz="2600" smtClean="0">
                <a:latin typeface="Trebuchet MS" pitchFamily="34" charset="0"/>
              </a:rPr>
              <a:t>Tingkat return yang disyaratkan merupakan tingkat return minimum yang diharapkan atas pembelian suatu saham.</a:t>
            </a:r>
            <a:endParaRPr lang="en-US" sz="2600" smtClean="0">
              <a:latin typeface="Trebuchet MS" pitchFamily="34" charset="0"/>
            </a:endParaRPr>
          </a:p>
        </p:txBody>
      </p:sp>
      <p:sp>
        <p:nvSpPr>
          <p:cNvPr id="31748" name="TextBox 3"/>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6/45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5"/>
          <p:cNvSpPr>
            <a:spLocks noGrp="1"/>
          </p:cNvSpPr>
          <p:nvPr>
            <p:ph type="body" idx="1"/>
          </p:nvPr>
        </p:nvSpPr>
        <p:spPr>
          <a:xfrm>
            <a:off x="612775" y="1600200"/>
            <a:ext cx="8153400" cy="4525963"/>
          </a:xfrm>
        </p:spPr>
        <p:txBody>
          <a:bodyPr/>
          <a:lstStyle/>
          <a:p>
            <a:pPr marL="355600" indent="-355600">
              <a:defRPr/>
            </a:pPr>
            <a:r>
              <a:rPr lang="en-US" sz="2800" smtClean="0">
                <a:latin typeface="Trebuchet MS" pitchFamily="34" charset="0"/>
                <a:ea typeface="ＭＳ Ｐゴシック" pitchFamily="34" charset="-128"/>
              </a:rPr>
              <a:t>Proses penilaian saham meliputi:</a:t>
            </a:r>
          </a:p>
          <a:p>
            <a:pPr marL="862013" lvl="1" indent="-495300">
              <a:buClr>
                <a:schemeClr val="bg2">
                  <a:lumMod val="50000"/>
                </a:schemeClr>
              </a:buClr>
              <a:buFont typeface="Wingdings 2" pitchFamily="18" charset="2"/>
              <a:buAutoNum type="arabicPeriod"/>
              <a:defRPr/>
            </a:pPr>
            <a:r>
              <a:rPr lang="en-US" sz="2800" smtClean="0">
                <a:latin typeface="Trebuchet MS" pitchFamily="34" charset="0"/>
                <a:ea typeface="ＭＳ Ｐゴシック" pitchFamily="34" charset="-128"/>
              </a:rPr>
              <a:t>Estimasi aliran kas saham di masa depan.</a:t>
            </a:r>
          </a:p>
          <a:p>
            <a:pPr marL="862013" lvl="1" indent="-495300">
              <a:buClr>
                <a:schemeClr val="bg2">
                  <a:lumMod val="50000"/>
                </a:schemeClr>
              </a:buClr>
              <a:buFont typeface="Wingdings 2" pitchFamily="18" charset="2"/>
              <a:buAutoNum type="arabicPeriod"/>
              <a:defRPr/>
            </a:pPr>
            <a:r>
              <a:rPr lang="en-US" sz="2800" smtClean="0">
                <a:latin typeface="Trebuchet MS" pitchFamily="34" charset="0"/>
                <a:ea typeface="ＭＳ Ｐゴシック" pitchFamily="34" charset="-128"/>
              </a:rPr>
              <a:t>Estimasi tingkat return yang disyaratkan.</a:t>
            </a:r>
          </a:p>
          <a:p>
            <a:pPr marL="862013" lvl="1" indent="-495300">
              <a:buClr>
                <a:schemeClr val="bg2">
                  <a:lumMod val="50000"/>
                </a:schemeClr>
              </a:buClr>
              <a:buFont typeface="Wingdings 2" pitchFamily="18" charset="2"/>
              <a:buAutoNum type="arabicPeriod"/>
              <a:defRPr/>
            </a:pPr>
            <a:r>
              <a:rPr lang="en-US" sz="2800" smtClean="0">
                <a:latin typeface="Trebuchet MS" pitchFamily="34" charset="0"/>
                <a:ea typeface="ＭＳ Ｐゴシック" pitchFamily="34" charset="-128"/>
              </a:rPr>
              <a:t>Mendiskontokan setiap aliran kas dengan tingkat diskonto sebesar tingkat return yang disyaratkan. </a:t>
            </a:r>
          </a:p>
          <a:p>
            <a:pPr marL="862013" lvl="1" indent="-495300">
              <a:buClr>
                <a:schemeClr val="bg2">
                  <a:lumMod val="50000"/>
                </a:schemeClr>
              </a:buClr>
              <a:buFont typeface="Wingdings 2" pitchFamily="18" charset="2"/>
              <a:buAutoNum type="arabicPeriod"/>
              <a:defRPr/>
            </a:pPr>
            <a:r>
              <a:rPr lang="en-US" sz="2800" smtClean="0">
                <a:latin typeface="Trebuchet MS" pitchFamily="34" charset="0"/>
                <a:ea typeface="ＭＳ Ｐゴシック" pitchFamily="34" charset="-128"/>
              </a:rPr>
              <a:t>Nilai sekarang setiap aliran kas tersebut dijumlahkan, sehingga diperoleh nilai intrinsik saham bersangkutan.</a:t>
            </a:r>
          </a:p>
        </p:txBody>
      </p:sp>
      <p:sp>
        <p:nvSpPr>
          <p:cNvPr id="32771" name="TextBox 2"/>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7/45</a:t>
            </a:r>
          </a:p>
        </p:txBody>
      </p:sp>
      <p:sp>
        <p:nvSpPr>
          <p:cNvPr id="32772" name="Rectangle 5"/>
          <p:cNvSpPr>
            <a:spLocks noGrp="1"/>
          </p:cNvSpPr>
          <p:nvPr>
            <p:ph type="title" idx="4294967295"/>
          </p:nvPr>
        </p:nvSpPr>
        <p:spPr>
          <a:xfrm>
            <a:off x="609600" y="381000"/>
            <a:ext cx="8153400" cy="990600"/>
          </a:xfrm>
        </p:spPr>
        <p:txBody>
          <a:bodyPr/>
          <a:lstStyle/>
          <a:p>
            <a:r>
              <a:rPr lang="en-US" sz="4000" b="1" smtClean="0">
                <a:latin typeface="Trebuchet MS" pitchFamily="34" charset="0"/>
              </a:rPr>
              <a:t>PENDEKATAN NILAI SEKARANG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46"/>
          <p:cNvSpPr/>
          <p:nvPr/>
        </p:nvSpPr>
        <p:spPr>
          <a:xfrm>
            <a:off x="428625" y="1571625"/>
            <a:ext cx="6929438" cy="50720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solidFill>
                <a:srgbClr val="000000"/>
              </a:solidFill>
              <a:cs typeface="Arial" charset="0"/>
            </a:endParaRPr>
          </a:p>
        </p:txBody>
      </p:sp>
      <p:sp>
        <p:nvSpPr>
          <p:cNvPr id="1029" name="Content Placeholder 2"/>
          <p:cNvSpPr txBox="1">
            <a:spLocks/>
          </p:cNvSpPr>
          <p:nvPr/>
        </p:nvSpPr>
        <p:spPr bwMode="auto">
          <a:xfrm>
            <a:off x="612775" y="1600200"/>
            <a:ext cx="8153400" cy="44958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 	0		1	        2	                 t	          n</a:t>
            </a: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                                CF</a:t>
            </a:r>
            <a:r>
              <a:rPr lang="en-US" baseline="-25000">
                <a:latin typeface="Tw Cen MT" pitchFamily="34" charset="0"/>
                <a:ea typeface="MS PGothic" pitchFamily="34" charset="-128"/>
              </a:rPr>
              <a:t>1      </a:t>
            </a:r>
            <a:r>
              <a:rPr lang="en-US">
                <a:latin typeface="Tw Cen MT" pitchFamily="34" charset="0"/>
                <a:ea typeface="MS PGothic" pitchFamily="34" charset="-128"/>
              </a:rPr>
              <a:t>	        CF</a:t>
            </a:r>
            <a:r>
              <a:rPr lang="en-US" baseline="-25000">
                <a:latin typeface="Tw Cen MT" pitchFamily="34" charset="0"/>
                <a:ea typeface="MS PGothic" pitchFamily="34" charset="-128"/>
              </a:rPr>
              <a:t>2</a:t>
            </a:r>
            <a:r>
              <a:rPr lang="en-US">
                <a:latin typeface="Tw Cen MT" pitchFamily="34" charset="0"/>
                <a:ea typeface="MS PGothic" pitchFamily="34" charset="-128"/>
              </a:rPr>
              <a:t>	                CF</a:t>
            </a:r>
            <a:r>
              <a:rPr lang="en-US" baseline="-25000">
                <a:latin typeface="Tw Cen MT" pitchFamily="34" charset="0"/>
                <a:ea typeface="MS PGothic" pitchFamily="34" charset="-128"/>
              </a:rPr>
              <a:t>t</a:t>
            </a:r>
            <a:r>
              <a:rPr lang="en-US">
                <a:latin typeface="Tw Cen MT" pitchFamily="34" charset="0"/>
                <a:ea typeface="MS PGothic" pitchFamily="34" charset="-128"/>
              </a:rPr>
              <a:t>	         CF</a:t>
            </a:r>
            <a:r>
              <a:rPr lang="en-US" baseline="-25000">
                <a:latin typeface="Tw Cen MT" pitchFamily="34" charset="0"/>
                <a:ea typeface="MS PGothic" pitchFamily="34" charset="-128"/>
              </a:rPr>
              <a:t>n</a:t>
            </a:r>
            <a:r>
              <a:rPr lang="en-US">
                <a:latin typeface="Tw Cen MT" pitchFamily="34" charset="0"/>
                <a:ea typeface="MS PGothic" pitchFamily="34" charset="-128"/>
              </a:rPr>
              <a:t>		</a:t>
            </a:r>
          </a:p>
          <a:p>
            <a:pPr marL="319088" indent="-319088" eaLnBrk="0" hangingPunct="0">
              <a:spcBef>
                <a:spcPts val="700"/>
              </a:spcBef>
              <a:buClr>
                <a:schemeClr val="accent2"/>
              </a:buClr>
              <a:buSzPct val="60000"/>
              <a:buFont typeface="Wingdings" pitchFamily="2" charset="2"/>
              <a:buNone/>
            </a:pPr>
            <a:endParaRPr lang="en-US">
              <a:latin typeface="Tw Cen MT" pitchFamily="34" charset="0"/>
              <a:ea typeface="MS PGothic" pitchFamily="34" charset="-128"/>
            </a:endParaRP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PV CF</a:t>
            </a:r>
            <a:r>
              <a:rPr lang="en-US" baseline="-25000">
                <a:latin typeface="Tw Cen MT" pitchFamily="34" charset="0"/>
                <a:ea typeface="MS PGothic" pitchFamily="34" charset="-128"/>
              </a:rPr>
              <a:t>1 </a:t>
            </a:r>
            <a:r>
              <a:rPr lang="en-US">
                <a:latin typeface="Tw Cen MT" pitchFamily="34" charset="0"/>
                <a:ea typeface="MS PGothic" pitchFamily="34" charset="-128"/>
              </a:rPr>
              <a:t>		   k</a:t>
            </a:r>
            <a:r>
              <a:rPr lang="en-US" baseline="-25000">
                <a:latin typeface="Tw Cen MT" pitchFamily="34" charset="0"/>
                <a:ea typeface="MS PGothic" pitchFamily="34" charset="-128"/>
              </a:rPr>
              <a:t>1 </a:t>
            </a:r>
            <a:endParaRPr lang="en-US">
              <a:latin typeface="Tw Cen MT" pitchFamily="34" charset="0"/>
              <a:ea typeface="MS PGothic" pitchFamily="34" charset="-128"/>
            </a:endParaRP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PV CF</a:t>
            </a:r>
            <a:r>
              <a:rPr lang="en-US" baseline="-25000">
                <a:latin typeface="Tw Cen MT" pitchFamily="34" charset="0"/>
                <a:ea typeface="MS PGothic" pitchFamily="34" charset="-128"/>
              </a:rPr>
              <a:t>2</a:t>
            </a:r>
            <a:r>
              <a:rPr lang="en-US">
                <a:latin typeface="Tw Cen MT" pitchFamily="34" charset="0"/>
                <a:ea typeface="MS PGothic" pitchFamily="34" charset="-128"/>
              </a:rPr>
              <a:t>			            k</a:t>
            </a:r>
            <a:r>
              <a:rPr lang="en-US" baseline="-25000">
                <a:latin typeface="Tw Cen MT" pitchFamily="34" charset="0"/>
                <a:ea typeface="MS PGothic" pitchFamily="34" charset="-128"/>
              </a:rPr>
              <a:t>2</a:t>
            </a:r>
            <a:endParaRPr lang="en-US">
              <a:latin typeface="Tw Cen MT" pitchFamily="34" charset="0"/>
              <a:ea typeface="MS PGothic" pitchFamily="34" charset="-128"/>
            </a:endParaRP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PV CF</a:t>
            </a:r>
            <a:r>
              <a:rPr lang="en-US" baseline="-25000">
                <a:latin typeface="Tw Cen MT" pitchFamily="34" charset="0"/>
                <a:ea typeface="MS PGothic" pitchFamily="34" charset="-128"/>
              </a:rPr>
              <a:t>t</a:t>
            </a:r>
            <a:r>
              <a:rPr lang="en-US">
                <a:latin typeface="Tw Cen MT" pitchFamily="34" charset="0"/>
                <a:ea typeface="MS PGothic" pitchFamily="34" charset="-128"/>
              </a:rPr>
              <a:t>					   k</a:t>
            </a:r>
            <a:r>
              <a:rPr lang="en-US" baseline="-25000">
                <a:latin typeface="Tw Cen MT" pitchFamily="34" charset="0"/>
                <a:ea typeface="MS PGothic" pitchFamily="34" charset="-128"/>
              </a:rPr>
              <a:t>t</a:t>
            </a:r>
            <a:endParaRPr lang="en-US">
              <a:latin typeface="Tw Cen MT" pitchFamily="34" charset="0"/>
              <a:ea typeface="MS PGothic" pitchFamily="34" charset="-128"/>
            </a:endParaRP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PV CF</a:t>
            </a:r>
            <a:r>
              <a:rPr lang="en-US" baseline="-25000">
                <a:latin typeface="Tw Cen MT" pitchFamily="34" charset="0"/>
                <a:ea typeface="MS PGothic" pitchFamily="34" charset="-128"/>
              </a:rPr>
              <a:t>n</a:t>
            </a:r>
            <a:r>
              <a:rPr lang="en-US">
                <a:latin typeface="Tw Cen MT" pitchFamily="34" charset="0"/>
                <a:ea typeface="MS PGothic" pitchFamily="34" charset="-128"/>
              </a:rPr>
              <a:t>						            k</a:t>
            </a:r>
            <a:r>
              <a:rPr lang="en-US" baseline="-25000">
                <a:latin typeface="Tw Cen MT" pitchFamily="34" charset="0"/>
                <a:ea typeface="MS PGothic" pitchFamily="34" charset="-128"/>
              </a:rPr>
              <a:t>n</a:t>
            </a:r>
            <a:endParaRPr lang="en-US">
              <a:latin typeface="Tw Cen MT" pitchFamily="34" charset="0"/>
              <a:ea typeface="MS PGothic" pitchFamily="34" charset="-128"/>
            </a:endParaRPr>
          </a:p>
          <a:p>
            <a:pPr marL="319088" indent="-319088" eaLnBrk="0" hangingPunct="0">
              <a:spcBef>
                <a:spcPts val="700"/>
              </a:spcBef>
              <a:buClr>
                <a:schemeClr val="accent2"/>
              </a:buClr>
              <a:buSzPct val="60000"/>
              <a:buFont typeface="Wingdings" pitchFamily="2" charset="2"/>
              <a:buNone/>
            </a:pPr>
            <a:r>
              <a:rPr lang="en-US">
                <a:latin typeface="Tw Cen MT" pitchFamily="34" charset="0"/>
                <a:ea typeface="MS PGothic" pitchFamily="34" charset="-128"/>
              </a:rPr>
              <a:t>   Vo</a:t>
            </a:r>
          </a:p>
        </p:txBody>
      </p:sp>
      <p:sp>
        <p:nvSpPr>
          <p:cNvPr id="1030" name="Title 1"/>
          <p:cNvSpPr>
            <a:spLocks noGrp="1"/>
          </p:cNvSpPr>
          <p:nvPr>
            <p:ph type="title"/>
          </p:nvPr>
        </p:nvSpPr>
        <p:spPr>
          <a:xfrm>
            <a:off x="612775" y="381000"/>
            <a:ext cx="8153400" cy="990600"/>
          </a:xfrm>
        </p:spPr>
        <p:txBody>
          <a:bodyPr/>
          <a:lstStyle/>
          <a:p>
            <a:r>
              <a:rPr lang="en-US" sz="3300" b="1" smtClean="0">
                <a:latin typeface="Trebuchet MS" pitchFamily="34" charset="0"/>
              </a:rPr>
              <a:t>PROSES PENENTUAN NILAI SEKARANG</a:t>
            </a:r>
          </a:p>
        </p:txBody>
      </p:sp>
      <p:sp>
        <p:nvSpPr>
          <p:cNvPr id="1031" name="Rectangle 5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032" name="Rectangle 5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033" name="Rectangle 55"/>
          <p:cNvSpPr>
            <a:spLocks noChangeArrowheads="1"/>
          </p:cNvSpPr>
          <p:nvPr/>
        </p:nvSpPr>
        <p:spPr bwMode="auto">
          <a:xfrm>
            <a:off x="2347913" y="5402263"/>
            <a:ext cx="5438775" cy="1169987"/>
          </a:xfrm>
          <a:prstGeom prst="rect">
            <a:avLst/>
          </a:prstGeom>
          <a:noFill/>
          <a:ln w="9525">
            <a:noFill/>
            <a:miter lim="800000"/>
            <a:headEnd/>
            <a:tailEnd/>
          </a:ln>
        </p:spPr>
        <p:txBody>
          <a:bodyPr anchor="ctr">
            <a:spAutoFit/>
          </a:bodyPr>
          <a:lstStyle/>
          <a:p>
            <a:pPr indent="227013" eaLnBrk="0" hangingPunct="0"/>
            <a:r>
              <a:rPr lang="sv-SE" sz="1400">
                <a:latin typeface="Garamond" pitchFamily="18" charset="0"/>
                <a:ea typeface="MS Mincho" pitchFamily="49" charset="-128"/>
              </a:rPr>
              <a:t>dimana: </a:t>
            </a:r>
            <a:endParaRPr lang="en-US" sz="1000"/>
          </a:p>
          <a:p>
            <a:pPr indent="227013" eaLnBrk="0" hangingPunct="0"/>
            <a:r>
              <a:rPr lang="sv-SE" sz="1400">
                <a:latin typeface="Garamond" pitchFamily="18" charset="0"/>
                <a:ea typeface="MS Mincho" pitchFamily="49" charset="-128"/>
              </a:rPr>
              <a:t>Vo	=  Nilai sekarang dari suatu saham</a:t>
            </a:r>
            <a:endParaRPr lang="en-US" sz="1000"/>
          </a:p>
          <a:p>
            <a:pPr indent="227013" eaLnBrk="0" hangingPunct="0"/>
            <a:r>
              <a:rPr lang="sv-SE" sz="1400">
                <a:latin typeface="Garamond" pitchFamily="18" charset="0"/>
                <a:ea typeface="MS Mincho" pitchFamily="49" charset="-128"/>
              </a:rPr>
              <a:t>CF</a:t>
            </a:r>
            <a:r>
              <a:rPr lang="sv-SE" sz="1400" baseline="-30000">
                <a:latin typeface="Garamond" pitchFamily="18" charset="0"/>
                <a:ea typeface="MS Mincho" pitchFamily="49" charset="-128"/>
              </a:rPr>
              <a:t>t</a:t>
            </a:r>
            <a:r>
              <a:rPr lang="sv-SE" sz="1400">
                <a:latin typeface="Garamond" pitchFamily="18" charset="0"/>
                <a:ea typeface="MS Mincho" pitchFamily="49" charset="-128"/>
              </a:rPr>
              <a:t>	= Aliran kas yang diharapkan pada periode t</a:t>
            </a:r>
            <a:endParaRPr lang="en-US" sz="1000"/>
          </a:p>
          <a:p>
            <a:pPr indent="227013" eaLnBrk="0" hangingPunct="0"/>
            <a:r>
              <a:rPr lang="sv-SE" sz="1400">
                <a:latin typeface="Garamond" pitchFamily="18" charset="0"/>
                <a:ea typeface="MS Mincho" pitchFamily="49" charset="-128"/>
              </a:rPr>
              <a:t>k</a:t>
            </a:r>
            <a:r>
              <a:rPr lang="sv-SE" sz="1400" baseline="-30000">
                <a:latin typeface="Garamond" pitchFamily="18" charset="0"/>
                <a:ea typeface="MS Mincho" pitchFamily="49" charset="-128"/>
              </a:rPr>
              <a:t>t</a:t>
            </a:r>
            <a:r>
              <a:rPr lang="sv-SE" sz="1400">
                <a:latin typeface="Garamond" pitchFamily="18" charset="0"/>
                <a:ea typeface="MS Mincho" pitchFamily="49" charset="-128"/>
              </a:rPr>
              <a:t>	= return yang disyaratkan pada periode t</a:t>
            </a:r>
            <a:endParaRPr lang="en-US" sz="1000"/>
          </a:p>
          <a:p>
            <a:pPr indent="227013" eaLnBrk="0" hangingPunct="0"/>
            <a:r>
              <a:rPr lang="sv-SE" sz="1400">
                <a:latin typeface="Garamond" pitchFamily="18" charset="0"/>
                <a:ea typeface="MS Mincho" pitchFamily="49" charset="-128"/>
              </a:rPr>
              <a:t>n	= jumlah periode aliran kas</a:t>
            </a:r>
            <a:endParaRPr lang="sv-SE" sz="1800"/>
          </a:p>
        </p:txBody>
      </p:sp>
      <p:sp>
        <p:nvSpPr>
          <p:cNvPr id="1034" name="TextBox 8"/>
          <p:cNvSpPr txBox="1">
            <a:spLocks noChangeArrowheads="1"/>
          </p:cNvSpPr>
          <p:nvPr/>
        </p:nvSpPr>
        <p:spPr bwMode="auto">
          <a:xfrm>
            <a:off x="7924800" y="1219200"/>
            <a:ext cx="584200" cy="338138"/>
          </a:xfrm>
          <a:prstGeom prst="rect">
            <a:avLst/>
          </a:prstGeom>
          <a:noFill/>
          <a:ln w="9525">
            <a:noFill/>
            <a:miter lim="800000"/>
            <a:headEnd/>
            <a:tailEnd/>
          </a:ln>
        </p:spPr>
        <p:txBody>
          <a:bodyPr wrap="none">
            <a:spAutoFit/>
          </a:bodyPr>
          <a:lstStyle/>
          <a:p>
            <a:r>
              <a:rPr lang="en-US">
                <a:solidFill>
                  <a:srgbClr val="FFFFFF"/>
                </a:solidFill>
                <a:latin typeface="Helvetica LT Light" pitchFamily="2" charset="0"/>
              </a:rPr>
              <a:t>8/45</a:t>
            </a:r>
          </a:p>
        </p:txBody>
      </p:sp>
      <p:sp>
        <p:nvSpPr>
          <p:cNvPr id="1035" name="Content Placeholder 10"/>
          <p:cNvSpPr>
            <a:spLocks noGrp="1"/>
          </p:cNvSpPr>
          <p:nvPr>
            <p:ph sz="quarter" idx="1"/>
          </p:nvPr>
        </p:nvSpPr>
        <p:spPr>
          <a:xfrm>
            <a:off x="612775" y="1071563"/>
            <a:ext cx="8153400" cy="4495800"/>
          </a:xfrm>
        </p:spPr>
        <p:txBody>
          <a:bodyPr/>
          <a:lstStyle/>
          <a:p>
            <a:pPr>
              <a:buFont typeface="Wingdings" pitchFamily="2" charset="2"/>
              <a:buNone/>
            </a:pPr>
            <a:r>
              <a:rPr lang="en-US" smtClean="0"/>
              <a:t> </a:t>
            </a:r>
            <a:endParaRPr lang="id-ID" smtClean="0"/>
          </a:p>
        </p:txBody>
      </p:sp>
      <p:sp>
        <p:nvSpPr>
          <p:cNvPr id="1036" name="Line 41"/>
          <p:cNvSpPr>
            <a:spLocks noChangeShapeType="1"/>
          </p:cNvSpPr>
          <p:nvPr/>
        </p:nvSpPr>
        <p:spPr bwMode="auto">
          <a:xfrm>
            <a:off x="2547938" y="2443163"/>
            <a:ext cx="0" cy="436562"/>
          </a:xfrm>
          <a:prstGeom prst="line">
            <a:avLst/>
          </a:prstGeom>
          <a:noFill/>
          <a:ln w="9525">
            <a:solidFill>
              <a:srgbClr val="000000"/>
            </a:solidFill>
            <a:round/>
            <a:headEnd/>
            <a:tailEnd/>
          </a:ln>
        </p:spPr>
        <p:txBody>
          <a:bodyPr/>
          <a:lstStyle/>
          <a:p>
            <a:endParaRPr lang="en-US"/>
          </a:p>
        </p:txBody>
      </p:sp>
      <p:sp>
        <p:nvSpPr>
          <p:cNvPr id="1037" name="Line 42"/>
          <p:cNvSpPr>
            <a:spLocks noChangeShapeType="1"/>
          </p:cNvSpPr>
          <p:nvPr/>
        </p:nvSpPr>
        <p:spPr bwMode="auto">
          <a:xfrm flipH="1">
            <a:off x="1422400" y="2898775"/>
            <a:ext cx="1122363" cy="0"/>
          </a:xfrm>
          <a:prstGeom prst="line">
            <a:avLst/>
          </a:prstGeom>
          <a:noFill/>
          <a:ln w="9525">
            <a:solidFill>
              <a:srgbClr val="000000"/>
            </a:solidFill>
            <a:round/>
            <a:headEnd/>
            <a:tailEnd type="triangle" w="sm" len="med"/>
          </a:ln>
        </p:spPr>
        <p:txBody>
          <a:bodyPr/>
          <a:lstStyle/>
          <a:p>
            <a:endParaRPr lang="en-US"/>
          </a:p>
        </p:txBody>
      </p:sp>
      <p:sp>
        <p:nvSpPr>
          <p:cNvPr id="1038" name="Line 43"/>
          <p:cNvSpPr>
            <a:spLocks noChangeShapeType="1"/>
          </p:cNvSpPr>
          <p:nvPr/>
        </p:nvSpPr>
        <p:spPr bwMode="auto">
          <a:xfrm>
            <a:off x="3951288" y="2444750"/>
            <a:ext cx="0" cy="874713"/>
          </a:xfrm>
          <a:prstGeom prst="line">
            <a:avLst/>
          </a:prstGeom>
          <a:noFill/>
          <a:ln w="9525">
            <a:solidFill>
              <a:srgbClr val="000000"/>
            </a:solidFill>
            <a:round/>
            <a:headEnd/>
            <a:tailEnd/>
          </a:ln>
        </p:spPr>
        <p:txBody>
          <a:bodyPr/>
          <a:lstStyle/>
          <a:p>
            <a:endParaRPr lang="en-US"/>
          </a:p>
        </p:txBody>
      </p:sp>
      <p:sp>
        <p:nvSpPr>
          <p:cNvPr id="1039" name="Line 44"/>
          <p:cNvSpPr>
            <a:spLocks noChangeShapeType="1"/>
          </p:cNvSpPr>
          <p:nvPr/>
        </p:nvSpPr>
        <p:spPr bwMode="auto">
          <a:xfrm flipH="1">
            <a:off x="1411288" y="3321050"/>
            <a:ext cx="2525712" cy="0"/>
          </a:xfrm>
          <a:prstGeom prst="line">
            <a:avLst/>
          </a:prstGeom>
          <a:noFill/>
          <a:ln w="9525">
            <a:solidFill>
              <a:srgbClr val="000000"/>
            </a:solidFill>
            <a:round/>
            <a:headEnd/>
            <a:tailEnd type="triangle" w="sm" len="med"/>
          </a:ln>
        </p:spPr>
        <p:txBody>
          <a:bodyPr/>
          <a:lstStyle/>
          <a:p>
            <a:endParaRPr lang="en-US"/>
          </a:p>
        </p:txBody>
      </p:sp>
      <p:sp>
        <p:nvSpPr>
          <p:cNvPr id="1040" name="Line 45"/>
          <p:cNvSpPr>
            <a:spLocks noChangeShapeType="1"/>
          </p:cNvSpPr>
          <p:nvPr/>
        </p:nvSpPr>
        <p:spPr bwMode="auto">
          <a:xfrm flipH="1">
            <a:off x="1425575" y="3703638"/>
            <a:ext cx="3929063" cy="0"/>
          </a:xfrm>
          <a:prstGeom prst="line">
            <a:avLst/>
          </a:prstGeom>
          <a:noFill/>
          <a:ln w="9525">
            <a:solidFill>
              <a:srgbClr val="000000"/>
            </a:solidFill>
            <a:round/>
            <a:headEnd/>
            <a:tailEnd type="triangle" w="sm" len="med"/>
          </a:ln>
        </p:spPr>
        <p:txBody>
          <a:bodyPr/>
          <a:lstStyle/>
          <a:p>
            <a:endParaRPr lang="en-US"/>
          </a:p>
        </p:txBody>
      </p:sp>
      <p:sp>
        <p:nvSpPr>
          <p:cNvPr id="1041" name="Line 46"/>
          <p:cNvSpPr>
            <a:spLocks noChangeShapeType="1"/>
          </p:cNvSpPr>
          <p:nvPr/>
        </p:nvSpPr>
        <p:spPr bwMode="auto">
          <a:xfrm flipH="1">
            <a:off x="5340350" y="2428875"/>
            <a:ext cx="0" cy="1274763"/>
          </a:xfrm>
          <a:prstGeom prst="line">
            <a:avLst/>
          </a:prstGeom>
          <a:noFill/>
          <a:ln w="9525">
            <a:solidFill>
              <a:srgbClr val="000000"/>
            </a:solidFill>
            <a:round/>
            <a:headEnd/>
            <a:tailEnd/>
          </a:ln>
        </p:spPr>
        <p:txBody>
          <a:bodyPr/>
          <a:lstStyle/>
          <a:p>
            <a:endParaRPr lang="en-US"/>
          </a:p>
        </p:txBody>
      </p:sp>
      <p:sp>
        <p:nvSpPr>
          <p:cNvPr id="1042" name="Line 47"/>
          <p:cNvSpPr>
            <a:spLocks noChangeShapeType="1"/>
          </p:cNvSpPr>
          <p:nvPr/>
        </p:nvSpPr>
        <p:spPr bwMode="auto">
          <a:xfrm flipH="1">
            <a:off x="6742113" y="2432050"/>
            <a:ext cx="15875" cy="1651000"/>
          </a:xfrm>
          <a:prstGeom prst="line">
            <a:avLst/>
          </a:prstGeom>
          <a:noFill/>
          <a:ln w="9525">
            <a:solidFill>
              <a:srgbClr val="000000"/>
            </a:solidFill>
            <a:round/>
            <a:headEnd/>
            <a:tailEnd/>
          </a:ln>
        </p:spPr>
        <p:txBody>
          <a:bodyPr/>
          <a:lstStyle/>
          <a:p>
            <a:endParaRPr lang="en-US"/>
          </a:p>
        </p:txBody>
      </p:sp>
      <p:sp>
        <p:nvSpPr>
          <p:cNvPr id="1043" name="Line 48"/>
          <p:cNvSpPr>
            <a:spLocks noChangeShapeType="1"/>
          </p:cNvSpPr>
          <p:nvPr/>
        </p:nvSpPr>
        <p:spPr bwMode="auto">
          <a:xfrm flipH="1">
            <a:off x="1425575" y="4100513"/>
            <a:ext cx="5332413" cy="0"/>
          </a:xfrm>
          <a:prstGeom prst="line">
            <a:avLst/>
          </a:prstGeom>
          <a:noFill/>
          <a:ln w="9525">
            <a:solidFill>
              <a:srgbClr val="000000"/>
            </a:solidFill>
            <a:round/>
            <a:headEnd/>
            <a:tailEnd type="triangle" w="sm" len="med"/>
          </a:ln>
        </p:spPr>
        <p:txBody>
          <a:bodyPr/>
          <a:lstStyle/>
          <a:p>
            <a:endParaRPr lang="en-US"/>
          </a:p>
        </p:txBody>
      </p:sp>
      <p:sp>
        <p:nvSpPr>
          <p:cNvPr id="1044" name="Line 49"/>
          <p:cNvSpPr>
            <a:spLocks noChangeShapeType="1"/>
          </p:cNvSpPr>
          <p:nvPr/>
        </p:nvSpPr>
        <p:spPr bwMode="auto">
          <a:xfrm>
            <a:off x="571500" y="3929063"/>
            <a:ext cx="841375" cy="0"/>
          </a:xfrm>
          <a:prstGeom prst="line">
            <a:avLst/>
          </a:prstGeom>
          <a:noFill/>
          <a:ln w="9525">
            <a:solidFill>
              <a:srgbClr val="000000"/>
            </a:solidFill>
            <a:round/>
            <a:headEnd/>
            <a:tailEnd/>
          </a:ln>
        </p:spPr>
        <p:txBody>
          <a:bodyPr/>
          <a:lstStyle/>
          <a:p>
            <a:endParaRPr lang="en-US"/>
          </a:p>
        </p:txBody>
      </p:sp>
      <p:sp>
        <p:nvSpPr>
          <p:cNvPr id="1045" name="Line 50"/>
          <p:cNvSpPr>
            <a:spLocks noChangeShapeType="1"/>
          </p:cNvSpPr>
          <p:nvPr/>
        </p:nvSpPr>
        <p:spPr bwMode="auto">
          <a:xfrm>
            <a:off x="571500" y="4286250"/>
            <a:ext cx="841375" cy="0"/>
          </a:xfrm>
          <a:prstGeom prst="line">
            <a:avLst/>
          </a:prstGeom>
          <a:noFill/>
          <a:ln w="22225" cmpd="dbl">
            <a:solidFill>
              <a:srgbClr val="000000"/>
            </a:solidFill>
            <a:round/>
            <a:headEnd/>
            <a:tailEnd/>
          </a:ln>
        </p:spPr>
        <p:txBody>
          <a:bodyPr/>
          <a:lstStyle/>
          <a:p>
            <a:endParaRPr lang="en-US"/>
          </a:p>
        </p:txBody>
      </p:sp>
      <p:graphicFrame>
        <p:nvGraphicFramePr>
          <p:cNvPr id="1026" name="Object 51"/>
          <p:cNvGraphicFramePr>
            <a:graphicFrameLocks noChangeAspect="1"/>
          </p:cNvGraphicFramePr>
          <p:nvPr/>
        </p:nvGraphicFramePr>
        <p:xfrm>
          <a:off x="714375" y="4714875"/>
          <a:ext cx="5156200" cy="571500"/>
        </p:xfrm>
        <a:graphic>
          <a:graphicData uri="http://schemas.openxmlformats.org/presentationml/2006/ole">
            <p:oleObj spid="_x0000_s1026" name="Equation" r:id="rId4" imgW="3784600" imgH="419100" progId="Equation.3">
              <p:embed/>
            </p:oleObj>
          </a:graphicData>
        </a:graphic>
      </p:graphicFrame>
      <p:graphicFrame>
        <p:nvGraphicFramePr>
          <p:cNvPr id="1027" name="Object 53"/>
          <p:cNvGraphicFramePr>
            <a:graphicFrameLocks noChangeAspect="1"/>
          </p:cNvGraphicFramePr>
          <p:nvPr/>
        </p:nvGraphicFramePr>
        <p:xfrm>
          <a:off x="714375" y="5429250"/>
          <a:ext cx="1611313" cy="674688"/>
        </p:xfrm>
        <a:graphic>
          <a:graphicData uri="http://schemas.openxmlformats.org/presentationml/2006/ole">
            <p:oleObj spid="_x0000_s1027" name="Equation" r:id="rId5" imgW="1016000" imgH="419100" progId="Equation.3">
              <p:embed/>
            </p:oleObj>
          </a:graphicData>
        </a:graphic>
      </p:graphicFrame>
      <p:grpSp>
        <p:nvGrpSpPr>
          <p:cNvPr id="1046" name="Group 30"/>
          <p:cNvGrpSpPr>
            <a:grpSpLocks/>
          </p:cNvGrpSpPr>
          <p:nvPr/>
        </p:nvGrpSpPr>
        <p:grpSpPr bwMode="auto">
          <a:xfrm>
            <a:off x="1085850" y="1857375"/>
            <a:ext cx="5700713" cy="176213"/>
            <a:chOff x="4343" y="6028"/>
            <a:chExt cx="5850" cy="174"/>
          </a:xfrm>
        </p:grpSpPr>
        <p:sp>
          <p:nvSpPr>
            <p:cNvPr id="1047" name="Line 31"/>
            <p:cNvSpPr>
              <a:spLocks noChangeShapeType="1"/>
            </p:cNvSpPr>
            <p:nvPr/>
          </p:nvSpPr>
          <p:spPr bwMode="auto">
            <a:xfrm>
              <a:off x="4343" y="6121"/>
              <a:ext cx="3219" cy="0"/>
            </a:xfrm>
            <a:prstGeom prst="line">
              <a:avLst/>
            </a:prstGeom>
            <a:noFill/>
            <a:ln w="12700">
              <a:solidFill>
                <a:srgbClr val="000000"/>
              </a:solidFill>
              <a:round/>
              <a:headEnd/>
              <a:tailEnd/>
            </a:ln>
          </p:spPr>
          <p:txBody>
            <a:bodyPr/>
            <a:lstStyle/>
            <a:p>
              <a:endParaRPr lang="en-US"/>
            </a:p>
          </p:txBody>
        </p:sp>
        <p:sp>
          <p:nvSpPr>
            <p:cNvPr id="1048" name="Line 32"/>
            <p:cNvSpPr>
              <a:spLocks noChangeShapeType="1"/>
            </p:cNvSpPr>
            <p:nvPr/>
          </p:nvSpPr>
          <p:spPr bwMode="auto">
            <a:xfrm>
              <a:off x="4365" y="6049"/>
              <a:ext cx="0" cy="144"/>
            </a:xfrm>
            <a:prstGeom prst="line">
              <a:avLst/>
            </a:prstGeom>
            <a:noFill/>
            <a:ln w="9525">
              <a:solidFill>
                <a:srgbClr val="000000"/>
              </a:solidFill>
              <a:round/>
              <a:headEnd/>
              <a:tailEnd/>
            </a:ln>
          </p:spPr>
          <p:txBody>
            <a:bodyPr/>
            <a:lstStyle/>
            <a:p>
              <a:endParaRPr lang="en-US"/>
            </a:p>
          </p:txBody>
        </p:sp>
        <p:sp>
          <p:nvSpPr>
            <p:cNvPr id="1049" name="Line 33"/>
            <p:cNvSpPr>
              <a:spLocks noChangeShapeType="1"/>
            </p:cNvSpPr>
            <p:nvPr/>
          </p:nvSpPr>
          <p:spPr bwMode="auto">
            <a:xfrm>
              <a:off x="8426" y="6121"/>
              <a:ext cx="576" cy="0"/>
            </a:xfrm>
            <a:prstGeom prst="line">
              <a:avLst/>
            </a:prstGeom>
            <a:noFill/>
            <a:ln w="12700">
              <a:solidFill>
                <a:srgbClr val="000000"/>
              </a:solidFill>
              <a:round/>
              <a:headEnd/>
              <a:tailEnd/>
            </a:ln>
          </p:spPr>
          <p:txBody>
            <a:bodyPr/>
            <a:lstStyle/>
            <a:p>
              <a:endParaRPr lang="en-US"/>
            </a:p>
          </p:txBody>
        </p:sp>
        <p:sp>
          <p:nvSpPr>
            <p:cNvPr id="1050" name="Line 34"/>
            <p:cNvSpPr>
              <a:spLocks noChangeShapeType="1"/>
            </p:cNvSpPr>
            <p:nvPr/>
          </p:nvSpPr>
          <p:spPr bwMode="auto">
            <a:xfrm>
              <a:off x="9617" y="6117"/>
              <a:ext cx="576" cy="0"/>
            </a:xfrm>
            <a:prstGeom prst="line">
              <a:avLst/>
            </a:prstGeom>
            <a:noFill/>
            <a:ln w="12700">
              <a:solidFill>
                <a:srgbClr val="000000"/>
              </a:solidFill>
              <a:round/>
              <a:headEnd/>
              <a:tailEnd/>
            </a:ln>
          </p:spPr>
          <p:txBody>
            <a:bodyPr/>
            <a:lstStyle/>
            <a:p>
              <a:endParaRPr lang="en-US"/>
            </a:p>
          </p:txBody>
        </p:sp>
        <p:sp>
          <p:nvSpPr>
            <p:cNvPr id="1051" name="Line 35"/>
            <p:cNvSpPr>
              <a:spLocks noChangeShapeType="1"/>
            </p:cNvSpPr>
            <p:nvPr/>
          </p:nvSpPr>
          <p:spPr bwMode="auto">
            <a:xfrm>
              <a:off x="5839" y="6028"/>
              <a:ext cx="0" cy="144"/>
            </a:xfrm>
            <a:prstGeom prst="line">
              <a:avLst/>
            </a:prstGeom>
            <a:noFill/>
            <a:ln w="9525">
              <a:solidFill>
                <a:srgbClr val="000000"/>
              </a:solidFill>
              <a:round/>
              <a:headEnd/>
              <a:tailEnd/>
            </a:ln>
          </p:spPr>
          <p:txBody>
            <a:bodyPr/>
            <a:lstStyle/>
            <a:p>
              <a:endParaRPr lang="en-US"/>
            </a:p>
          </p:txBody>
        </p:sp>
        <p:sp>
          <p:nvSpPr>
            <p:cNvPr id="1052" name="Line 36"/>
            <p:cNvSpPr>
              <a:spLocks noChangeShapeType="1"/>
            </p:cNvSpPr>
            <p:nvPr/>
          </p:nvSpPr>
          <p:spPr bwMode="auto">
            <a:xfrm>
              <a:off x="7279" y="6049"/>
              <a:ext cx="0" cy="144"/>
            </a:xfrm>
            <a:prstGeom prst="line">
              <a:avLst/>
            </a:prstGeom>
            <a:noFill/>
            <a:ln w="9525">
              <a:solidFill>
                <a:srgbClr val="000000"/>
              </a:solidFill>
              <a:round/>
              <a:headEnd/>
              <a:tailEnd/>
            </a:ln>
          </p:spPr>
          <p:txBody>
            <a:bodyPr/>
            <a:lstStyle/>
            <a:p>
              <a:endParaRPr lang="en-US"/>
            </a:p>
          </p:txBody>
        </p:sp>
        <p:sp>
          <p:nvSpPr>
            <p:cNvPr id="1053" name="Line 37"/>
            <p:cNvSpPr>
              <a:spLocks noChangeShapeType="1"/>
            </p:cNvSpPr>
            <p:nvPr/>
          </p:nvSpPr>
          <p:spPr bwMode="auto">
            <a:xfrm>
              <a:off x="8702" y="6058"/>
              <a:ext cx="0" cy="144"/>
            </a:xfrm>
            <a:prstGeom prst="line">
              <a:avLst/>
            </a:prstGeom>
            <a:noFill/>
            <a:ln w="9525">
              <a:solidFill>
                <a:srgbClr val="000000"/>
              </a:solidFill>
              <a:round/>
              <a:headEnd/>
              <a:tailEnd/>
            </a:ln>
          </p:spPr>
          <p:txBody>
            <a:bodyPr/>
            <a:lstStyle/>
            <a:p>
              <a:endParaRPr lang="en-US"/>
            </a:p>
          </p:txBody>
        </p:sp>
        <p:sp>
          <p:nvSpPr>
            <p:cNvPr id="1054" name="Line 38"/>
            <p:cNvSpPr>
              <a:spLocks noChangeShapeType="1"/>
            </p:cNvSpPr>
            <p:nvPr/>
          </p:nvSpPr>
          <p:spPr bwMode="auto">
            <a:xfrm>
              <a:off x="10193" y="6041"/>
              <a:ext cx="0" cy="144"/>
            </a:xfrm>
            <a:prstGeom prst="line">
              <a:avLst/>
            </a:prstGeom>
            <a:noFill/>
            <a:ln w="9525">
              <a:solidFill>
                <a:srgbClr val="000000"/>
              </a:solidFill>
              <a:round/>
              <a:headEnd/>
              <a:tailEnd/>
            </a:ln>
          </p:spPr>
          <p:txBody>
            <a:bodyPr/>
            <a:lstStyle/>
            <a:p>
              <a:endParaRPr lang="en-US"/>
            </a:p>
          </p:txBody>
        </p:sp>
        <p:sp>
          <p:nvSpPr>
            <p:cNvPr id="1055" name="Line 39"/>
            <p:cNvSpPr>
              <a:spLocks noChangeShapeType="1"/>
            </p:cNvSpPr>
            <p:nvPr/>
          </p:nvSpPr>
          <p:spPr bwMode="auto">
            <a:xfrm>
              <a:off x="7562" y="6121"/>
              <a:ext cx="864" cy="0"/>
            </a:xfrm>
            <a:prstGeom prst="line">
              <a:avLst/>
            </a:prstGeom>
            <a:noFill/>
            <a:ln w="12700">
              <a:solidFill>
                <a:srgbClr val="000000"/>
              </a:solidFill>
              <a:prstDash val="sysDot"/>
              <a:round/>
              <a:headEnd/>
              <a:tailEnd/>
            </a:ln>
          </p:spPr>
          <p:txBody>
            <a:bodyPr/>
            <a:lstStyle/>
            <a:p>
              <a:endParaRPr lang="en-US"/>
            </a:p>
          </p:txBody>
        </p:sp>
        <p:sp>
          <p:nvSpPr>
            <p:cNvPr id="1056" name="Line 40"/>
            <p:cNvSpPr>
              <a:spLocks noChangeShapeType="1"/>
            </p:cNvSpPr>
            <p:nvPr/>
          </p:nvSpPr>
          <p:spPr bwMode="auto">
            <a:xfrm>
              <a:off x="9041" y="6117"/>
              <a:ext cx="576" cy="0"/>
            </a:xfrm>
            <a:prstGeom prst="line">
              <a:avLst/>
            </a:prstGeom>
            <a:noFill/>
            <a:ln w="12700">
              <a:solidFill>
                <a:srgbClr val="000000"/>
              </a:solidFill>
              <a:prstDash val="sysDot"/>
              <a:round/>
              <a:headEnd/>
              <a:tailEnd/>
            </a:ln>
          </p:spPr>
          <p:txBody>
            <a:bodyPr/>
            <a:lstStyle/>
            <a:p>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A5AB81"/>
      </a:accent1>
      <a:accent2>
        <a:srgbClr val="555A3C"/>
      </a:accent2>
      <a:accent3>
        <a:srgbClr val="A5AB81"/>
      </a:accent3>
      <a:accent4>
        <a:srgbClr val="D8B25C"/>
      </a:accent4>
      <a:accent5>
        <a:srgbClr val="7BA79D"/>
      </a:accent5>
      <a:accent6>
        <a:srgbClr val="A5A5A5"/>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775F55"/>
    </a:dk2>
    <a:lt2>
      <a:srgbClr val="EBDDC3"/>
    </a:lt2>
    <a:accent1>
      <a:srgbClr val="A5AB81"/>
    </a:accent1>
    <a:accent2>
      <a:srgbClr val="555A3C"/>
    </a:accent2>
    <a:accent3>
      <a:srgbClr val="A5AB81"/>
    </a:accent3>
    <a:accent4>
      <a:srgbClr val="D8B25C"/>
    </a:accent4>
    <a:accent5>
      <a:srgbClr val="7BA79D"/>
    </a:accent5>
    <a:accent6>
      <a:srgbClr val="A5A5A5"/>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3763</TotalTime>
  <Words>2146</Words>
  <Application>Microsoft Office PowerPoint</Application>
  <PresentationFormat>On-screen Show (4:3)</PresentationFormat>
  <Paragraphs>404</Paragraphs>
  <Slides>46</Slides>
  <Notes>46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62" baseType="lpstr">
      <vt:lpstr>Arial</vt:lpstr>
      <vt:lpstr>Tw Cen MT</vt:lpstr>
      <vt:lpstr>MS PGothic</vt:lpstr>
      <vt:lpstr>Wingdings</vt:lpstr>
      <vt:lpstr>Wingdings 2</vt:lpstr>
      <vt:lpstr>Calibri</vt:lpstr>
      <vt:lpstr>Trebuchet MS</vt:lpstr>
      <vt:lpstr>Helvetica LT Light</vt:lpstr>
      <vt:lpstr>Times New Roman</vt:lpstr>
      <vt:lpstr>MS Mincho</vt:lpstr>
      <vt:lpstr>Garamond</vt:lpstr>
      <vt:lpstr>Symbol</vt:lpstr>
      <vt:lpstr>HGPｺﾞｼｯｸE</vt:lpstr>
      <vt:lpstr>Median</vt:lpstr>
      <vt:lpstr>Microsoft Equation 3.0</vt:lpstr>
      <vt:lpstr>MathType 5.0 Equation</vt:lpstr>
      <vt:lpstr>Slide 1</vt:lpstr>
      <vt:lpstr>OVERVIEW</vt:lpstr>
      <vt:lpstr>NILAI INTRINSIK DAN NILAI PASAR</vt:lpstr>
      <vt:lpstr>ILUSTRASI NILAI NOMINAL, NILAI BUKU, DAN NILAI PASAR</vt:lpstr>
      <vt:lpstr>NILAI INTRINSIK DAN NILAI PASAR</vt:lpstr>
      <vt:lpstr>NILAI INTRINSIK DAN NILAI PASAR</vt:lpstr>
      <vt:lpstr>PENDEKATAN NILAI SEKARANG</vt:lpstr>
      <vt:lpstr>PENDEKATAN NILAI SEKARANG</vt:lpstr>
      <vt:lpstr>PROSES PENENTUAN NILAI SEKARANG</vt:lpstr>
      <vt:lpstr>MODEL DISKONTO DIVIDEN</vt:lpstr>
      <vt:lpstr>MODEL PERTUMBUHAN NOL</vt:lpstr>
      <vt:lpstr>MODEL PERTUMBUHAN NOL</vt:lpstr>
      <vt:lpstr>MODEL PERTUMBUHAN KONSTAN</vt:lpstr>
      <vt:lpstr>MODEL PERTUMBUHAN KONSTAN</vt:lpstr>
      <vt:lpstr>MODEL PERTUMBUHAN KONSTAN</vt:lpstr>
      <vt:lpstr>MODEL PERTUMBUHAN KONSTAN</vt:lpstr>
      <vt:lpstr>CONTOH</vt:lpstr>
      <vt:lpstr>CONTOH</vt:lpstr>
      <vt:lpstr>MENENTUKAN RETURN YANG DISYARATKAN</vt:lpstr>
      <vt:lpstr>MENENTUKAN RETURN YANG DISYARATKAN</vt:lpstr>
      <vt:lpstr>MENENTUKAN RETURN YANG DISYARATKAN</vt:lpstr>
      <vt:lpstr>MENENTUKAN RETURN YANG DISYARATKAN</vt:lpstr>
      <vt:lpstr>MENENTUKAN RETURN YANG DISYARATKAN</vt:lpstr>
      <vt:lpstr>MENENTUKAN TINGKAT PERTUMBUHAN</vt:lpstr>
      <vt:lpstr>MENENTUKAN TINGKAT PERTUMBUHAN</vt:lpstr>
      <vt:lpstr>MENENTUKAN TINGKAT PERTUMBUHAN</vt:lpstr>
      <vt:lpstr>MENENTUKAN TINGKAT PERTUMBUHAN</vt:lpstr>
      <vt:lpstr>PENERAPAN MODEL DISKONTO DIVIDEN</vt:lpstr>
      <vt:lpstr>PENERAPAN MODEL DISKONTO DIVIDEN</vt:lpstr>
      <vt:lpstr>PENERAPAN MODEL DISKONTO DIVIDEN</vt:lpstr>
      <vt:lpstr>PENERAPAN MODEL DISKONTO DIVIDEN</vt:lpstr>
      <vt:lpstr>PENERAPAN MODEL DISKONTO DIVIDEN</vt:lpstr>
      <vt:lpstr>PENERAPAN MODEL DISKONTO DIVIDEN</vt:lpstr>
      <vt:lpstr>PENERAPAN MODEL DISKONTO DIVIDEN</vt:lpstr>
      <vt:lpstr>PENERAPAN MODEL DISKONTO DIVIDEN</vt:lpstr>
      <vt:lpstr>PENERAPAN MODEL DISKONTO DIVIDEN</vt:lpstr>
      <vt:lpstr>PENERAPAN MODEL DISKONTO DIVIDEN</vt:lpstr>
      <vt:lpstr>PENDEKATAN PRICE EARNING RATIO</vt:lpstr>
      <vt:lpstr>PENDEKATAN PRICE EARNING RATIO</vt:lpstr>
      <vt:lpstr>PENDEKATAN PRICE EARNING RATIO</vt:lpstr>
      <vt:lpstr>PENDEKATAN PRICE EARNING RATIO</vt:lpstr>
      <vt:lpstr>PENDEKATAN PENILAIAN SAHAM LAINNYA</vt:lpstr>
      <vt:lpstr>PENDEKATAN PENILAIAN SAHAM LAINNYA</vt:lpstr>
      <vt:lpstr>PENDEKATAN PENILAIAN SAHAM LAINNYA</vt:lpstr>
      <vt:lpstr>PENDEKATAN PENILAIAN SAHAM LAINNYA</vt:lpstr>
      <vt:lpstr>CONTOH PERHITUNGAN EVA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Frendy</dc:creator>
  <cp:lastModifiedBy>Subur Harahap</cp:lastModifiedBy>
  <cp:revision>400</cp:revision>
  <dcterms:created xsi:type="dcterms:W3CDTF">2009-12-09T04:50:13Z</dcterms:created>
  <dcterms:modified xsi:type="dcterms:W3CDTF">2014-09-24T05:40:24Z</dcterms:modified>
</cp:coreProperties>
</file>