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3" r:id="rId1"/>
  </p:sldMasterIdLst>
  <p:notesMasterIdLst>
    <p:notesMasterId r:id="rId47"/>
  </p:notesMasterIdLst>
  <p:handoutMasterIdLst>
    <p:handoutMasterId r:id="rId48"/>
  </p:handoutMasterIdLst>
  <p:sldIdLst>
    <p:sldId id="285" r:id="rId2"/>
    <p:sldId id="287" r:id="rId3"/>
    <p:sldId id="259" r:id="rId4"/>
    <p:sldId id="290" r:id="rId5"/>
    <p:sldId id="293" r:id="rId6"/>
    <p:sldId id="296" r:id="rId7"/>
    <p:sldId id="295" r:id="rId8"/>
    <p:sldId id="299" r:id="rId9"/>
    <p:sldId id="297" r:id="rId10"/>
    <p:sldId id="300" r:id="rId11"/>
    <p:sldId id="349" r:id="rId12"/>
    <p:sldId id="350" r:id="rId13"/>
    <p:sldId id="351" r:id="rId14"/>
    <p:sldId id="301" r:id="rId15"/>
    <p:sldId id="343" r:id="rId16"/>
    <p:sldId id="302" r:id="rId17"/>
    <p:sldId id="303" r:id="rId18"/>
    <p:sldId id="304" r:id="rId19"/>
    <p:sldId id="306" r:id="rId20"/>
    <p:sldId id="338" r:id="rId21"/>
    <p:sldId id="307" r:id="rId22"/>
    <p:sldId id="339" r:id="rId23"/>
    <p:sldId id="309" r:id="rId24"/>
    <p:sldId id="310" r:id="rId25"/>
    <p:sldId id="326" r:id="rId26"/>
    <p:sldId id="327" r:id="rId27"/>
    <p:sldId id="329" r:id="rId28"/>
    <p:sldId id="330" r:id="rId29"/>
    <p:sldId id="316" r:id="rId30"/>
    <p:sldId id="331" r:id="rId31"/>
    <p:sldId id="318" r:id="rId32"/>
    <p:sldId id="332" r:id="rId33"/>
    <p:sldId id="320" r:id="rId34"/>
    <p:sldId id="340" r:id="rId35"/>
    <p:sldId id="341" r:id="rId36"/>
    <p:sldId id="344" r:id="rId37"/>
    <p:sldId id="346" r:id="rId38"/>
    <p:sldId id="321" r:id="rId39"/>
    <p:sldId id="333" r:id="rId40"/>
    <p:sldId id="323" r:id="rId41"/>
    <p:sldId id="334" r:id="rId42"/>
    <p:sldId id="347" r:id="rId43"/>
    <p:sldId id="345" r:id="rId44"/>
    <p:sldId id="348" r:id="rId45"/>
    <p:sldId id="325" r:id="rId4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7100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45.xml"/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869363"/>
            <a:ext cx="5484813" cy="2746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000">
                <a:latin typeface="Times New Roman" pitchFamily="18" charset="0"/>
              </a:rPr>
              <a:t>©2003 Prentice Hall Business Publishing, </a:t>
            </a:r>
            <a:r>
              <a:rPr lang="en-US" sz="1000" i="1">
                <a:latin typeface="Times New Roman" pitchFamily="18" charset="0"/>
              </a:rPr>
              <a:t>Auditing and Assurance Services</a:t>
            </a:r>
            <a:r>
              <a:rPr lang="en-US" sz="1000">
                <a:latin typeface="Times New Roman" pitchFamily="18" charset="0"/>
              </a:rPr>
              <a:t> </a:t>
            </a:r>
            <a:r>
              <a:rPr lang="en-US" sz="1000" i="1">
                <a:latin typeface="Times New Roman" pitchFamily="18" charset="0"/>
              </a:rPr>
              <a:t>9/e,</a:t>
            </a:r>
            <a:r>
              <a:rPr lang="en-US" sz="1000">
                <a:latin typeface="Times New Roman" pitchFamily="18" charset="0"/>
              </a:rPr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22988" y="8866188"/>
            <a:ext cx="639762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000">
                <a:latin typeface="Times New Roman" pitchFamily="18" charset="0"/>
              </a:rPr>
              <a:t>1 - </a:t>
            </a:r>
            <a:fld id="{AF90DEF4-9A9B-45F3-8428-4EE557E4751B}" type="slidenum">
              <a:rPr lang="en-US" sz="1000">
                <a:latin typeface="Times New Roman" pitchFamily="18" charset="0"/>
              </a:rPr>
              <a:pPr algn="r"/>
              <a:t>‹#›</a:t>
            </a:fld>
            <a:endParaRPr lang="en-US" sz="1000">
              <a:latin typeface="Times New Roman" pitchFamily="18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4588" y="687388"/>
            <a:ext cx="4568825" cy="342582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defRPr>
            </a:lvl1pPr>
          </a:lstStyle>
          <a:p>
            <a:fld id="{958BA7E7-00E0-409E-8B92-71DA00EC0125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654438-5F28-4F29-90B4-85C18CE87EDC}" type="slidenum">
              <a:rPr lang="en-US"/>
              <a:pPr/>
              <a:t>3</a:t>
            </a:fld>
            <a:endParaRPr lang="en-US"/>
          </a:p>
        </p:txBody>
      </p:sp>
      <p:sp>
        <p:nvSpPr>
          <p:cNvPr id="11266" name="Rectangle 2"/>
          <p:cNvSpPr>
            <a:spLocks noChangeArrowheads="1" noTextEdit="1"/>
          </p:cNvSpPr>
          <p:nvPr>
            <p:ph type="sldImg"/>
          </p:nvPr>
        </p:nvSpPr>
        <p:spPr>
          <a:ln cap="flat"/>
        </p:spPr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890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65891" name="Rectangle 3"/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2" name="Oval 4"/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3" name="Rectangle 5"/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4" name="Freeform 6"/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895" name="Rectangle 7"/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6" name="Rectangle 8"/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7" name="Rectangle 9"/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8" name="Rectangle 10"/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899" name="Rectangle 11"/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00" name="Freeform 12"/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1" name="Freeform 13"/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2" name="Freeform 14"/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3" name="Freeform 15"/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4" name="Freeform 16"/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5" name="Freeform 17"/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6" name="Freeform 18"/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7" name="Freeform 19"/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8" name="Freeform 20"/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09" name="Freeform 21"/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0" name="Freeform 22"/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1" name="Freeform 23"/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2" name="Freeform 24"/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3" name="Freeform 25"/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4" name="Freeform 26"/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5" name="Oval 27"/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16" name="Oval 28"/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17" name="Oval 29"/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18" name="Freeform 30"/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19" name="Freeform 31"/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20" name="Rectangle 32"/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21" name="Rectangle 33"/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22" name="AutoShape 34"/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5923" name="Freeform 35"/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5924" name="Freeform 36"/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5925" name="Rectangle 37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5926" name="Rectangle 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65927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65928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929" name="Rectangle 4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A0A16B9-A3E8-4C47-9A06-7B4C3D79F9B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5930" name="Rectangle 42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1" name="Rectangle 43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2" name="Rectangle 44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3" name="Rectangle 45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4" name="Rectangle 46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5" name="Rectangle 47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6" name="Rectangle 48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400"/>
          </a:p>
        </p:txBody>
      </p:sp>
      <p:sp>
        <p:nvSpPr>
          <p:cNvPr id="165937" name="Text Box 49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165938" name="Rectangle 50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1 - </a:t>
            </a:r>
            <a:fld id="{792BA0AC-2128-4FF1-86CE-1F41D90FADD2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BDFA66-C117-41D7-86C8-F77954946B6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1C00AF-B7F4-452C-8C3B-1EF575582BD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DDADC4-271D-438A-9799-010B729DB6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E5FAE-E296-4197-8938-9A9A3148FC0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EDE863D-5D65-43FE-A3A7-A115C927C69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B2C873-BA45-47E0-9D46-A9B844BB09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0CEB3C-F78D-4AAE-8928-A38AF0BF20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84E30-C55F-4F83-A440-73D11C1B91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9FEED-CD6B-45F4-8CC8-61A112042E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6841D-4F40-4E32-86E7-2623B4F4743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4866" name="Group 2"/>
          <p:cNvGrpSpPr>
            <a:grpSpLocks/>
          </p:cNvGrpSpPr>
          <p:nvPr/>
        </p:nvGrpSpPr>
        <p:grpSpPr bwMode="auto">
          <a:xfrm>
            <a:off x="3800475" y="1789113"/>
            <a:ext cx="5340350" cy="5056187"/>
            <a:chOff x="2394" y="1127"/>
            <a:chExt cx="3364" cy="3185"/>
          </a:xfrm>
        </p:grpSpPr>
        <p:sp>
          <p:nvSpPr>
            <p:cNvPr id="164867" name="Rectangle 3"/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68" name="Oval 4"/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69" name="Rectangle 5"/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0" name="Freeform 6"/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/>
              <a:ahLst/>
              <a:cxnLst>
                <a:cxn ang="0">
                  <a:pos x="18" y="96"/>
                </a:cxn>
                <a:cxn ang="0">
                  <a:pos x="42" y="78"/>
                </a:cxn>
                <a:cxn ang="0">
                  <a:pos x="60" y="60"/>
                </a:cxn>
                <a:cxn ang="0">
                  <a:pos x="66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24" y="6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0" y="60"/>
                </a:cxn>
                <a:cxn ang="0">
                  <a:pos x="12" y="84"/>
                </a:cxn>
                <a:cxn ang="0">
                  <a:pos x="18" y="96"/>
                </a:cxn>
                <a:cxn ang="0">
                  <a:pos x="18" y="96"/>
                </a:cxn>
                <a:cxn ang="0">
                  <a:pos x="42" y="18"/>
                </a:cxn>
                <a:cxn ang="0">
                  <a:pos x="54" y="24"/>
                </a:cxn>
                <a:cxn ang="0">
                  <a:pos x="60" y="36"/>
                </a:cxn>
                <a:cxn ang="0">
                  <a:pos x="60" y="48"/>
                </a:cxn>
                <a:cxn ang="0">
                  <a:pos x="54" y="54"/>
                </a:cxn>
                <a:cxn ang="0">
                  <a:pos x="36" y="72"/>
                </a:cxn>
                <a:cxn ang="0">
                  <a:pos x="24" y="78"/>
                </a:cxn>
                <a:cxn ang="0">
                  <a:pos x="24" y="78"/>
                </a:cxn>
                <a:cxn ang="0">
                  <a:pos x="12" y="48"/>
                </a:cxn>
                <a:cxn ang="0">
                  <a:pos x="18" y="24"/>
                </a:cxn>
                <a:cxn ang="0">
                  <a:pos x="30" y="18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71" name="Rectangle 7"/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2" name="Rectangle 8"/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3" name="Rectangle 9"/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4" name="Rectangle 10"/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5" name="Rectangle 11"/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76" name="Freeform 12"/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/>
              <a:ahLst/>
              <a:cxnLst>
                <a:cxn ang="0">
                  <a:pos x="6" y="18"/>
                </a:cxn>
                <a:cxn ang="0">
                  <a:pos x="162" y="36"/>
                </a:cxn>
                <a:cxn ang="0">
                  <a:pos x="251" y="36"/>
                </a:cxn>
                <a:cxn ang="0">
                  <a:pos x="354" y="30"/>
                </a:cxn>
                <a:cxn ang="0">
                  <a:pos x="473" y="18"/>
                </a:cxn>
                <a:cxn ang="0">
                  <a:pos x="611" y="0"/>
                </a:cxn>
                <a:cxn ang="0">
                  <a:pos x="623" y="114"/>
                </a:cxn>
                <a:cxn ang="0">
                  <a:pos x="497" y="138"/>
                </a:cxn>
                <a:cxn ang="0">
                  <a:pos x="414" y="150"/>
                </a:cxn>
                <a:cxn ang="0">
                  <a:pos x="318" y="156"/>
                </a:cxn>
                <a:cxn ang="0">
                  <a:pos x="215" y="156"/>
                </a:cxn>
                <a:cxn ang="0">
                  <a:pos x="108" y="150"/>
                </a:cxn>
                <a:cxn ang="0">
                  <a:pos x="0" y="132"/>
                </a:cxn>
                <a:cxn ang="0">
                  <a:pos x="6" y="18"/>
                </a:cxn>
                <a:cxn ang="0">
                  <a:pos x="6" y="18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77" name="Freeform 13"/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/>
              <a:ahLst/>
              <a:cxnLst>
                <a:cxn ang="0">
                  <a:pos x="754" y="6"/>
                </a:cxn>
                <a:cxn ang="0">
                  <a:pos x="652" y="6"/>
                </a:cxn>
                <a:cxn ang="0">
                  <a:pos x="563" y="6"/>
                </a:cxn>
                <a:cxn ang="0">
                  <a:pos x="479" y="6"/>
                </a:cxn>
                <a:cxn ang="0">
                  <a:pos x="401" y="6"/>
                </a:cxn>
                <a:cxn ang="0">
                  <a:pos x="335" y="0"/>
                </a:cxn>
                <a:cxn ang="0">
                  <a:pos x="276" y="0"/>
                </a:cxn>
                <a:cxn ang="0">
                  <a:pos x="222" y="0"/>
                </a:cxn>
                <a:cxn ang="0">
                  <a:pos x="180" y="6"/>
                </a:cxn>
                <a:cxn ang="0">
                  <a:pos x="138" y="6"/>
                </a:cxn>
                <a:cxn ang="0">
                  <a:pos x="108" y="6"/>
                </a:cxn>
                <a:cxn ang="0">
                  <a:pos x="54" y="6"/>
                </a:cxn>
                <a:cxn ang="0">
                  <a:pos x="24" y="12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12" y="42"/>
                </a:cxn>
                <a:cxn ang="0">
                  <a:pos x="18" y="48"/>
                </a:cxn>
                <a:cxn ang="0">
                  <a:pos x="30" y="54"/>
                </a:cxn>
                <a:cxn ang="0">
                  <a:pos x="60" y="60"/>
                </a:cxn>
                <a:cxn ang="0">
                  <a:pos x="90" y="72"/>
                </a:cxn>
                <a:cxn ang="0">
                  <a:pos x="144" y="84"/>
                </a:cxn>
                <a:cxn ang="0">
                  <a:pos x="210" y="90"/>
                </a:cxn>
                <a:cxn ang="0">
                  <a:pos x="293" y="102"/>
                </a:cxn>
                <a:cxn ang="0">
                  <a:pos x="389" y="108"/>
                </a:cxn>
                <a:cxn ang="0">
                  <a:pos x="503" y="120"/>
                </a:cxn>
                <a:cxn ang="0">
                  <a:pos x="622" y="120"/>
                </a:cxn>
                <a:cxn ang="0">
                  <a:pos x="754" y="126"/>
                </a:cxn>
                <a:cxn ang="0">
                  <a:pos x="873" y="126"/>
                </a:cxn>
                <a:cxn ang="0">
                  <a:pos x="993" y="126"/>
                </a:cxn>
                <a:cxn ang="0">
                  <a:pos x="993" y="12"/>
                </a:cxn>
                <a:cxn ang="0">
                  <a:pos x="879" y="12"/>
                </a:cxn>
                <a:cxn ang="0">
                  <a:pos x="754" y="6"/>
                </a:cxn>
                <a:cxn ang="0">
                  <a:pos x="754" y="6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78" name="Freeform 14"/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4" y="54"/>
                </a:cxn>
                <a:cxn ang="0">
                  <a:pos x="66" y="96"/>
                </a:cxn>
                <a:cxn ang="0">
                  <a:pos x="120" y="137"/>
                </a:cxn>
                <a:cxn ang="0">
                  <a:pos x="198" y="173"/>
                </a:cxn>
                <a:cxn ang="0">
                  <a:pos x="293" y="203"/>
                </a:cxn>
                <a:cxn ang="0">
                  <a:pos x="353" y="215"/>
                </a:cxn>
                <a:cxn ang="0">
                  <a:pos x="413" y="227"/>
                </a:cxn>
                <a:cxn ang="0">
                  <a:pos x="479" y="233"/>
                </a:cxn>
                <a:cxn ang="0">
                  <a:pos x="556" y="239"/>
                </a:cxn>
                <a:cxn ang="0">
                  <a:pos x="634" y="245"/>
                </a:cxn>
                <a:cxn ang="0">
                  <a:pos x="724" y="245"/>
                </a:cxn>
                <a:cxn ang="0">
                  <a:pos x="855" y="245"/>
                </a:cxn>
                <a:cxn ang="0">
                  <a:pos x="969" y="239"/>
                </a:cxn>
                <a:cxn ang="0">
                  <a:pos x="969" y="60"/>
                </a:cxn>
                <a:cxn ang="0">
                  <a:pos x="700" y="60"/>
                </a:cxn>
                <a:cxn ang="0">
                  <a:pos x="503" y="54"/>
                </a:cxn>
                <a:cxn ang="0">
                  <a:pos x="317" y="42"/>
                </a:cxn>
                <a:cxn ang="0">
                  <a:pos x="150" y="24"/>
                </a:cxn>
                <a:cxn ang="0">
                  <a:pos x="72" y="12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79" name="Freeform 15"/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/>
              <a:ahLst/>
              <a:cxnLst>
                <a:cxn ang="0">
                  <a:pos x="700" y="0"/>
                </a:cxn>
                <a:cxn ang="0">
                  <a:pos x="598" y="0"/>
                </a:cxn>
                <a:cxn ang="0">
                  <a:pos x="515" y="0"/>
                </a:cxn>
                <a:cxn ang="0">
                  <a:pos x="431" y="0"/>
                </a:cxn>
                <a:cxn ang="0">
                  <a:pos x="365" y="0"/>
                </a:cxn>
                <a:cxn ang="0">
                  <a:pos x="299" y="0"/>
                </a:cxn>
                <a:cxn ang="0">
                  <a:pos x="245" y="0"/>
                </a:cxn>
                <a:cxn ang="0">
                  <a:pos x="198" y="0"/>
                </a:cxn>
                <a:cxn ang="0">
                  <a:pos x="162" y="0"/>
                </a:cxn>
                <a:cxn ang="0">
                  <a:pos x="126" y="6"/>
                </a:cxn>
                <a:cxn ang="0">
                  <a:pos x="96" y="6"/>
                </a:cxn>
                <a:cxn ang="0">
                  <a:pos x="54" y="12"/>
                </a:cxn>
                <a:cxn ang="0">
                  <a:pos x="30" y="12"/>
                </a:cxn>
                <a:cxn ang="0">
                  <a:pos x="12" y="18"/>
                </a:cxn>
                <a:cxn ang="0">
                  <a:pos x="6" y="18"/>
                </a:cxn>
                <a:cxn ang="0">
                  <a:pos x="0" y="24"/>
                </a:cxn>
                <a:cxn ang="0">
                  <a:pos x="6" y="30"/>
                </a:cxn>
                <a:cxn ang="0">
                  <a:pos x="24" y="36"/>
                </a:cxn>
                <a:cxn ang="0">
                  <a:pos x="54" y="42"/>
                </a:cxn>
                <a:cxn ang="0">
                  <a:pos x="102" y="54"/>
                </a:cxn>
                <a:cxn ang="0">
                  <a:pos x="168" y="60"/>
                </a:cxn>
                <a:cxn ang="0">
                  <a:pos x="251" y="66"/>
                </a:cxn>
                <a:cxn ang="0">
                  <a:pos x="341" y="78"/>
                </a:cxn>
                <a:cxn ang="0">
                  <a:pos x="449" y="84"/>
                </a:cxn>
                <a:cxn ang="0">
                  <a:pos x="568" y="84"/>
                </a:cxn>
                <a:cxn ang="0">
                  <a:pos x="694" y="90"/>
                </a:cxn>
                <a:cxn ang="0">
                  <a:pos x="825" y="90"/>
                </a:cxn>
                <a:cxn ang="0">
                  <a:pos x="951" y="90"/>
                </a:cxn>
                <a:cxn ang="0">
                  <a:pos x="951" y="6"/>
                </a:cxn>
                <a:cxn ang="0">
                  <a:pos x="831" y="6"/>
                </a:cxn>
                <a:cxn ang="0">
                  <a:pos x="772" y="6"/>
                </a:cxn>
                <a:cxn ang="0">
                  <a:pos x="700" y="0"/>
                </a:cxn>
                <a:cxn ang="0">
                  <a:pos x="700" y="0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0" name="Freeform 16"/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12"/>
                </a:cxn>
                <a:cxn ang="0">
                  <a:pos x="30" y="72"/>
                </a:cxn>
                <a:cxn ang="0">
                  <a:pos x="30" y="155"/>
                </a:cxn>
                <a:cxn ang="0">
                  <a:pos x="72" y="155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1" name="Freeform 17"/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/>
              <a:ahLst/>
              <a:cxnLst>
                <a:cxn ang="0">
                  <a:pos x="48" y="96"/>
                </a:cxn>
                <a:cxn ang="0">
                  <a:pos x="72" y="72"/>
                </a:cxn>
                <a:cxn ang="0">
                  <a:pos x="84" y="48"/>
                </a:cxn>
                <a:cxn ang="0">
                  <a:pos x="90" y="36"/>
                </a:cxn>
                <a:cxn ang="0">
                  <a:pos x="84" y="24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0"/>
                </a:cxn>
                <a:cxn ang="0">
                  <a:pos x="12" y="12"/>
                </a:cxn>
                <a:cxn ang="0">
                  <a:pos x="6" y="24"/>
                </a:cxn>
                <a:cxn ang="0">
                  <a:pos x="0" y="36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8" y="96"/>
                </a:cxn>
                <a:cxn ang="0">
                  <a:pos x="48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54" y="66"/>
                </a:cxn>
                <a:cxn ang="0">
                  <a:pos x="48" y="78"/>
                </a:cxn>
                <a:cxn ang="0">
                  <a:pos x="30" y="66"/>
                </a:cxn>
                <a:cxn ang="0">
                  <a:pos x="24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2" name="Freeform 18"/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54" y="108"/>
                </a:cxn>
                <a:cxn ang="0">
                  <a:pos x="78" y="96"/>
                </a:cxn>
                <a:cxn ang="0">
                  <a:pos x="90" y="72"/>
                </a:cxn>
                <a:cxn ang="0">
                  <a:pos x="84" y="42"/>
                </a:cxn>
                <a:cxn ang="0">
                  <a:pos x="66" y="24"/>
                </a:cxn>
                <a:cxn ang="0">
                  <a:pos x="54" y="12"/>
                </a:cxn>
                <a:cxn ang="0">
                  <a:pos x="48" y="6"/>
                </a:cxn>
                <a:cxn ang="0">
                  <a:pos x="48" y="6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30" y="36"/>
                </a:cxn>
                <a:cxn ang="0">
                  <a:pos x="42" y="24"/>
                </a:cxn>
                <a:cxn ang="0">
                  <a:pos x="48" y="18"/>
                </a:cxn>
                <a:cxn ang="0">
                  <a:pos x="66" y="30"/>
                </a:cxn>
                <a:cxn ang="0">
                  <a:pos x="72" y="48"/>
                </a:cxn>
                <a:cxn ang="0">
                  <a:pos x="78" y="72"/>
                </a:cxn>
                <a:cxn ang="0">
                  <a:pos x="78" y="84"/>
                </a:cxn>
                <a:cxn ang="0">
                  <a:pos x="66" y="96"/>
                </a:cxn>
                <a:cxn ang="0">
                  <a:pos x="42" y="102"/>
                </a:cxn>
                <a:cxn ang="0">
                  <a:pos x="30" y="96"/>
                </a:cxn>
                <a:cxn ang="0">
                  <a:pos x="18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3" name="Freeform 19"/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0" y="6"/>
                </a:cxn>
                <a:cxn ang="0">
                  <a:pos x="30" y="72"/>
                </a:cxn>
                <a:cxn ang="0">
                  <a:pos x="30" y="156"/>
                </a:cxn>
                <a:cxn ang="0">
                  <a:pos x="72" y="156"/>
                </a:cxn>
                <a:cxn ang="0">
                  <a:pos x="72" y="66"/>
                </a:cxn>
                <a:cxn ang="0">
                  <a:pos x="102" y="0"/>
                </a:cxn>
                <a:cxn ang="0">
                  <a:pos x="102" y="0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4" name="Freeform 20"/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/>
              <a:ahLst/>
              <a:cxnLst>
                <a:cxn ang="0">
                  <a:pos x="42" y="96"/>
                </a:cxn>
                <a:cxn ang="0">
                  <a:pos x="66" y="78"/>
                </a:cxn>
                <a:cxn ang="0">
                  <a:pos x="84" y="54"/>
                </a:cxn>
                <a:cxn ang="0">
                  <a:pos x="84" y="30"/>
                </a:cxn>
                <a:cxn ang="0">
                  <a:pos x="66" y="6"/>
                </a:cxn>
                <a:cxn ang="0">
                  <a:pos x="42" y="0"/>
                </a:cxn>
                <a:cxn ang="0">
                  <a:pos x="24" y="6"/>
                </a:cxn>
                <a:cxn ang="0">
                  <a:pos x="12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12" y="66"/>
                </a:cxn>
                <a:cxn ang="0">
                  <a:pos x="30" y="84"/>
                </a:cxn>
                <a:cxn ang="0">
                  <a:pos x="42" y="96"/>
                </a:cxn>
                <a:cxn ang="0">
                  <a:pos x="42" y="96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4"/>
                </a:cxn>
                <a:cxn ang="0">
                  <a:pos x="54" y="72"/>
                </a:cxn>
                <a:cxn ang="0">
                  <a:pos x="42" y="84"/>
                </a:cxn>
                <a:cxn ang="0">
                  <a:pos x="42" y="84"/>
                </a:cxn>
                <a:cxn ang="0">
                  <a:pos x="30" y="72"/>
                </a:cxn>
                <a:cxn ang="0">
                  <a:pos x="18" y="54"/>
                </a:cxn>
                <a:cxn ang="0">
                  <a:pos x="18" y="30"/>
                </a:cxn>
                <a:cxn ang="0">
                  <a:pos x="30" y="18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5" name="Freeform 21"/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/>
              <a:ahLst/>
              <a:cxnLst>
                <a:cxn ang="0">
                  <a:pos x="6" y="90"/>
                </a:cxn>
                <a:cxn ang="0">
                  <a:pos x="18" y="102"/>
                </a:cxn>
                <a:cxn ang="0">
                  <a:pos x="30" y="108"/>
                </a:cxn>
                <a:cxn ang="0">
                  <a:pos x="60" y="108"/>
                </a:cxn>
                <a:cxn ang="0">
                  <a:pos x="84" y="96"/>
                </a:cxn>
                <a:cxn ang="0">
                  <a:pos x="90" y="84"/>
                </a:cxn>
                <a:cxn ang="0">
                  <a:pos x="90" y="66"/>
                </a:cxn>
                <a:cxn ang="0">
                  <a:pos x="84" y="36"/>
                </a:cxn>
                <a:cxn ang="0">
                  <a:pos x="72" y="18"/>
                </a:cxn>
                <a:cxn ang="0">
                  <a:pos x="60" y="6"/>
                </a:cxn>
                <a:cxn ang="0">
                  <a:pos x="54" y="0"/>
                </a:cxn>
                <a:cxn ang="0">
                  <a:pos x="54" y="0"/>
                </a:cxn>
                <a:cxn ang="0">
                  <a:pos x="48" y="0"/>
                </a:cxn>
                <a:cxn ang="0">
                  <a:pos x="24" y="24"/>
                </a:cxn>
                <a:cxn ang="0">
                  <a:pos x="12" y="48"/>
                </a:cxn>
                <a:cxn ang="0">
                  <a:pos x="0" y="66"/>
                </a:cxn>
                <a:cxn ang="0">
                  <a:pos x="6" y="90"/>
                </a:cxn>
                <a:cxn ang="0">
                  <a:pos x="6" y="90"/>
                </a:cxn>
                <a:cxn ang="0">
                  <a:pos x="18" y="66"/>
                </a:cxn>
                <a:cxn ang="0">
                  <a:pos x="24" y="48"/>
                </a:cxn>
                <a:cxn ang="0">
                  <a:pos x="36" y="30"/>
                </a:cxn>
                <a:cxn ang="0">
                  <a:pos x="42" y="18"/>
                </a:cxn>
                <a:cxn ang="0">
                  <a:pos x="48" y="12"/>
                </a:cxn>
                <a:cxn ang="0">
                  <a:pos x="78" y="42"/>
                </a:cxn>
                <a:cxn ang="0">
                  <a:pos x="84" y="66"/>
                </a:cxn>
                <a:cxn ang="0">
                  <a:pos x="66" y="90"/>
                </a:cxn>
                <a:cxn ang="0">
                  <a:pos x="54" y="96"/>
                </a:cxn>
                <a:cxn ang="0">
                  <a:pos x="42" y="96"/>
                </a:cxn>
                <a:cxn ang="0">
                  <a:pos x="30" y="96"/>
                </a:cxn>
                <a:cxn ang="0">
                  <a:pos x="24" y="84"/>
                </a:cxn>
                <a:cxn ang="0">
                  <a:pos x="18" y="78"/>
                </a:cxn>
                <a:cxn ang="0">
                  <a:pos x="18" y="66"/>
                </a:cxn>
                <a:cxn ang="0">
                  <a:pos x="18" y="66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6" name="Freeform 22"/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/>
              <a:ahLst/>
              <a:cxnLst>
                <a:cxn ang="0">
                  <a:pos x="30" y="96"/>
                </a:cxn>
                <a:cxn ang="0">
                  <a:pos x="54" y="72"/>
                </a:cxn>
                <a:cxn ang="0">
                  <a:pos x="66" y="48"/>
                </a:cxn>
                <a:cxn ang="0">
                  <a:pos x="66" y="24"/>
                </a:cxn>
                <a:cxn ang="0">
                  <a:pos x="54" y="6"/>
                </a:cxn>
                <a:cxn ang="0">
                  <a:pos x="30" y="0"/>
                </a:cxn>
                <a:cxn ang="0">
                  <a:pos x="18" y="0"/>
                </a:cxn>
                <a:cxn ang="0">
                  <a:pos x="6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18" y="84"/>
                </a:cxn>
                <a:cxn ang="0">
                  <a:pos x="30" y="96"/>
                </a:cxn>
                <a:cxn ang="0">
                  <a:pos x="30" y="96"/>
                </a:cxn>
                <a:cxn ang="0">
                  <a:pos x="30" y="12"/>
                </a:cxn>
                <a:cxn ang="0">
                  <a:pos x="48" y="18"/>
                </a:cxn>
                <a:cxn ang="0">
                  <a:pos x="54" y="24"/>
                </a:cxn>
                <a:cxn ang="0">
                  <a:pos x="54" y="36"/>
                </a:cxn>
                <a:cxn ang="0">
                  <a:pos x="48" y="48"/>
                </a:cxn>
                <a:cxn ang="0">
                  <a:pos x="36" y="66"/>
                </a:cxn>
                <a:cxn ang="0">
                  <a:pos x="30" y="78"/>
                </a:cxn>
                <a:cxn ang="0">
                  <a:pos x="18" y="66"/>
                </a:cxn>
                <a:cxn ang="0">
                  <a:pos x="12" y="48"/>
                </a:cxn>
                <a:cxn ang="0">
                  <a:pos x="6" y="30"/>
                </a:cxn>
                <a:cxn ang="0">
                  <a:pos x="18" y="12"/>
                </a:cxn>
                <a:cxn ang="0">
                  <a:pos x="30" y="12"/>
                </a:cxn>
                <a:cxn ang="0">
                  <a:pos x="30" y="12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7" name="Freeform 23"/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/>
              <a:ahLst/>
              <a:cxnLst>
                <a:cxn ang="0">
                  <a:pos x="2577" y="0"/>
                </a:cxn>
                <a:cxn ang="0">
                  <a:pos x="2594" y="72"/>
                </a:cxn>
                <a:cxn ang="0">
                  <a:pos x="6" y="444"/>
                </a:cxn>
                <a:cxn ang="0">
                  <a:pos x="0" y="396"/>
                </a:cxn>
                <a:cxn ang="0">
                  <a:pos x="1225" y="96"/>
                </a:cxn>
                <a:cxn ang="0">
                  <a:pos x="1351" y="78"/>
                </a:cxn>
                <a:cxn ang="0">
                  <a:pos x="2577" y="0"/>
                </a:cxn>
                <a:cxn ang="0">
                  <a:pos x="2577" y="0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8" name="Freeform 24"/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/>
              <a:ahLst/>
              <a:cxnLst>
                <a:cxn ang="0">
                  <a:pos x="36" y="95"/>
                </a:cxn>
                <a:cxn ang="0">
                  <a:pos x="60" y="77"/>
                </a:cxn>
                <a:cxn ang="0">
                  <a:pos x="78" y="53"/>
                </a:cxn>
                <a:cxn ang="0">
                  <a:pos x="84" y="42"/>
                </a:cxn>
                <a:cxn ang="0">
                  <a:pos x="84" y="30"/>
                </a:cxn>
                <a:cxn ang="0">
                  <a:pos x="72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12" y="12"/>
                </a:cxn>
                <a:cxn ang="0">
                  <a:pos x="0" y="24"/>
                </a:cxn>
                <a:cxn ang="0">
                  <a:pos x="0" y="36"/>
                </a:cxn>
                <a:cxn ang="0">
                  <a:pos x="6" y="59"/>
                </a:cxn>
                <a:cxn ang="0">
                  <a:pos x="24" y="83"/>
                </a:cxn>
                <a:cxn ang="0">
                  <a:pos x="36" y="95"/>
                </a:cxn>
                <a:cxn ang="0">
                  <a:pos x="36" y="95"/>
                </a:cxn>
                <a:cxn ang="0">
                  <a:pos x="48" y="12"/>
                </a:cxn>
                <a:cxn ang="0">
                  <a:pos x="66" y="18"/>
                </a:cxn>
                <a:cxn ang="0">
                  <a:pos x="72" y="30"/>
                </a:cxn>
                <a:cxn ang="0">
                  <a:pos x="72" y="42"/>
                </a:cxn>
                <a:cxn ang="0">
                  <a:pos x="66" y="53"/>
                </a:cxn>
                <a:cxn ang="0">
                  <a:pos x="48" y="71"/>
                </a:cxn>
                <a:cxn ang="0">
                  <a:pos x="42" y="77"/>
                </a:cxn>
                <a:cxn ang="0">
                  <a:pos x="36" y="77"/>
                </a:cxn>
                <a:cxn ang="0">
                  <a:pos x="24" y="65"/>
                </a:cxn>
                <a:cxn ang="0">
                  <a:pos x="18" y="48"/>
                </a:cxn>
                <a:cxn ang="0">
                  <a:pos x="18" y="30"/>
                </a:cxn>
                <a:cxn ang="0">
                  <a:pos x="30" y="12"/>
                </a:cxn>
                <a:cxn ang="0">
                  <a:pos x="48" y="12"/>
                </a:cxn>
                <a:cxn ang="0">
                  <a:pos x="48" y="12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89" name="Freeform 25"/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/>
              <a:ahLst/>
              <a:cxnLst>
                <a:cxn ang="0">
                  <a:pos x="12" y="96"/>
                </a:cxn>
                <a:cxn ang="0">
                  <a:pos x="24" y="108"/>
                </a:cxn>
                <a:cxn ang="0">
                  <a:pos x="42" y="108"/>
                </a:cxn>
                <a:cxn ang="0">
                  <a:pos x="66" y="102"/>
                </a:cxn>
                <a:cxn ang="0">
                  <a:pos x="84" y="78"/>
                </a:cxn>
                <a:cxn ang="0">
                  <a:pos x="90" y="66"/>
                </a:cxn>
                <a:cxn ang="0">
                  <a:pos x="84" y="48"/>
                </a:cxn>
                <a:cxn ang="0">
                  <a:pos x="66" y="24"/>
                </a:cxn>
                <a:cxn ang="0">
                  <a:pos x="48" y="12"/>
                </a:cxn>
                <a:cxn ang="0">
                  <a:pos x="36" y="0"/>
                </a:cxn>
                <a:cxn ang="0">
                  <a:pos x="30" y="0"/>
                </a:cxn>
                <a:cxn ang="0">
                  <a:pos x="30" y="0"/>
                </a:cxn>
                <a:cxn ang="0">
                  <a:pos x="24" y="0"/>
                </a:cxn>
                <a:cxn ang="0">
                  <a:pos x="12" y="30"/>
                </a:cxn>
                <a:cxn ang="0">
                  <a:pos x="0" y="54"/>
                </a:cxn>
                <a:cxn ang="0">
                  <a:pos x="0" y="78"/>
                </a:cxn>
                <a:cxn ang="0">
                  <a:pos x="12" y="96"/>
                </a:cxn>
                <a:cxn ang="0">
                  <a:pos x="12" y="96"/>
                </a:cxn>
                <a:cxn ang="0">
                  <a:pos x="12" y="72"/>
                </a:cxn>
                <a:cxn ang="0">
                  <a:pos x="18" y="54"/>
                </a:cxn>
                <a:cxn ang="0">
                  <a:pos x="24" y="36"/>
                </a:cxn>
                <a:cxn ang="0">
                  <a:pos x="30" y="18"/>
                </a:cxn>
                <a:cxn ang="0">
                  <a:pos x="30" y="12"/>
                </a:cxn>
                <a:cxn ang="0">
                  <a:pos x="48" y="24"/>
                </a:cxn>
                <a:cxn ang="0">
                  <a:pos x="66" y="36"/>
                </a:cxn>
                <a:cxn ang="0">
                  <a:pos x="78" y="54"/>
                </a:cxn>
                <a:cxn ang="0">
                  <a:pos x="78" y="72"/>
                </a:cxn>
                <a:cxn ang="0">
                  <a:pos x="72" y="84"/>
                </a:cxn>
                <a:cxn ang="0">
                  <a:pos x="48" y="96"/>
                </a:cxn>
                <a:cxn ang="0">
                  <a:pos x="36" y="96"/>
                </a:cxn>
                <a:cxn ang="0">
                  <a:pos x="24" y="90"/>
                </a:cxn>
                <a:cxn ang="0">
                  <a:pos x="18" y="84"/>
                </a:cxn>
                <a:cxn ang="0">
                  <a:pos x="12" y="72"/>
                </a:cxn>
                <a:cxn ang="0">
                  <a:pos x="12" y="72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90" name="Freeform 26"/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/>
              <a:ahLst/>
              <a:cxnLst>
                <a:cxn ang="0">
                  <a:pos x="71" y="90"/>
                </a:cxn>
                <a:cxn ang="0">
                  <a:pos x="71" y="60"/>
                </a:cxn>
                <a:cxn ang="0">
                  <a:pos x="71" y="36"/>
                </a:cxn>
                <a:cxn ang="0">
                  <a:pos x="60" y="12"/>
                </a:cxn>
                <a:cxn ang="0">
                  <a:pos x="36" y="0"/>
                </a:cxn>
                <a:cxn ang="0">
                  <a:pos x="12" y="12"/>
                </a:cxn>
                <a:cxn ang="0">
                  <a:pos x="0" y="36"/>
                </a:cxn>
                <a:cxn ang="0">
                  <a:pos x="6" y="60"/>
                </a:cxn>
                <a:cxn ang="0">
                  <a:pos x="30" y="78"/>
                </a:cxn>
                <a:cxn ang="0">
                  <a:pos x="54" y="90"/>
                </a:cxn>
                <a:cxn ang="0">
                  <a:pos x="71" y="90"/>
                </a:cxn>
                <a:cxn ang="0">
                  <a:pos x="71" y="90"/>
                </a:cxn>
                <a:cxn ang="0">
                  <a:pos x="24" y="18"/>
                </a:cxn>
                <a:cxn ang="0">
                  <a:pos x="42" y="18"/>
                </a:cxn>
                <a:cxn ang="0">
                  <a:pos x="54" y="18"/>
                </a:cxn>
                <a:cxn ang="0">
                  <a:pos x="60" y="42"/>
                </a:cxn>
                <a:cxn ang="0">
                  <a:pos x="60" y="66"/>
                </a:cxn>
                <a:cxn ang="0">
                  <a:pos x="60" y="72"/>
                </a:cxn>
                <a:cxn ang="0">
                  <a:pos x="60" y="78"/>
                </a:cxn>
                <a:cxn ang="0">
                  <a:pos x="42" y="72"/>
                </a:cxn>
                <a:cxn ang="0">
                  <a:pos x="24" y="66"/>
                </a:cxn>
                <a:cxn ang="0">
                  <a:pos x="12" y="48"/>
                </a:cxn>
                <a:cxn ang="0">
                  <a:pos x="12" y="30"/>
                </a:cxn>
                <a:cxn ang="0">
                  <a:pos x="24" y="18"/>
                </a:cxn>
                <a:cxn ang="0">
                  <a:pos x="24" y="18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91" name="Oval 27"/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2" name="Oval 28"/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3" name="Oval 29"/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4" name="Freeform 30"/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/>
              <a:ahLst/>
              <a:cxnLst>
                <a:cxn ang="0">
                  <a:pos x="66" y="96"/>
                </a:cxn>
                <a:cxn ang="0">
                  <a:pos x="78" y="66"/>
                </a:cxn>
                <a:cxn ang="0">
                  <a:pos x="90" y="42"/>
                </a:cxn>
                <a:cxn ang="0">
                  <a:pos x="78" y="18"/>
                </a:cxn>
                <a:cxn ang="0">
                  <a:pos x="60" y="0"/>
                </a:cxn>
                <a:cxn ang="0">
                  <a:pos x="30" y="6"/>
                </a:cxn>
                <a:cxn ang="0">
                  <a:pos x="18" y="18"/>
                </a:cxn>
                <a:cxn ang="0">
                  <a:pos x="6" y="30"/>
                </a:cxn>
                <a:cxn ang="0">
                  <a:pos x="0" y="42"/>
                </a:cxn>
                <a:cxn ang="0">
                  <a:pos x="6" y="60"/>
                </a:cxn>
                <a:cxn ang="0">
                  <a:pos x="24" y="78"/>
                </a:cxn>
                <a:cxn ang="0">
                  <a:pos x="48" y="90"/>
                </a:cxn>
                <a:cxn ang="0">
                  <a:pos x="66" y="96"/>
                </a:cxn>
                <a:cxn ang="0">
                  <a:pos x="66" y="96"/>
                </a:cxn>
                <a:cxn ang="0">
                  <a:pos x="42" y="18"/>
                </a:cxn>
                <a:cxn ang="0">
                  <a:pos x="60" y="18"/>
                </a:cxn>
                <a:cxn ang="0">
                  <a:pos x="72" y="24"/>
                </a:cxn>
                <a:cxn ang="0">
                  <a:pos x="72" y="36"/>
                </a:cxn>
                <a:cxn ang="0">
                  <a:pos x="72" y="48"/>
                </a:cxn>
                <a:cxn ang="0">
                  <a:pos x="66" y="72"/>
                </a:cxn>
                <a:cxn ang="0">
                  <a:pos x="60" y="78"/>
                </a:cxn>
                <a:cxn ang="0">
                  <a:pos x="60" y="84"/>
                </a:cxn>
                <a:cxn ang="0">
                  <a:pos x="42" y="72"/>
                </a:cxn>
                <a:cxn ang="0">
                  <a:pos x="30" y="66"/>
                </a:cxn>
                <a:cxn ang="0">
                  <a:pos x="18" y="42"/>
                </a:cxn>
                <a:cxn ang="0">
                  <a:pos x="24" y="30"/>
                </a:cxn>
                <a:cxn ang="0">
                  <a:pos x="42" y="18"/>
                </a:cxn>
                <a:cxn ang="0">
                  <a:pos x="42" y="18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95" name="Freeform 31"/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/>
              <a:ahLst/>
              <a:cxnLst>
                <a:cxn ang="0">
                  <a:pos x="0" y="90"/>
                </a:cxn>
                <a:cxn ang="0">
                  <a:pos x="12" y="102"/>
                </a:cxn>
                <a:cxn ang="0">
                  <a:pos x="24" y="108"/>
                </a:cxn>
                <a:cxn ang="0">
                  <a:pos x="48" y="108"/>
                </a:cxn>
                <a:cxn ang="0">
                  <a:pos x="66" y="96"/>
                </a:cxn>
                <a:cxn ang="0">
                  <a:pos x="72" y="66"/>
                </a:cxn>
                <a:cxn ang="0">
                  <a:pos x="66" y="42"/>
                </a:cxn>
                <a:cxn ang="0">
                  <a:pos x="60" y="18"/>
                </a:cxn>
                <a:cxn ang="0">
                  <a:pos x="48" y="6"/>
                </a:cxn>
                <a:cxn ang="0">
                  <a:pos x="42" y="0"/>
                </a:cxn>
                <a:cxn ang="0">
                  <a:pos x="42" y="0"/>
                </a:cxn>
                <a:cxn ang="0">
                  <a:pos x="36" y="0"/>
                </a:cxn>
                <a:cxn ang="0">
                  <a:pos x="18" y="24"/>
                </a:cxn>
                <a:cxn ang="0">
                  <a:pos x="6" y="48"/>
                </a:cxn>
                <a:cxn ang="0">
                  <a:pos x="0" y="66"/>
                </a:cxn>
                <a:cxn ang="0">
                  <a:pos x="0" y="90"/>
                </a:cxn>
                <a:cxn ang="0">
                  <a:pos x="0" y="90"/>
                </a:cxn>
                <a:cxn ang="0">
                  <a:pos x="12" y="66"/>
                </a:cxn>
                <a:cxn ang="0">
                  <a:pos x="18" y="48"/>
                </a:cxn>
                <a:cxn ang="0">
                  <a:pos x="24" y="36"/>
                </a:cxn>
                <a:cxn ang="0">
                  <a:pos x="30" y="24"/>
                </a:cxn>
                <a:cxn ang="0">
                  <a:pos x="36" y="18"/>
                </a:cxn>
                <a:cxn ang="0">
                  <a:pos x="54" y="30"/>
                </a:cxn>
                <a:cxn ang="0">
                  <a:pos x="60" y="48"/>
                </a:cxn>
                <a:cxn ang="0">
                  <a:pos x="66" y="72"/>
                </a:cxn>
                <a:cxn ang="0">
                  <a:pos x="66" y="84"/>
                </a:cxn>
                <a:cxn ang="0">
                  <a:pos x="54" y="96"/>
                </a:cxn>
                <a:cxn ang="0">
                  <a:pos x="30" y="102"/>
                </a:cxn>
                <a:cxn ang="0">
                  <a:pos x="24" y="96"/>
                </a:cxn>
                <a:cxn ang="0">
                  <a:pos x="12" y="90"/>
                </a:cxn>
                <a:cxn ang="0">
                  <a:pos x="12" y="78"/>
                </a:cxn>
                <a:cxn ang="0">
                  <a:pos x="12" y="66"/>
                </a:cxn>
                <a:cxn ang="0">
                  <a:pos x="12" y="66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896" name="Rectangle 32"/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7" name="Rectangle 33"/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8" name="AutoShape 34"/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899" name="Freeform 35"/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/>
              <a:ahLst/>
              <a:cxnLst>
                <a:cxn ang="0">
                  <a:pos x="252" y="1576"/>
                </a:cxn>
                <a:cxn ang="0">
                  <a:pos x="12" y="84"/>
                </a:cxn>
                <a:cxn ang="0">
                  <a:pos x="12" y="60"/>
                </a:cxn>
                <a:cxn ang="0">
                  <a:pos x="0" y="12"/>
                </a:cxn>
                <a:cxn ang="0">
                  <a:pos x="72" y="0"/>
                </a:cxn>
                <a:cxn ang="0">
                  <a:pos x="72" y="0"/>
                </a:cxn>
                <a:cxn ang="0">
                  <a:pos x="78" y="48"/>
                </a:cxn>
                <a:cxn ang="0">
                  <a:pos x="88" y="66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64900" name="Freeform 36"/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/>
              <a:ahLst/>
              <a:cxnLst>
                <a:cxn ang="0">
                  <a:pos x="161" y="0"/>
                </a:cxn>
                <a:cxn ang="0">
                  <a:pos x="227" y="6"/>
                </a:cxn>
                <a:cxn ang="0">
                  <a:pos x="275" y="36"/>
                </a:cxn>
                <a:cxn ang="0">
                  <a:pos x="304" y="78"/>
                </a:cxn>
                <a:cxn ang="0">
                  <a:pos x="316" y="138"/>
                </a:cxn>
                <a:cxn ang="0">
                  <a:pos x="0" y="138"/>
                </a:cxn>
                <a:cxn ang="0">
                  <a:pos x="11" y="78"/>
                </a:cxn>
                <a:cxn ang="0">
                  <a:pos x="47" y="36"/>
                </a:cxn>
                <a:cxn ang="0">
                  <a:pos x="95" y="6"/>
                </a:cxn>
                <a:cxn ang="0">
                  <a:pos x="161" y="0"/>
                </a:cxn>
                <a:cxn ang="0">
                  <a:pos x="161" y="0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901" name="Rectangle 3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4902" name="Rectangle 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4903" name="Rectangle 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64904" name="Rectangle 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7856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164905" name="Rectangle 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78563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D0384F6-6CEC-476E-BC5D-AF839FDE711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64906" name="Rectangle 42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kumimoji="1" lang="en-US" sz="2400"/>
          </a:p>
        </p:txBody>
      </p:sp>
      <p:sp>
        <p:nvSpPr>
          <p:cNvPr id="164907" name="Text Box 43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r>
              <a:rPr lang="en-US" sz="1600">
                <a:latin typeface="Times New Roman" pitchFamily="18" charset="0"/>
              </a:rPr>
              <a:t>©2003 Prentice Hall Business Publishing, </a:t>
            </a:r>
            <a:r>
              <a:rPr lang="en-US" sz="1600" i="1">
                <a:latin typeface="Times New Roman" pitchFamily="18" charset="0"/>
              </a:rPr>
              <a:t>Auditing and Assurance Services 9/e,</a:t>
            </a:r>
            <a:r>
              <a:rPr lang="en-US" sz="1600">
                <a:latin typeface="Times New Roman" pitchFamily="18" charset="0"/>
              </a:rPr>
              <a:t> Arens/Elder/Beasley </a:t>
            </a:r>
          </a:p>
        </p:txBody>
      </p:sp>
      <p:sp>
        <p:nvSpPr>
          <p:cNvPr id="164908" name="Rectangle 44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/>
            <a:r>
              <a:rPr lang="en-US" sz="1600">
                <a:latin typeface="Times New Roman" pitchFamily="18" charset="0"/>
              </a:rPr>
              <a:t>1 - </a:t>
            </a:r>
            <a:fld id="{35B4DADA-C615-4863-975B-7CF191399EA5}" type="slidenum">
              <a:rPr lang="en-US" sz="1600">
                <a:latin typeface="Times New Roman" pitchFamily="18" charset="0"/>
              </a:rPr>
              <a:pPr algn="r"/>
              <a:t>‹#›</a:t>
            </a:fld>
            <a:endParaRPr lang="en-US" sz="1600">
              <a:latin typeface="Times New Roman" pitchFamily="18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9" name="Rectangle 2055"/>
          <p:cNvSpPr>
            <a:spLocks noGrp="1" noChangeArrowheads="1"/>
          </p:cNvSpPr>
          <p:nvPr>
            <p:ph type="ctrTitle"/>
          </p:nvPr>
        </p:nvSpPr>
        <p:spPr>
          <a:xfrm>
            <a:off x="1370013" y="1644650"/>
            <a:ext cx="6399212" cy="1462088"/>
          </a:xfrm>
        </p:spPr>
        <p:txBody>
          <a:bodyPr wrap="none" anchor="t" anchorCtr="0"/>
          <a:lstStyle/>
          <a:p>
            <a:pPr>
              <a:spcBef>
                <a:spcPct val="20000"/>
              </a:spcBef>
            </a:pPr>
            <a:r>
              <a:rPr lang="en-US" b="1"/>
              <a:t>The Demand for Audit</a:t>
            </a:r>
            <a:br>
              <a:rPr lang="en-US" b="1"/>
            </a:br>
            <a:r>
              <a:rPr lang="en-US" b="1"/>
              <a:t>and Assurance Services</a:t>
            </a:r>
          </a:p>
        </p:txBody>
      </p:sp>
      <p:sp>
        <p:nvSpPr>
          <p:cNvPr id="69640" name="Rectangle 2056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1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92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</a:t>
            </a:r>
            <a:br>
              <a:rPr lang="en-US"/>
            </a:br>
            <a:r>
              <a:rPr lang="en-US"/>
              <a:t>Services Examples</a:t>
            </a:r>
          </a:p>
        </p:txBody>
      </p:sp>
      <p:sp>
        <p:nvSpPr>
          <p:cNvPr id="93189" name="Text Box 5"/>
          <p:cNvSpPr txBox="1">
            <a:spLocks noChangeArrowheads="1"/>
          </p:cNvSpPr>
          <p:nvPr/>
        </p:nvSpPr>
        <p:spPr bwMode="auto">
          <a:xfrm>
            <a:off x="639763" y="2284413"/>
            <a:ext cx="7861300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Controls over and risks related to investments,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including policies related to derivatives…</a:t>
            </a:r>
          </a:p>
        </p:txBody>
      </p:sp>
      <p:sp>
        <p:nvSpPr>
          <p:cNvPr id="93193" name="Text Box 9"/>
          <p:cNvSpPr txBox="1">
            <a:spLocks noChangeArrowheads="1"/>
          </p:cNvSpPr>
          <p:nvPr/>
        </p:nvSpPr>
        <p:spPr bwMode="auto">
          <a:xfrm>
            <a:off x="639763" y="4386263"/>
            <a:ext cx="7861300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assessing the processes in a company’s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investment practices to identify risks and to</a:t>
            </a:r>
          </a:p>
          <a:p>
            <a:pPr algn="ctr"/>
            <a:r>
              <a:rPr lang="en-US" sz="3200">
                <a:latin typeface="Times New Roman" pitchFamily="18" charset="0"/>
              </a:rPr>
              <a:t>determine the effectiveness of those processes.</a:t>
            </a:r>
          </a:p>
        </p:txBody>
      </p:sp>
      <p:sp>
        <p:nvSpPr>
          <p:cNvPr id="93197" name="WordArt 13"/>
          <p:cNvSpPr>
            <a:spLocks noChangeArrowheads="1" noChangeShapeType="1" noTextEdit="1"/>
          </p:cNvSpPr>
          <p:nvPr/>
        </p:nvSpPr>
        <p:spPr bwMode="auto">
          <a:xfrm>
            <a:off x="3838575" y="3656013"/>
            <a:ext cx="146208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involves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93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93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93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189" grpId="0" animBg="1" autoUpdateAnimBg="0"/>
      <p:bldP spid="93193" grpId="0" animBg="1" autoUpdateAnimBg="0"/>
      <p:bldP spid="9319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</a:t>
            </a:r>
            <a:br>
              <a:rPr lang="en-US"/>
            </a:br>
            <a:r>
              <a:rPr lang="en-US"/>
              <a:t>Services Examples</a:t>
            </a:r>
          </a:p>
        </p:txBody>
      </p:sp>
      <p:sp>
        <p:nvSpPr>
          <p:cNvPr id="152579" name="Text Box 3"/>
          <p:cNvSpPr txBox="1">
            <a:spLocks noChangeArrowheads="1"/>
          </p:cNvSpPr>
          <p:nvPr/>
        </p:nvSpPr>
        <p:spPr bwMode="auto">
          <a:xfrm>
            <a:off x="1370013" y="2284413"/>
            <a:ext cx="6399212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Mystery shopping…</a:t>
            </a:r>
          </a:p>
        </p:txBody>
      </p:sp>
      <p:sp>
        <p:nvSpPr>
          <p:cNvPr id="152580" name="Text Box 4"/>
          <p:cNvSpPr txBox="1">
            <a:spLocks noChangeArrowheads="1"/>
          </p:cNvSpPr>
          <p:nvPr/>
        </p:nvSpPr>
        <p:spPr bwMode="auto">
          <a:xfrm>
            <a:off x="1370013" y="4386263"/>
            <a:ext cx="6399212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performing anonymous shopping to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assess sales personnel dealings with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customers and procedures they follow.</a:t>
            </a:r>
          </a:p>
        </p:txBody>
      </p:sp>
      <p:sp>
        <p:nvSpPr>
          <p:cNvPr id="152582" name="WordArt 6"/>
          <p:cNvSpPr>
            <a:spLocks noChangeArrowheads="1" noChangeShapeType="1" noTextEdit="1"/>
          </p:cNvSpPr>
          <p:nvPr/>
        </p:nvSpPr>
        <p:spPr bwMode="auto">
          <a:xfrm>
            <a:off x="3838575" y="3656013"/>
            <a:ext cx="146208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involves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25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2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2580" grpId="0" animBg="1" autoUpdateAnimBg="0"/>
      <p:bldP spid="152582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</a:t>
            </a:r>
            <a:br>
              <a:rPr lang="en-US"/>
            </a:br>
            <a:r>
              <a:rPr lang="en-US"/>
              <a:t>Services Examples</a:t>
            </a:r>
          </a:p>
        </p:txBody>
      </p:sp>
      <p:sp>
        <p:nvSpPr>
          <p:cNvPr id="153603" name="Text Box 1027"/>
          <p:cNvSpPr txBox="1">
            <a:spLocks noChangeArrowheads="1"/>
          </p:cNvSpPr>
          <p:nvPr/>
        </p:nvSpPr>
        <p:spPr bwMode="auto">
          <a:xfrm>
            <a:off x="1095375" y="2284413"/>
            <a:ext cx="6946900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Assess risks of accumulation, distribution,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storage of digital information…</a:t>
            </a:r>
          </a:p>
        </p:txBody>
      </p:sp>
      <p:sp>
        <p:nvSpPr>
          <p:cNvPr id="153604" name="Text Box 1028"/>
          <p:cNvSpPr txBox="1">
            <a:spLocks noChangeArrowheads="1"/>
          </p:cNvSpPr>
          <p:nvPr/>
        </p:nvSpPr>
        <p:spPr bwMode="auto">
          <a:xfrm>
            <a:off x="1095375" y="4386263"/>
            <a:ext cx="6946900" cy="2054225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assessing security risks and related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controls over data and other information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stored electronically, including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adequacy of backup and off-site storage.</a:t>
            </a:r>
          </a:p>
        </p:txBody>
      </p:sp>
      <p:sp>
        <p:nvSpPr>
          <p:cNvPr id="153606" name="WordArt 1030"/>
          <p:cNvSpPr>
            <a:spLocks noChangeArrowheads="1" noChangeShapeType="1" noTextEdit="1"/>
          </p:cNvSpPr>
          <p:nvPr/>
        </p:nvSpPr>
        <p:spPr bwMode="auto">
          <a:xfrm>
            <a:off x="3838575" y="3656013"/>
            <a:ext cx="146208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involves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36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3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04" grpId="0" animBg="1" autoUpdateAnimBg="0"/>
      <p:bldP spid="15360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</a:t>
            </a:r>
            <a:br>
              <a:rPr lang="en-US"/>
            </a:br>
            <a:r>
              <a:rPr lang="en-US"/>
              <a:t>Services Examples</a:t>
            </a:r>
          </a:p>
        </p:txBody>
      </p:sp>
      <p:sp>
        <p:nvSpPr>
          <p:cNvPr id="154627" name="Text Box 3"/>
          <p:cNvSpPr txBox="1">
            <a:spLocks noChangeArrowheads="1"/>
          </p:cNvSpPr>
          <p:nvPr/>
        </p:nvSpPr>
        <p:spPr bwMode="auto">
          <a:xfrm>
            <a:off x="639763" y="2284413"/>
            <a:ext cx="7861300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>
                <a:latin typeface="Times New Roman" pitchFamily="18" charset="0"/>
              </a:rPr>
              <a:t>Fraud and illegal acts risk assessment…</a:t>
            </a:r>
          </a:p>
        </p:txBody>
      </p:sp>
      <p:sp>
        <p:nvSpPr>
          <p:cNvPr id="154628" name="Text Box 4"/>
          <p:cNvSpPr txBox="1">
            <a:spLocks noChangeArrowheads="1"/>
          </p:cNvSpPr>
          <p:nvPr/>
        </p:nvSpPr>
        <p:spPr bwMode="auto">
          <a:xfrm>
            <a:off x="639763" y="4386263"/>
            <a:ext cx="7861300" cy="15541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developing fraud risk profiles and assessing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adequacy of company systems and policies in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preventing and detecting fraud and illegal acts.</a:t>
            </a:r>
          </a:p>
        </p:txBody>
      </p:sp>
      <p:sp>
        <p:nvSpPr>
          <p:cNvPr id="154630" name="WordArt 6"/>
          <p:cNvSpPr>
            <a:spLocks noChangeArrowheads="1" noChangeShapeType="1" noTextEdit="1"/>
          </p:cNvSpPr>
          <p:nvPr/>
        </p:nvSpPr>
        <p:spPr bwMode="auto">
          <a:xfrm>
            <a:off x="3838575" y="3656013"/>
            <a:ext cx="1462088" cy="45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200" kern="10">
                <a:ln w="9525">
                  <a:noFill/>
                  <a:miter lim="800000"/>
                  <a:headEnd/>
                  <a:tailEnd/>
                </a:ln>
                <a:gradFill rotWithShape="0">
                  <a:gsLst>
                    <a:gs pos="0">
                      <a:srgbClr val="FFFF00"/>
                    </a:gs>
                    <a:gs pos="100000">
                      <a:srgbClr val="FF9933"/>
                    </a:gs>
                  </a:gsLst>
                  <a:path path="rect">
                    <a:fillToRect l="50000" t="50000" r="50000" b="50000"/>
                  </a:path>
                </a:gradFill>
                <a:effectLst>
                  <a:outerShdw dist="35921" dir="2700000" algn="ctr" rotWithShape="0">
                    <a:srgbClr val="C0C0C0"/>
                  </a:outerShdw>
                </a:effectLst>
                <a:latin typeface="Impact"/>
              </a:rPr>
              <a:t>involves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6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546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4628" grpId="0" animBg="1" autoUpdateAnimBg="0"/>
      <p:bldP spid="15463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9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Assurance, Attestation, and Nonassurance Services</a:t>
            </a:r>
          </a:p>
        </p:txBody>
      </p:sp>
      <p:sp>
        <p:nvSpPr>
          <p:cNvPr id="95241" name="Oval 9" descr="75%"/>
          <p:cNvSpPr>
            <a:spLocks noChangeArrowheads="1"/>
          </p:cNvSpPr>
          <p:nvPr/>
        </p:nvSpPr>
        <p:spPr bwMode="auto">
          <a:xfrm>
            <a:off x="455613" y="2054225"/>
            <a:ext cx="8226425" cy="4479925"/>
          </a:xfrm>
          <a:prstGeom prst="ellipse">
            <a:avLst/>
          </a:prstGeom>
          <a:pattFill prst="pct75">
            <a:fgClr>
              <a:schemeClr val="tx2"/>
            </a:fgClr>
            <a:bgClr>
              <a:srgbClr val="000000"/>
            </a:bgClr>
          </a:pattFill>
          <a:ln w="2857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95243" name="Rectangle 11"/>
          <p:cNvSpPr>
            <a:spLocks noChangeArrowheads="1"/>
          </p:cNvSpPr>
          <p:nvPr/>
        </p:nvSpPr>
        <p:spPr bwMode="auto">
          <a:xfrm>
            <a:off x="2376488" y="1755775"/>
            <a:ext cx="4387850" cy="6397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 i="1">
                <a:latin typeface="Times New Roman" pitchFamily="18" charset="0"/>
              </a:rPr>
              <a:t>ASSURANCE SERVICES</a:t>
            </a:r>
          </a:p>
        </p:txBody>
      </p:sp>
      <p:sp>
        <p:nvSpPr>
          <p:cNvPr id="95245" name="Oval 13" descr="Trellis"/>
          <p:cNvSpPr>
            <a:spLocks noChangeArrowheads="1"/>
          </p:cNvSpPr>
          <p:nvPr/>
        </p:nvSpPr>
        <p:spPr bwMode="auto">
          <a:xfrm>
            <a:off x="777875" y="2822575"/>
            <a:ext cx="5027613" cy="2508250"/>
          </a:xfrm>
          <a:prstGeom prst="ellipse">
            <a:avLst/>
          </a:prstGeom>
          <a:pattFill prst="trellis">
            <a:fgClr>
              <a:srgbClr val="FF9900"/>
            </a:fgClr>
            <a:bgClr>
              <a:srgbClr val="000000"/>
            </a:bgClr>
          </a:pattFill>
          <a:ln w="12700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endParaRPr lang="en-US" sz="2000">
              <a:latin typeface="Times New Roman" pitchFamily="18" charset="0"/>
            </a:endParaRPr>
          </a:p>
        </p:txBody>
      </p:sp>
      <p:sp>
        <p:nvSpPr>
          <p:cNvPr id="95249" name="Rectangle 17"/>
          <p:cNvSpPr>
            <a:spLocks noChangeArrowheads="1"/>
          </p:cNvSpPr>
          <p:nvPr/>
        </p:nvSpPr>
        <p:spPr bwMode="auto">
          <a:xfrm>
            <a:off x="1389063" y="3913188"/>
            <a:ext cx="3821112" cy="8350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2400" b="1">
                <a:latin typeface="Times New Roman" pitchFamily="18" charset="0"/>
              </a:rPr>
              <a:t>Other Attestation Services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(e.g., </a:t>
            </a:r>
            <a:r>
              <a:rPr lang="en-US" sz="2400" b="1" i="1">
                <a:latin typeface="Times New Roman" pitchFamily="18" charset="0"/>
              </a:rPr>
              <a:t>WebTrust, SysTrust</a:t>
            </a:r>
            <a:r>
              <a:rPr lang="en-US" sz="2400" b="1">
                <a:latin typeface="Times New Roman" pitchFamily="18" charset="0"/>
              </a:rPr>
              <a:t>)</a:t>
            </a:r>
          </a:p>
        </p:txBody>
      </p:sp>
      <p:sp>
        <p:nvSpPr>
          <p:cNvPr id="95250" name="Rectangle 18"/>
          <p:cNvSpPr>
            <a:spLocks noChangeArrowheads="1"/>
          </p:cNvSpPr>
          <p:nvPr/>
        </p:nvSpPr>
        <p:spPr bwMode="auto">
          <a:xfrm>
            <a:off x="2649538" y="5394325"/>
            <a:ext cx="3838575" cy="822325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Other Assurance Services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(e.g., </a:t>
            </a:r>
            <a:r>
              <a:rPr lang="en-US" sz="2400" b="1" i="1">
                <a:latin typeface="Times New Roman" pitchFamily="18" charset="0"/>
              </a:rPr>
              <a:t>CPA Performance View</a:t>
            </a:r>
            <a:r>
              <a:rPr lang="en-US" sz="2400" b="1">
                <a:latin typeface="Times New Roman" pitchFamily="18" charset="0"/>
              </a:rPr>
              <a:t>)</a:t>
            </a:r>
          </a:p>
        </p:txBody>
      </p:sp>
      <p:sp>
        <p:nvSpPr>
          <p:cNvPr id="95251" name="Rectangle 19"/>
          <p:cNvSpPr>
            <a:spLocks noChangeArrowheads="1"/>
          </p:cNvSpPr>
          <p:nvPr/>
        </p:nvSpPr>
        <p:spPr bwMode="auto">
          <a:xfrm>
            <a:off x="6210300" y="3700463"/>
            <a:ext cx="1893888" cy="1187450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</a:rPr>
              <a:t>Certain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Management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Consulting</a:t>
            </a:r>
          </a:p>
        </p:txBody>
      </p:sp>
      <p:sp>
        <p:nvSpPr>
          <p:cNvPr id="95257" name="Rectangle 25"/>
          <p:cNvSpPr>
            <a:spLocks noChangeArrowheads="1"/>
          </p:cNvSpPr>
          <p:nvPr/>
        </p:nvSpPr>
        <p:spPr bwMode="auto">
          <a:xfrm>
            <a:off x="1385888" y="2808288"/>
            <a:ext cx="3817937" cy="4572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2400" b="1" i="1">
                <a:latin typeface="Times New Roman" pitchFamily="18" charset="0"/>
              </a:rPr>
              <a:t>ATTESTATION SERVICES</a:t>
            </a:r>
          </a:p>
        </p:txBody>
      </p:sp>
      <p:sp>
        <p:nvSpPr>
          <p:cNvPr id="95258" name="Text Box 26"/>
          <p:cNvSpPr txBox="1">
            <a:spLocks noChangeArrowheads="1"/>
          </p:cNvSpPr>
          <p:nvPr/>
        </p:nvSpPr>
        <p:spPr bwMode="auto">
          <a:xfrm>
            <a:off x="1389063" y="3348038"/>
            <a:ext cx="1096962" cy="4572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2400" b="1">
                <a:latin typeface="Times New Roman" pitchFamily="18" charset="0"/>
              </a:rPr>
              <a:t>Audits</a:t>
            </a:r>
          </a:p>
        </p:txBody>
      </p:sp>
      <p:sp>
        <p:nvSpPr>
          <p:cNvPr id="95259" name="Text Box 27"/>
          <p:cNvSpPr txBox="1">
            <a:spLocks noChangeArrowheads="1"/>
          </p:cNvSpPr>
          <p:nvPr/>
        </p:nvSpPr>
        <p:spPr bwMode="auto">
          <a:xfrm>
            <a:off x="3956050" y="3344863"/>
            <a:ext cx="1222375" cy="42227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eaLnBrk="1" hangingPunct="1"/>
            <a:r>
              <a:rPr lang="en-US" sz="2400" b="1">
                <a:latin typeface="Times New Roman" pitchFamily="18" charset="0"/>
              </a:rPr>
              <a:t>Reviews</a:t>
            </a:r>
          </a:p>
        </p:txBody>
      </p:sp>
    </p:spTree>
  </p:cSld>
  <p:clrMapOvr>
    <a:masterClrMapping/>
  </p:clrMapOvr>
  <p:transition>
    <p:wipe dir="r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Assurance, Attestation, and Nonassurance Services</a:t>
            </a:r>
          </a:p>
        </p:txBody>
      </p:sp>
      <p:sp>
        <p:nvSpPr>
          <p:cNvPr id="143363" name="Oval 3" descr="75%"/>
          <p:cNvSpPr>
            <a:spLocks noChangeArrowheads="1"/>
          </p:cNvSpPr>
          <p:nvPr/>
        </p:nvSpPr>
        <p:spPr bwMode="auto">
          <a:xfrm>
            <a:off x="455613" y="2054225"/>
            <a:ext cx="8226425" cy="4479925"/>
          </a:xfrm>
          <a:prstGeom prst="ellipse">
            <a:avLst/>
          </a:prstGeom>
          <a:pattFill prst="pct75">
            <a:fgClr>
              <a:schemeClr val="tx2"/>
            </a:fgClr>
            <a:bgClr>
              <a:srgbClr val="000000"/>
            </a:bgClr>
          </a:pattFill>
          <a:ln w="28575">
            <a:solidFill>
              <a:srgbClr val="CC0099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364" name="Rectangle 4"/>
          <p:cNvSpPr>
            <a:spLocks noChangeArrowheads="1"/>
          </p:cNvSpPr>
          <p:nvPr/>
        </p:nvSpPr>
        <p:spPr bwMode="auto">
          <a:xfrm>
            <a:off x="1919288" y="1947863"/>
            <a:ext cx="5302250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 i="1">
                <a:latin typeface="Times New Roman" pitchFamily="18" charset="0"/>
              </a:rPr>
              <a:t>NONASSURANCE SERVICES</a:t>
            </a:r>
          </a:p>
        </p:txBody>
      </p:sp>
      <p:sp>
        <p:nvSpPr>
          <p:cNvPr id="143366" name="Rectangle 6"/>
          <p:cNvSpPr>
            <a:spLocks noChangeArrowheads="1"/>
          </p:cNvSpPr>
          <p:nvPr/>
        </p:nvSpPr>
        <p:spPr bwMode="auto">
          <a:xfrm>
            <a:off x="3198813" y="2760663"/>
            <a:ext cx="2741612" cy="8223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2400" b="1">
                <a:latin typeface="Times New Roman" pitchFamily="18" charset="0"/>
              </a:rPr>
              <a:t>Other Management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Consulting</a:t>
            </a:r>
          </a:p>
        </p:txBody>
      </p:sp>
      <p:sp>
        <p:nvSpPr>
          <p:cNvPr id="143367" name="Rectangle 7"/>
          <p:cNvSpPr>
            <a:spLocks noChangeArrowheads="1"/>
          </p:cNvSpPr>
          <p:nvPr/>
        </p:nvSpPr>
        <p:spPr bwMode="auto">
          <a:xfrm>
            <a:off x="3198813" y="5167313"/>
            <a:ext cx="2741612" cy="822325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/>
            <a:r>
              <a:rPr lang="en-US" sz="2400" b="1">
                <a:latin typeface="Times New Roman" pitchFamily="18" charset="0"/>
              </a:rPr>
              <a:t>Tax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Services</a:t>
            </a:r>
          </a:p>
        </p:txBody>
      </p:sp>
      <p:sp>
        <p:nvSpPr>
          <p:cNvPr id="143368" name="Rectangle 8"/>
          <p:cNvSpPr>
            <a:spLocks noChangeArrowheads="1"/>
          </p:cNvSpPr>
          <p:nvPr/>
        </p:nvSpPr>
        <p:spPr bwMode="auto">
          <a:xfrm>
            <a:off x="1020763" y="3700463"/>
            <a:ext cx="1893887" cy="1187450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>
            <a:spAutoFit/>
          </a:bodyPr>
          <a:lstStyle/>
          <a:p>
            <a:pPr algn="ctr"/>
            <a:r>
              <a:rPr lang="en-US" sz="2400" b="1">
                <a:latin typeface="Times New Roman" pitchFamily="18" charset="0"/>
              </a:rPr>
              <a:t>Certain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Management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Consulting</a:t>
            </a:r>
          </a:p>
        </p:txBody>
      </p:sp>
      <p:sp>
        <p:nvSpPr>
          <p:cNvPr id="143372" name="Rectangle 12"/>
          <p:cNvSpPr>
            <a:spLocks noChangeArrowheads="1"/>
          </p:cNvSpPr>
          <p:nvPr/>
        </p:nvSpPr>
        <p:spPr bwMode="auto">
          <a:xfrm>
            <a:off x="5740400" y="3890963"/>
            <a:ext cx="2741613" cy="8223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2400" b="1">
                <a:latin typeface="Times New Roman" pitchFamily="18" charset="0"/>
              </a:rPr>
              <a:t>Accounting and</a:t>
            </a:r>
          </a:p>
          <a:p>
            <a:pPr algn="ctr"/>
            <a:r>
              <a:rPr lang="en-US" sz="2400" b="1">
                <a:latin typeface="Times New Roman" pitchFamily="18" charset="0"/>
              </a:rPr>
              <a:t>Bookkeeping</a:t>
            </a:r>
          </a:p>
        </p:txBody>
      </p:sp>
    </p:spTree>
  </p:cSld>
  <p:clrMapOvr>
    <a:masterClrMapping/>
  </p:clrMapOvr>
  <p:transition>
    <p:wipe dir="r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96260" name="Rectangle 4"/>
          <p:cNvSpPr>
            <a:spLocks noChangeArrowheads="1"/>
          </p:cNvSpPr>
          <p:nvPr/>
        </p:nvSpPr>
        <p:spPr bwMode="auto">
          <a:xfrm>
            <a:off x="1370013" y="2286000"/>
            <a:ext cx="6399212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Explain the importance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of auditing in reducing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information risk.</a:t>
            </a:r>
          </a:p>
        </p:txBody>
      </p:sp>
    </p:spTree>
  </p:cSld>
  <p:clrMapOvr>
    <a:masterClrMapping/>
  </p:clrMapOvr>
  <p:transition>
    <p:wipe dir="r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90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Economic Demand</a:t>
            </a:r>
            <a:br>
              <a:rPr lang="en-US"/>
            </a:br>
            <a:r>
              <a:rPr lang="en-US"/>
              <a:t>for Auditing</a:t>
            </a:r>
          </a:p>
        </p:txBody>
      </p:sp>
      <p:sp>
        <p:nvSpPr>
          <p:cNvPr id="97288" name="Rectangle 8"/>
          <p:cNvSpPr>
            <a:spLocks noChangeArrowheads="1"/>
          </p:cNvSpPr>
          <p:nvPr/>
        </p:nvSpPr>
        <p:spPr bwMode="auto">
          <a:xfrm>
            <a:off x="1004888" y="2284413"/>
            <a:ext cx="7129462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Information risk reflects the possibility that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the information upon which the business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risk decision was made was inaccurate</a:t>
            </a:r>
            <a:r>
              <a:rPr lang="en-US" sz="3200">
                <a:solidFill>
                  <a:schemeClr val="tx2"/>
                </a:solidFill>
                <a:latin typeface="Times New Roman" pitchFamily="18" charset="0"/>
              </a:rPr>
              <a:t>.</a:t>
            </a:r>
          </a:p>
        </p:txBody>
      </p:sp>
      <p:sp>
        <p:nvSpPr>
          <p:cNvPr id="97289" name="Text Box 9"/>
          <p:cNvSpPr txBox="1">
            <a:spLocks noChangeArrowheads="1"/>
          </p:cNvSpPr>
          <p:nvPr/>
        </p:nvSpPr>
        <p:spPr bwMode="auto">
          <a:xfrm>
            <a:off x="1004888" y="3838575"/>
            <a:ext cx="7129462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Auditing can have a significant effect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on information risk.</a:t>
            </a:r>
            <a:endParaRPr lang="en-US" sz="32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72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972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288" grpId="0" animBg="1" autoUpdateAnimBg="0"/>
      <p:bldP spid="97289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98309" name="Rectangle 5"/>
          <p:cNvSpPr>
            <a:spLocks noChangeArrowheads="1"/>
          </p:cNvSpPr>
          <p:nvPr/>
        </p:nvSpPr>
        <p:spPr bwMode="auto">
          <a:xfrm>
            <a:off x="912813" y="2284413"/>
            <a:ext cx="7313612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List the causes of information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risk, and explain how this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risk may be reduced.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Causes of Information Risk</a:t>
            </a:r>
          </a:p>
        </p:txBody>
      </p:sp>
      <p:sp>
        <p:nvSpPr>
          <p:cNvPr id="100355" name="Rectangle 3"/>
          <p:cNvSpPr>
            <a:spLocks noChangeArrowheads="1"/>
          </p:cNvSpPr>
          <p:nvPr/>
        </p:nvSpPr>
        <p:spPr bwMode="auto">
          <a:xfrm>
            <a:off x="455613" y="2466975"/>
            <a:ext cx="63992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1. Remoteness of information</a:t>
            </a:r>
          </a:p>
        </p:txBody>
      </p:sp>
      <p:sp>
        <p:nvSpPr>
          <p:cNvPr id="100356" name="Rectangle 4"/>
          <p:cNvSpPr>
            <a:spLocks noChangeArrowheads="1"/>
          </p:cNvSpPr>
          <p:nvPr/>
        </p:nvSpPr>
        <p:spPr bwMode="auto">
          <a:xfrm>
            <a:off x="1370013" y="3838575"/>
            <a:ext cx="63992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2. Biases and motives of the provider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466975" y="5210175"/>
            <a:ext cx="6399213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3. Voluminous data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0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00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00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355" grpId="0" animBg="1" autoUpdateAnimBg="0"/>
      <p:bldP spid="100356" grpId="0" animBg="1" autoUpdateAnimBg="0"/>
      <p:bldP spid="100357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71683" name="Text Box 3"/>
          <p:cNvSpPr txBox="1">
            <a:spLocks noChangeArrowheads="1"/>
          </p:cNvSpPr>
          <p:nvPr/>
        </p:nvSpPr>
        <p:spPr bwMode="auto">
          <a:xfrm>
            <a:off x="912813" y="2009775"/>
            <a:ext cx="7313612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assurance services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and distinguish audit services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from other assurance and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nonassurance services</a:t>
            </a:r>
          </a:p>
          <a:p>
            <a:pPr algn="ctr" eaLnBrk="1" hangingPunct="1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provided by CPAs.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Reducing Information Risk</a:t>
            </a:r>
          </a:p>
        </p:txBody>
      </p:sp>
      <p:sp>
        <p:nvSpPr>
          <p:cNvPr id="138243" name="Rectangle 3"/>
          <p:cNvSpPr>
            <a:spLocks noChangeArrowheads="1"/>
          </p:cNvSpPr>
          <p:nvPr/>
        </p:nvSpPr>
        <p:spPr bwMode="auto">
          <a:xfrm>
            <a:off x="547688" y="2466975"/>
            <a:ext cx="8226425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1. User verifies information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8244" name="Rectangle 4"/>
          <p:cNvSpPr>
            <a:spLocks noChangeArrowheads="1"/>
          </p:cNvSpPr>
          <p:nvPr/>
        </p:nvSpPr>
        <p:spPr bwMode="auto">
          <a:xfrm>
            <a:off x="547688" y="3838575"/>
            <a:ext cx="8226425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2. User shares information risk with management</a:t>
            </a:r>
            <a:endParaRPr lang="en-US" sz="320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138245" name="Rectangle 5"/>
          <p:cNvSpPr>
            <a:spLocks noChangeArrowheads="1"/>
          </p:cNvSpPr>
          <p:nvPr/>
        </p:nvSpPr>
        <p:spPr bwMode="auto">
          <a:xfrm>
            <a:off x="547688" y="5210175"/>
            <a:ext cx="8226425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3. Audited financial statements are provided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82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38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38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243" grpId="0" animBg="1" autoUpdateAnimBg="0"/>
      <p:bldP spid="138244" grpId="0" animBg="1" autoUpdateAnimBg="0"/>
      <p:bldP spid="138245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Costs to Shrink Elliott’s Example</a:t>
            </a:r>
          </a:p>
        </p:txBody>
      </p:sp>
      <p:sp>
        <p:nvSpPr>
          <p:cNvPr id="101382" name="Rectangle 6"/>
          <p:cNvSpPr>
            <a:spLocks noChangeArrowheads="1"/>
          </p:cNvSpPr>
          <p:nvPr/>
        </p:nvSpPr>
        <p:spPr bwMode="auto">
          <a:xfrm>
            <a:off x="455613" y="2284413"/>
            <a:ext cx="8226425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Assuming a cost of capital of 13%, Elliott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estimates this rate is composed of the following:</a:t>
            </a:r>
          </a:p>
        </p:txBody>
      </p:sp>
      <p:sp>
        <p:nvSpPr>
          <p:cNvPr id="101383" name="Rectangle 7"/>
          <p:cNvSpPr>
            <a:spLocks noChangeArrowheads="1"/>
          </p:cNvSpPr>
          <p:nvPr/>
        </p:nvSpPr>
        <p:spPr bwMode="auto">
          <a:xfrm>
            <a:off x="455613" y="3381375"/>
            <a:ext cx="8226425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5.5% risk-free interest rate</a:t>
            </a:r>
          </a:p>
        </p:txBody>
      </p:sp>
      <p:sp>
        <p:nvSpPr>
          <p:cNvPr id="101384" name="Rectangle 8"/>
          <p:cNvSpPr>
            <a:spLocks noChangeArrowheads="1"/>
          </p:cNvSpPr>
          <p:nvPr/>
        </p:nvSpPr>
        <p:spPr bwMode="auto">
          <a:xfrm>
            <a:off x="455613" y="4021138"/>
            <a:ext cx="822642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3.5% economic risk premium (business risk)</a:t>
            </a:r>
          </a:p>
        </p:txBody>
      </p:sp>
      <p:sp>
        <p:nvSpPr>
          <p:cNvPr id="101386" name="Rectangle 10"/>
          <p:cNvSpPr>
            <a:spLocks noChangeArrowheads="1"/>
          </p:cNvSpPr>
          <p:nvPr/>
        </p:nvSpPr>
        <p:spPr bwMode="auto">
          <a:xfrm>
            <a:off x="455613" y="4660900"/>
            <a:ext cx="822642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4.0% information cost (information risk)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13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13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101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101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382" grpId="0" animBg="1" autoUpdateAnimBg="0"/>
      <p:bldP spid="101383" grpId="0" animBg="1" autoUpdateAnimBg="0"/>
      <p:bldP spid="101384" grpId="0" animBg="1" autoUpdateAnimBg="0"/>
      <p:bldP spid="101386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Capital Costs to Shrink Elliott’s Example</a:t>
            </a:r>
          </a:p>
        </p:txBody>
      </p:sp>
      <p:sp>
        <p:nvSpPr>
          <p:cNvPr id="139267" name="Rectangle 1027"/>
          <p:cNvSpPr>
            <a:spLocks noChangeArrowheads="1"/>
          </p:cNvSpPr>
          <p:nvPr/>
        </p:nvSpPr>
        <p:spPr bwMode="auto">
          <a:xfrm>
            <a:off x="730250" y="2284413"/>
            <a:ext cx="7678738" cy="10969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Elliott believes the following factors will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drastically reduce information risk:</a:t>
            </a:r>
          </a:p>
        </p:txBody>
      </p:sp>
      <p:sp>
        <p:nvSpPr>
          <p:cNvPr id="139268" name="Rectangle 1028"/>
          <p:cNvSpPr>
            <a:spLocks noChangeArrowheads="1"/>
          </p:cNvSpPr>
          <p:nvPr/>
        </p:nvSpPr>
        <p:spPr bwMode="auto">
          <a:xfrm>
            <a:off x="730250" y="3381375"/>
            <a:ext cx="7678738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Advanced technology</a:t>
            </a:r>
          </a:p>
        </p:txBody>
      </p:sp>
      <p:sp>
        <p:nvSpPr>
          <p:cNvPr id="139269" name="Rectangle 1029"/>
          <p:cNvSpPr>
            <a:spLocks noChangeArrowheads="1"/>
          </p:cNvSpPr>
          <p:nvPr/>
        </p:nvSpPr>
        <p:spPr bwMode="auto">
          <a:xfrm>
            <a:off x="730250" y="4021138"/>
            <a:ext cx="7678738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New accounting and auditing standards</a:t>
            </a:r>
          </a:p>
        </p:txBody>
      </p:sp>
      <p:sp>
        <p:nvSpPr>
          <p:cNvPr id="139270" name="Rectangle 1030"/>
          <p:cNvSpPr>
            <a:spLocks noChangeArrowheads="1"/>
          </p:cNvSpPr>
          <p:nvPr/>
        </p:nvSpPr>
        <p:spPr bwMode="auto">
          <a:xfrm>
            <a:off x="730250" y="4660900"/>
            <a:ext cx="7678738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Auditors finding more efficient ways to audit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9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39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39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268" grpId="0" animBg="1" autoUpdateAnimBg="0"/>
      <p:bldP spid="139269" grpId="0" animBg="1" autoUpdateAnimBg="0"/>
      <p:bldP spid="139270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103428" name="Rectangle 4"/>
          <p:cNvSpPr>
            <a:spLocks noChangeArrowheads="1"/>
          </p:cNvSpPr>
          <p:nvPr/>
        </p:nvSpPr>
        <p:spPr bwMode="auto">
          <a:xfrm>
            <a:off x="2284413" y="2741613"/>
            <a:ext cx="45704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auditing.</a:t>
            </a:r>
          </a:p>
        </p:txBody>
      </p:sp>
    </p:spTree>
  </p:cSld>
  <p:clrMapOvr>
    <a:masterClrMapping/>
  </p:clrMapOvr>
  <p:transition>
    <p:wipe dir="r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7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Nature of Auditing</a:t>
            </a:r>
          </a:p>
        </p:txBody>
      </p:sp>
      <p:sp>
        <p:nvSpPr>
          <p:cNvPr id="104451" name="Rectangle 3"/>
          <p:cNvSpPr>
            <a:spLocks noChangeArrowheads="1"/>
          </p:cNvSpPr>
          <p:nvPr/>
        </p:nvSpPr>
        <p:spPr bwMode="auto">
          <a:xfrm>
            <a:off x="1552575" y="2101850"/>
            <a:ext cx="6032500" cy="30162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Auditing</a:t>
            </a:r>
            <a:r>
              <a:rPr lang="en-US" sz="3200">
                <a:latin typeface="Times New Roman" pitchFamily="18" charset="0"/>
              </a:rPr>
              <a:t> is the accumulation and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evaluation of evidence about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information to determine and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report on the degree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correspondence between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information and established criteria.</a:t>
            </a:r>
          </a:p>
        </p:txBody>
      </p:sp>
      <p:sp>
        <p:nvSpPr>
          <p:cNvPr id="104456" name="Text Box 8"/>
          <p:cNvSpPr txBox="1">
            <a:spLocks noChangeArrowheads="1"/>
          </p:cNvSpPr>
          <p:nvPr/>
        </p:nvSpPr>
        <p:spPr bwMode="auto">
          <a:xfrm>
            <a:off x="1552575" y="5118100"/>
            <a:ext cx="6032500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Auditing should be done by a competent, independent person.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44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044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451" grpId="0" animBg="1" autoUpdateAnimBg="0"/>
      <p:bldP spid="104456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Accumulating and</a:t>
            </a:r>
            <a:br>
              <a:rPr lang="en-US"/>
            </a:br>
            <a:r>
              <a:rPr lang="en-US"/>
              <a:t>Evaluating Evidence</a:t>
            </a:r>
          </a:p>
        </p:txBody>
      </p:sp>
      <p:sp>
        <p:nvSpPr>
          <p:cNvPr id="123907" name="Rectangle 3"/>
          <p:cNvSpPr>
            <a:spLocks noChangeArrowheads="1"/>
          </p:cNvSpPr>
          <p:nvPr/>
        </p:nvSpPr>
        <p:spPr bwMode="auto">
          <a:xfrm>
            <a:off x="455613" y="2741613"/>
            <a:ext cx="8226425" cy="21018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Evidence is any information used by the auditor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determine whether the information being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audited is stated in accordance with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established criteria.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3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907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Competent, Independent Person</a:t>
            </a:r>
          </a:p>
        </p:txBody>
      </p:sp>
      <p:sp>
        <p:nvSpPr>
          <p:cNvPr id="126979" name="Rectangle 3"/>
          <p:cNvSpPr>
            <a:spLocks noChangeArrowheads="1"/>
          </p:cNvSpPr>
          <p:nvPr/>
        </p:nvSpPr>
        <p:spPr bwMode="auto">
          <a:xfrm>
            <a:off x="455613" y="2101850"/>
            <a:ext cx="8226425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auditor must be qualified to understand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criteria used and must be competent to know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the types and amount of evidence to accumulate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reach the proper conclusion after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evidence has been examined.</a:t>
            </a:r>
          </a:p>
        </p:txBody>
      </p:sp>
      <p:sp>
        <p:nvSpPr>
          <p:cNvPr id="126980" name="Rectangle 4"/>
          <p:cNvSpPr>
            <a:spLocks noChangeArrowheads="1"/>
          </p:cNvSpPr>
          <p:nvPr/>
        </p:nvSpPr>
        <p:spPr bwMode="auto">
          <a:xfrm>
            <a:off x="455613" y="4660900"/>
            <a:ext cx="8226425" cy="15541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lIns="92075" tIns="46038" rIns="92075" bIns="46038"/>
          <a:lstStyle/>
          <a:p>
            <a:pPr algn="ctr" eaLnBrk="1" hangingPunct="1">
              <a:spcBef>
                <a:spcPct val="50000"/>
              </a:spcBef>
            </a:pPr>
            <a:r>
              <a:rPr lang="en-US" sz="3200">
                <a:latin typeface="Times New Roman" pitchFamily="18" charset="0"/>
              </a:rPr>
              <a:t>The competence of the individual performing the audit is of little value if he or she is biased in the accumulation and evaluation of evidence.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269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269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animBg="1" autoUpdateAnimBg="0"/>
      <p:bldP spid="126980" grpId="0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Reporting</a:t>
            </a:r>
          </a:p>
        </p:txBody>
      </p:sp>
      <p:sp>
        <p:nvSpPr>
          <p:cNvPr id="129027" name="Rectangle 1027"/>
          <p:cNvSpPr>
            <a:spLocks noChangeArrowheads="1"/>
          </p:cNvSpPr>
          <p:nvPr/>
        </p:nvSpPr>
        <p:spPr bwMode="auto">
          <a:xfrm>
            <a:off x="1187450" y="2741613"/>
            <a:ext cx="6764338" cy="22860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The final stage in the auditing process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is preparing the </a:t>
            </a:r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Audit Report,</a:t>
            </a:r>
            <a:r>
              <a:rPr lang="en-US" sz="3200">
                <a:latin typeface="Times New Roman" pitchFamily="18" charset="0"/>
              </a:rPr>
              <a:t> which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is the communication of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auditor’s findings to users.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9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 of a Tax Return</a:t>
            </a:r>
            <a:br>
              <a:rPr lang="en-US"/>
            </a:br>
            <a:r>
              <a:rPr lang="en-US"/>
              <a:t>Example</a:t>
            </a:r>
          </a:p>
        </p:txBody>
      </p:sp>
      <p:sp>
        <p:nvSpPr>
          <p:cNvPr id="130053" name="Oval 5"/>
          <p:cNvSpPr>
            <a:spLocks noChangeArrowheads="1"/>
          </p:cNvSpPr>
          <p:nvPr/>
        </p:nvSpPr>
        <p:spPr bwMode="auto">
          <a:xfrm>
            <a:off x="730250" y="2924175"/>
            <a:ext cx="1462088" cy="1462088"/>
          </a:xfrm>
          <a:prstGeom prst="ellipse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Internal</a:t>
            </a:r>
          </a:p>
          <a:p>
            <a:pPr algn="ctr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revenue</a:t>
            </a:r>
          </a:p>
          <a:p>
            <a:pPr algn="ctr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agent</a:t>
            </a:r>
          </a:p>
        </p:txBody>
      </p:sp>
      <p:sp>
        <p:nvSpPr>
          <p:cNvPr id="130054" name="Rectangle 6"/>
          <p:cNvSpPr>
            <a:spLocks noChangeArrowheads="1"/>
          </p:cNvSpPr>
          <p:nvPr/>
        </p:nvSpPr>
        <p:spPr bwMode="auto">
          <a:xfrm>
            <a:off x="730250" y="5300663"/>
            <a:ext cx="2743200" cy="118903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Times New Roman" pitchFamily="18" charset="0"/>
              </a:rPr>
              <a:t>Examines cancelled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checks and other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supporting records</a:t>
            </a:r>
          </a:p>
        </p:txBody>
      </p:sp>
      <p:sp>
        <p:nvSpPr>
          <p:cNvPr id="130055" name="Rectangle 7"/>
          <p:cNvSpPr>
            <a:spLocks noChangeArrowheads="1"/>
          </p:cNvSpPr>
          <p:nvPr/>
        </p:nvSpPr>
        <p:spPr bwMode="auto">
          <a:xfrm>
            <a:off x="4113213" y="2009775"/>
            <a:ext cx="2559050" cy="1189038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Times New Roman" pitchFamily="18" charset="0"/>
              </a:rPr>
              <a:t>Federal tax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returns filed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by taxpayer</a:t>
            </a:r>
          </a:p>
        </p:txBody>
      </p:sp>
      <p:sp>
        <p:nvSpPr>
          <p:cNvPr id="130056" name="Rectangle 8"/>
          <p:cNvSpPr>
            <a:spLocks noChangeArrowheads="1"/>
          </p:cNvSpPr>
          <p:nvPr/>
        </p:nvSpPr>
        <p:spPr bwMode="auto">
          <a:xfrm>
            <a:off x="4113213" y="5300663"/>
            <a:ext cx="2559050" cy="118903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Times New Roman" pitchFamily="18" charset="0"/>
              </a:rPr>
              <a:t>Internal Revenue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Code and all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interpretations</a:t>
            </a:r>
          </a:p>
        </p:txBody>
      </p:sp>
      <p:sp>
        <p:nvSpPr>
          <p:cNvPr id="130057" name="Rectangle 9"/>
          <p:cNvSpPr>
            <a:spLocks noChangeArrowheads="1"/>
          </p:cNvSpPr>
          <p:nvPr/>
        </p:nvSpPr>
        <p:spPr bwMode="auto">
          <a:xfrm>
            <a:off x="6946900" y="3792538"/>
            <a:ext cx="2011363" cy="9144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2400" b="1">
                <a:latin typeface="Times New Roman" pitchFamily="18" charset="0"/>
              </a:rPr>
              <a:t>Report on tax</a:t>
            </a:r>
          </a:p>
          <a:p>
            <a:pPr algn="ctr" eaLnBrk="1" hangingPunct="1"/>
            <a:r>
              <a:rPr lang="en-US" sz="2400" b="1">
                <a:latin typeface="Times New Roman" pitchFamily="18" charset="0"/>
              </a:rPr>
              <a:t>deficiencies</a:t>
            </a:r>
          </a:p>
        </p:txBody>
      </p:sp>
      <p:sp>
        <p:nvSpPr>
          <p:cNvPr id="130058" name="Text Box 10"/>
          <p:cNvSpPr txBox="1">
            <a:spLocks noChangeArrowheads="1"/>
          </p:cNvSpPr>
          <p:nvPr/>
        </p:nvSpPr>
        <p:spPr bwMode="auto">
          <a:xfrm>
            <a:off x="547688" y="1827213"/>
            <a:ext cx="1828800" cy="1096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Competent,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independent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person</a:t>
            </a:r>
          </a:p>
        </p:txBody>
      </p:sp>
      <p:sp>
        <p:nvSpPr>
          <p:cNvPr id="130060" name="Text Box 12"/>
          <p:cNvSpPr txBox="1">
            <a:spLocks noChangeArrowheads="1"/>
          </p:cNvSpPr>
          <p:nvPr/>
        </p:nvSpPr>
        <p:spPr bwMode="auto">
          <a:xfrm>
            <a:off x="4113213" y="1543050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Information</a:t>
            </a:r>
          </a:p>
        </p:txBody>
      </p:sp>
      <p:sp>
        <p:nvSpPr>
          <p:cNvPr id="130061" name="Text Box 13"/>
          <p:cNvSpPr txBox="1">
            <a:spLocks noChangeArrowheads="1"/>
          </p:cNvSpPr>
          <p:nvPr/>
        </p:nvSpPr>
        <p:spPr bwMode="auto">
          <a:xfrm>
            <a:off x="4113213" y="4908550"/>
            <a:ext cx="25590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Established criteria</a:t>
            </a:r>
          </a:p>
        </p:txBody>
      </p:sp>
      <p:sp>
        <p:nvSpPr>
          <p:cNvPr id="130062" name="Text Box 14"/>
          <p:cNvSpPr txBox="1">
            <a:spLocks noChangeArrowheads="1"/>
          </p:cNvSpPr>
          <p:nvPr/>
        </p:nvSpPr>
        <p:spPr bwMode="auto">
          <a:xfrm>
            <a:off x="4113213" y="3792538"/>
            <a:ext cx="255905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Determines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correspondence</a:t>
            </a:r>
          </a:p>
        </p:txBody>
      </p:sp>
      <p:sp>
        <p:nvSpPr>
          <p:cNvPr id="130064" name="Text Box 16"/>
          <p:cNvSpPr txBox="1">
            <a:spLocks noChangeArrowheads="1"/>
          </p:cNvSpPr>
          <p:nvPr/>
        </p:nvSpPr>
        <p:spPr bwMode="auto">
          <a:xfrm>
            <a:off x="730250" y="4537075"/>
            <a:ext cx="2741613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Accumulates and</a:t>
            </a:r>
          </a:p>
          <a:p>
            <a:pPr algn="ctr" eaLnBrk="1" hangingPunct="1">
              <a:lnSpc>
                <a:spcPct val="90000"/>
              </a:lnSpc>
            </a:pPr>
            <a:r>
              <a:rPr lang="en-US" sz="2400" b="1">
                <a:latin typeface="Times New Roman" pitchFamily="18" charset="0"/>
              </a:rPr>
              <a:t>evaluates evidence</a:t>
            </a:r>
          </a:p>
        </p:txBody>
      </p:sp>
      <p:cxnSp>
        <p:nvCxnSpPr>
          <p:cNvPr id="130065" name="AutoShape 17"/>
          <p:cNvCxnSpPr>
            <a:cxnSpLocks noChangeShapeType="1"/>
            <a:stCxn id="130053" idx="2"/>
            <a:endCxn id="130054" idx="1"/>
          </p:cNvCxnSpPr>
          <p:nvPr/>
        </p:nvCxnSpPr>
        <p:spPr bwMode="auto">
          <a:xfrm rot="10800000" flipH="1" flipV="1">
            <a:off x="730250" y="3656013"/>
            <a:ext cx="1588" cy="2239962"/>
          </a:xfrm>
          <a:prstGeom prst="bentConnector3">
            <a:avLst>
              <a:gd name="adj1" fmla="val -30200005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0067" name="AutoShape 19"/>
          <p:cNvCxnSpPr>
            <a:cxnSpLocks noChangeShapeType="1"/>
          </p:cNvCxnSpPr>
          <p:nvPr/>
        </p:nvCxnSpPr>
        <p:spPr bwMode="auto">
          <a:xfrm flipV="1">
            <a:off x="3473450" y="2587625"/>
            <a:ext cx="639763" cy="3016250"/>
          </a:xfrm>
          <a:prstGeom prst="bentConnector3">
            <a:avLst>
              <a:gd name="adj1" fmla="val 49875"/>
            </a:avLst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0068" name="AutoShape 20"/>
          <p:cNvCxnSpPr>
            <a:cxnSpLocks noChangeShapeType="1"/>
            <a:stCxn id="130054" idx="3"/>
            <a:endCxn id="130056" idx="1"/>
          </p:cNvCxnSpPr>
          <p:nvPr/>
        </p:nvCxnSpPr>
        <p:spPr bwMode="auto">
          <a:xfrm>
            <a:off x="3473450" y="5895975"/>
            <a:ext cx="639763" cy="0"/>
          </a:xfrm>
          <a:prstGeom prst="straightConnector1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0069" name="AutoShape 21"/>
          <p:cNvCxnSpPr>
            <a:cxnSpLocks noChangeShapeType="1"/>
            <a:stCxn id="130056" idx="3"/>
            <a:endCxn id="130057" idx="2"/>
          </p:cNvCxnSpPr>
          <p:nvPr/>
        </p:nvCxnSpPr>
        <p:spPr bwMode="auto">
          <a:xfrm flipV="1">
            <a:off x="6672263" y="4706938"/>
            <a:ext cx="1281112" cy="1189037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30071" name="AutoShape 23"/>
          <p:cNvCxnSpPr>
            <a:cxnSpLocks noChangeShapeType="1"/>
            <a:stCxn id="130055" idx="3"/>
            <a:endCxn id="130057" idx="0"/>
          </p:cNvCxnSpPr>
          <p:nvPr/>
        </p:nvCxnSpPr>
        <p:spPr bwMode="auto">
          <a:xfrm>
            <a:off x="6672263" y="2605088"/>
            <a:ext cx="1281112" cy="1187450"/>
          </a:xfrm>
          <a:prstGeom prst="bentConnector2">
            <a:avLst/>
          </a:prstGeom>
          <a:noFill/>
          <a:ln w="28575">
            <a:solidFill>
              <a:srgbClr val="FFFF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30072" name="Text Box 24"/>
          <p:cNvSpPr txBox="1">
            <a:spLocks noChangeArrowheads="1"/>
          </p:cNvSpPr>
          <p:nvPr/>
        </p:nvSpPr>
        <p:spPr bwMode="auto">
          <a:xfrm>
            <a:off x="6946900" y="3244850"/>
            <a:ext cx="2011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>
              <a:spcBef>
                <a:spcPct val="50000"/>
              </a:spcBef>
            </a:pPr>
            <a:r>
              <a:rPr lang="en-US" sz="2400" b="1">
                <a:latin typeface="Times New Roman" pitchFamily="18" charset="0"/>
              </a:rPr>
              <a:t>Report on results</a:t>
            </a:r>
          </a:p>
        </p:txBody>
      </p:sp>
    </p:spTree>
  </p:cSld>
  <p:clrMapOvr>
    <a:masterClrMapping/>
  </p:clrMapOvr>
  <p:transition>
    <p:wipe dir="r"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8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110596" name="Rectangle 4"/>
          <p:cNvSpPr>
            <a:spLocks noChangeArrowheads="1"/>
          </p:cNvSpPr>
          <p:nvPr/>
        </p:nvSpPr>
        <p:spPr bwMode="auto">
          <a:xfrm>
            <a:off x="1370013" y="2284413"/>
            <a:ext cx="639921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Distinguish between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auditing and accounting.</a:t>
            </a:r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8" name="Rectangle 2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 Services</a:t>
            </a:r>
          </a:p>
        </p:txBody>
      </p:sp>
      <p:sp>
        <p:nvSpPr>
          <p:cNvPr id="10266" name="Rectangle 26"/>
          <p:cNvSpPr>
            <a:spLocks noChangeArrowheads="1"/>
          </p:cNvSpPr>
          <p:nvPr/>
        </p:nvSpPr>
        <p:spPr bwMode="auto">
          <a:xfrm>
            <a:off x="1552575" y="2284413"/>
            <a:ext cx="6032500" cy="1554162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Assurance services are professional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services that improve the quality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information for decision makers.</a:t>
            </a:r>
          </a:p>
        </p:txBody>
      </p:sp>
      <p:sp>
        <p:nvSpPr>
          <p:cNvPr id="10267" name="Rectangle 27"/>
          <p:cNvSpPr>
            <a:spLocks noChangeArrowheads="1"/>
          </p:cNvSpPr>
          <p:nvPr/>
        </p:nvSpPr>
        <p:spPr bwMode="auto">
          <a:xfrm>
            <a:off x="1552575" y="3838575"/>
            <a:ext cx="6032500" cy="15541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Assurance services can be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performed by CPAs or by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 variety of other professionals.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6" grpId="0" animBg="1" autoUpdateAnimBg="0"/>
      <p:bldP spid="10267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Distinction Between</a:t>
            </a:r>
            <a:br>
              <a:rPr lang="en-US"/>
            </a:br>
            <a:r>
              <a:rPr lang="en-US"/>
              <a:t>Auditing and Accounting</a:t>
            </a:r>
          </a:p>
        </p:txBody>
      </p:sp>
      <p:sp>
        <p:nvSpPr>
          <p:cNvPr id="131080" name="Rectangle 8"/>
          <p:cNvSpPr>
            <a:spLocks noChangeArrowheads="1"/>
          </p:cNvSpPr>
          <p:nvPr/>
        </p:nvSpPr>
        <p:spPr bwMode="auto">
          <a:xfrm>
            <a:off x="1187450" y="2101850"/>
            <a:ext cx="6764338" cy="21018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Accounting</a:t>
            </a:r>
            <a:r>
              <a:rPr lang="en-US" sz="3200">
                <a:latin typeface="Times New Roman" pitchFamily="18" charset="0"/>
              </a:rPr>
              <a:t> is the recording, classifying,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summarizing of economic events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for the purpose of providing financial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information used in decision making.</a:t>
            </a:r>
          </a:p>
        </p:txBody>
      </p:sp>
      <p:sp>
        <p:nvSpPr>
          <p:cNvPr id="131081" name="Text Box 9"/>
          <p:cNvSpPr txBox="1">
            <a:spLocks noChangeArrowheads="1"/>
          </p:cNvSpPr>
          <p:nvPr/>
        </p:nvSpPr>
        <p:spPr bwMode="auto">
          <a:xfrm>
            <a:off x="1187450" y="4203700"/>
            <a:ext cx="6764338" cy="2101850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Auditing</a:t>
            </a:r>
            <a:r>
              <a:rPr lang="en-US" sz="3200" i="1">
                <a:latin typeface="Times New Roman" pitchFamily="18" charset="0"/>
              </a:rPr>
              <a:t> </a:t>
            </a:r>
            <a:r>
              <a:rPr lang="en-US" sz="3200">
                <a:latin typeface="Times New Roman" pitchFamily="18" charset="0"/>
              </a:rPr>
              <a:t>is determining whether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recorded information properly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reflects the economic events that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occurred during the accounting period.</a:t>
            </a:r>
            <a:endParaRPr lang="en-US" sz="3200" i="1">
              <a:latin typeface="Times New Roman" pitchFamily="18" charset="0"/>
            </a:endParaRP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31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31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80" grpId="0" animBg="1" autoUpdateAnimBg="0"/>
      <p:bldP spid="131081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1827213" y="2284413"/>
            <a:ext cx="548481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Differentiate the three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main types of audits.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6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Audits</a:t>
            </a:r>
          </a:p>
        </p:txBody>
      </p:sp>
      <p:sp>
        <p:nvSpPr>
          <p:cNvPr id="132099" name="Rectangle 3"/>
          <p:cNvSpPr>
            <a:spLocks noChangeArrowheads="1"/>
          </p:cNvSpPr>
          <p:nvPr/>
        </p:nvSpPr>
        <p:spPr bwMode="auto">
          <a:xfrm>
            <a:off x="2284413" y="2284413"/>
            <a:ext cx="4570412" cy="6397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Financial Statement Audit</a:t>
            </a:r>
          </a:p>
        </p:txBody>
      </p:sp>
      <p:sp>
        <p:nvSpPr>
          <p:cNvPr id="132100" name="Rectangle 4"/>
          <p:cNvSpPr>
            <a:spLocks noChangeArrowheads="1"/>
          </p:cNvSpPr>
          <p:nvPr/>
        </p:nvSpPr>
        <p:spPr bwMode="auto">
          <a:xfrm>
            <a:off x="2284413" y="3198813"/>
            <a:ext cx="45704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Operational Audit</a:t>
            </a:r>
          </a:p>
        </p:txBody>
      </p:sp>
      <p:sp>
        <p:nvSpPr>
          <p:cNvPr id="132101" name="Text Box 5"/>
          <p:cNvSpPr txBox="1">
            <a:spLocks noChangeArrowheads="1"/>
          </p:cNvSpPr>
          <p:nvPr/>
        </p:nvSpPr>
        <p:spPr bwMode="auto">
          <a:xfrm>
            <a:off x="1827213" y="4113213"/>
            <a:ext cx="2376487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Efficiency</a:t>
            </a:r>
          </a:p>
        </p:txBody>
      </p:sp>
      <p:sp>
        <p:nvSpPr>
          <p:cNvPr id="132102" name="Text Box 6"/>
          <p:cNvSpPr txBox="1">
            <a:spLocks noChangeArrowheads="1"/>
          </p:cNvSpPr>
          <p:nvPr/>
        </p:nvSpPr>
        <p:spPr bwMode="auto">
          <a:xfrm>
            <a:off x="4935538" y="4113213"/>
            <a:ext cx="2376487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Effectiveness</a:t>
            </a:r>
          </a:p>
        </p:txBody>
      </p:sp>
      <p:sp>
        <p:nvSpPr>
          <p:cNvPr id="132105" name="Rectangle 9"/>
          <p:cNvSpPr>
            <a:spLocks noChangeArrowheads="1"/>
          </p:cNvSpPr>
          <p:nvPr/>
        </p:nvSpPr>
        <p:spPr bwMode="auto">
          <a:xfrm>
            <a:off x="2284413" y="5027613"/>
            <a:ext cx="4570412" cy="6397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Compliance Audit</a:t>
            </a:r>
          </a:p>
        </p:txBody>
      </p:sp>
      <p:sp>
        <p:nvSpPr>
          <p:cNvPr id="132107" name="Line 11"/>
          <p:cNvSpPr>
            <a:spLocks noChangeShapeType="1"/>
          </p:cNvSpPr>
          <p:nvPr/>
        </p:nvSpPr>
        <p:spPr bwMode="auto">
          <a:xfrm>
            <a:off x="3016250" y="3836988"/>
            <a:ext cx="0" cy="274637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32108" name="Line 12"/>
          <p:cNvSpPr>
            <a:spLocks noChangeShapeType="1"/>
          </p:cNvSpPr>
          <p:nvPr/>
        </p:nvSpPr>
        <p:spPr bwMode="auto">
          <a:xfrm>
            <a:off x="6122988" y="3838575"/>
            <a:ext cx="0" cy="274638"/>
          </a:xfrm>
          <a:prstGeom prst="line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2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32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32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2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2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32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099" grpId="0" animBg="1" autoUpdateAnimBg="0"/>
      <p:bldP spid="132100" grpId="0" animBg="1" autoUpdateAnimBg="0"/>
      <p:bldP spid="132101" grpId="0" animBg="1" autoUpdateAnimBg="0"/>
      <p:bldP spid="132102" grpId="0" animBg="1" autoUpdateAnimBg="0"/>
      <p:bldP spid="132105" grpId="0" animBg="1" autoUpdateAnimBg="0"/>
      <p:bldP spid="132107" grpId="0" animBg="1"/>
      <p:bldP spid="13210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Financial Statement Audit</a:t>
            </a:r>
          </a:p>
        </p:txBody>
      </p:sp>
      <p:sp>
        <p:nvSpPr>
          <p:cNvPr id="114691" name="Text Box 3"/>
          <p:cNvSpPr txBox="1">
            <a:spLocks noChangeArrowheads="1"/>
          </p:cNvSpPr>
          <p:nvPr/>
        </p:nvSpPr>
        <p:spPr bwMode="auto">
          <a:xfrm>
            <a:off x="365125" y="2101850"/>
            <a:ext cx="2101850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Example</a:t>
            </a:r>
          </a:p>
        </p:txBody>
      </p:sp>
      <p:sp>
        <p:nvSpPr>
          <p:cNvPr id="114693" name="Text Box 5"/>
          <p:cNvSpPr txBox="1">
            <a:spLocks noChangeArrowheads="1"/>
          </p:cNvSpPr>
          <p:nvPr/>
        </p:nvSpPr>
        <p:spPr bwMode="auto">
          <a:xfrm>
            <a:off x="365125" y="3198813"/>
            <a:ext cx="2101850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Information</a:t>
            </a:r>
          </a:p>
        </p:txBody>
      </p:sp>
      <p:sp>
        <p:nvSpPr>
          <p:cNvPr id="114694" name="Text Box 6"/>
          <p:cNvSpPr txBox="1">
            <a:spLocks noChangeArrowheads="1"/>
          </p:cNvSpPr>
          <p:nvPr/>
        </p:nvSpPr>
        <p:spPr bwMode="auto">
          <a:xfrm>
            <a:off x="365125" y="4295775"/>
            <a:ext cx="2101850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Established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Criteria</a:t>
            </a:r>
          </a:p>
        </p:txBody>
      </p:sp>
      <p:sp>
        <p:nvSpPr>
          <p:cNvPr id="114695" name="Text Box 7"/>
          <p:cNvSpPr txBox="1">
            <a:spLocks noChangeArrowheads="1"/>
          </p:cNvSpPr>
          <p:nvPr/>
        </p:nvSpPr>
        <p:spPr bwMode="auto">
          <a:xfrm>
            <a:off x="365125" y="5392738"/>
            <a:ext cx="2101850" cy="10969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Available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Evidence</a:t>
            </a:r>
          </a:p>
        </p:txBody>
      </p:sp>
      <p:sp>
        <p:nvSpPr>
          <p:cNvPr id="114696" name="Text Box 8"/>
          <p:cNvSpPr txBox="1">
            <a:spLocks noChangeArrowheads="1"/>
          </p:cNvSpPr>
          <p:nvPr/>
        </p:nvSpPr>
        <p:spPr bwMode="auto">
          <a:xfrm>
            <a:off x="2466975" y="2101850"/>
            <a:ext cx="6307138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Annual audit of Boeing’s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financial statements</a:t>
            </a:r>
          </a:p>
        </p:txBody>
      </p:sp>
      <p:sp>
        <p:nvSpPr>
          <p:cNvPr id="114697" name="Text Box 9"/>
          <p:cNvSpPr txBox="1">
            <a:spLocks noChangeArrowheads="1"/>
          </p:cNvSpPr>
          <p:nvPr/>
        </p:nvSpPr>
        <p:spPr bwMode="auto">
          <a:xfrm>
            <a:off x="2466975" y="3198813"/>
            <a:ext cx="630713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Boeing's financial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statements</a:t>
            </a:r>
          </a:p>
        </p:txBody>
      </p:sp>
      <p:sp>
        <p:nvSpPr>
          <p:cNvPr id="114698" name="Text Box 10"/>
          <p:cNvSpPr txBox="1">
            <a:spLocks noChangeArrowheads="1"/>
          </p:cNvSpPr>
          <p:nvPr/>
        </p:nvSpPr>
        <p:spPr bwMode="auto">
          <a:xfrm>
            <a:off x="2466975" y="4295775"/>
            <a:ext cx="630713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Generally accepted accounting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principles</a:t>
            </a:r>
          </a:p>
        </p:txBody>
      </p:sp>
      <p:sp>
        <p:nvSpPr>
          <p:cNvPr id="114699" name="Text Box 11"/>
          <p:cNvSpPr txBox="1">
            <a:spLocks noChangeArrowheads="1"/>
          </p:cNvSpPr>
          <p:nvPr/>
        </p:nvSpPr>
        <p:spPr bwMode="auto">
          <a:xfrm>
            <a:off x="2466975" y="5392738"/>
            <a:ext cx="6307138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Documents, records, and outside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sources of evidence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46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146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4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46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6" grpId="0" animBg="1" autoUpdateAnimBg="0"/>
      <p:bldP spid="114697" grpId="0" animBg="1" autoUpdateAnimBg="0"/>
      <p:bldP spid="114698" grpId="0" animBg="1" autoUpdateAnimBg="0"/>
      <p:bldP spid="114699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Operational Audit</a:t>
            </a:r>
          </a:p>
        </p:txBody>
      </p:sp>
      <p:sp>
        <p:nvSpPr>
          <p:cNvPr id="140291" name="Text Box 3"/>
          <p:cNvSpPr txBox="1">
            <a:spLocks noChangeArrowheads="1"/>
          </p:cNvSpPr>
          <p:nvPr/>
        </p:nvSpPr>
        <p:spPr bwMode="auto">
          <a:xfrm>
            <a:off x="365125" y="2101850"/>
            <a:ext cx="2101850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Example</a:t>
            </a:r>
          </a:p>
        </p:txBody>
      </p:sp>
      <p:sp>
        <p:nvSpPr>
          <p:cNvPr id="140292" name="Text Box 4"/>
          <p:cNvSpPr txBox="1">
            <a:spLocks noChangeArrowheads="1"/>
          </p:cNvSpPr>
          <p:nvPr/>
        </p:nvSpPr>
        <p:spPr bwMode="auto">
          <a:xfrm>
            <a:off x="365125" y="3198813"/>
            <a:ext cx="2101850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Information</a:t>
            </a:r>
          </a:p>
        </p:txBody>
      </p:sp>
      <p:sp>
        <p:nvSpPr>
          <p:cNvPr id="140293" name="Text Box 5"/>
          <p:cNvSpPr txBox="1">
            <a:spLocks noChangeArrowheads="1"/>
          </p:cNvSpPr>
          <p:nvPr/>
        </p:nvSpPr>
        <p:spPr bwMode="auto">
          <a:xfrm>
            <a:off x="365125" y="4295775"/>
            <a:ext cx="2101850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Established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Criteria</a:t>
            </a:r>
          </a:p>
        </p:txBody>
      </p:sp>
      <p:sp>
        <p:nvSpPr>
          <p:cNvPr id="140294" name="Text Box 6"/>
          <p:cNvSpPr txBox="1">
            <a:spLocks noChangeArrowheads="1"/>
          </p:cNvSpPr>
          <p:nvPr/>
        </p:nvSpPr>
        <p:spPr bwMode="auto">
          <a:xfrm>
            <a:off x="365125" y="5392738"/>
            <a:ext cx="2101850" cy="10969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Available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Evidence</a:t>
            </a:r>
          </a:p>
        </p:txBody>
      </p:sp>
      <p:sp>
        <p:nvSpPr>
          <p:cNvPr id="140295" name="Text Box 7"/>
          <p:cNvSpPr txBox="1">
            <a:spLocks noChangeArrowheads="1"/>
          </p:cNvSpPr>
          <p:nvPr/>
        </p:nvSpPr>
        <p:spPr bwMode="auto">
          <a:xfrm>
            <a:off x="2466975" y="2101850"/>
            <a:ext cx="6307138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Evaluate computerized payroll system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for efficiency and effectiveness</a:t>
            </a:r>
          </a:p>
        </p:txBody>
      </p:sp>
      <p:sp>
        <p:nvSpPr>
          <p:cNvPr id="140296" name="Text Box 8"/>
          <p:cNvSpPr txBox="1">
            <a:spLocks noChangeArrowheads="1"/>
          </p:cNvSpPr>
          <p:nvPr/>
        </p:nvSpPr>
        <p:spPr bwMode="auto">
          <a:xfrm>
            <a:off x="2466975" y="3198813"/>
            <a:ext cx="630713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Number of records processed, cost of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the department, and number of errors</a:t>
            </a:r>
          </a:p>
        </p:txBody>
      </p:sp>
      <p:sp>
        <p:nvSpPr>
          <p:cNvPr id="140297" name="Text Box 9"/>
          <p:cNvSpPr txBox="1">
            <a:spLocks noChangeArrowheads="1"/>
          </p:cNvSpPr>
          <p:nvPr/>
        </p:nvSpPr>
        <p:spPr bwMode="auto">
          <a:xfrm>
            <a:off x="2466975" y="4295775"/>
            <a:ext cx="630713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Company standards for efficiency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effectiveness in payroll department</a:t>
            </a:r>
          </a:p>
        </p:txBody>
      </p:sp>
      <p:sp>
        <p:nvSpPr>
          <p:cNvPr id="140298" name="Text Box 10"/>
          <p:cNvSpPr txBox="1">
            <a:spLocks noChangeArrowheads="1"/>
          </p:cNvSpPr>
          <p:nvPr/>
        </p:nvSpPr>
        <p:spPr bwMode="auto">
          <a:xfrm>
            <a:off x="2466975" y="5392738"/>
            <a:ext cx="6307138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Error reports, payroll records,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payroll processing costs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02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02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0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02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0295" grpId="0" animBg="1" autoUpdateAnimBg="0"/>
      <p:bldP spid="140296" grpId="0" animBg="1" autoUpdateAnimBg="0"/>
      <p:bldP spid="140297" grpId="0" animBg="1" autoUpdateAnimBg="0"/>
      <p:bldP spid="140298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Compliance Audit</a:t>
            </a:r>
          </a:p>
        </p:txBody>
      </p:sp>
      <p:sp>
        <p:nvSpPr>
          <p:cNvPr id="141315" name="Text Box 3"/>
          <p:cNvSpPr txBox="1">
            <a:spLocks noChangeArrowheads="1"/>
          </p:cNvSpPr>
          <p:nvPr/>
        </p:nvSpPr>
        <p:spPr bwMode="auto">
          <a:xfrm>
            <a:off x="365125" y="2101850"/>
            <a:ext cx="2101850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Example</a:t>
            </a:r>
          </a:p>
        </p:txBody>
      </p:sp>
      <p:sp>
        <p:nvSpPr>
          <p:cNvPr id="141316" name="Text Box 4"/>
          <p:cNvSpPr txBox="1">
            <a:spLocks noChangeArrowheads="1"/>
          </p:cNvSpPr>
          <p:nvPr/>
        </p:nvSpPr>
        <p:spPr bwMode="auto">
          <a:xfrm>
            <a:off x="365125" y="3198813"/>
            <a:ext cx="2101850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100000">
                <a:srgbClr val="FF9900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Information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/>
        </p:nvSpPr>
        <p:spPr bwMode="auto">
          <a:xfrm>
            <a:off x="365125" y="4295775"/>
            <a:ext cx="2101850" cy="10969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Established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Criteria</a:t>
            </a:r>
          </a:p>
        </p:txBody>
      </p:sp>
      <p:sp>
        <p:nvSpPr>
          <p:cNvPr id="141318" name="Text Box 6"/>
          <p:cNvSpPr txBox="1">
            <a:spLocks noChangeArrowheads="1"/>
          </p:cNvSpPr>
          <p:nvPr/>
        </p:nvSpPr>
        <p:spPr bwMode="auto">
          <a:xfrm>
            <a:off x="365125" y="5392738"/>
            <a:ext cx="2101850" cy="1096962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100000">
                <a:srgbClr val="969696"/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Available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Evidence</a:t>
            </a:r>
          </a:p>
        </p:txBody>
      </p:sp>
      <p:sp>
        <p:nvSpPr>
          <p:cNvPr id="141319" name="Text Box 7"/>
          <p:cNvSpPr txBox="1">
            <a:spLocks noChangeArrowheads="1"/>
          </p:cNvSpPr>
          <p:nvPr/>
        </p:nvSpPr>
        <p:spPr bwMode="auto">
          <a:xfrm>
            <a:off x="2466975" y="2101850"/>
            <a:ext cx="6307138" cy="10969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Determine whether bank requirements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for loan continuation have been met</a:t>
            </a:r>
          </a:p>
        </p:txBody>
      </p:sp>
      <p:sp>
        <p:nvSpPr>
          <p:cNvPr id="141320" name="Text Box 8"/>
          <p:cNvSpPr txBox="1">
            <a:spLocks noChangeArrowheads="1"/>
          </p:cNvSpPr>
          <p:nvPr/>
        </p:nvSpPr>
        <p:spPr bwMode="auto">
          <a:xfrm>
            <a:off x="2466975" y="3198813"/>
            <a:ext cx="6307138" cy="10969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Company records</a:t>
            </a:r>
          </a:p>
        </p:txBody>
      </p:sp>
      <p:sp>
        <p:nvSpPr>
          <p:cNvPr id="141321" name="Text Box 9"/>
          <p:cNvSpPr txBox="1">
            <a:spLocks noChangeArrowheads="1"/>
          </p:cNvSpPr>
          <p:nvPr/>
        </p:nvSpPr>
        <p:spPr bwMode="auto">
          <a:xfrm>
            <a:off x="2466975" y="4295775"/>
            <a:ext cx="6307138" cy="10969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Loan agreement provisions</a:t>
            </a:r>
          </a:p>
        </p:txBody>
      </p:sp>
      <p:sp>
        <p:nvSpPr>
          <p:cNvPr id="141322" name="Text Box 10"/>
          <p:cNvSpPr txBox="1">
            <a:spLocks noChangeArrowheads="1"/>
          </p:cNvSpPr>
          <p:nvPr/>
        </p:nvSpPr>
        <p:spPr bwMode="auto">
          <a:xfrm>
            <a:off x="2466975" y="5392738"/>
            <a:ext cx="6307138" cy="10969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Financial statements and</a:t>
            </a:r>
          </a:p>
          <a:p>
            <a:pPr algn="ctr" eaLnBrk="1" hangingPunct="1"/>
            <a:r>
              <a:rPr lang="en-US" sz="3200">
                <a:latin typeface="Times New Roman" pitchFamily="18" charset="0"/>
              </a:rPr>
              <a:t>calculations by the auditor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1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13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41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41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9" grpId="0" animBg="1" autoUpdateAnimBg="0"/>
      <p:bldP spid="141320" grpId="0" animBg="1" autoUpdateAnimBg="0"/>
      <p:bldP spid="141321" grpId="0" animBg="1" autoUpdateAnimBg="0"/>
      <p:bldP spid="141322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147459" name="Rectangle 3"/>
          <p:cNvSpPr>
            <a:spLocks noChangeArrowheads="1"/>
          </p:cNvSpPr>
          <p:nvPr/>
        </p:nvSpPr>
        <p:spPr bwMode="auto">
          <a:xfrm>
            <a:off x="1004888" y="2284413"/>
            <a:ext cx="712946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A03469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Explain the strategic systems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approach to auditing.</a:t>
            </a:r>
          </a:p>
        </p:txBody>
      </p:sp>
    </p:spTree>
  </p:cSld>
  <p:clrMapOvr>
    <a:masterClrMapping/>
  </p:clrMapOvr>
  <p:transition>
    <p:wipe dir="r"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Strategic Systems Audit</a:t>
            </a:r>
          </a:p>
        </p:txBody>
      </p:sp>
      <p:sp>
        <p:nvSpPr>
          <p:cNvPr id="149507" name="Rectangle 3"/>
          <p:cNvSpPr>
            <a:spLocks noChangeArrowheads="1"/>
          </p:cNvSpPr>
          <p:nvPr/>
        </p:nvSpPr>
        <p:spPr bwMode="auto">
          <a:xfrm>
            <a:off x="547688" y="2284413"/>
            <a:ext cx="8043862" cy="1096962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 auditor must have a thorough understanding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the entity and its environment.</a:t>
            </a: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547688" y="3656013"/>
            <a:ext cx="36560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Client’s industry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547688" y="4570413"/>
            <a:ext cx="36560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Regulations</a:t>
            </a:r>
          </a:p>
        </p:txBody>
      </p:sp>
      <p:sp>
        <p:nvSpPr>
          <p:cNvPr id="149512" name="Rectangle 8"/>
          <p:cNvSpPr>
            <a:spLocks noChangeArrowheads="1"/>
          </p:cNvSpPr>
          <p:nvPr/>
        </p:nvSpPr>
        <p:spPr bwMode="auto">
          <a:xfrm>
            <a:off x="4935538" y="3656013"/>
            <a:ext cx="36560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Operations</a:t>
            </a:r>
          </a:p>
        </p:txBody>
      </p:sp>
      <p:sp>
        <p:nvSpPr>
          <p:cNvPr id="149513" name="Rectangle 9"/>
          <p:cNvSpPr>
            <a:spLocks noChangeArrowheads="1"/>
          </p:cNvSpPr>
          <p:nvPr/>
        </p:nvSpPr>
        <p:spPr bwMode="auto">
          <a:xfrm>
            <a:off x="4935538" y="4570413"/>
            <a:ext cx="3656012" cy="6397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Relationships</a:t>
            </a:r>
          </a:p>
        </p:txBody>
      </p:sp>
      <p:sp>
        <p:nvSpPr>
          <p:cNvPr id="149514" name="Rectangle 10"/>
          <p:cNvSpPr>
            <a:spLocks noChangeArrowheads="1"/>
          </p:cNvSpPr>
          <p:nvPr/>
        </p:nvSpPr>
        <p:spPr bwMode="auto">
          <a:xfrm>
            <a:off x="2741613" y="5483225"/>
            <a:ext cx="3656012" cy="6397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Business strategies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49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495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49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49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495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49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animBg="1" autoUpdateAnimBg="0"/>
      <p:bldP spid="149510" grpId="0" animBg="1" autoUpdateAnimBg="0"/>
      <p:bldP spid="149511" grpId="0" animBg="1" autoUpdateAnimBg="0"/>
      <p:bldP spid="149512" grpId="0" animBg="1" autoUpdateAnimBg="0"/>
      <p:bldP spid="149513" grpId="0" animBg="1" autoUpdateAnimBg="0"/>
      <p:bldP spid="149514" grpId="0" animBg="1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1827213" y="2284413"/>
            <a:ext cx="548481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A03469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Identify the primary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types of auditors.</a:t>
            </a:r>
          </a:p>
        </p:txBody>
      </p:sp>
    </p:spTree>
  </p:cSld>
  <p:clrMapOvr>
    <a:masterClrMapping/>
  </p:clrMapOvr>
  <p:transition>
    <p:wipe dir="r"/>
  </p:transition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3" name="Rectangle 1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Types of Auditors</a:t>
            </a:r>
          </a:p>
        </p:txBody>
      </p:sp>
      <p:sp>
        <p:nvSpPr>
          <p:cNvPr id="133132" name="Text Box 12"/>
          <p:cNvSpPr txBox="1">
            <a:spLocks noChangeArrowheads="1"/>
          </p:cNvSpPr>
          <p:nvPr/>
        </p:nvSpPr>
        <p:spPr bwMode="auto">
          <a:xfrm>
            <a:off x="1370013" y="5210175"/>
            <a:ext cx="6399212" cy="731838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Internal Auditors</a:t>
            </a:r>
          </a:p>
        </p:txBody>
      </p:sp>
      <p:sp>
        <p:nvSpPr>
          <p:cNvPr id="133134" name="Text Box 14"/>
          <p:cNvSpPr txBox="1">
            <a:spLocks noChangeArrowheads="1"/>
          </p:cNvSpPr>
          <p:nvPr/>
        </p:nvSpPr>
        <p:spPr bwMode="auto">
          <a:xfrm>
            <a:off x="1370013" y="2192338"/>
            <a:ext cx="6399212" cy="7318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Certified Public Accounting Firms</a:t>
            </a:r>
          </a:p>
        </p:txBody>
      </p:sp>
      <p:sp>
        <p:nvSpPr>
          <p:cNvPr id="133135" name="Text Box 15"/>
          <p:cNvSpPr txBox="1">
            <a:spLocks noChangeArrowheads="1"/>
          </p:cNvSpPr>
          <p:nvPr/>
        </p:nvSpPr>
        <p:spPr bwMode="auto">
          <a:xfrm>
            <a:off x="1370013" y="4203700"/>
            <a:ext cx="6399212" cy="731838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Internal Revenue Agents</a:t>
            </a:r>
          </a:p>
        </p:txBody>
      </p:sp>
      <p:sp>
        <p:nvSpPr>
          <p:cNvPr id="133136" name="Text Box 16"/>
          <p:cNvSpPr txBox="1">
            <a:spLocks noChangeArrowheads="1"/>
          </p:cNvSpPr>
          <p:nvPr/>
        </p:nvSpPr>
        <p:spPr bwMode="auto">
          <a:xfrm>
            <a:off x="1370013" y="3198813"/>
            <a:ext cx="6399212" cy="731837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General Accounting Office Auditors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3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33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33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331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32" grpId="0" animBg="1" autoUpdateAnimBg="0"/>
      <p:bldP spid="133134" grpId="0" animBg="1" autoUpdateAnimBg="0"/>
      <p:bldP spid="133135" grpId="0" animBg="1" autoUpdateAnimBg="0"/>
      <p:bldP spid="133136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Attestation Services</a:t>
            </a:r>
          </a:p>
        </p:txBody>
      </p:sp>
      <p:sp>
        <p:nvSpPr>
          <p:cNvPr id="82949" name="Rectangle 5"/>
          <p:cNvSpPr>
            <a:spLocks noChangeArrowheads="1"/>
          </p:cNvSpPr>
          <p:nvPr/>
        </p:nvSpPr>
        <p:spPr bwMode="auto">
          <a:xfrm>
            <a:off x="730250" y="2741613"/>
            <a:ext cx="7678738" cy="21939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An </a:t>
            </a:r>
            <a:r>
              <a:rPr lang="en-US" sz="3200" i="1">
                <a:solidFill>
                  <a:srgbClr val="FFFF00"/>
                </a:solidFill>
                <a:latin typeface="Times New Roman" pitchFamily="18" charset="0"/>
              </a:rPr>
              <a:t>attestation service</a:t>
            </a:r>
            <a:r>
              <a:rPr lang="en-US" sz="3200">
                <a:latin typeface="Times New Roman" pitchFamily="18" charset="0"/>
              </a:rPr>
              <a:t> is a type of assurance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 in which the CPA firm issues a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report about the reliability of an assertion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that is the responsibility of another party.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829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9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6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9</a:t>
            </a:r>
          </a:p>
        </p:txBody>
      </p:sp>
      <p:sp>
        <p:nvSpPr>
          <p:cNvPr id="117765" name="Rectangle 5"/>
          <p:cNvSpPr>
            <a:spLocks noChangeArrowheads="1"/>
          </p:cNvSpPr>
          <p:nvPr/>
        </p:nvSpPr>
        <p:spPr bwMode="auto">
          <a:xfrm>
            <a:off x="1370013" y="2284413"/>
            <a:ext cx="639921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A03469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requirements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for becoming a CPA.</a:t>
            </a:r>
          </a:p>
        </p:txBody>
      </p:sp>
    </p:spTree>
  </p:cSld>
  <p:clrMapOvr>
    <a:masterClrMapping/>
  </p:clrMapOvr>
  <p:transition>
    <p:wipe dir="r"/>
  </p:transition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Three Requirements for Becoming a CPA</a:t>
            </a:r>
          </a:p>
        </p:txBody>
      </p:sp>
      <p:sp>
        <p:nvSpPr>
          <p:cNvPr id="134147" name="Rectangle 3"/>
          <p:cNvSpPr>
            <a:spLocks noChangeArrowheads="1"/>
          </p:cNvSpPr>
          <p:nvPr/>
        </p:nvSpPr>
        <p:spPr bwMode="auto">
          <a:xfrm>
            <a:off x="912813" y="2466975"/>
            <a:ext cx="73136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Educational Requirement</a:t>
            </a:r>
          </a:p>
        </p:txBody>
      </p:sp>
      <p:sp>
        <p:nvSpPr>
          <p:cNvPr id="134148" name="Rectangle 4"/>
          <p:cNvSpPr>
            <a:spLocks noChangeArrowheads="1"/>
          </p:cNvSpPr>
          <p:nvPr/>
        </p:nvSpPr>
        <p:spPr bwMode="auto">
          <a:xfrm>
            <a:off x="912813" y="3656013"/>
            <a:ext cx="73136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Uniform CPA Examination Requirement</a:t>
            </a:r>
          </a:p>
        </p:txBody>
      </p:sp>
      <p:sp>
        <p:nvSpPr>
          <p:cNvPr id="134149" name="Rectangle 5"/>
          <p:cNvSpPr>
            <a:spLocks noChangeArrowheads="1"/>
          </p:cNvSpPr>
          <p:nvPr/>
        </p:nvSpPr>
        <p:spPr bwMode="auto">
          <a:xfrm>
            <a:off x="912813" y="4843463"/>
            <a:ext cx="73136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Experience Requirement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34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34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34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animBg="1" autoUpdateAnimBg="0"/>
      <p:bldP spid="134148" grpId="0" animBg="1" autoUpdateAnimBg="0"/>
      <p:bldP spid="134149" grpId="0" animBg="1" autoUpdateAnimBg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CPA Examination Sections</a:t>
            </a:r>
          </a:p>
        </p:txBody>
      </p:sp>
      <p:sp>
        <p:nvSpPr>
          <p:cNvPr id="150531" name="Rectangle 1027"/>
          <p:cNvSpPr>
            <a:spLocks noChangeArrowheads="1"/>
          </p:cNvSpPr>
          <p:nvPr/>
        </p:nvSpPr>
        <p:spPr bwMode="auto">
          <a:xfrm>
            <a:off x="1370013" y="2009775"/>
            <a:ext cx="63992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Audit and Attestation</a:t>
            </a:r>
          </a:p>
        </p:txBody>
      </p:sp>
      <p:sp>
        <p:nvSpPr>
          <p:cNvPr id="150532" name="Rectangle 1028"/>
          <p:cNvSpPr>
            <a:spLocks noChangeArrowheads="1"/>
          </p:cNvSpPr>
          <p:nvPr/>
        </p:nvSpPr>
        <p:spPr bwMode="auto">
          <a:xfrm>
            <a:off x="1370013" y="3198813"/>
            <a:ext cx="63992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Accounting and Reporting</a:t>
            </a:r>
          </a:p>
        </p:txBody>
      </p:sp>
      <p:sp>
        <p:nvSpPr>
          <p:cNvPr id="150533" name="Rectangle 1029"/>
          <p:cNvSpPr>
            <a:spLocks noChangeArrowheads="1"/>
          </p:cNvSpPr>
          <p:nvPr/>
        </p:nvSpPr>
        <p:spPr bwMode="auto">
          <a:xfrm>
            <a:off x="1370013" y="4386263"/>
            <a:ext cx="63992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Regulations</a:t>
            </a:r>
          </a:p>
        </p:txBody>
      </p:sp>
      <p:sp>
        <p:nvSpPr>
          <p:cNvPr id="150534" name="Rectangle 1030"/>
          <p:cNvSpPr>
            <a:spLocks noChangeArrowheads="1"/>
          </p:cNvSpPr>
          <p:nvPr/>
        </p:nvSpPr>
        <p:spPr bwMode="auto">
          <a:xfrm>
            <a:off x="1370013" y="5575300"/>
            <a:ext cx="6399212" cy="914400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Business Environments and Concepts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150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150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150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500"/>
                                        <p:tgtEl>
                                          <p:spTgt spid="150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0531" grpId="0" animBg="1" autoUpdateAnimBg="0"/>
      <p:bldP spid="150532" grpId="0" animBg="1" autoUpdateAnimBg="0"/>
      <p:bldP spid="150533" grpId="0" animBg="1" autoUpdateAnimBg="0"/>
      <p:bldP spid="150534" grpId="0" animBg="1" autoUpdateAnimBg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05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10</a:t>
            </a:r>
          </a:p>
        </p:txBody>
      </p:sp>
      <p:sp>
        <p:nvSpPr>
          <p:cNvPr id="148484" name="Rectangle 2052"/>
          <p:cNvSpPr>
            <a:spLocks noChangeArrowheads="1"/>
          </p:cNvSpPr>
          <p:nvPr/>
        </p:nvSpPr>
        <p:spPr bwMode="auto">
          <a:xfrm>
            <a:off x="1370013" y="2284413"/>
            <a:ext cx="6399212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A03469"/>
            </a:outerShdw>
          </a:effectLst>
        </p:spPr>
        <p:txBody>
          <a:bodyPr wrap="none" lIns="92075" tIns="46038" rIns="92075" bIns="46038"/>
          <a:lstStyle/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Describe the impact of</a:t>
            </a:r>
          </a:p>
          <a:p>
            <a:pPr algn="ctr">
              <a:spcBef>
                <a:spcPct val="20000"/>
              </a:spcBef>
            </a:pPr>
            <a:r>
              <a:rPr lang="en-US" sz="4400" b="1">
                <a:latin typeface="Times New Roman" pitchFamily="18" charset="0"/>
              </a:rPr>
              <a:t>e-commerce on CPAs.</a:t>
            </a:r>
          </a:p>
        </p:txBody>
      </p:sp>
    </p:spTree>
  </p:cSld>
  <p:clrMapOvr>
    <a:masterClrMapping/>
  </p:clrMapOvr>
  <p:transition>
    <p:wipe dir="r"/>
  </p:transition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Impact of E-commerce</a:t>
            </a:r>
          </a:p>
        </p:txBody>
      </p:sp>
      <p:sp>
        <p:nvSpPr>
          <p:cNvPr id="151555" name="Rectangle 1027"/>
          <p:cNvSpPr>
            <a:spLocks noChangeArrowheads="1"/>
          </p:cNvSpPr>
          <p:nvPr/>
        </p:nvSpPr>
        <p:spPr bwMode="auto">
          <a:xfrm>
            <a:off x="1370013" y="2009775"/>
            <a:ext cx="6399212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CPAs need to understand how key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technologies are transforming all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aspects of business.</a:t>
            </a:r>
          </a:p>
        </p:txBody>
      </p:sp>
      <p:sp>
        <p:nvSpPr>
          <p:cNvPr id="151557" name="Rectangle 1029"/>
          <p:cNvSpPr>
            <a:spLocks noChangeArrowheads="1"/>
          </p:cNvSpPr>
          <p:nvPr/>
        </p:nvSpPr>
        <p:spPr bwMode="auto">
          <a:xfrm>
            <a:off x="1370013" y="3838575"/>
            <a:ext cx="6399212" cy="639763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Information Technology</a:t>
            </a:r>
          </a:p>
        </p:txBody>
      </p:sp>
      <p:sp>
        <p:nvSpPr>
          <p:cNvPr id="151562" name="Line 1034"/>
          <p:cNvSpPr>
            <a:spLocks noChangeShapeType="1"/>
          </p:cNvSpPr>
          <p:nvPr/>
        </p:nvSpPr>
        <p:spPr bwMode="auto">
          <a:xfrm>
            <a:off x="2376488" y="4478338"/>
            <a:ext cx="0" cy="274637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1563" name="Text Box 1035"/>
          <p:cNvSpPr txBox="1">
            <a:spLocks noChangeArrowheads="1"/>
          </p:cNvSpPr>
          <p:nvPr/>
        </p:nvSpPr>
        <p:spPr bwMode="auto">
          <a:xfrm>
            <a:off x="1370013" y="4752975"/>
            <a:ext cx="2011362" cy="6397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Hardware</a:t>
            </a:r>
          </a:p>
        </p:txBody>
      </p:sp>
      <p:sp>
        <p:nvSpPr>
          <p:cNvPr id="151564" name="Line 1036"/>
          <p:cNvSpPr>
            <a:spLocks noChangeShapeType="1"/>
          </p:cNvSpPr>
          <p:nvPr/>
        </p:nvSpPr>
        <p:spPr bwMode="auto">
          <a:xfrm>
            <a:off x="3838575" y="4478338"/>
            <a:ext cx="0" cy="1189037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1565" name="Text Box 1037"/>
          <p:cNvSpPr txBox="1">
            <a:spLocks noChangeArrowheads="1"/>
          </p:cNvSpPr>
          <p:nvPr/>
        </p:nvSpPr>
        <p:spPr bwMode="auto">
          <a:xfrm>
            <a:off x="1370013" y="5667375"/>
            <a:ext cx="2925762" cy="6397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Software</a:t>
            </a:r>
          </a:p>
        </p:txBody>
      </p:sp>
      <p:sp>
        <p:nvSpPr>
          <p:cNvPr id="151566" name="Text Box 1038"/>
          <p:cNvSpPr txBox="1">
            <a:spLocks noChangeArrowheads="1"/>
          </p:cNvSpPr>
          <p:nvPr/>
        </p:nvSpPr>
        <p:spPr bwMode="auto">
          <a:xfrm>
            <a:off x="4843463" y="5667375"/>
            <a:ext cx="2925762" cy="6397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Communications</a:t>
            </a:r>
          </a:p>
        </p:txBody>
      </p:sp>
      <p:sp>
        <p:nvSpPr>
          <p:cNvPr id="151567" name="Line 1039"/>
          <p:cNvSpPr>
            <a:spLocks noChangeShapeType="1"/>
          </p:cNvSpPr>
          <p:nvPr/>
        </p:nvSpPr>
        <p:spPr bwMode="auto">
          <a:xfrm>
            <a:off x="6764338" y="4478338"/>
            <a:ext cx="0" cy="274637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1568" name="Line 1040"/>
          <p:cNvSpPr>
            <a:spLocks noChangeShapeType="1"/>
          </p:cNvSpPr>
          <p:nvPr/>
        </p:nvSpPr>
        <p:spPr bwMode="auto">
          <a:xfrm>
            <a:off x="5300663" y="4478338"/>
            <a:ext cx="0" cy="1189037"/>
          </a:xfrm>
          <a:prstGeom prst="lin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151569" name="Text Box 1041"/>
          <p:cNvSpPr txBox="1">
            <a:spLocks noChangeArrowheads="1"/>
          </p:cNvSpPr>
          <p:nvPr/>
        </p:nvSpPr>
        <p:spPr bwMode="auto">
          <a:xfrm>
            <a:off x="5757863" y="4752975"/>
            <a:ext cx="2011362" cy="6397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 sz="3200">
                <a:latin typeface="Times New Roman" pitchFamily="18" charset="0"/>
              </a:rPr>
              <a:t>Internet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51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515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51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51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1515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515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515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500"/>
                            </p:stCondLst>
                            <p:childTnLst>
                              <p:par>
                                <p:cTn id="3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51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4000"/>
                            </p:stCondLst>
                            <p:childTnLst>
                              <p:par>
                                <p:cTn id="4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515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55" grpId="0" animBg="1" autoUpdateAnimBg="0"/>
      <p:bldP spid="151557" grpId="0" animBg="1" autoUpdateAnimBg="0"/>
      <p:bldP spid="151562" grpId="0" animBg="1"/>
      <p:bldP spid="151563" grpId="0" animBg="1" autoUpdateAnimBg="0"/>
      <p:bldP spid="151564" grpId="0" animBg="1"/>
      <p:bldP spid="151565" grpId="0" animBg="1" autoUpdateAnimBg="0"/>
      <p:bldP spid="151566" grpId="0" animBg="1" autoUpdateAnimBg="0"/>
      <p:bldP spid="151567" grpId="0" animBg="1"/>
      <p:bldP spid="151568" grpId="0" animBg="1"/>
      <p:bldP spid="151569" grpId="0" animBg="1" autoUpdateAnimBg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4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958975" y="2540000"/>
            <a:ext cx="6119813" cy="773113"/>
          </a:xfrm>
        </p:spPr>
        <p:txBody>
          <a:bodyPr wrap="none" anchor="t" anchorCtr="0"/>
          <a:lstStyle/>
          <a:p>
            <a:pPr>
              <a:spcBef>
                <a:spcPct val="20000"/>
              </a:spcBef>
            </a:pPr>
            <a:r>
              <a:rPr lang="en-US" b="1"/>
              <a:t>End of Chapter 1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9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 Services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182563" y="2289175"/>
            <a:ext cx="8775700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Most other assurance services do not meet the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formal definition of attestation services.</a:t>
            </a:r>
          </a:p>
        </p:txBody>
      </p:sp>
      <p:sp>
        <p:nvSpPr>
          <p:cNvPr id="86023" name="Text Box 7"/>
          <p:cNvSpPr txBox="1">
            <a:spLocks noChangeArrowheads="1"/>
          </p:cNvSpPr>
          <p:nvPr/>
        </p:nvSpPr>
        <p:spPr bwMode="auto">
          <a:xfrm>
            <a:off x="182563" y="3381375"/>
            <a:ext cx="8775700" cy="6397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CPA must be independent.</a:t>
            </a:r>
          </a:p>
        </p:txBody>
      </p:sp>
      <p:sp>
        <p:nvSpPr>
          <p:cNvPr id="86025" name="Text Box 9"/>
          <p:cNvSpPr txBox="1">
            <a:spLocks noChangeArrowheads="1"/>
          </p:cNvSpPr>
          <p:nvPr/>
        </p:nvSpPr>
        <p:spPr bwMode="auto">
          <a:xfrm>
            <a:off x="182563" y="4660900"/>
            <a:ext cx="877570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CPA is not required to provide a written report.</a:t>
            </a:r>
          </a:p>
        </p:txBody>
      </p:sp>
      <p:sp>
        <p:nvSpPr>
          <p:cNvPr id="86027" name="Text Box 11"/>
          <p:cNvSpPr txBox="1">
            <a:spLocks noChangeArrowheads="1"/>
          </p:cNvSpPr>
          <p:nvPr/>
        </p:nvSpPr>
        <p:spPr bwMode="auto">
          <a:xfrm>
            <a:off x="182563" y="4021138"/>
            <a:ext cx="87757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The CPA must provide assurance.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6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86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0" dur="500"/>
                                        <p:tgtEl>
                                          <p:spTgt spid="860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22" grpId="0" animBg="1" autoUpdateAnimBg="0"/>
      <p:bldP spid="86023" grpId="0" animBg="1" autoUpdateAnimBg="0"/>
      <p:bldP spid="86025" grpId="0" animBg="1" autoUpdateAnimBg="0"/>
      <p:bldP spid="86027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Other Assurance Services</a:t>
            </a:r>
          </a:p>
        </p:txBody>
      </p:sp>
      <p:sp>
        <p:nvSpPr>
          <p:cNvPr id="89091" name="Rectangle 3"/>
          <p:cNvSpPr>
            <a:spLocks noChangeArrowheads="1"/>
          </p:cNvSpPr>
          <p:nvPr/>
        </p:nvSpPr>
        <p:spPr bwMode="auto">
          <a:xfrm>
            <a:off x="822325" y="2559050"/>
            <a:ext cx="7496175" cy="319881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>
                <a:latin typeface="Times New Roman" pitchFamily="18" charset="0"/>
              </a:rPr>
              <a:t>The Elliott Committee was charged with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researching and developing new assurance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services opportunities for CPAs to provide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to business and individual clients who need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relevant and reliable information for</a:t>
            </a:r>
          </a:p>
          <a:p>
            <a:pPr algn="ctr"/>
            <a:r>
              <a:rPr lang="en-US" sz="3200">
                <a:latin typeface="Times New Roman" pitchFamily="18" charset="0"/>
              </a:rPr>
              <a:t>critical decision making.</a:t>
            </a:r>
          </a:p>
        </p:txBody>
      </p:sp>
    </p:spTree>
  </p:cSld>
  <p:clrMapOvr>
    <a:masterClrMapping/>
  </p:clrMapOvr>
  <p:transition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 Services on Information Technology</a:t>
            </a:r>
          </a:p>
        </p:txBody>
      </p:sp>
      <p:sp>
        <p:nvSpPr>
          <p:cNvPr id="88067" name="Rectangle 3"/>
          <p:cNvSpPr>
            <a:spLocks noChangeArrowheads="1"/>
          </p:cNvSpPr>
          <p:nvPr/>
        </p:nvSpPr>
        <p:spPr bwMode="auto">
          <a:xfrm>
            <a:off x="547688" y="2284413"/>
            <a:ext cx="8043862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>
                <a:latin typeface="Times New Roman" pitchFamily="18" charset="0"/>
              </a:rPr>
              <a:t>There is an increased demand for assurance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about computer controls surrounding</a:t>
            </a:r>
          </a:p>
          <a:p>
            <a:pPr algn="ctr"/>
            <a:r>
              <a:rPr lang="en-US" sz="3200">
                <a:latin typeface="Times New Roman" pitchFamily="18" charset="0"/>
              </a:rPr>
              <a:t>information transacted electronically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and the security of the information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related to the transactions.</a:t>
            </a:r>
          </a:p>
        </p:txBody>
      </p:sp>
      <p:sp>
        <p:nvSpPr>
          <p:cNvPr id="88070" name="Text Box 6"/>
          <p:cNvSpPr txBox="1">
            <a:spLocks noChangeArrowheads="1"/>
          </p:cNvSpPr>
          <p:nvPr/>
        </p:nvSpPr>
        <p:spPr bwMode="auto">
          <a:xfrm>
            <a:off x="547688" y="4843463"/>
            <a:ext cx="804386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– assurance over Web site controls</a:t>
            </a:r>
          </a:p>
        </p:txBody>
      </p:sp>
      <p:sp>
        <p:nvSpPr>
          <p:cNvPr id="88071" name="Text Box 7"/>
          <p:cNvSpPr txBox="1">
            <a:spLocks noChangeArrowheads="1"/>
          </p:cNvSpPr>
          <p:nvPr/>
        </p:nvSpPr>
        <p:spPr bwMode="auto">
          <a:xfrm>
            <a:off x="547688" y="5483225"/>
            <a:ext cx="8043862" cy="6397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1" hangingPunct="1"/>
            <a:r>
              <a:rPr lang="en-US" sz="3200">
                <a:latin typeface="Times New Roman" pitchFamily="18" charset="0"/>
              </a:rPr>
              <a:t>– assurance about information system reliability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88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8" presetClass="entr" presetSubtype="6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6" dur="500"/>
                                        <p:tgtEl>
                                          <p:spTgt spid="88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nimBg="1" autoUpdateAnimBg="0"/>
      <p:bldP spid="88070" grpId="0" animBg="1" autoUpdateAnimBg="0"/>
      <p:bldP spid="88071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 Services on Information Technology</a:t>
            </a:r>
          </a:p>
        </p:txBody>
      </p:sp>
      <p:sp>
        <p:nvSpPr>
          <p:cNvPr id="92163" name="Rectangle 1027"/>
          <p:cNvSpPr>
            <a:spLocks noChangeArrowheads="1"/>
          </p:cNvSpPr>
          <p:nvPr/>
        </p:nvSpPr>
        <p:spPr bwMode="auto">
          <a:xfrm>
            <a:off x="912813" y="2284413"/>
            <a:ext cx="7313612" cy="255905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/>
            <a:r>
              <a:rPr lang="en-US" sz="3200" i="1">
                <a:latin typeface="Times New Roman" pitchFamily="18" charset="0"/>
              </a:rPr>
              <a:t>WebTrust </a:t>
            </a:r>
            <a:r>
              <a:rPr lang="en-US" sz="3200">
                <a:latin typeface="Times New Roman" pitchFamily="18" charset="0"/>
              </a:rPr>
              <a:t>is an attestation service, and the</a:t>
            </a:r>
          </a:p>
          <a:p>
            <a:pPr algn="ctr"/>
            <a:r>
              <a:rPr lang="en-US" sz="3200" i="1">
                <a:latin typeface="Times New Roman" pitchFamily="18" charset="0"/>
              </a:rPr>
              <a:t>WebTrust </a:t>
            </a:r>
            <a:r>
              <a:rPr lang="en-US" sz="3200">
                <a:latin typeface="Times New Roman" pitchFamily="18" charset="0"/>
              </a:rPr>
              <a:t>seal is a symbolic representation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of the CPA’s report on management’s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assertions about its disclosure of</a:t>
            </a:r>
          </a:p>
          <a:p>
            <a:pPr algn="ctr"/>
            <a:r>
              <a:rPr lang="en-US" sz="3200">
                <a:latin typeface="Times New Roman" pitchFamily="18" charset="0"/>
              </a:rPr>
              <a:t>electronic commerce practices.</a:t>
            </a:r>
          </a:p>
        </p:txBody>
      </p:sp>
      <p:pic>
        <p:nvPicPr>
          <p:cNvPr id="92164" name="Picture 102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40125" y="5003800"/>
            <a:ext cx="2074863" cy="1484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21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Assurance Services on Information Technology</a:t>
            </a:r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1095375" y="2741613"/>
            <a:ext cx="6946900" cy="17367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Top"/>
            <a:lightRig rig="legacyFlat3" dir="b"/>
          </a:scene3d>
          <a:sp3d extrusionH="36306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 sz="3200" i="1">
                <a:latin typeface="Times New Roman" pitchFamily="18" charset="0"/>
              </a:rPr>
              <a:t>SysTrust</a:t>
            </a:r>
            <a:r>
              <a:rPr lang="en-US" sz="3200">
                <a:latin typeface="Times New Roman" pitchFamily="18" charset="0"/>
              </a:rPr>
              <a:t> is an attest-type engagement</a:t>
            </a:r>
          </a:p>
          <a:p>
            <a:pPr algn="ctr"/>
            <a:r>
              <a:rPr lang="en-US" sz="3200">
                <a:latin typeface="Times New Roman" pitchFamily="18" charset="0"/>
              </a:rPr>
              <a:t> to evaluate and test system reliability in</a:t>
            </a:r>
          </a:p>
          <a:p>
            <a:pPr algn="ctr"/>
            <a:r>
              <a:rPr lang="en-US" sz="3200">
                <a:latin typeface="Times New Roman" pitchFamily="18" charset="0"/>
              </a:rPr>
              <a:t>areas such as security and data integrity.</a:t>
            </a:r>
          </a:p>
        </p:txBody>
      </p:sp>
    </p:spTree>
  </p:cSld>
  <p:clrMapOvr>
    <a:masterClrMapping/>
  </p:clrMapOvr>
  <p:transition>
    <p:strips dir="rd"/>
  </p:transition>
</p:sld>
</file>

<file path=ppt/theme/theme1.xml><?xml version="1.0" encoding="utf-8"?>
<a:theme xmlns:a="http://schemas.openxmlformats.org/drawingml/2006/main" name="Balance">
  <a:themeElements>
    <a:clrScheme name="Balance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Balance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Balance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alance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alance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Balance</Template>
  <TotalTime>2603</TotalTime>
  <Words>1174</Words>
  <Application>Microsoft PowerPoint</Application>
  <PresentationFormat>On-screen Show (4:3)</PresentationFormat>
  <Paragraphs>296</Paragraphs>
  <Slides>45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0" baseType="lpstr">
      <vt:lpstr>Times New Roman</vt:lpstr>
      <vt:lpstr>Arial</vt:lpstr>
      <vt:lpstr>Tahoma</vt:lpstr>
      <vt:lpstr>Wingdings</vt:lpstr>
      <vt:lpstr>Balance</vt:lpstr>
      <vt:lpstr>The Demand for Audit and Assurance Services</vt:lpstr>
      <vt:lpstr>Learning Objective 1</vt:lpstr>
      <vt:lpstr>Assurance Services</vt:lpstr>
      <vt:lpstr>Attestation Services</vt:lpstr>
      <vt:lpstr>Other Assurance Services</vt:lpstr>
      <vt:lpstr>Other Assurance Services</vt:lpstr>
      <vt:lpstr>Assurance Services on Information Technology</vt:lpstr>
      <vt:lpstr>Assurance Services on Information Technology</vt:lpstr>
      <vt:lpstr>Assurance Services on Information Technology</vt:lpstr>
      <vt:lpstr>Other Assurance Services Examples</vt:lpstr>
      <vt:lpstr>Other Assurance Services Examples</vt:lpstr>
      <vt:lpstr>Other Assurance Services Examples</vt:lpstr>
      <vt:lpstr>Other Assurance Services Examples</vt:lpstr>
      <vt:lpstr>Assurance, Attestation, and Nonassurance Services</vt:lpstr>
      <vt:lpstr>Assurance, Attestation, and Nonassurance Services</vt:lpstr>
      <vt:lpstr>Learning Objective 2</vt:lpstr>
      <vt:lpstr>Economic Demand for Auditing</vt:lpstr>
      <vt:lpstr>Learning Objective 3</vt:lpstr>
      <vt:lpstr>Causes of Information Risk</vt:lpstr>
      <vt:lpstr>Reducing Information Risk</vt:lpstr>
      <vt:lpstr>Capital Costs to Shrink Elliott’s Example</vt:lpstr>
      <vt:lpstr>Capital Costs to Shrink Elliott’s Example</vt:lpstr>
      <vt:lpstr>Learning Objective 4</vt:lpstr>
      <vt:lpstr> Nature of Auditing</vt:lpstr>
      <vt:lpstr>Accumulating and Evaluating Evidence</vt:lpstr>
      <vt:lpstr>Competent, Independent Person</vt:lpstr>
      <vt:lpstr>Reporting</vt:lpstr>
      <vt:lpstr>Audit of a Tax Return Example</vt:lpstr>
      <vt:lpstr>Learning Objective 5</vt:lpstr>
      <vt:lpstr>Distinction Between Auditing and Accounting</vt:lpstr>
      <vt:lpstr>Learning Objective 6</vt:lpstr>
      <vt:lpstr>Types of Audits</vt:lpstr>
      <vt:lpstr>Financial Statement Audit</vt:lpstr>
      <vt:lpstr>Operational Audit</vt:lpstr>
      <vt:lpstr>Compliance Audit</vt:lpstr>
      <vt:lpstr>Learning Objective 7</vt:lpstr>
      <vt:lpstr>Strategic Systems Audit</vt:lpstr>
      <vt:lpstr>Learning Objective 8</vt:lpstr>
      <vt:lpstr>Types of Auditors</vt:lpstr>
      <vt:lpstr>Learning Objective 9</vt:lpstr>
      <vt:lpstr>Three Requirements for Becoming a CPA</vt:lpstr>
      <vt:lpstr>CPA Examination Sections</vt:lpstr>
      <vt:lpstr>Learning Objective 10</vt:lpstr>
      <vt:lpstr>Impact of E-commerce</vt:lpstr>
      <vt:lpstr>End of Chapter 1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Demand for Audit and Assurance Services</dc:title>
  <dc:subject>Auditing and Assurance Services 9/e</dc:subject>
  <dc:creator>Olga Quintana</dc:creator>
  <cp:lastModifiedBy>Subur Harahap</cp:lastModifiedBy>
  <cp:revision>104</cp:revision>
  <cp:lastPrinted>2000-01-04T21:14:28Z</cp:lastPrinted>
  <dcterms:created xsi:type="dcterms:W3CDTF">1999-11-19T19:43:43Z</dcterms:created>
  <dcterms:modified xsi:type="dcterms:W3CDTF">2014-05-16T03:59:45Z</dcterms:modified>
</cp:coreProperties>
</file>