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7" r:id="rId1"/>
  </p:sldMasterIdLst>
  <p:notesMasterIdLst>
    <p:notesMasterId r:id="rId42"/>
  </p:notesMasterIdLst>
  <p:handoutMasterIdLst>
    <p:handoutMasterId r:id="rId43"/>
  </p:handoutMasterIdLst>
  <p:sldIdLst>
    <p:sldId id="344" r:id="rId2"/>
    <p:sldId id="345" r:id="rId3"/>
    <p:sldId id="346" r:id="rId4"/>
    <p:sldId id="383" r:id="rId5"/>
    <p:sldId id="384" r:id="rId6"/>
    <p:sldId id="349" r:id="rId7"/>
    <p:sldId id="385" r:id="rId8"/>
    <p:sldId id="386" r:id="rId9"/>
    <p:sldId id="387" r:id="rId10"/>
    <p:sldId id="388" r:id="rId11"/>
    <p:sldId id="399" r:id="rId12"/>
    <p:sldId id="401" r:id="rId13"/>
    <p:sldId id="354" r:id="rId14"/>
    <p:sldId id="355" r:id="rId15"/>
    <p:sldId id="389" r:id="rId16"/>
    <p:sldId id="390" r:id="rId17"/>
    <p:sldId id="402" r:id="rId18"/>
    <p:sldId id="358" r:id="rId19"/>
    <p:sldId id="359" r:id="rId20"/>
    <p:sldId id="391" r:id="rId21"/>
    <p:sldId id="361" r:id="rId22"/>
    <p:sldId id="364" r:id="rId23"/>
    <p:sldId id="393" r:id="rId24"/>
    <p:sldId id="394" r:id="rId25"/>
    <p:sldId id="368" r:id="rId26"/>
    <p:sldId id="395" r:id="rId27"/>
    <p:sldId id="370" r:id="rId28"/>
    <p:sldId id="400" r:id="rId29"/>
    <p:sldId id="372" r:id="rId30"/>
    <p:sldId id="373" r:id="rId31"/>
    <p:sldId id="374" r:id="rId32"/>
    <p:sldId id="396" r:id="rId33"/>
    <p:sldId id="376" r:id="rId34"/>
    <p:sldId id="378" r:id="rId35"/>
    <p:sldId id="379" r:id="rId36"/>
    <p:sldId id="403" r:id="rId37"/>
    <p:sldId id="404" r:id="rId38"/>
    <p:sldId id="405" r:id="rId39"/>
    <p:sldId id="398" r:id="rId40"/>
    <p:sldId id="382" r:id="rId41"/>
  </p:sldIdLst>
  <p:sldSz cx="9144000" cy="6858000" type="screen4x3"/>
  <p:notesSz cx="6773863" cy="96599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8BC1"/>
    <a:srgbClr val="45509C"/>
    <a:srgbClr val="969696"/>
    <a:srgbClr val="CC3300"/>
    <a:srgbClr val="CC0099"/>
    <a:srgbClr val="FFFF00"/>
    <a:srgbClr val="33CC33"/>
    <a:srgbClr val="007F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 snapToGrid="0">
      <p:cViewPr varScale="1">
        <p:scale>
          <a:sx n="63" d="100"/>
          <a:sy n="63" d="100"/>
        </p:scale>
        <p:origin x="-102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52"/>
    </p:cViewPr>
  </p:sorterViewPr>
  <p:notesViewPr>
    <p:cSldViewPr snapToGrid="0">
      <p:cViewPr varScale="1">
        <p:scale>
          <a:sx n="40" d="100"/>
          <a:sy n="40" d="100"/>
        </p:scale>
        <p:origin x="-1458" y="-102"/>
      </p:cViewPr>
      <p:guideLst>
        <p:guide orient="horz" pos="3042"/>
        <p:guide pos="21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528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8575" y="0"/>
            <a:ext cx="293528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9369425"/>
            <a:ext cx="5418138" cy="290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r>
              <a:rPr lang="en-US" sz="1000">
                <a:latin typeface="Times New Roman" pitchFamily="18" charset="0"/>
              </a:rPr>
              <a:t>©2003 Prentice Hall Business Publishing, </a:t>
            </a:r>
            <a:r>
              <a:rPr lang="en-US" sz="1000" i="1">
                <a:latin typeface="Times New Roman" pitchFamily="18" charset="0"/>
              </a:rPr>
              <a:t>Auditing and Assurance Services</a:t>
            </a:r>
            <a:r>
              <a:rPr lang="en-US" sz="1000">
                <a:latin typeface="Times New Roman" pitchFamily="18" charset="0"/>
              </a:rPr>
              <a:t> </a:t>
            </a:r>
            <a:r>
              <a:rPr lang="en-US" sz="1000" i="1">
                <a:latin typeface="Times New Roman" pitchFamily="18" charset="0"/>
              </a:rPr>
              <a:t>9/e,</a:t>
            </a:r>
            <a:r>
              <a:rPr lang="en-US" sz="1000">
                <a:latin typeface="Times New Roman" pitchFamily="18" charset="0"/>
              </a:rPr>
              <a:t> Arens/Elder/Beasley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048375" y="9366250"/>
            <a:ext cx="63182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r>
              <a:rPr lang="en-US" sz="1000">
                <a:latin typeface="Times New Roman" pitchFamily="18" charset="0"/>
              </a:rPr>
              <a:t>2 - </a:t>
            </a:r>
            <a:fld id="{3D7C047A-7223-4768-BFBB-118F71DB3E03}" type="slidenum">
              <a:rPr lang="en-US" sz="1000">
                <a:latin typeface="Times New Roman" pitchFamily="18" charset="0"/>
              </a:rPr>
              <a:pPr algn="r"/>
              <a:t>‹#›</a:t>
            </a:fld>
            <a:endParaRPr lang="en-US" sz="10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528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8575" y="0"/>
            <a:ext cx="293528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3288" y="4587875"/>
            <a:ext cx="4967287" cy="434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7338"/>
            <a:ext cx="293528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8575" y="9177338"/>
            <a:ext cx="293528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fld id="{3EAE1B69-CE87-45B6-828E-361760513E8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BBD603-76DB-4EB4-BCCF-ED5DB12E0404}" type="slidenum">
              <a:rPr lang="en-US"/>
              <a:pPr/>
              <a:t>3</a:t>
            </a:fld>
            <a:endParaRPr lang="en-US"/>
          </a:p>
        </p:txBody>
      </p:sp>
      <p:sp>
        <p:nvSpPr>
          <p:cNvPr id="14848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1DF8E6-D7BA-4626-BC21-A305A8B46DF2}" type="slidenum">
              <a:rPr lang="en-US"/>
              <a:pPr/>
              <a:t>25</a:t>
            </a:fld>
            <a:endParaRPr lang="en-US"/>
          </a:p>
        </p:txBody>
      </p:sp>
      <p:sp>
        <p:nvSpPr>
          <p:cNvPr id="18944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725B84-3152-4012-9C49-31581E38F5F9}" type="slidenum">
              <a:rPr lang="en-US"/>
              <a:pPr/>
              <a:t>26</a:t>
            </a:fld>
            <a:endParaRPr lang="en-US"/>
          </a:p>
        </p:txBody>
      </p:sp>
      <p:sp>
        <p:nvSpPr>
          <p:cNvPr id="25293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2931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6CC0A0-C723-47C3-AD5B-89826298E9CF}" type="slidenum">
              <a:rPr lang="en-US"/>
              <a:pPr/>
              <a:t>33</a:t>
            </a:fld>
            <a:endParaRPr lang="en-US"/>
          </a:p>
        </p:txBody>
      </p:sp>
      <p:sp>
        <p:nvSpPr>
          <p:cNvPr id="20173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1731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63F50C-DD4F-4AA4-B9CD-56837BCF1D1E}" type="slidenum">
              <a:rPr lang="en-US"/>
              <a:pPr/>
              <a:t>35</a:t>
            </a:fld>
            <a:endParaRPr lang="en-US"/>
          </a:p>
        </p:txBody>
      </p:sp>
      <p:sp>
        <p:nvSpPr>
          <p:cNvPr id="20685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6851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848762-20E5-4D59-A712-44D8F3F9F3E1}" type="slidenum">
              <a:rPr lang="en-US"/>
              <a:pPr/>
              <a:t>36</a:t>
            </a:fld>
            <a:endParaRPr lang="en-US"/>
          </a:p>
        </p:txBody>
      </p:sp>
      <p:sp>
        <p:nvSpPr>
          <p:cNvPr id="26624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43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5CAEB5-DA8A-482A-A457-7E8610E66959}" type="slidenum">
              <a:rPr lang="en-US"/>
              <a:pPr/>
              <a:t>37</a:t>
            </a:fld>
            <a:endParaRPr lang="en-US"/>
          </a:p>
        </p:txBody>
      </p:sp>
      <p:sp>
        <p:nvSpPr>
          <p:cNvPr id="26829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8291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BF744A-0291-42D8-AB7C-3A16EF30FFCD}" type="slidenum">
              <a:rPr lang="en-US"/>
              <a:pPr/>
              <a:t>38</a:t>
            </a:fld>
            <a:endParaRPr lang="en-US"/>
          </a:p>
        </p:txBody>
      </p:sp>
      <p:sp>
        <p:nvSpPr>
          <p:cNvPr id="27033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0339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CE75FA-FB7E-4797-B341-23F17DAE87A6}" type="slidenum">
              <a:rPr lang="en-US"/>
              <a:pPr/>
              <a:t>39</a:t>
            </a:fld>
            <a:endParaRPr lang="en-US"/>
          </a:p>
        </p:txBody>
      </p:sp>
      <p:sp>
        <p:nvSpPr>
          <p:cNvPr id="25805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8051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8318C3-8EF5-4AF6-938A-0E39ABDC199C}" type="slidenum">
              <a:rPr lang="en-US"/>
              <a:pPr/>
              <a:t>4</a:t>
            </a:fld>
            <a:endParaRPr lang="en-US"/>
          </a:p>
        </p:txBody>
      </p:sp>
      <p:sp>
        <p:nvSpPr>
          <p:cNvPr id="23757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757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683358-3FE8-440C-974D-3F70D5F03975}" type="slidenum">
              <a:rPr lang="en-US"/>
              <a:pPr/>
              <a:t>5</a:t>
            </a:fld>
            <a:endParaRPr lang="en-US"/>
          </a:p>
        </p:txBody>
      </p:sp>
      <p:sp>
        <p:nvSpPr>
          <p:cNvPr id="23961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961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C6A57C-A800-42F3-8C97-A4D4DC050959}" type="slidenum">
              <a:rPr lang="en-US"/>
              <a:pPr/>
              <a:t>6</a:t>
            </a:fld>
            <a:endParaRPr lang="en-US"/>
          </a:p>
        </p:txBody>
      </p:sp>
      <p:sp>
        <p:nvSpPr>
          <p:cNvPr id="15462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4627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E04644-80BA-4855-8544-F549AF1CDC93}" type="slidenum">
              <a:rPr lang="en-US"/>
              <a:pPr/>
              <a:t>12</a:t>
            </a:fld>
            <a:endParaRPr lang="en-US"/>
          </a:p>
        </p:txBody>
      </p:sp>
      <p:sp>
        <p:nvSpPr>
          <p:cNvPr id="26317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317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6796C8-D7EF-43E6-BCE4-D09A1DC6A185}" type="slidenum">
              <a:rPr lang="en-US"/>
              <a:pPr/>
              <a:t>14</a:t>
            </a:fld>
            <a:endParaRPr lang="en-US"/>
          </a:p>
        </p:txBody>
      </p:sp>
      <p:sp>
        <p:nvSpPr>
          <p:cNvPr id="16589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5891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5181A3-040B-4611-B758-F40C5A5C732C}" type="slidenum">
              <a:rPr lang="en-US"/>
              <a:pPr/>
              <a:t>18</a:t>
            </a:fld>
            <a:endParaRPr lang="en-US"/>
          </a:p>
        </p:txBody>
      </p:sp>
      <p:sp>
        <p:nvSpPr>
          <p:cNvPr id="17203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2035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DF7B5-2562-40F9-A82D-70E33409F3F7}" type="slidenum">
              <a:rPr lang="en-US"/>
              <a:pPr/>
              <a:t>22</a:t>
            </a:fld>
            <a:endParaRPr lang="en-US"/>
          </a:p>
        </p:txBody>
      </p:sp>
      <p:sp>
        <p:nvSpPr>
          <p:cNvPr id="18125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1251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CE6891-E843-4BE1-86ED-0920F0B604E0}" type="slidenum">
              <a:rPr lang="en-US"/>
              <a:pPr/>
              <a:t>23</a:t>
            </a:fld>
            <a:endParaRPr lang="en-US"/>
          </a:p>
        </p:txBody>
      </p:sp>
      <p:sp>
        <p:nvSpPr>
          <p:cNvPr id="24985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74725" y="725488"/>
            <a:ext cx="4826000" cy="36195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9859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03288" y="4587875"/>
            <a:ext cx="4967287" cy="4348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48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276483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276484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27648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276486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7648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27648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27648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276490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491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7649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493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494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495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496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497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276498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499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00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01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02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03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04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05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276506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76507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08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09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10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11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12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13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14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15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16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17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18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19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20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21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22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23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24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6525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27652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27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28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2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3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3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3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33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3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276535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3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27653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653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6539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40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41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5772711-DCDD-46C0-A44C-C9CEE99FC4D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76542" name="Rectangle 62"/>
          <p:cNvSpPr>
            <a:spLocks noChangeArrowheads="1"/>
          </p:cNvSpPr>
          <p:nvPr userDrawn="1"/>
        </p:nvSpPr>
        <p:spPr bwMode="ltGray">
          <a:xfrm>
            <a:off x="417513" y="2924175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276543" name="Rectangle 63"/>
          <p:cNvSpPr>
            <a:spLocks noChangeArrowheads="1"/>
          </p:cNvSpPr>
          <p:nvPr userDrawn="1"/>
        </p:nvSpPr>
        <p:spPr bwMode="ltGray">
          <a:xfrm>
            <a:off x="800100" y="2924175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276544" name="Rectangle 64"/>
          <p:cNvSpPr>
            <a:spLocks noChangeArrowheads="1"/>
          </p:cNvSpPr>
          <p:nvPr userDrawn="1"/>
        </p:nvSpPr>
        <p:spPr bwMode="ltGray">
          <a:xfrm>
            <a:off x="547688" y="3135313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276545" name="Rectangle 65"/>
          <p:cNvSpPr>
            <a:spLocks noChangeArrowheads="1"/>
          </p:cNvSpPr>
          <p:nvPr userDrawn="1"/>
        </p:nvSpPr>
        <p:spPr bwMode="ltGray">
          <a:xfrm>
            <a:off x="911225" y="31527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276546" name="Rectangle 66"/>
          <p:cNvSpPr>
            <a:spLocks noChangeArrowheads="1"/>
          </p:cNvSpPr>
          <p:nvPr userDrawn="1"/>
        </p:nvSpPr>
        <p:spPr bwMode="ltGray">
          <a:xfrm>
            <a:off x="179388" y="3271838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276547" name="Rectangle 67"/>
          <p:cNvSpPr>
            <a:spLocks noChangeArrowheads="1"/>
          </p:cNvSpPr>
          <p:nvPr userDrawn="1"/>
        </p:nvSpPr>
        <p:spPr bwMode="gray">
          <a:xfrm>
            <a:off x="831850" y="2814638"/>
            <a:ext cx="31750" cy="1052512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276548" name="Rectangle 68"/>
          <p:cNvSpPr>
            <a:spLocks noChangeArrowheads="1"/>
          </p:cNvSpPr>
          <p:nvPr userDrawn="1"/>
        </p:nvSpPr>
        <p:spPr bwMode="gray">
          <a:xfrm>
            <a:off x="442913" y="33813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276549" name="Text Box 69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r>
              <a:rPr lang="en-US" sz="1600">
                <a:latin typeface="Times New Roman" pitchFamily="18" charset="0"/>
              </a:rPr>
              <a:t>©2003 Prentice Hall Business Publishing, </a:t>
            </a:r>
            <a:r>
              <a:rPr lang="en-US" sz="1600" i="1">
                <a:latin typeface="Times New Roman" pitchFamily="18" charset="0"/>
              </a:rPr>
              <a:t>Auditing and Assurance Services 9/e,</a:t>
            </a:r>
            <a:r>
              <a:rPr lang="en-US" sz="1600">
                <a:latin typeface="Times New Roman" pitchFamily="18" charset="0"/>
              </a:rPr>
              <a:t> Arens/Elder/Beasley </a:t>
            </a:r>
          </a:p>
        </p:txBody>
      </p:sp>
      <p:sp>
        <p:nvSpPr>
          <p:cNvPr id="276550" name="Rectangle 70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r>
              <a:rPr lang="en-US" sz="1600">
                <a:latin typeface="Times New Roman" pitchFamily="18" charset="0"/>
              </a:rPr>
              <a:t>2 - </a:t>
            </a:r>
            <a:fld id="{F79D5826-51EE-4BB5-B9B5-5176D9E33D0D}" type="slidenum">
              <a:rPr lang="en-US" sz="1600">
                <a:latin typeface="Times New Roman" pitchFamily="18" charset="0"/>
              </a:rPr>
              <a:pPr algn="r"/>
              <a:t>‹#›</a:t>
            </a:fld>
            <a:endParaRPr lang="en-US" sz="16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7BBB1-633E-4984-B8B5-5C8C7E0922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45B205-6452-4335-89B7-DB647D7106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30F5D-619B-4546-9280-F37FD3D7AC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E93EF2-DAE7-4D6A-AE85-464BE0CF55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35AD0-C687-4EE0-A79C-84B8FFE426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4A541-1415-4F32-BA49-C8B201F493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B5AA7-A5B7-4A89-9088-F1EA3AD086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796B2-13FB-4BAB-B73D-24EC95AFA6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5112D1-34DA-4E74-99BB-A9A502C1D0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BF580-0E71-4E1D-99A2-20818A2F73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5458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27545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27546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27546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275462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75463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275464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27546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27546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546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7546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546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547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547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547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547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275474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75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76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77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78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79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80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81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275482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75483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84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85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86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87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88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89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90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91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92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93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94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95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96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97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98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499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500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75501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27550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50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50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50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50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50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50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50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51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27551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51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275513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5514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551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7551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75517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5A4389B1-848C-46A0-98DB-159D637ACC7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75518" name="Rectangle 62"/>
          <p:cNvSpPr>
            <a:spLocks noChangeArrowheads="1"/>
          </p:cNvSpPr>
          <p:nvPr userDrawn="1"/>
        </p:nvSpPr>
        <p:spPr bwMode="ltGray">
          <a:xfrm>
            <a:off x="911225" y="13239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pitchFamily="34" charset="0"/>
            </a:endParaRPr>
          </a:p>
        </p:txBody>
      </p:sp>
      <p:sp>
        <p:nvSpPr>
          <p:cNvPr id="275519" name="Text Box 63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r>
              <a:rPr lang="en-US" sz="1600">
                <a:latin typeface="Times New Roman" pitchFamily="18" charset="0"/>
              </a:rPr>
              <a:t>©2003 Prentice Hall Business Publishing, </a:t>
            </a:r>
            <a:r>
              <a:rPr lang="en-US" sz="1600" i="1">
                <a:latin typeface="Times New Roman" pitchFamily="18" charset="0"/>
              </a:rPr>
              <a:t>Auditing and Assurance Services 9/e,</a:t>
            </a:r>
            <a:r>
              <a:rPr lang="en-US" sz="1600">
                <a:latin typeface="Times New Roman" pitchFamily="18" charset="0"/>
              </a:rPr>
              <a:t> Arens/Elder/Beasley </a:t>
            </a:r>
          </a:p>
        </p:txBody>
      </p:sp>
      <p:sp>
        <p:nvSpPr>
          <p:cNvPr id="275520" name="Rectangle 64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r>
              <a:rPr lang="en-US" sz="1600">
                <a:latin typeface="Times New Roman" pitchFamily="18" charset="0"/>
              </a:rPr>
              <a:t>2 - </a:t>
            </a:r>
            <a:fld id="{3D4C9BD4-3E4F-4323-BAB5-4B629E4D05D3}" type="slidenum">
              <a:rPr lang="en-US" sz="1600">
                <a:latin typeface="Times New Roman" pitchFamily="18" charset="0"/>
              </a:rPr>
              <a:pPr algn="r"/>
              <a:t>‹#›</a:t>
            </a:fld>
            <a:endParaRPr lang="en-US" sz="16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09775" y="2284413"/>
            <a:ext cx="5119688" cy="822325"/>
          </a:xfrm>
          <a:noFill/>
          <a:ln/>
        </p:spPr>
        <p:txBody>
          <a:bodyPr wrap="none" anchor="t"/>
          <a:lstStyle/>
          <a:p>
            <a:pPr>
              <a:spcBef>
                <a:spcPct val="20000"/>
              </a:spcBef>
            </a:pPr>
            <a:r>
              <a:rPr lang="en-US" b="1"/>
              <a:t>The CPA Profession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1613" y="3656013"/>
            <a:ext cx="3656012" cy="914400"/>
          </a:xfrm>
        </p:spPr>
        <p:txBody>
          <a:bodyPr wrap="none"/>
          <a:lstStyle/>
          <a:p>
            <a:r>
              <a:rPr lang="en-US" b="1"/>
              <a:t>Chapter 2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Hierarchy of a Typical</a:t>
            </a:r>
            <a:br>
              <a:rPr lang="en-US"/>
            </a:br>
            <a:r>
              <a:rPr lang="en-US"/>
              <a:t>CPA Firm</a:t>
            </a:r>
          </a:p>
        </p:txBody>
      </p:sp>
      <p:sp>
        <p:nvSpPr>
          <p:cNvPr id="243715" name="Rectangle 3"/>
          <p:cNvSpPr>
            <a:spLocks noChangeArrowheads="1"/>
          </p:cNvSpPr>
          <p:nvPr/>
        </p:nvSpPr>
        <p:spPr bwMode="auto">
          <a:xfrm>
            <a:off x="455613" y="2284413"/>
            <a:ext cx="201295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Staff Level</a:t>
            </a:r>
          </a:p>
        </p:txBody>
      </p:sp>
      <p:sp>
        <p:nvSpPr>
          <p:cNvPr id="243716" name="Text Box 4"/>
          <p:cNvSpPr txBox="1">
            <a:spLocks noChangeArrowheads="1"/>
          </p:cNvSpPr>
          <p:nvPr/>
        </p:nvSpPr>
        <p:spPr bwMode="auto">
          <a:xfrm>
            <a:off x="455613" y="2924175"/>
            <a:ext cx="2011362" cy="15541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Manager</a:t>
            </a:r>
          </a:p>
        </p:txBody>
      </p:sp>
      <p:sp>
        <p:nvSpPr>
          <p:cNvPr id="243717" name="Text Box 5"/>
          <p:cNvSpPr txBox="1">
            <a:spLocks noChangeArrowheads="1"/>
          </p:cNvSpPr>
          <p:nvPr/>
        </p:nvSpPr>
        <p:spPr bwMode="auto">
          <a:xfrm>
            <a:off x="455613" y="4478338"/>
            <a:ext cx="2011362" cy="15541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Partner</a:t>
            </a:r>
          </a:p>
        </p:txBody>
      </p:sp>
      <p:sp>
        <p:nvSpPr>
          <p:cNvPr id="243720" name="Rectangle 8"/>
          <p:cNvSpPr>
            <a:spLocks noChangeArrowheads="1"/>
          </p:cNvSpPr>
          <p:nvPr/>
        </p:nvSpPr>
        <p:spPr bwMode="auto">
          <a:xfrm>
            <a:off x="2466975" y="2284413"/>
            <a:ext cx="2012950" cy="639762"/>
          </a:xfrm>
          <a:prstGeom prst="rect">
            <a:avLst/>
          </a:prstGeom>
          <a:solidFill>
            <a:srgbClr val="FF9900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Experience</a:t>
            </a:r>
          </a:p>
        </p:txBody>
      </p:sp>
      <p:sp>
        <p:nvSpPr>
          <p:cNvPr id="243721" name="Rectangle 9"/>
          <p:cNvSpPr>
            <a:spLocks noChangeArrowheads="1"/>
          </p:cNvSpPr>
          <p:nvPr/>
        </p:nvSpPr>
        <p:spPr bwMode="auto">
          <a:xfrm>
            <a:off x="4478338" y="2284413"/>
            <a:ext cx="4205287" cy="6397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r>
              <a:rPr lang="en-US" sz="3200">
                <a:latin typeface="Times New Roman" pitchFamily="18" charset="0"/>
              </a:rPr>
              <a:t>Typical Responsibilities</a:t>
            </a:r>
          </a:p>
        </p:txBody>
      </p:sp>
      <p:sp>
        <p:nvSpPr>
          <p:cNvPr id="243722" name="Text Box 10"/>
          <p:cNvSpPr txBox="1">
            <a:spLocks noChangeArrowheads="1"/>
          </p:cNvSpPr>
          <p:nvPr/>
        </p:nvSpPr>
        <p:spPr bwMode="auto">
          <a:xfrm>
            <a:off x="2466975" y="2924175"/>
            <a:ext cx="2011363" cy="1554163"/>
          </a:xfrm>
          <a:prstGeom prst="rect">
            <a:avLst/>
          </a:prstGeom>
          <a:solidFill>
            <a:srgbClr val="33CC33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5-10 years</a:t>
            </a:r>
          </a:p>
        </p:txBody>
      </p:sp>
      <p:sp>
        <p:nvSpPr>
          <p:cNvPr id="243723" name="Text Box 11"/>
          <p:cNvSpPr txBox="1">
            <a:spLocks noChangeArrowheads="1"/>
          </p:cNvSpPr>
          <p:nvPr/>
        </p:nvSpPr>
        <p:spPr bwMode="auto">
          <a:xfrm>
            <a:off x="4478338" y="2924175"/>
            <a:ext cx="4205287" cy="15541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Helps the plan, manages</a:t>
            </a:r>
          </a:p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the audit, reviews work,</a:t>
            </a:r>
          </a:p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and works with the client</a:t>
            </a:r>
          </a:p>
        </p:txBody>
      </p:sp>
      <p:sp>
        <p:nvSpPr>
          <p:cNvPr id="243724" name="Text Box 12"/>
          <p:cNvSpPr txBox="1">
            <a:spLocks noChangeArrowheads="1"/>
          </p:cNvSpPr>
          <p:nvPr/>
        </p:nvSpPr>
        <p:spPr bwMode="auto">
          <a:xfrm>
            <a:off x="2466975" y="4478338"/>
            <a:ext cx="2011363" cy="1554162"/>
          </a:xfrm>
          <a:prstGeom prst="rect">
            <a:avLst/>
          </a:prstGeom>
          <a:solidFill>
            <a:schemeClr val="hlink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10</a:t>
            </a:r>
            <a:r>
              <a:rPr lang="en-US" sz="2400">
                <a:solidFill>
                  <a:schemeClr val="tx2"/>
                </a:solidFill>
                <a:latin typeface="Times New Roman" pitchFamily="18" charset="0"/>
              </a:rPr>
              <a:t>+</a:t>
            </a:r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 years</a:t>
            </a:r>
          </a:p>
        </p:txBody>
      </p:sp>
      <p:sp>
        <p:nvSpPr>
          <p:cNvPr id="243725" name="Text Box 13"/>
          <p:cNvSpPr txBox="1">
            <a:spLocks noChangeArrowheads="1"/>
          </p:cNvSpPr>
          <p:nvPr/>
        </p:nvSpPr>
        <p:spPr bwMode="auto">
          <a:xfrm>
            <a:off x="4478338" y="4478338"/>
            <a:ext cx="4205287" cy="15541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Reviews audit work and</a:t>
            </a:r>
          </a:p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makes significant audit</a:t>
            </a:r>
          </a:p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decision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43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43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43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7" grpId="0" animBg="1" autoUpdateAnimBg="0"/>
      <p:bldP spid="243724" grpId="0" animBg="1" autoUpdateAnimBg="0"/>
      <p:bldP spid="243725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2</a:t>
            </a:r>
          </a:p>
        </p:txBody>
      </p:sp>
      <p:sp>
        <p:nvSpPr>
          <p:cNvPr id="260099" name="Rectangle 3"/>
          <p:cNvSpPr>
            <a:spLocks noChangeArrowheads="1"/>
          </p:cNvSpPr>
          <p:nvPr/>
        </p:nvSpPr>
        <p:spPr bwMode="auto">
          <a:xfrm>
            <a:off x="1279525" y="2284413"/>
            <a:ext cx="658177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2E8BC1"/>
            </a:outerShdw>
          </a:effectLst>
        </p:spPr>
        <p:txBody>
          <a:bodyPr wrap="none" lIns="99422" tIns="49711" rIns="99422" bIns="49711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Discuss how e-commerce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and the Internet affect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CPA firm operations.</a:t>
            </a:r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E-Commerce and </a:t>
            </a:r>
            <a:br>
              <a:rPr lang="en-US"/>
            </a:br>
            <a:r>
              <a:rPr lang="en-US"/>
              <a:t>CPA Firm Operations</a:t>
            </a:r>
          </a:p>
        </p:txBody>
      </p:sp>
      <p:sp>
        <p:nvSpPr>
          <p:cNvPr id="262147" name="Rectangle 3"/>
          <p:cNvSpPr>
            <a:spLocks noChangeArrowheads="1"/>
          </p:cNvSpPr>
          <p:nvPr/>
        </p:nvSpPr>
        <p:spPr bwMode="auto">
          <a:xfrm>
            <a:off x="1462088" y="2009775"/>
            <a:ext cx="6216650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CPA firms are using the Internet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to market their services.</a:t>
            </a:r>
          </a:p>
        </p:txBody>
      </p:sp>
      <p:sp>
        <p:nvSpPr>
          <p:cNvPr id="262148" name="Text Box 4"/>
          <p:cNvSpPr txBox="1">
            <a:spLocks noChangeArrowheads="1"/>
          </p:cNvSpPr>
          <p:nvPr/>
        </p:nvSpPr>
        <p:spPr bwMode="auto">
          <a:xfrm>
            <a:off x="1462088" y="3106738"/>
            <a:ext cx="6216650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They also use the Internet to connect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their global professional staff.</a:t>
            </a:r>
          </a:p>
        </p:txBody>
      </p:sp>
      <p:sp>
        <p:nvSpPr>
          <p:cNvPr id="262151" name="Oval 7"/>
          <p:cNvSpPr>
            <a:spLocks noChangeArrowheads="1"/>
          </p:cNvSpPr>
          <p:nvPr/>
        </p:nvSpPr>
        <p:spPr bwMode="auto">
          <a:xfrm>
            <a:off x="1462088" y="4568825"/>
            <a:ext cx="2741612" cy="18288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5F5F5F"/>
            </a:solidFill>
            <a:round/>
            <a:headEnd/>
            <a:tailEnd/>
          </a:ln>
          <a:effectLst>
            <a:outerShdw dist="107763" dir="13500000" algn="ctr" rotWithShape="0">
              <a:srgbClr val="CC3300"/>
            </a:outerShdw>
          </a:effec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Times New Roman" pitchFamily="18" charset="0"/>
              </a:rPr>
              <a:t>Sender’s</a:t>
            </a:r>
          </a:p>
          <a:p>
            <a:pPr algn="ctr">
              <a:lnSpc>
                <a:spcPct val="80000"/>
              </a:lnSpc>
            </a:pPr>
            <a:r>
              <a:rPr lang="en-US" sz="3200" b="1">
                <a:solidFill>
                  <a:schemeClr val="tx2"/>
                </a:solidFill>
                <a:latin typeface="Times New Roman" pitchFamily="18" charset="0"/>
              </a:rPr>
              <a:t>mail</a:t>
            </a:r>
          </a:p>
          <a:p>
            <a:pPr algn="ctr">
              <a:lnSpc>
                <a:spcPct val="80000"/>
              </a:lnSpc>
            </a:pPr>
            <a:r>
              <a:rPr lang="en-US" sz="3200" b="1">
                <a:solidFill>
                  <a:schemeClr val="tx2"/>
                </a:solidFill>
                <a:latin typeface="Times New Roman" pitchFamily="18" charset="0"/>
              </a:rPr>
              <a:t>server</a:t>
            </a:r>
            <a:endParaRPr lang="en-US" sz="32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62152" name="Oval 8"/>
          <p:cNvSpPr>
            <a:spLocks noChangeArrowheads="1"/>
          </p:cNvSpPr>
          <p:nvPr/>
        </p:nvSpPr>
        <p:spPr bwMode="auto">
          <a:xfrm>
            <a:off x="4935538" y="4570413"/>
            <a:ext cx="2741612" cy="1828800"/>
          </a:xfrm>
          <a:prstGeom prst="ellipse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5F5F5F"/>
            </a:solidFill>
            <a:round/>
            <a:headEnd/>
            <a:tailEnd/>
          </a:ln>
          <a:effectLst>
            <a:outerShdw dist="107763" dir="13500000" algn="ctr" rotWithShape="0">
              <a:srgbClr val="969696"/>
            </a:outerShdw>
          </a:effectLst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Times New Roman" pitchFamily="18" charset="0"/>
              </a:rPr>
              <a:t>Receiver’s</a:t>
            </a:r>
          </a:p>
          <a:p>
            <a:pPr algn="ctr"/>
            <a:r>
              <a:rPr lang="en-US" sz="3200" b="1">
                <a:solidFill>
                  <a:schemeClr val="tx2"/>
                </a:solidFill>
                <a:latin typeface="Times New Roman" pitchFamily="18" charset="0"/>
              </a:rPr>
              <a:t>mail</a:t>
            </a:r>
          </a:p>
          <a:p>
            <a:pPr algn="ctr">
              <a:lnSpc>
                <a:spcPct val="80000"/>
              </a:lnSpc>
            </a:pPr>
            <a:r>
              <a:rPr lang="en-US" sz="3200" b="1">
                <a:solidFill>
                  <a:schemeClr val="tx2"/>
                </a:solidFill>
                <a:latin typeface="Times New Roman" pitchFamily="18" charset="0"/>
              </a:rPr>
              <a:t>server</a:t>
            </a:r>
            <a:endParaRPr lang="en-US" sz="3200">
              <a:solidFill>
                <a:schemeClr val="tx2"/>
              </a:solidFill>
              <a:latin typeface="Times New Roman" pitchFamily="18" charset="0"/>
            </a:endParaRPr>
          </a:p>
        </p:txBody>
      </p:sp>
      <p:cxnSp>
        <p:nvCxnSpPr>
          <p:cNvPr id="262155" name="AutoShape 11"/>
          <p:cNvCxnSpPr>
            <a:cxnSpLocks noChangeShapeType="1"/>
            <a:stCxn id="262151" idx="7"/>
            <a:endCxn id="262152" idx="3"/>
          </p:cNvCxnSpPr>
          <p:nvPr/>
        </p:nvCxnSpPr>
        <p:spPr bwMode="auto">
          <a:xfrm rot="5400000" flipV="1">
            <a:off x="3922713" y="4716463"/>
            <a:ext cx="1293812" cy="1535112"/>
          </a:xfrm>
          <a:prstGeom prst="bentConnector5">
            <a:avLst>
              <a:gd name="adj1" fmla="val -861"/>
              <a:gd name="adj2" fmla="val 49949"/>
              <a:gd name="adj3" fmla="val 100981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2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2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2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62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animBg="1" autoUpdateAnimBg="0"/>
      <p:bldP spid="262148" grpId="0" animBg="1" autoUpdateAnimBg="0"/>
      <p:bldP spid="262151" grpId="0" animBg="1" autoUpdateAnimBg="0"/>
      <p:bldP spid="262152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3</a:t>
            </a:r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1279525" y="2284413"/>
            <a:ext cx="658177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2E8BC1"/>
            </a:outerShdw>
          </a:effectLst>
        </p:spPr>
        <p:txBody>
          <a:bodyPr wrap="none" lIns="99422" tIns="49711" rIns="99422" bIns="49711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Describe the key functions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performed by the AICPA.</a:t>
            </a:r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ChangeArrowheads="1"/>
          </p:cNvSpPr>
          <p:nvPr/>
        </p:nvSpPr>
        <p:spPr bwMode="auto">
          <a:xfrm>
            <a:off x="455613" y="2284413"/>
            <a:ext cx="8226425" cy="411321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18018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The AICPA sets professional requirements for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CPAs, conducts research, and publishes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materials on many different subjects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related to accounting, auditing,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attestation and assurance services,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management consulting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services, and taxes.</a:t>
            </a:r>
            <a:endParaRPr lang="en-US" sz="32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AICPA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Vision for the Future</a:t>
            </a:r>
          </a:p>
        </p:txBody>
      </p:sp>
      <p:sp>
        <p:nvSpPr>
          <p:cNvPr id="244739" name="Rectangle 3"/>
          <p:cNvSpPr>
            <a:spLocks noChangeArrowheads="1"/>
          </p:cNvSpPr>
          <p:nvPr/>
        </p:nvSpPr>
        <p:spPr bwMode="auto">
          <a:xfrm>
            <a:off x="273050" y="2284413"/>
            <a:ext cx="8593138" cy="15541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 AICPA has established the CPA Vision Project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to provide a core purpose and a vision for the CPA</a:t>
            </a:r>
          </a:p>
          <a:p>
            <a:pPr algn="ctr"/>
            <a:r>
              <a:rPr lang="en-US" sz="3200">
                <a:latin typeface="Times New Roman" pitchFamily="18" charset="0"/>
              </a:rPr>
              <a:t>profession in the year 2011 and beyond.</a:t>
            </a:r>
          </a:p>
        </p:txBody>
      </p:sp>
      <p:sp>
        <p:nvSpPr>
          <p:cNvPr id="244740" name="Text Box 4"/>
          <p:cNvSpPr txBox="1">
            <a:spLocks noChangeArrowheads="1"/>
          </p:cNvSpPr>
          <p:nvPr/>
        </p:nvSpPr>
        <p:spPr bwMode="auto">
          <a:xfrm>
            <a:off x="273050" y="3838575"/>
            <a:ext cx="8593138" cy="15541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The core purpose of the CPA Vision Project is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“CPAs…making sense of a changing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and complex world.”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4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4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9" grpId="0" animBg="1" autoUpdateAnimBg="0"/>
      <p:bldP spid="244740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Vision for the Future</a:t>
            </a:r>
          </a:p>
        </p:txBody>
      </p:sp>
      <p:sp>
        <p:nvSpPr>
          <p:cNvPr id="245763" name="Rectangle 1027"/>
          <p:cNvSpPr>
            <a:spLocks noChangeArrowheads="1"/>
          </p:cNvSpPr>
          <p:nvPr/>
        </p:nvSpPr>
        <p:spPr bwMode="auto">
          <a:xfrm>
            <a:off x="1004888" y="1919288"/>
            <a:ext cx="7129462" cy="15541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The future success of the CPA profession</a:t>
            </a:r>
          </a:p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relies a great deal on public perceptions</a:t>
            </a:r>
          </a:p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of CPAs’ abilities and roles.</a:t>
            </a:r>
          </a:p>
        </p:txBody>
      </p:sp>
      <p:sp>
        <p:nvSpPr>
          <p:cNvPr id="245764" name="Text Box 1028"/>
          <p:cNvSpPr txBox="1">
            <a:spLocks noChangeArrowheads="1"/>
          </p:cNvSpPr>
          <p:nvPr/>
        </p:nvSpPr>
        <p:spPr bwMode="auto">
          <a:xfrm>
            <a:off x="1004888" y="3473450"/>
            <a:ext cx="7129462" cy="15541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CPAs must become market driven and</a:t>
            </a:r>
          </a:p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not dependent on regulations to keep</a:t>
            </a:r>
          </a:p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them in business.</a:t>
            </a:r>
          </a:p>
        </p:txBody>
      </p:sp>
      <p:sp>
        <p:nvSpPr>
          <p:cNvPr id="245765" name="Text Box 1029"/>
          <p:cNvSpPr txBox="1">
            <a:spLocks noChangeArrowheads="1"/>
          </p:cNvSpPr>
          <p:nvPr/>
        </p:nvSpPr>
        <p:spPr bwMode="auto">
          <a:xfrm>
            <a:off x="1004888" y="5027613"/>
            <a:ext cx="7129462" cy="15541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The market demands less audit and</a:t>
            </a:r>
          </a:p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accounting and more value-adding</a:t>
            </a:r>
          </a:p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consulting services.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5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4" grpId="0" animBg="1" autoUpdateAnimBg="0"/>
      <p:bldP spid="245765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Vision for the Future</a:t>
            </a:r>
          </a:p>
        </p:txBody>
      </p:sp>
      <p:sp>
        <p:nvSpPr>
          <p:cNvPr id="264195" name="Rectangle 2051"/>
          <p:cNvSpPr>
            <a:spLocks noChangeArrowheads="1"/>
          </p:cNvSpPr>
          <p:nvPr/>
        </p:nvSpPr>
        <p:spPr bwMode="auto">
          <a:xfrm>
            <a:off x="1644650" y="2284413"/>
            <a:ext cx="5849938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Specialization is critical for the </a:t>
            </a:r>
          </a:p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future of the CPA profession.</a:t>
            </a:r>
          </a:p>
        </p:txBody>
      </p:sp>
      <p:sp>
        <p:nvSpPr>
          <p:cNvPr id="264196" name="Text Box 2052"/>
          <p:cNvSpPr txBox="1">
            <a:spLocks noChangeArrowheads="1"/>
          </p:cNvSpPr>
          <p:nvPr/>
        </p:nvSpPr>
        <p:spPr bwMode="auto">
          <a:xfrm>
            <a:off x="1641475" y="3381375"/>
            <a:ext cx="5854700" cy="15541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The market demands that CPAs be</a:t>
            </a:r>
          </a:p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 conversant in global business</a:t>
            </a:r>
          </a:p>
          <a:p>
            <a:pPr algn="ctr">
              <a:buClr>
                <a:srgbClr val="FFFF00"/>
              </a:buClr>
            </a:pPr>
            <a:r>
              <a:rPr lang="en-US" sz="3200">
                <a:latin typeface="Times New Roman" pitchFamily="18" charset="0"/>
              </a:rPr>
              <a:t>practices and strategies.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6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ChangeArrowheads="1"/>
          </p:cNvSpPr>
          <p:nvPr/>
        </p:nvSpPr>
        <p:spPr bwMode="auto">
          <a:xfrm>
            <a:off x="730250" y="2284413"/>
            <a:ext cx="7678738" cy="15541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112" tIns="45325" rIns="92112" bIns="45325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The AICPA is empowered to set standards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(guidelines) and rules that all members and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other practicing CPAs must follow.</a:t>
            </a:r>
          </a:p>
        </p:txBody>
      </p:sp>
      <p:sp>
        <p:nvSpPr>
          <p:cNvPr id="171012" name="Text Box 4"/>
          <p:cNvSpPr txBox="1">
            <a:spLocks noChangeArrowheads="1"/>
          </p:cNvSpPr>
          <p:nvPr/>
        </p:nvSpPr>
        <p:spPr bwMode="auto">
          <a:xfrm>
            <a:off x="730250" y="3838575"/>
            <a:ext cx="7678738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The requirements are set by</a:t>
            </a:r>
          </a:p>
          <a:p>
            <a:pPr algn="ctr"/>
            <a:r>
              <a:rPr lang="en-US" sz="3200">
                <a:latin typeface="Times New Roman" pitchFamily="18" charset="0"/>
              </a:rPr>
              <a:t>committees made up of AICPA members.</a:t>
            </a:r>
            <a:endParaRPr lang="en-US" sz="32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Establishing Standards</a:t>
            </a:r>
            <a:br>
              <a:rPr lang="en-US"/>
            </a:br>
            <a:r>
              <a:rPr lang="en-US"/>
              <a:t>and Rules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 animBg="1" autoUpdateAnimBg="0"/>
      <p:bldP spid="171012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Establishing Standards</a:t>
            </a:r>
            <a:br>
              <a:rPr lang="en-US"/>
            </a:br>
            <a:r>
              <a:rPr lang="en-US"/>
              <a:t>and Rules</a:t>
            </a:r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1187450" y="2284413"/>
            <a:ext cx="6764338" cy="9144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AFD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defTabSz="454025"/>
            <a:r>
              <a:rPr lang="en-US" sz="3200">
                <a:latin typeface="Times New Roman" pitchFamily="18" charset="0"/>
              </a:rPr>
              <a:t>1.	Auditing Standards</a:t>
            </a: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1187450" y="3198813"/>
            <a:ext cx="6764338" cy="914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AFD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defTabSz="454025" eaLnBrk="1" hangingPunct="1">
              <a:buClr>
                <a:srgbClr val="FFFF00"/>
              </a:buClr>
              <a:buSzPct val="75000"/>
            </a:pPr>
            <a:r>
              <a:rPr lang="en-US" sz="3200">
                <a:latin typeface="Times New Roman" pitchFamily="18" charset="0"/>
              </a:rPr>
              <a:t>2.	Compilation and Review Standards</a:t>
            </a: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1187450" y="4113213"/>
            <a:ext cx="6764338" cy="9144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AFD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defTabSz="454025" eaLnBrk="1" hangingPunct="1">
              <a:buClr>
                <a:srgbClr val="FFFF00"/>
              </a:buClr>
              <a:buSzPct val="75000"/>
            </a:pPr>
            <a:r>
              <a:rPr lang="en-US" sz="3200">
                <a:latin typeface="Times New Roman" pitchFamily="18" charset="0"/>
              </a:rPr>
              <a:t>3.	Other Attestation Standards</a:t>
            </a: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1187450" y="5027613"/>
            <a:ext cx="6764338" cy="914400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AFD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defTabSz="454025"/>
            <a:r>
              <a:rPr lang="en-US" sz="3200">
                <a:latin typeface="Times New Roman" pitchFamily="18" charset="0"/>
              </a:rPr>
              <a:t>4.	Code of Professional Conduct</a:t>
            </a:r>
            <a:endParaRPr lang="en-US" sz="3200" b="1"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0" grpId="0" animBg="1" autoUpdateAnimBg="0"/>
      <p:bldP spid="173061" grpId="0" animBg="1" autoUpdateAnimBg="0"/>
      <p:bldP spid="17306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1</a:t>
            </a:r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365125" y="2284413"/>
            <a:ext cx="8410575" cy="1644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112" tIns="45325" rIns="92112" bIns="45325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Describe the nature of CPA firms,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what they do, and their structure.</a:t>
            </a: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AICPA Functions</a:t>
            </a:r>
          </a:p>
        </p:txBody>
      </p:sp>
      <p:sp>
        <p:nvSpPr>
          <p:cNvPr id="246787" name="Rectangle 3"/>
          <p:cNvSpPr>
            <a:spLocks noChangeArrowheads="1"/>
          </p:cNvSpPr>
          <p:nvPr/>
        </p:nvSpPr>
        <p:spPr bwMode="auto">
          <a:xfrm>
            <a:off x="1004888" y="2284413"/>
            <a:ext cx="7129462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>
              <a:buClr>
                <a:schemeClr val="tx2"/>
              </a:buClr>
            </a:pPr>
            <a:r>
              <a:rPr lang="en-US" sz="3200">
                <a:latin typeface="Times New Roman" pitchFamily="18" charset="0"/>
              </a:rPr>
              <a:t>Supports research by its own</a:t>
            </a:r>
          </a:p>
          <a:p>
            <a:pPr algn="ctr"/>
            <a:r>
              <a:rPr lang="en-US" sz="3200">
                <a:latin typeface="Times New Roman" pitchFamily="18" charset="0"/>
              </a:rPr>
              <a:t>staff and provides grants to others</a:t>
            </a:r>
          </a:p>
        </p:txBody>
      </p:sp>
      <p:sp>
        <p:nvSpPr>
          <p:cNvPr id="246788" name="Text Box 4"/>
          <p:cNvSpPr txBox="1">
            <a:spLocks noChangeArrowheads="1"/>
          </p:cNvSpPr>
          <p:nvPr/>
        </p:nvSpPr>
        <p:spPr bwMode="auto">
          <a:xfrm>
            <a:off x="1004888" y="3381375"/>
            <a:ext cx="7129462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Writes and grades the CPA examination</a:t>
            </a:r>
          </a:p>
        </p:txBody>
      </p:sp>
      <p:sp>
        <p:nvSpPr>
          <p:cNvPr id="246789" name="Text Box 5"/>
          <p:cNvSpPr txBox="1">
            <a:spLocks noChangeArrowheads="1"/>
          </p:cNvSpPr>
          <p:nvPr/>
        </p:nvSpPr>
        <p:spPr bwMode="auto">
          <a:xfrm>
            <a:off x="1004888" y="4021138"/>
            <a:ext cx="7129462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Provides seminars and education in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 variety of subject matters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6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6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6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7" grpId="0" animBg="1" autoUpdateAnimBg="0"/>
      <p:bldP spid="246788" grpId="0" animBg="1" autoUpdateAnimBg="0"/>
      <p:bldP spid="246789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4</a:t>
            </a: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1644650" y="2284413"/>
            <a:ext cx="5849938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2E8BC1"/>
            </a:outerShdw>
          </a:effectLst>
        </p:spPr>
        <p:txBody>
          <a:bodyPr wrap="none" lIns="92112" tIns="45325" rIns="92112" bIns="45325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Use generally accepted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auditing standards as a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basis for further study.</a:t>
            </a:r>
          </a:p>
        </p:txBody>
      </p:sp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Text Box 3"/>
          <p:cNvSpPr txBox="1">
            <a:spLocks noChangeArrowheads="1"/>
          </p:cNvSpPr>
          <p:nvPr/>
        </p:nvSpPr>
        <p:spPr bwMode="auto">
          <a:xfrm>
            <a:off x="730250" y="1919288"/>
            <a:ext cx="7678738" cy="15541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457200" indent="-457200" defTabSz="460375" eaLnBrk="1" hangingPunct="1"/>
            <a:r>
              <a:rPr lang="en-US" sz="3200">
                <a:latin typeface="Times New Roman" pitchFamily="18" charset="0"/>
              </a:rPr>
              <a:t>1. The audit is to be performed by a person or</a:t>
            </a:r>
          </a:p>
          <a:p>
            <a:pPr marL="457200" indent="-457200" defTabSz="460375" eaLnBrk="1" hangingPunct="1"/>
            <a:r>
              <a:rPr lang="en-US" sz="3200">
                <a:latin typeface="Times New Roman" pitchFamily="18" charset="0"/>
              </a:rPr>
              <a:t>	persons having adequate technical training</a:t>
            </a:r>
          </a:p>
          <a:p>
            <a:pPr marL="457200" indent="-457200" defTabSz="460375" eaLnBrk="1" hangingPunct="1"/>
            <a:r>
              <a:rPr lang="en-US" sz="3200">
                <a:latin typeface="Times New Roman" pitchFamily="18" charset="0"/>
              </a:rPr>
              <a:t>	and proficiency as an auditor.</a:t>
            </a:r>
          </a:p>
        </p:txBody>
      </p:sp>
      <p:sp>
        <p:nvSpPr>
          <p:cNvPr id="180228" name="Text Box 4"/>
          <p:cNvSpPr txBox="1">
            <a:spLocks noChangeArrowheads="1"/>
          </p:cNvSpPr>
          <p:nvPr/>
        </p:nvSpPr>
        <p:spPr bwMode="auto">
          <a:xfrm>
            <a:off x="730250" y="3473450"/>
            <a:ext cx="7678738" cy="15541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 eaLnBrk="1" hangingPunct="1"/>
            <a:r>
              <a:rPr lang="en-US" sz="3200">
                <a:latin typeface="Times New Roman" pitchFamily="18" charset="0"/>
              </a:rPr>
              <a:t>2. In all matters relating to the assignment,</a:t>
            </a:r>
          </a:p>
          <a:p>
            <a:pPr defTabSz="455613" eaLnBrk="1" hangingPunct="1"/>
            <a:r>
              <a:rPr lang="en-US" sz="3200">
                <a:latin typeface="Times New Roman" pitchFamily="18" charset="0"/>
              </a:rPr>
              <a:t>	an independence in mental attitude is to</a:t>
            </a:r>
          </a:p>
          <a:p>
            <a:pPr defTabSz="455613" eaLnBrk="1" hangingPunct="1"/>
            <a:r>
              <a:rPr lang="en-US" sz="3200">
                <a:latin typeface="Times New Roman" pitchFamily="18" charset="0"/>
              </a:rPr>
              <a:t>	be	maintained by the auditor or auditors.</a:t>
            </a:r>
          </a:p>
        </p:txBody>
      </p:sp>
      <p:sp>
        <p:nvSpPr>
          <p:cNvPr id="18023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Standards</a:t>
            </a:r>
          </a:p>
        </p:txBody>
      </p:sp>
      <p:sp>
        <p:nvSpPr>
          <p:cNvPr id="180235" name="Text Box 11"/>
          <p:cNvSpPr txBox="1">
            <a:spLocks noChangeArrowheads="1"/>
          </p:cNvSpPr>
          <p:nvPr/>
        </p:nvSpPr>
        <p:spPr bwMode="auto">
          <a:xfrm>
            <a:off x="730250" y="5027613"/>
            <a:ext cx="7678738" cy="15541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4025"/>
            <a:r>
              <a:rPr lang="en-US" sz="3200">
                <a:latin typeface="Times New Roman" pitchFamily="18" charset="0"/>
              </a:rPr>
              <a:t>3. Due professional care is to be exercised in</a:t>
            </a:r>
          </a:p>
          <a:p>
            <a:pPr defTabSz="454025"/>
            <a:r>
              <a:rPr lang="en-US" sz="3200">
                <a:latin typeface="Times New Roman" pitchFamily="18" charset="0"/>
              </a:rPr>
              <a:t>	the planning and performance of the audit</a:t>
            </a:r>
          </a:p>
          <a:p>
            <a:pPr defTabSz="454025"/>
            <a:r>
              <a:rPr lang="en-US" sz="3200">
                <a:latin typeface="Times New Roman" pitchFamily="18" charset="0"/>
              </a:rPr>
              <a:t>	and the preparation of the report.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80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80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80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animBg="1" autoUpdateAnimBg="0"/>
      <p:bldP spid="180228" grpId="0" animBg="1" autoUpdateAnimBg="0"/>
      <p:bldP spid="180235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Text Box 2"/>
          <p:cNvSpPr txBox="1">
            <a:spLocks noChangeArrowheads="1"/>
          </p:cNvSpPr>
          <p:nvPr/>
        </p:nvSpPr>
        <p:spPr bwMode="auto">
          <a:xfrm>
            <a:off x="730250" y="2284413"/>
            <a:ext cx="7678738" cy="15541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457200" indent="-457200" defTabSz="460375" eaLnBrk="1" hangingPunct="1"/>
            <a:r>
              <a:rPr lang="en-US" sz="3200">
                <a:latin typeface="Times New Roman" pitchFamily="18" charset="0"/>
              </a:rPr>
              <a:t>1. The work is to be adequately planned and</a:t>
            </a:r>
          </a:p>
          <a:p>
            <a:pPr marL="457200" indent="-457200" defTabSz="460375" eaLnBrk="1" hangingPunct="1"/>
            <a:r>
              <a:rPr lang="en-US" sz="3200">
                <a:latin typeface="Times New Roman" pitchFamily="18" charset="0"/>
              </a:rPr>
              <a:t>	assistants, if any, are to be properly</a:t>
            </a:r>
          </a:p>
          <a:p>
            <a:pPr marL="457200" indent="-457200" defTabSz="460375" eaLnBrk="1" hangingPunct="1"/>
            <a:r>
              <a:rPr lang="en-US" sz="3200">
                <a:latin typeface="Times New Roman" pitchFamily="18" charset="0"/>
              </a:rPr>
              <a:t>	supervised.</a:t>
            </a:r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730250" y="3838575"/>
            <a:ext cx="7678738" cy="210185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/>
            <a:r>
              <a:rPr lang="en-US" sz="3200">
                <a:latin typeface="Times New Roman" pitchFamily="18" charset="0"/>
              </a:rPr>
              <a:t>2. A sufficient understanding of internal</a:t>
            </a:r>
          </a:p>
          <a:p>
            <a:pPr defTabSz="455613"/>
            <a:r>
              <a:rPr lang="en-US" sz="3200">
                <a:latin typeface="Times New Roman" pitchFamily="18" charset="0"/>
              </a:rPr>
              <a:t>	control is to be obtained to plan the audit</a:t>
            </a:r>
          </a:p>
          <a:p>
            <a:pPr defTabSz="455613"/>
            <a:r>
              <a:rPr lang="en-US" sz="3200">
                <a:latin typeface="Times New Roman" pitchFamily="18" charset="0"/>
              </a:rPr>
              <a:t>	and to determine the nature, timing, and</a:t>
            </a:r>
          </a:p>
          <a:p>
            <a:pPr defTabSz="455613"/>
            <a:r>
              <a:rPr lang="en-US" sz="3200">
                <a:latin typeface="Times New Roman" pitchFamily="18" charset="0"/>
              </a:rPr>
              <a:t>	extent of tests to be performed.</a:t>
            </a:r>
          </a:p>
        </p:txBody>
      </p:sp>
      <p:sp>
        <p:nvSpPr>
          <p:cNvPr id="2488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Standards of Field Work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48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48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4" grpId="0" animBg="1" autoUpdateAnimBg="0"/>
      <p:bldP spid="248835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Standards of Field Work</a:t>
            </a:r>
          </a:p>
        </p:txBody>
      </p:sp>
      <p:sp>
        <p:nvSpPr>
          <p:cNvPr id="250884" name="Text Box 4"/>
          <p:cNvSpPr txBox="1">
            <a:spLocks noChangeArrowheads="1"/>
          </p:cNvSpPr>
          <p:nvPr/>
        </p:nvSpPr>
        <p:spPr bwMode="auto">
          <a:xfrm>
            <a:off x="639763" y="2284413"/>
            <a:ext cx="7861300" cy="25590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457200" indent="-457200" defTabSz="452438"/>
            <a:r>
              <a:rPr lang="en-US" sz="3200">
                <a:latin typeface="Times New Roman" pitchFamily="18" charset="0"/>
              </a:rPr>
              <a:t>3. Sufficient competent evidential matter is to</a:t>
            </a:r>
          </a:p>
          <a:p>
            <a:pPr marL="457200" indent="-457200" defTabSz="452438"/>
            <a:r>
              <a:rPr lang="en-US" sz="3200">
                <a:latin typeface="Times New Roman" pitchFamily="18" charset="0"/>
              </a:rPr>
              <a:t>	be obtained through inspection, observation,</a:t>
            </a:r>
          </a:p>
          <a:p>
            <a:pPr marL="457200" indent="-457200" defTabSz="452438"/>
            <a:r>
              <a:rPr lang="en-US" sz="3200">
                <a:latin typeface="Times New Roman" pitchFamily="18" charset="0"/>
              </a:rPr>
              <a:t>	inquiries, and confirmations to afford a</a:t>
            </a:r>
          </a:p>
          <a:p>
            <a:pPr marL="457200" indent="-457200" defTabSz="452438"/>
            <a:r>
              <a:rPr lang="en-US" sz="3200">
                <a:latin typeface="Times New Roman" pitchFamily="18" charset="0"/>
              </a:rPr>
              <a:t>	reasonable basis for an opinion regarding</a:t>
            </a:r>
          </a:p>
          <a:p>
            <a:pPr marL="457200" indent="-457200" defTabSz="452438"/>
            <a:r>
              <a:rPr lang="en-US" sz="3200">
                <a:latin typeface="Times New Roman" pitchFamily="18" charset="0"/>
              </a:rPr>
              <a:t>	the financial statements under audit.</a:t>
            </a:r>
          </a:p>
        </p:txBody>
      </p:sp>
    </p:spTree>
  </p:cSld>
  <p:clrMapOvr>
    <a:masterClrMapping/>
  </p:clrMapOvr>
  <p:transition>
    <p:strips dir="r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ext Box 2"/>
          <p:cNvSpPr txBox="1">
            <a:spLocks noChangeArrowheads="1"/>
          </p:cNvSpPr>
          <p:nvPr/>
        </p:nvSpPr>
        <p:spPr bwMode="auto">
          <a:xfrm>
            <a:off x="455613" y="2284413"/>
            <a:ext cx="8226425" cy="15541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457200" indent="-457200"/>
            <a:r>
              <a:rPr lang="en-US" sz="3200">
                <a:latin typeface="Times New Roman" pitchFamily="18" charset="0"/>
              </a:rPr>
              <a:t>1. The report shall state whether the financial</a:t>
            </a:r>
          </a:p>
          <a:p>
            <a:pPr marL="457200" indent="-457200"/>
            <a:r>
              <a:rPr lang="en-US" sz="3200">
                <a:latin typeface="Times New Roman" pitchFamily="18" charset="0"/>
              </a:rPr>
              <a:t>	statements are presented in accordance with</a:t>
            </a:r>
          </a:p>
          <a:p>
            <a:pPr marL="457200" indent="-457200"/>
            <a:r>
              <a:rPr lang="en-US" sz="3200">
                <a:latin typeface="Times New Roman" pitchFamily="18" charset="0"/>
              </a:rPr>
              <a:t>	generally accepted accounting principles.</a:t>
            </a:r>
          </a:p>
        </p:txBody>
      </p:sp>
      <p:sp>
        <p:nvSpPr>
          <p:cNvPr id="188420" name="Text Box 4"/>
          <p:cNvSpPr txBox="1">
            <a:spLocks noChangeArrowheads="1"/>
          </p:cNvSpPr>
          <p:nvPr/>
        </p:nvSpPr>
        <p:spPr bwMode="auto">
          <a:xfrm>
            <a:off x="455613" y="3838575"/>
            <a:ext cx="8226425" cy="210185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4025"/>
            <a:r>
              <a:rPr lang="en-US" sz="3200">
                <a:latin typeface="Times New Roman" pitchFamily="18" charset="0"/>
              </a:rPr>
              <a:t>2. The report shall identify those circumstances</a:t>
            </a:r>
          </a:p>
          <a:p>
            <a:pPr defTabSz="454025"/>
            <a:r>
              <a:rPr lang="en-US" sz="3200">
                <a:latin typeface="Times New Roman" pitchFamily="18" charset="0"/>
              </a:rPr>
              <a:t>	in which such principles have not been</a:t>
            </a:r>
          </a:p>
          <a:p>
            <a:pPr defTabSz="454025"/>
            <a:r>
              <a:rPr lang="en-US" sz="3200">
                <a:latin typeface="Times New Roman" pitchFamily="18" charset="0"/>
              </a:rPr>
              <a:t>	consistently observed in the current period</a:t>
            </a:r>
          </a:p>
          <a:p>
            <a:pPr defTabSz="454025"/>
            <a:r>
              <a:rPr lang="en-US" sz="3200">
                <a:latin typeface="Times New Roman" pitchFamily="18" charset="0"/>
              </a:rPr>
              <a:t>	in relation to the preceding period.</a:t>
            </a:r>
          </a:p>
        </p:txBody>
      </p:sp>
      <p:sp>
        <p:nvSpPr>
          <p:cNvPr id="1884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Standards of Reporting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8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8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8" grpId="0" animBg="1" autoUpdateAnimBg="0"/>
      <p:bldP spid="188420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Text Box 2"/>
          <p:cNvSpPr txBox="1">
            <a:spLocks noChangeArrowheads="1"/>
          </p:cNvSpPr>
          <p:nvPr/>
        </p:nvSpPr>
        <p:spPr bwMode="auto">
          <a:xfrm>
            <a:off x="455613" y="2284413"/>
            <a:ext cx="8226425" cy="15541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457200" indent="-457200"/>
            <a:r>
              <a:rPr lang="en-US" sz="3200">
                <a:latin typeface="Times New Roman" pitchFamily="18" charset="0"/>
              </a:rPr>
              <a:t>3. Informative disclosures in the financial</a:t>
            </a:r>
          </a:p>
          <a:p>
            <a:pPr marL="457200" indent="-457200"/>
            <a:r>
              <a:rPr lang="en-US" sz="3200">
                <a:latin typeface="Times New Roman" pitchFamily="18" charset="0"/>
              </a:rPr>
              <a:t>	statements are to be regarded as reasonably</a:t>
            </a:r>
          </a:p>
          <a:p>
            <a:pPr marL="457200" indent="-457200"/>
            <a:r>
              <a:rPr lang="en-US" sz="3200">
                <a:latin typeface="Times New Roman" pitchFamily="18" charset="0"/>
              </a:rPr>
              <a:t>	adequate unless otherwise stated in the report.</a:t>
            </a:r>
          </a:p>
        </p:txBody>
      </p:sp>
      <p:sp>
        <p:nvSpPr>
          <p:cNvPr id="251907" name="Text Box 3"/>
          <p:cNvSpPr txBox="1">
            <a:spLocks noChangeArrowheads="1"/>
          </p:cNvSpPr>
          <p:nvPr/>
        </p:nvSpPr>
        <p:spPr bwMode="auto">
          <a:xfrm>
            <a:off x="455613" y="3838575"/>
            <a:ext cx="8226425" cy="15541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4025"/>
            <a:r>
              <a:rPr lang="en-US" sz="3200">
                <a:latin typeface="Times New Roman" pitchFamily="18" charset="0"/>
              </a:rPr>
              <a:t>4. The report shall contain an expression of</a:t>
            </a:r>
          </a:p>
          <a:p>
            <a:pPr defTabSz="454025"/>
            <a:r>
              <a:rPr lang="en-US" sz="3200">
                <a:latin typeface="Times New Roman" pitchFamily="18" charset="0"/>
              </a:rPr>
              <a:t>	opinion regarding the financial statements,</a:t>
            </a:r>
          </a:p>
          <a:p>
            <a:pPr defTabSz="454025"/>
            <a:r>
              <a:rPr lang="en-US" sz="3200">
                <a:latin typeface="Times New Roman" pitchFamily="18" charset="0"/>
              </a:rPr>
              <a:t>	taken as a whole.</a:t>
            </a:r>
          </a:p>
        </p:txBody>
      </p:sp>
      <p:sp>
        <p:nvSpPr>
          <p:cNvPr id="2519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Standards of Reporting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51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7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</a:t>
            </a:r>
            <a:br>
              <a:rPr lang="en-US"/>
            </a:br>
            <a:r>
              <a:rPr lang="en-US"/>
              <a:t>General Standards</a:t>
            </a:r>
          </a:p>
        </p:txBody>
      </p:sp>
      <p:sp>
        <p:nvSpPr>
          <p:cNvPr id="192518" name="Rectangle 6"/>
          <p:cNvSpPr>
            <a:spLocks noChangeArrowheads="1"/>
          </p:cNvSpPr>
          <p:nvPr/>
        </p:nvSpPr>
        <p:spPr bwMode="auto">
          <a:xfrm>
            <a:off x="1827213" y="1827213"/>
            <a:ext cx="5484812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2400" b="1">
                <a:latin typeface="Times New Roman" pitchFamily="18" charset="0"/>
              </a:rPr>
              <a:t>Generally Accepted Auditing Standards</a:t>
            </a:r>
          </a:p>
        </p:txBody>
      </p:sp>
      <p:sp>
        <p:nvSpPr>
          <p:cNvPr id="192519" name="Text Box 7"/>
          <p:cNvSpPr txBox="1">
            <a:spLocks noChangeArrowheads="1"/>
          </p:cNvSpPr>
          <p:nvPr/>
        </p:nvSpPr>
        <p:spPr bwMode="auto">
          <a:xfrm>
            <a:off x="0" y="2924175"/>
            <a:ext cx="287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>
              <a:lnSpc>
                <a:spcPct val="90000"/>
              </a:lnSpc>
            </a:pPr>
            <a:r>
              <a:rPr lang="en-US" sz="2400" b="1" i="1">
                <a:latin typeface="Times New Roman" pitchFamily="18" charset="0"/>
              </a:rPr>
              <a:t>General</a:t>
            </a:r>
          </a:p>
        </p:txBody>
      </p:sp>
      <p:sp>
        <p:nvSpPr>
          <p:cNvPr id="192520" name="Text Box 8"/>
          <p:cNvSpPr txBox="1">
            <a:spLocks noChangeArrowheads="1"/>
          </p:cNvSpPr>
          <p:nvPr/>
        </p:nvSpPr>
        <p:spPr bwMode="auto">
          <a:xfrm>
            <a:off x="0" y="3656013"/>
            <a:ext cx="2868613" cy="240347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1. Adequate training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    and proficiency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2. Independence in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    mental attitude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3. Due professional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    care</a:t>
            </a:r>
          </a:p>
        </p:txBody>
      </p:sp>
      <p:sp>
        <p:nvSpPr>
          <p:cNvPr id="192521" name="Text Box 9"/>
          <p:cNvSpPr txBox="1">
            <a:spLocks noChangeArrowheads="1"/>
          </p:cNvSpPr>
          <p:nvPr/>
        </p:nvSpPr>
        <p:spPr bwMode="auto">
          <a:xfrm>
            <a:off x="2870200" y="2924175"/>
            <a:ext cx="264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>
              <a:lnSpc>
                <a:spcPct val="90000"/>
              </a:lnSpc>
            </a:pPr>
            <a:r>
              <a:rPr lang="en-US" sz="2400" b="1" i="1">
                <a:latin typeface="Times New Roman" pitchFamily="18" charset="0"/>
              </a:rPr>
              <a:t>Field Work</a:t>
            </a:r>
          </a:p>
        </p:txBody>
      </p:sp>
      <p:sp>
        <p:nvSpPr>
          <p:cNvPr id="192522" name="Text Box 10"/>
          <p:cNvSpPr txBox="1">
            <a:spLocks noChangeArrowheads="1"/>
          </p:cNvSpPr>
          <p:nvPr/>
        </p:nvSpPr>
        <p:spPr bwMode="auto">
          <a:xfrm>
            <a:off x="2870200" y="3656013"/>
            <a:ext cx="2643188" cy="24050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1. Proper planning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    and supervision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2. Internal control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    understanding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3. Sufficient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    competent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    evidence</a:t>
            </a:r>
          </a:p>
        </p:txBody>
      </p:sp>
      <p:sp>
        <p:nvSpPr>
          <p:cNvPr id="192523" name="Text Box 11"/>
          <p:cNvSpPr txBox="1">
            <a:spLocks noChangeArrowheads="1"/>
          </p:cNvSpPr>
          <p:nvPr/>
        </p:nvSpPr>
        <p:spPr bwMode="auto">
          <a:xfrm>
            <a:off x="5511800" y="2924175"/>
            <a:ext cx="363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>
              <a:lnSpc>
                <a:spcPct val="90000"/>
              </a:lnSpc>
            </a:pPr>
            <a:r>
              <a:rPr lang="en-US" sz="2400" b="1" i="1">
                <a:latin typeface="Times New Roman" pitchFamily="18" charset="0"/>
              </a:rPr>
              <a:t>Reporting</a:t>
            </a:r>
          </a:p>
        </p:txBody>
      </p:sp>
      <p:sp>
        <p:nvSpPr>
          <p:cNvPr id="192524" name="Text Box 12"/>
          <p:cNvSpPr txBox="1">
            <a:spLocks noChangeArrowheads="1"/>
          </p:cNvSpPr>
          <p:nvPr/>
        </p:nvSpPr>
        <p:spPr bwMode="auto">
          <a:xfrm>
            <a:off x="5510213" y="3656013"/>
            <a:ext cx="3629025" cy="24050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1. Statements prepared in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    accordance with GAAP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2. Circumstances when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    GAAP not followed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3. Adequacy of disclosures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4. Expression of opinion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    on financial statements</a:t>
            </a:r>
          </a:p>
        </p:txBody>
      </p:sp>
      <p:cxnSp>
        <p:nvCxnSpPr>
          <p:cNvPr id="192525" name="AutoShape 13"/>
          <p:cNvCxnSpPr>
            <a:cxnSpLocks noChangeShapeType="1"/>
            <a:stCxn id="192518" idx="2"/>
            <a:endCxn id="192519" idx="0"/>
          </p:cNvCxnSpPr>
          <p:nvPr/>
        </p:nvCxnSpPr>
        <p:spPr bwMode="auto">
          <a:xfrm rot="5400000">
            <a:off x="2682876" y="1036637"/>
            <a:ext cx="639762" cy="3135313"/>
          </a:xfrm>
          <a:prstGeom prst="bentConnector3">
            <a:avLst>
              <a:gd name="adj1" fmla="val 49875"/>
            </a:avLst>
          </a:prstGeom>
          <a:noFill/>
          <a:ln w="19050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92526" name="AutoShape 14"/>
          <p:cNvCxnSpPr>
            <a:cxnSpLocks noChangeShapeType="1"/>
            <a:stCxn id="192518" idx="2"/>
            <a:endCxn id="192523" idx="0"/>
          </p:cNvCxnSpPr>
          <p:nvPr/>
        </p:nvCxnSpPr>
        <p:spPr bwMode="auto">
          <a:xfrm rot="16200000" flipH="1">
            <a:off x="5630863" y="1223963"/>
            <a:ext cx="639762" cy="2760662"/>
          </a:xfrm>
          <a:prstGeom prst="bentConnector3">
            <a:avLst>
              <a:gd name="adj1" fmla="val 49875"/>
            </a:avLst>
          </a:prstGeom>
          <a:noFill/>
          <a:ln w="19050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92527" name="AutoShape 15"/>
          <p:cNvCxnSpPr>
            <a:cxnSpLocks noChangeShapeType="1"/>
            <a:stCxn id="192518" idx="2"/>
            <a:endCxn id="192521" idx="0"/>
          </p:cNvCxnSpPr>
          <p:nvPr/>
        </p:nvCxnSpPr>
        <p:spPr bwMode="auto">
          <a:xfrm rot="5400000">
            <a:off x="4060826" y="2414587"/>
            <a:ext cx="639762" cy="379413"/>
          </a:xfrm>
          <a:prstGeom prst="bentConnector3">
            <a:avLst>
              <a:gd name="adj1" fmla="val 49875"/>
            </a:avLst>
          </a:prstGeom>
          <a:noFill/>
          <a:ln w="19050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92528" name="AutoShape 16"/>
          <p:cNvCxnSpPr>
            <a:cxnSpLocks noChangeShapeType="1"/>
            <a:stCxn id="192519" idx="2"/>
            <a:endCxn id="192520" idx="0"/>
          </p:cNvCxnSpPr>
          <p:nvPr/>
        </p:nvCxnSpPr>
        <p:spPr bwMode="auto">
          <a:xfrm>
            <a:off x="1435100" y="3381375"/>
            <a:ext cx="0" cy="274638"/>
          </a:xfrm>
          <a:prstGeom prst="straightConnector1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192529" name="AutoShape 17"/>
          <p:cNvCxnSpPr>
            <a:cxnSpLocks noChangeShapeType="1"/>
            <a:stCxn id="192521" idx="2"/>
            <a:endCxn id="192522" idx="0"/>
          </p:cNvCxnSpPr>
          <p:nvPr/>
        </p:nvCxnSpPr>
        <p:spPr bwMode="auto">
          <a:xfrm>
            <a:off x="4191000" y="3381375"/>
            <a:ext cx="1588" cy="274638"/>
          </a:xfrm>
          <a:prstGeom prst="straightConnector1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192530" name="AutoShape 18"/>
          <p:cNvCxnSpPr>
            <a:cxnSpLocks noChangeShapeType="1"/>
            <a:stCxn id="192523" idx="2"/>
            <a:endCxn id="192524" idx="0"/>
          </p:cNvCxnSpPr>
          <p:nvPr/>
        </p:nvCxnSpPr>
        <p:spPr bwMode="auto">
          <a:xfrm flipH="1">
            <a:off x="7324725" y="3381375"/>
            <a:ext cx="6350" cy="274638"/>
          </a:xfrm>
          <a:prstGeom prst="straightConnector1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ffectLst/>
        </p:spPr>
      </p:cxnSp>
    </p:spTree>
  </p:cSld>
  <p:clrMapOvr>
    <a:masterClrMapping/>
  </p:clrMapOvr>
  <p:transition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5</a:t>
            </a:r>
          </a:p>
        </p:txBody>
      </p:sp>
      <p:sp>
        <p:nvSpPr>
          <p:cNvPr id="261123" name="Rectangle 3"/>
          <p:cNvSpPr>
            <a:spLocks noChangeArrowheads="1"/>
          </p:cNvSpPr>
          <p:nvPr/>
        </p:nvSpPr>
        <p:spPr bwMode="auto">
          <a:xfrm>
            <a:off x="1644650" y="2284413"/>
            <a:ext cx="5849938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2E8BC1"/>
            </a:outerShdw>
          </a:effectLst>
        </p:spPr>
        <p:txBody>
          <a:bodyPr wrap="none" lIns="92112" tIns="45325" rIns="92112" bIns="45325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Discuss the role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of international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auditing standards.</a:t>
            </a:r>
          </a:p>
        </p:txBody>
      </p:sp>
    </p:spTree>
  </p:cSld>
  <p:clrMapOvr>
    <a:masterClrMapping/>
  </p:clrMapOvr>
  <p:transition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International Standards</a:t>
            </a:r>
            <a:br>
              <a:rPr lang="en-US"/>
            </a:br>
            <a:r>
              <a:rPr lang="en-US"/>
              <a:t>on Auditing</a:t>
            </a:r>
          </a:p>
        </p:txBody>
      </p:sp>
      <p:sp>
        <p:nvSpPr>
          <p:cNvPr id="195587" name="Text Box 3"/>
          <p:cNvSpPr txBox="1">
            <a:spLocks noChangeArrowheads="1"/>
          </p:cNvSpPr>
          <p:nvPr/>
        </p:nvSpPr>
        <p:spPr bwMode="auto">
          <a:xfrm>
            <a:off x="912813" y="2741613"/>
            <a:ext cx="7313612" cy="210185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International Standards on Auditing (ISAs)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are issued by the International Auditing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Practice Committee of the International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Federation of Accountants (IFAC).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5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Certified Public</a:t>
            </a:r>
            <a:br>
              <a:rPr lang="en-US"/>
            </a:br>
            <a:r>
              <a:rPr lang="en-US"/>
              <a:t>Accounting Firms</a:t>
            </a:r>
          </a:p>
        </p:txBody>
      </p:sp>
      <p:sp>
        <p:nvSpPr>
          <p:cNvPr id="147459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 legal right to perform audits is granted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to CPA firms by regulation of each state.</a:t>
            </a:r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455613" y="3381375"/>
            <a:ext cx="8226425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CPA firms also provide many other services to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their clients, such as tax and consulting services.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4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animBg="1" autoUpdateAnimBg="0"/>
      <p:bldP spid="147460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 anchor="b"/>
          <a:lstStyle/>
          <a:p>
            <a:r>
              <a:rPr lang="en-US"/>
              <a:t>International Standards</a:t>
            </a:r>
            <a:br>
              <a:rPr lang="en-US"/>
            </a:br>
            <a:r>
              <a:rPr lang="en-US"/>
              <a:t>on Auditing</a:t>
            </a:r>
          </a:p>
        </p:txBody>
      </p:sp>
      <p:sp>
        <p:nvSpPr>
          <p:cNvPr id="196611" name="Text Box 3"/>
          <p:cNvSpPr txBox="1">
            <a:spLocks noChangeArrowheads="1"/>
          </p:cNvSpPr>
          <p:nvPr/>
        </p:nvSpPr>
        <p:spPr bwMode="auto">
          <a:xfrm>
            <a:off x="1370013" y="2284413"/>
            <a:ext cx="6399212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IFAC is the worldwide organization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for the accountancy profession.</a:t>
            </a:r>
          </a:p>
        </p:txBody>
      </p:sp>
      <p:sp>
        <p:nvSpPr>
          <p:cNvPr id="196612" name="Text Box 4"/>
          <p:cNvSpPr txBox="1">
            <a:spLocks noChangeArrowheads="1"/>
          </p:cNvSpPr>
          <p:nvPr/>
        </p:nvSpPr>
        <p:spPr bwMode="auto">
          <a:xfrm>
            <a:off x="1370013" y="3381375"/>
            <a:ext cx="6399212" cy="15541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The IAPC works to improve the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uniformity of auditing practices and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related services throughout the world.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6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2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6</a:t>
            </a:r>
          </a:p>
        </p:txBody>
      </p:sp>
      <p:sp>
        <p:nvSpPr>
          <p:cNvPr id="197637" name="Rectangle 5"/>
          <p:cNvSpPr>
            <a:spLocks noChangeArrowheads="1"/>
          </p:cNvSpPr>
          <p:nvPr/>
        </p:nvSpPr>
        <p:spPr bwMode="auto">
          <a:xfrm>
            <a:off x="1644650" y="2284413"/>
            <a:ext cx="5849938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2E8BC1"/>
            </a:outerShdw>
          </a:effectLst>
        </p:spPr>
        <p:txBody>
          <a:bodyPr wrap="none" lIns="92112" tIns="45325" rIns="92112" bIns="45325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Identify quality control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standards and practices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within the accounting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profession.</a:t>
            </a:r>
          </a:p>
        </p:txBody>
      </p: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Elements of Quality Control</a:t>
            </a:r>
          </a:p>
        </p:txBody>
      </p:sp>
      <p:sp>
        <p:nvSpPr>
          <p:cNvPr id="253955" name="Text Box 3"/>
          <p:cNvSpPr txBox="1">
            <a:spLocks noChangeArrowheads="1"/>
          </p:cNvSpPr>
          <p:nvPr/>
        </p:nvSpPr>
        <p:spPr bwMode="auto">
          <a:xfrm>
            <a:off x="1187450" y="2284413"/>
            <a:ext cx="6764338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Independence, integrity, and objectivity</a:t>
            </a:r>
          </a:p>
        </p:txBody>
      </p:sp>
      <p:sp>
        <p:nvSpPr>
          <p:cNvPr id="253956" name="Text Box 4"/>
          <p:cNvSpPr txBox="1">
            <a:spLocks noChangeArrowheads="1"/>
          </p:cNvSpPr>
          <p:nvPr/>
        </p:nvSpPr>
        <p:spPr bwMode="auto">
          <a:xfrm>
            <a:off x="1187450" y="2924175"/>
            <a:ext cx="6764338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Personnel management</a:t>
            </a:r>
          </a:p>
        </p:txBody>
      </p:sp>
      <p:sp>
        <p:nvSpPr>
          <p:cNvPr id="253957" name="Text Box 5"/>
          <p:cNvSpPr txBox="1">
            <a:spLocks noChangeArrowheads="1"/>
          </p:cNvSpPr>
          <p:nvPr/>
        </p:nvSpPr>
        <p:spPr bwMode="auto">
          <a:xfrm>
            <a:off x="1187450" y="3563938"/>
            <a:ext cx="6764338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Acceptance and continuation of clients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and engagements</a:t>
            </a:r>
          </a:p>
        </p:txBody>
      </p:sp>
      <p:sp>
        <p:nvSpPr>
          <p:cNvPr id="253958" name="Text Box 6"/>
          <p:cNvSpPr txBox="1">
            <a:spLocks noChangeArrowheads="1"/>
          </p:cNvSpPr>
          <p:nvPr/>
        </p:nvSpPr>
        <p:spPr bwMode="auto">
          <a:xfrm>
            <a:off x="1187450" y="4660900"/>
            <a:ext cx="6764338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Engagement performance</a:t>
            </a:r>
          </a:p>
        </p:txBody>
      </p:sp>
      <p:sp>
        <p:nvSpPr>
          <p:cNvPr id="253959" name="Text Box 7"/>
          <p:cNvSpPr txBox="1">
            <a:spLocks noChangeArrowheads="1"/>
          </p:cNvSpPr>
          <p:nvPr/>
        </p:nvSpPr>
        <p:spPr bwMode="auto">
          <a:xfrm>
            <a:off x="1187450" y="5300663"/>
            <a:ext cx="6764338" cy="639762"/>
          </a:xfrm>
          <a:prstGeom prst="rect">
            <a:avLst/>
          </a:prstGeom>
          <a:gradFill rotWithShape="0">
            <a:gsLst>
              <a:gs pos="0">
                <a:srgbClr val="CC0099">
                  <a:gamma/>
                  <a:shade val="46275"/>
                  <a:invGamma/>
                </a:srgbClr>
              </a:gs>
              <a:gs pos="5000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Monitoring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3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3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3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3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 animBg="1" autoUpdateAnimBg="0"/>
      <p:bldP spid="253956" grpId="0" animBg="1" autoUpdateAnimBg="0"/>
      <p:bldP spid="253957" grpId="0" animBg="1" autoUpdateAnimBg="0"/>
      <p:bldP spid="253958" grpId="0" animBg="1" autoUpdateAnimBg="0"/>
      <p:bldP spid="253959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Relationships</a:t>
            </a:r>
          </a:p>
        </p:txBody>
      </p:sp>
      <p:sp>
        <p:nvSpPr>
          <p:cNvPr id="200710" name="Text Box 6"/>
          <p:cNvSpPr txBox="1">
            <a:spLocks noChangeArrowheads="1"/>
          </p:cNvSpPr>
          <p:nvPr/>
        </p:nvSpPr>
        <p:spPr bwMode="auto">
          <a:xfrm>
            <a:off x="455613" y="2284413"/>
            <a:ext cx="3290887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Quality control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standards</a:t>
            </a:r>
          </a:p>
        </p:txBody>
      </p:sp>
      <p:sp>
        <p:nvSpPr>
          <p:cNvPr id="200711" name="Text Box 7"/>
          <p:cNvSpPr txBox="1">
            <a:spLocks noChangeArrowheads="1"/>
          </p:cNvSpPr>
          <p:nvPr/>
        </p:nvSpPr>
        <p:spPr bwMode="auto">
          <a:xfrm>
            <a:off x="5392738" y="2284413"/>
            <a:ext cx="3290887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Generally accepted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auditing standards</a:t>
            </a:r>
          </a:p>
        </p:txBody>
      </p:sp>
      <p:sp>
        <p:nvSpPr>
          <p:cNvPr id="200712" name="Text Box 8"/>
          <p:cNvSpPr txBox="1">
            <a:spLocks noChangeArrowheads="1"/>
          </p:cNvSpPr>
          <p:nvPr/>
        </p:nvSpPr>
        <p:spPr bwMode="auto">
          <a:xfrm>
            <a:off x="455613" y="4570413"/>
            <a:ext cx="3290887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Division of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CPA firms</a:t>
            </a:r>
          </a:p>
        </p:txBody>
      </p:sp>
      <p:sp>
        <p:nvSpPr>
          <p:cNvPr id="200713" name="Text Box 9"/>
          <p:cNvSpPr txBox="1">
            <a:spLocks noChangeArrowheads="1"/>
          </p:cNvSpPr>
          <p:nvPr/>
        </p:nvSpPr>
        <p:spPr bwMode="auto">
          <a:xfrm>
            <a:off x="5392738" y="4570413"/>
            <a:ext cx="3290887" cy="1096962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Peer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review</a:t>
            </a:r>
          </a:p>
        </p:txBody>
      </p:sp>
      <p:cxnSp>
        <p:nvCxnSpPr>
          <p:cNvPr id="200714" name="AutoShape 10"/>
          <p:cNvCxnSpPr>
            <a:cxnSpLocks noChangeShapeType="1"/>
            <a:stCxn id="200712" idx="0"/>
            <a:endCxn id="200710" idx="2"/>
          </p:cNvCxnSpPr>
          <p:nvPr/>
        </p:nvCxnSpPr>
        <p:spPr bwMode="auto">
          <a:xfrm flipV="1">
            <a:off x="2101850" y="3381375"/>
            <a:ext cx="0" cy="1189038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00715" name="AutoShape 11"/>
          <p:cNvCxnSpPr>
            <a:cxnSpLocks noChangeShapeType="1"/>
            <a:stCxn id="200710" idx="3"/>
            <a:endCxn id="200711" idx="1"/>
          </p:cNvCxnSpPr>
          <p:nvPr/>
        </p:nvCxnSpPr>
        <p:spPr bwMode="auto">
          <a:xfrm>
            <a:off x="3746500" y="2833688"/>
            <a:ext cx="1646238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00716" name="AutoShape 12"/>
          <p:cNvCxnSpPr>
            <a:cxnSpLocks noChangeShapeType="1"/>
            <a:stCxn id="200713" idx="0"/>
            <a:endCxn id="200711" idx="2"/>
          </p:cNvCxnSpPr>
          <p:nvPr/>
        </p:nvCxnSpPr>
        <p:spPr bwMode="auto">
          <a:xfrm flipV="1">
            <a:off x="7038975" y="3381375"/>
            <a:ext cx="0" cy="1189038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00717" name="AutoShape 13"/>
          <p:cNvCxnSpPr>
            <a:cxnSpLocks noChangeShapeType="1"/>
            <a:stCxn id="200713" idx="1"/>
            <a:endCxn id="200712" idx="3"/>
          </p:cNvCxnSpPr>
          <p:nvPr/>
        </p:nvCxnSpPr>
        <p:spPr bwMode="auto">
          <a:xfrm flipH="1">
            <a:off x="3746500" y="5119688"/>
            <a:ext cx="1646238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00721" name="AutoShape 17"/>
          <p:cNvCxnSpPr>
            <a:cxnSpLocks noChangeShapeType="1"/>
          </p:cNvCxnSpPr>
          <p:nvPr/>
        </p:nvCxnSpPr>
        <p:spPr bwMode="auto">
          <a:xfrm flipH="1" flipV="1">
            <a:off x="3748088" y="3382963"/>
            <a:ext cx="1644650" cy="118745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00722" name="AutoShape 18"/>
          <p:cNvCxnSpPr>
            <a:cxnSpLocks noChangeShapeType="1"/>
          </p:cNvCxnSpPr>
          <p:nvPr/>
        </p:nvCxnSpPr>
        <p:spPr bwMode="auto">
          <a:xfrm flipV="1">
            <a:off x="3748088" y="3382963"/>
            <a:ext cx="1644650" cy="118745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zoom dir="in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7</a:t>
            </a:r>
          </a:p>
        </p:txBody>
      </p:sp>
      <p:sp>
        <p:nvSpPr>
          <p:cNvPr id="204805" name="Rectangle 5"/>
          <p:cNvSpPr>
            <a:spLocks noChangeArrowheads="1"/>
          </p:cNvSpPr>
          <p:nvPr/>
        </p:nvSpPr>
        <p:spPr bwMode="auto">
          <a:xfrm>
            <a:off x="1187450" y="2284413"/>
            <a:ext cx="6764338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2E8BC1"/>
            </a:outerShdw>
          </a:effectLst>
        </p:spPr>
        <p:txBody>
          <a:bodyPr wrap="none" lIns="99422" tIns="49711" rIns="99422" bIns="49711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Summarize the role of the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Securities and Exchange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Commission in accounting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and auditing.</a:t>
            </a:r>
          </a:p>
        </p:txBody>
      </p:sp>
    </p:spTree>
  </p:cSld>
  <p:clrMapOvr>
    <a:masterClrMapping/>
  </p:clrMapOvr>
  <p:transition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Text Box 3"/>
          <p:cNvSpPr txBox="1">
            <a:spLocks noChangeArrowheads="1"/>
          </p:cNvSpPr>
          <p:nvPr/>
        </p:nvSpPr>
        <p:spPr bwMode="auto">
          <a:xfrm>
            <a:off x="455613" y="2741613"/>
            <a:ext cx="8226425" cy="274161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The overall purpose of the</a:t>
            </a:r>
          </a:p>
          <a:p>
            <a:pPr algn="ctr"/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Securities and Exchange Commission (SEC)</a:t>
            </a:r>
          </a:p>
          <a:p>
            <a:pPr algn="ctr"/>
            <a:r>
              <a:rPr lang="en-US" sz="3200">
                <a:latin typeface="Times New Roman" pitchFamily="18" charset="0"/>
              </a:rPr>
              <a:t>is to assist in providing investors</a:t>
            </a:r>
          </a:p>
          <a:p>
            <a:pPr algn="ctr"/>
            <a:r>
              <a:rPr lang="en-US" sz="3200">
                <a:latin typeface="Times New Roman" pitchFamily="18" charset="0"/>
              </a:rPr>
              <a:t>with reliable  information upon</a:t>
            </a:r>
          </a:p>
          <a:p>
            <a:pPr algn="ctr"/>
            <a:r>
              <a:rPr lang="en-US" sz="3200">
                <a:latin typeface="Times New Roman" pitchFamily="18" charset="0"/>
              </a:rPr>
              <a:t>which to make investment decisions.</a:t>
            </a:r>
          </a:p>
        </p:txBody>
      </p:sp>
      <p:sp>
        <p:nvSpPr>
          <p:cNvPr id="2058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Securities and Exchange Commission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5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7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Text Box 2"/>
          <p:cNvSpPr txBox="1">
            <a:spLocks noChangeArrowheads="1"/>
          </p:cNvSpPr>
          <p:nvPr/>
        </p:nvSpPr>
        <p:spPr bwMode="auto">
          <a:xfrm>
            <a:off x="611188" y="2741613"/>
            <a:ext cx="3656012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Forms S-1 to S-16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Securities and Exchange Commission</a:t>
            </a:r>
          </a:p>
        </p:txBody>
      </p:sp>
      <p:sp>
        <p:nvSpPr>
          <p:cNvPr id="265220" name="Text Box 4"/>
          <p:cNvSpPr txBox="1">
            <a:spLocks noChangeArrowheads="1"/>
          </p:cNvSpPr>
          <p:nvPr/>
        </p:nvSpPr>
        <p:spPr bwMode="auto">
          <a:xfrm>
            <a:off x="608013" y="4570413"/>
            <a:ext cx="3656012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Form 8-K</a:t>
            </a:r>
          </a:p>
        </p:txBody>
      </p:sp>
      <p:sp>
        <p:nvSpPr>
          <p:cNvPr id="265221" name="Text Box 5"/>
          <p:cNvSpPr txBox="1">
            <a:spLocks noChangeArrowheads="1"/>
          </p:cNvSpPr>
          <p:nvPr/>
        </p:nvSpPr>
        <p:spPr bwMode="auto">
          <a:xfrm>
            <a:off x="4872038" y="2741613"/>
            <a:ext cx="365601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Form 10-K</a:t>
            </a:r>
          </a:p>
        </p:txBody>
      </p:sp>
      <p:sp>
        <p:nvSpPr>
          <p:cNvPr id="265222" name="Text Box 6"/>
          <p:cNvSpPr txBox="1">
            <a:spLocks noChangeArrowheads="1"/>
          </p:cNvSpPr>
          <p:nvPr/>
        </p:nvSpPr>
        <p:spPr bwMode="auto">
          <a:xfrm>
            <a:off x="4872038" y="4570413"/>
            <a:ext cx="3656012" cy="914400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rgbClr val="969696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Form 10-Q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5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65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65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0" grpId="0" animBg="1" autoUpdateAnimBg="0"/>
      <p:bldP spid="265221" grpId="0" animBg="1" autoUpdateAnimBg="0"/>
      <p:bldP spid="265222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CPAs Encouraged to Conduct</a:t>
            </a:r>
            <a:br>
              <a:rPr lang="en-US"/>
            </a:br>
            <a:r>
              <a:rPr lang="en-US"/>
              <a:t>Themselves at a High Level</a:t>
            </a:r>
          </a:p>
        </p:txBody>
      </p:sp>
      <p:sp>
        <p:nvSpPr>
          <p:cNvPr id="267267" name="Text Box 3"/>
          <p:cNvSpPr txBox="1">
            <a:spLocks noChangeArrowheads="1"/>
          </p:cNvSpPr>
          <p:nvPr/>
        </p:nvSpPr>
        <p:spPr bwMode="auto">
          <a:xfrm>
            <a:off x="1827213" y="3927475"/>
            <a:ext cx="5484812" cy="6397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Conduct of CPA firm personnel</a:t>
            </a:r>
          </a:p>
        </p:txBody>
      </p:sp>
      <p:sp>
        <p:nvSpPr>
          <p:cNvPr id="267268" name="Oval 4"/>
          <p:cNvSpPr>
            <a:spLocks noChangeArrowheads="1"/>
          </p:cNvSpPr>
          <p:nvPr/>
        </p:nvSpPr>
        <p:spPr bwMode="auto">
          <a:xfrm>
            <a:off x="455613" y="2101850"/>
            <a:ext cx="3108325" cy="1371600"/>
          </a:xfrm>
          <a:prstGeom prst="ellipse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CPA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examination</a:t>
            </a:r>
          </a:p>
        </p:txBody>
      </p:sp>
      <p:sp>
        <p:nvSpPr>
          <p:cNvPr id="267269" name="Oval 5"/>
          <p:cNvSpPr>
            <a:spLocks noChangeArrowheads="1"/>
          </p:cNvSpPr>
          <p:nvPr/>
        </p:nvSpPr>
        <p:spPr bwMode="auto">
          <a:xfrm>
            <a:off x="5575300" y="2101850"/>
            <a:ext cx="3108325" cy="1371600"/>
          </a:xfrm>
          <a:prstGeom prst="ellipse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GAAS and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interpretations</a:t>
            </a:r>
          </a:p>
        </p:txBody>
      </p:sp>
      <p:sp>
        <p:nvSpPr>
          <p:cNvPr id="267270" name="Oval 6"/>
          <p:cNvSpPr>
            <a:spLocks noChangeArrowheads="1"/>
          </p:cNvSpPr>
          <p:nvPr/>
        </p:nvSpPr>
        <p:spPr bwMode="auto">
          <a:xfrm>
            <a:off x="2284413" y="5008563"/>
            <a:ext cx="4570412" cy="1371600"/>
          </a:xfrm>
          <a:prstGeom prst="ellipse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Continuing education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requirements</a:t>
            </a:r>
          </a:p>
        </p:txBody>
      </p:sp>
      <p:cxnSp>
        <p:nvCxnSpPr>
          <p:cNvPr id="267271" name="AutoShape 7"/>
          <p:cNvCxnSpPr>
            <a:cxnSpLocks noChangeShapeType="1"/>
            <a:stCxn id="267268" idx="3"/>
            <a:endCxn id="267267" idx="1"/>
          </p:cNvCxnSpPr>
          <p:nvPr/>
        </p:nvCxnSpPr>
        <p:spPr bwMode="auto">
          <a:xfrm rot="16200000" flipH="1">
            <a:off x="881063" y="3302000"/>
            <a:ext cx="976312" cy="9159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67272" name="AutoShape 8"/>
          <p:cNvCxnSpPr>
            <a:cxnSpLocks noChangeShapeType="1"/>
            <a:stCxn id="267269" idx="5"/>
            <a:endCxn id="267267" idx="3"/>
          </p:cNvCxnSpPr>
          <p:nvPr/>
        </p:nvCxnSpPr>
        <p:spPr bwMode="auto">
          <a:xfrm rot="5400000">
            <a:off x="7281863" y="3302000"/>
            <a:ext cx="976312" cy="9159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67273" name="AutoShape 9"/>
          <p:cNvCxnSpPr>
            <a:cxnSpLocks noChangeShapeType="1"/>
            <a:stCxn id="267270" idx="0"/>
            <a:endCxn id="267267" idx="2"/>
          </p:cNvCxnSpPr>
          <p:nvPr/>
        </p:nvCxnSpPr>
        <p:spPr bwMode="auto">
          <a:xfrm flipV="1">
            <a:off x="4570413" y="4567238"/>
            <a:ext cx="0" cy="44132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CPAs Encouraged to Conduct</a:t>
            </a:r>
            <a:br>
              <a:rPr lang="en-US"/>
            </a:br>
            <a:r>
              <a:rPr lang="en-US"/>
              <a:t>Themselves at a High Level</a:t>
            </a:r>
          </a:p>
        </p:txBody>
      </p:sp>
      <p:sp>
        <p:nvSpPr>
          <p:cNvPr id="269315" name="Text Box 3"/>
          <p:cNvSpPr txBox="1">
            <a:spLocks noChangeArrowheads="1"/>
          </p:cNvSpPr>
          <p:nvPr/>
        </p:nvSpPr>
        <p:spPr bwMode="auto">
          <a:xfrm>
            <a:off x="1827213" y="3927475"/>
            <a:ext cx="5484812" cy="6397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Conduct of CPA firm personnel</a:t>
            </a:r>
          </a:p>
        </p:txBody>
      </p:sp>
      <p:sp>
        <p:nvSpPr>
          <p:cNvPr id="269316" name="Oval 4"/>
          <p:cNvSpPr>
            <a:spLocks noChangeArrowheads="1"/>
          </p:cNvSpPr>
          <p:nvPr/>
        </p:nvSpPr>
        <p:spPr bwMode="auto">
          <a:xfrm>
            <a:off x="455613" y="2101850"/>
            <a:ext cx="3108325" cy="13716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SEC</a:t>
            </a:r>
          </a:p>
        </p:txBody>
      </p:sp>
      <p:sp>
        <p:nvSpPr>
          <p:cNvPr id="269317" name="Oval 5"/>
          <p:cNvSpPr>
            <a:spLocks noChangeArrowheads="1"/>
          </p:cNvSpPr>
          <p:nvPr/>
        </p:nvSpPr>
        <p:spPr bwMode="auto">
          <a:xfrm>
            <a:off x="5575300" y="2101850"/>
            <a:ext cx="3108325" cy="13716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Peer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review</a:t>
            </a:r>
          </a:p>
        </p:txBody>
      </p:sp>
      <p:sp>
        <p:nvSpPr>
          <p:cNvPr id="269318" name="Oval 6"/>
          <p:cNvSpPr>
            <a:spLocks noChangeArrowheads="1"/>
          </p:cNvSpPr>
          <p:nvPr/>
        </p:nvSpPr>
        <p:spPr bwMode="auto">
          <a:xfrm>
            <a:off x="2284413" y="5065713"/>
            <a:ext cx="4570412" cy="13716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Quality control</a:t>
            </a:r>
          </a:p>
        </p:txBody>
      </p:sp>
      <p:cxnSp>
        <p:nvCxnSpPr>
          <p:cNvPr id="269319" name="AutoShape 7"/>
          <p:cNvCxnSpPr>
            <a:cxnSpLocks noChangeShapeType="1"/>
            <a:stCxn id="269316" idx="3"/>
            <a:endCxn id="269315" idx="1"/>
          </p:cNvCxnSpPr>
          <p:nvPr/>
        </p:nvCxnSpPr>
        <p:spPr bwMode="auto">
          <a:xfrm rot="16200000" flipH="1">
            <a:off x="881063" y="3302000"/>
            <a:ext cx="976312" cy="9159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69320" name="AutoShape 8"/>
          <p:cNvCxnSpPr>
            <a:cxnSpLocks noChangeShapeType="1"/>
            <a:stCxn id="269317" idx="5"/>
            <a:endCxn id="269315" idx="3"/>
          </p:cNvCxnSpPr>
          <p:nvPr/>
        </p:nvCxnSpPr>
        <p:spPr bwMode="auto">
          <a:xfrm rot="5400000">
            <a:off x="7281863" y="3302000"/>
            <a:ext cx="976312" cy="9159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69321" name="AutoShape 9"/>
          <p:cNvCxnSpPr>
            <a:cxnSpLocks noChangeShapeType="1"/>
            <a:stCxn id="269318" idx="0"/>
            <a:endCxn id="269315" idx="2"/>
          </p:cNvCxnSpPr>
          <p:nvPr/>
        </p:nvCxnSpPr>
        <p:spPr bwMode="auto">
          <a:xfrm flipV="1">
            <a:off x="4570413" y="4567238"/>
            <a:ext cx="0" cy="49847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CPAs Encouraged to Conduct</a:t>
            </a:r>
            <a:br>
              <a:rPr lang="en-US"/>
            </a:br>
            <a:r>
              <a:rPr lang="en-US"/>
              <a:t>Themselves at a High Level</a:t>
            </a:r>
          </a:p>
        </p:txBody>
      </p:sp>
      <p:sp>
        <p:nvSpPr>
          <p:cNvPr id="257027" name="Text Box 3"/>
          <p:cNvSpPr txBox="1">
            <a:spLocks noChangeArrowheads="1"/>
          </p:cNvSpPr>
          <p:nvPr/>
        </p:nvSpPr>
        <p:spPr bwMode="auto">
          <a:xfrm>
            <a:off x="1827213" y="3927475"/>
            <a:ext cx="5484812" cy="6397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Conduct of CPA firm personnel</a:t>
            </a:r>
          </a:p>
        </p:txBody>
      </p:sp>
      <p:sp>
        <p:nvSpPr>
          <p:cNvPr id="257028" name="Oval 4"/>
          <p:cNvSpPr>
            <a:spLocks noChangeArrowheads="1"/>
          </p:cNvSpPr>
          <p:nvPr/>
        </p:nvSpPr>
        <p:spPr bwMode="auto">
          <a:xfrm>
            <a:off x="455613" y="2101850"/>
            <a:ext cx="3108325" cy="1371600"/>
          </a:xfrm>
          <a:prstGeom prst="ellipse">
            <a:avLst/>
          </a:prstGeom>
          <a:gradFill rotWithShape="0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00"/>
                </a:solidFill>
                <a:latin typeface="Times New Roman" pitchFamily="18" charset="0"/>
              </a:rPr>
              <a:t>Legal</a:t>
            </a:r>
          </a:p>
          <a:p>
            <a:pPr algn="ctr" eaLnBrk="1" hangingPunct="1"/>
            <a:r>
              <a:rPr lang="en-US" sz="3200">
                <a:solidFill>
                  <a:srgbClr val="000000"/>
                </a:solidFill>
                <a:latin typeface="Times New Roman" pitchFamily="18" charset="0"/>
              </a:rPr>
              <a:t>liability</a:t>
            </a:r>
          </a:p>
        </p:txBody>
      </p:sp>
      <p:sp>
        <p:nvSpPr>
          <p:cNvPr id="257029" name="Oval 5"/>
          <p:cNvSpPr>
            <a:spLocks noChangeArrowheads="1"/>
          </p:cNvSpPr>
          <p:nvPr/>
        </p:nvSpPr>
        <p:spPr bwMode="auto">
          <a:xfrm>
            <a:off x="5575300" y="2101850"/>
            <a:ext cx="3108325" cy="1371600"/>
          </a:xfrm>
          <a:prstGeom prst="ellipse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Division of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CPA firms</a:t>
            </a:r>
          </a:p>
        </p:txBody>
      </p:sp>
      <p:sp>
        <p:nvSpPr>
          <p:cNvPr id="257030" name="Oval 6"/>
          <p:cNvSpPr>
            <a:spLocks noChangeArrowheads="1"/>
          </p:cNvSpPr>
          <p:nvPr/>
        </p:nvSpPr>
        <p:spPr bwMode="auto">
          <a:xfrm>
            <a:off x="2284413" y="5065713"/>
            <a:ext cx="4570412" cy="1371600"/>
          </a:xfrm>
          <a:prstGeom prst="ellipse">
            <a:avLst/>
          </a:prstGeom>
          <a:gradFill rotWithShape="0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00"/>
                </a:solidFill>
                <a:latin typeface="Times New Roman" pitchFamily="18" charset="0"/>
              </a:rPr>
              <a:t>Code of Professional</a:t>
            </a:r>
          </a:p>
          <a:p>
            <a:pPr algn="ctr" eaLnBrk="1" hangingPunct="1"/>
            <a:r>
              <a:rPr lang="en-US" sz="3200">
                <a:solidFill>
                  <a:srgbClr val="000000"/>
                </a:solidFill>
                <a:latin typeface="Times New Roman" pitchFamily="18" charset="0"/>
              </a:rPr>
              <a:t>Conduct</a:t>
            </a:r>
          </a:p>
        </p:txBody>
      </p:sp>
      <p:cxnSp>
        <p:nvCxnSpPr>
          <p:cNvPr id="257031" name="AutoShape 7"/>
          <p:cNvCxnSpPr>
            <a:cxnSpLocks noChangeShapeType="1"/>
            <a:stCxn id="257028" idx="3"/>
            <a:endCxn id="257027" idx="1"/>
          </p:cNvCxnSpPr>
          <p:nvPr/>
        </p:nvCxnSpPr>
        <p:spPr bwMode="auto">
          <a:xfrm rot="16200000" flipH="1">
            <a:off x="881063" y="3302000"/>
            <a:ext cx="976312" cy="9159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57032" name="AutoShape 8"/>
          <p:cNvCxnSpPr>
            <a:cxnSpLocks noChangeShapeType="1"/>
            <a:stCxn id="257029" idx="5"/>
            <a:endCxn id="257027" idx="3"/>
          </p:cNvCxnSpPr>
          <p:nvPr/>
        </p:nvCxnSpPr>
        <p:spPr bwMode="auto">
          <a:xfrm rot="5400000">
            <a:off x="7281863" y="3302000"/>
            <a:ext cx="976312" cy="9159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57033" name="AutoShape 9"/>
          <p:cNvCxnSpPr>
            <a:cxnSpLocks noChangeShapeType="1"/>
            <a:stCxn id="257030" idx="0"/>
            <a:endCxn id="257027" idx="2"/>
          </p:cNvCxnSpPr>
          <p:nvPr/>
        </p:nvCxnSpPr>
        <p:spPr bwMode="auto">
          <a:xfrm flipV="1">
            <a:off x="4570413" y="4567238"/>
            <a:ext cx="0" cy="49847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409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Certified Public</a:t>
            </a:r>
            <a:br>
              <a:rPr lang="en-US"/>
            </a:br>
            <a:r>
              <a:rPr lang="en-US"/>
              <a:t>Accounting Firms</a:t>
            </a:r>
          </a:p>
        </p:txBody>
      </p:sp>
      <p:sp>
        <p:nvSpPr>
          <p:cNvPr id="236547" name="Rectangle 4099"/>
          <p:cNvSpPr>
            <a:spLocks noChangeArrowheads="1"/>
          </p:cNvSpPr>
          <p:nvPr/>
        </p:nvSpPr>
        <p:spPr bwMode="auto">
          <a:xfrm>
            <a:off x="455613" y="2284413"/>
            <a:ext cx="8226425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 five largest CPA firms in the United States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are called the “Big Five” international CPA firms.</a:t>
            </a:r>
          </a:p>
        </p:txBody>
      </p:sp>
      <p:sp>
        <p:nvSpPr>
          <p:cNvPr id="236548" name="Text Box 4100"/>
          <p:cNvSpPr txBox="1">
            <a:spLocks noChangeArrowheads="1"/>
          </p:cNvSpPr>
          <p:nvPr/>
        </p:nvSpPr>
        <p:spPr bwMode="auto">
          <a:xfrm>
            <a:off x="455613" y="3381375"/>
            <a:ext cx="8226425" cy="15541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Three CPA firms in the United States are called</a:t>
            </a:r>
          </a:p>
          <a:p>
            <a:pPr algn="ctr"/>
            <a:r>
              <a:rPr lang="en-US" sz="3200">
                <a:latin typeface="Times New Roman" pitchFamily="18" charset="0"/>
              </a:rPr>
              <a:t>national firms because they have offices in most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major cities.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36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8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7213" y="2284413"/>
            <a:ext cx="5484812" cy="914400"/>
          </a:xfrm>
        </p:spPr>
        <p:txBody>
          <a:bodyPr wrap="none" anchor="t"/>
          <a:lstStyle/>
          <a:p>
            <a:r>
              <a:rPr lang="en-US" b="1"/>
              <a:t>End of Chapter 2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Certified Public</a:t>
            </a:r>
            <a:br>
              <a:rPr lang="en-US"/>
            </a:br>
            <a:r>
              <a:rPr lang="en-US"/>
              <a:t>Accounting Firms</a:t>
            </a:r>
          </a:p>
        </p:txBody>
      </p:sp>
      <p:sp>
        <p:nvSpPr>
          <p:cNvPr id="238595" name="Rectangle 3"/>
          <p:cNvSpPr>
            <a:spLocks noChangeArrowheads="1"/>
          </p:cNvSpPr>
          <p:nvPr/>
        </p:nvSpPr>
        <p:spPr bwMode="auto">
          <a:xfrm>
            <a:off x="822325" y="2284413"/>
            <a:ext cx="7496175" cy="15541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There are only approximately 100 regional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and large local CPA firms with professional</a:t>
            </a:r>
          </a:p>
          <a:p>
            <a:pPr algn="ctr"/>
            <a:r>
              <a:rPr lang="en-US" sz="3200">
                <a:latin typeface="Times New Roman" pitchFamily="18" charset="0"/>
              </a:rPr>
              <a:t>staffs of more than 50 people.</a:t>
            </a:r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822325" y="3838575"/>
            <a:ext cx="7496175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More than 95% of all CPA firms have fewer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than 25 professionals in a single-office firm.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3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6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6169025" y="4113213"/>
            <a:ext cx="2741613" cy="219392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Management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Consulting</a:t>
            </a:r>
          </a:p>
          <a:p>
            <a:pPr algn="ctr"/>
            <a:r>
              <a:rPr lang="en-US" sz="3200">
                <a:latin typeface="Times New Roman" pitchFamily="18" charset="0"/>
              </a:rPr>
              <a:t>Services</a:t>
            </a:r>
          </a:p>
        </p:txBody>
      </p:sp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3198813" y="3198813"/>
            <a:ext cx="2741612" cy="2193925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Tax</a:t>
            </a:r>
          </a:p>
          <a:p>
            <a:pPr algn="ctr"/>
            <a:r>
              <a:rPr lang="en-US" sz="3200">
                <a:latin typeface="Times New Roman" pitchFamily="18" charset="0"/>
              </a:rPr>
              <a:t>Services</a:t>
            </a: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227013" y="2284413"/>
            <a:ext cx="2741612" cy="219392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Accounting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and</a:t>
            </a:r>
          </a:p>
          <a:p>
            <a:pPr algn="ctr"/>
            <a:r>
              <a:rPr lang="en-US" sz="3200">
                <a:latin typeface="Times New Roman" pitchFamily="18" charset="0"/>
              </a:rPr>
              <a:t>Bookkeeping</a:t>
            </a:r>
          </a:p>
          <a:p>
            <a:pPr algn="ctr"/>
            <a:r>
              <a:rPr lang="en-US" sz="3200">
                <a:latin typeface="Times New Roman" pitchFamily="18" charset="0"/>
              </a:rPr>
              <a:t>Services</a:t>
            </a:r>
          </a:p>
        </p:txBody>
      </p:sp>
      <p:sp>
        <p:nvSpPr>
          <p:cNvPr id="15360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Activities of CPA Firms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5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5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5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 animBg="1" autoUpdateAnimBg="0"/>
      <p:bldP spid="153603" grpId="0" animBg="1" autoUpdateAnimBg="0"/>
      <p:bldP spid="153604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Structure of CPA Firms</a:t>
            </a:r>
          </a:p>
        </p:txBody>
      </p:sp>
      <p:sp>
        <p:nvSpPr>
          <p:cNvPr id="240643" name="Rectangle 2051"/>
          <p:cNvSpPr>
            <a:spLocks noChangeArrowheads="1"/>
          </p:cNvSpPr>
          <p:nvPr/>
        </p:nvSpPr>
        <p:spPr bwMode="auto">
          <a:xfrm>
            <a:off x="455613" y="2284413"/>
            <a:ext cx="8226425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Three main factors influence the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organizational structure of all firms:</a:t>
            </a:r>
          </a:p>
        </p:txBody>
      </p:sp>
      <p:sp>
        <p:nvSpPr>
          <p:cNvPr id="240644" name="Text Box 2052"/>
          <p:cNvSpPr txBox="1">
            <a:spLocks noChangeArrowheads="1"/>
          </p:cNvSpPr>
          <p:nvPr/>
        </p:nvSpPr>
        <p:spPr bwMode="auto">
          <a:xfrm>
            <a:off x="455613" y="3381375"/>
            <a:ext cx="8226425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1. The need for independence from clients</a:t>
            </a:r>
          </a:p>
        </p:txBody>
      </p:sp>
      <p:sp>
        <p:nvSpPr>
          <p:cNvPr id="240645" name="Text Box 2053"/>
          <p:cNvSpPr txBox="1">
            <a:spLocks noChangeArrowheads="1"/>
          </p:cNvSpPr>
          <p:nvPr/>
        </p:nvSpPr>
        <p:spPr bwMode="auto">
          <a:xfrm>
            <a:off x="455613" y="4021138"/>
            <a:ext cx="8226425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7200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2. The importance of a structure to encourage</a:t>
            </a:r>
          </a:p>
          <a:p>
            <a:pPr defTabSz="457200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	competence</a:t>
            </a:r>
          </a:p>
        </p:txBody>
      </p:sp>
      <p:sp>
        <p:nvSpPr>
          <p:cNvPr id="240646" name="Text Box 2054"/>
          <p:cNvSpPr txBox="1">
            <a:spLocks noChangeArrowheads="1"/>
          </p:cNvSpPr>
          <p:nvPr/>
        </p:nvSpPr>
        <p:spPr bwMode="auto">
          <a:xfrm>
            <a:off x="455613" y="5118100"/>
            <a:ext cx="8226425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3. The increased litigation risk faced by auditors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40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40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40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240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3" grpId="0" animBg="1" autoUpdateAnimBg="0"/>
      <p:bldP spid="240644" grpId="0" animBg="1" autoUpdateAnimBg="0"/>
      <p:bldP spid="240645" grpId="0" animBg="1" autoUpdateAnimBg="0"/>
      <p:bldP spid="240646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Organizational Structure</a:t>
            </a:r>
          </a:p>
        </p:txBody>
      </p:sp>
      <p:sp>
        <p:nvSpPr>
          <p:cNvPr id="241667" name="AutoShape 3"/>
          <p:cNvSpPr>
            <a:spLocks noChangeArrowheads="1"/>
          </p:cNvSpPr>
          <p:nvPr/>
        </p:nvSpPr>
        <p:spPr bwMode="auto">
          <a:xfrm>
            <a:off x="90488" y="2101850"/>
            <a:ext cx="3656012" cy="91440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Proprietorship</a:t>
            </a:r>
          </a:p>
        </p:txBody>
      </p:sp>
      <p:sp>
        <p:nvSpPr>
          <p:cNvPr id="241668" name="AutoShape 4"/>
          <p:cNvSpPr>
            <a:spLocks noChangeArrowheads="1"/>
          </p:cNvSpPr>
          <p:nvPr/>
        </p:nvSpPr>
        <p:spPr bwMode="auto">
          <a:xfrm>
            <a:off x="90488" y="3381375"/>
            <a:ext cx="3656012" cy="91440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latin typeface="Times New Roman" pitchFamily="18" charset="0"/>
              </a:rPr>
              <a:t>General Partnership</a:t>
            </a:r>
          </a:p>
        </p:txBody>
      </p:sp>
      <p:sp>
        <p:nvSpPr>
          <p:cNvPr id="241669" name="AutoShape 5"/>
          <p:cNvSpPr>
            <a:spLocks noChangeArrowheads="1"/>
          </p:cNvSpPr>
          <p:nvPr/>
        </p:nvSpPr>
        <p:spPr bwMode="auto">
          <a:xfrm>
            <a:off x="90488" y="4660900"/>
            <a:ext cx="3656012" cy="91440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latin typeface="Times New Roman" pitchFamily="18" charset="0"/>
              </a:rPr>
              <a:t>General Corporation</a:t>
            </a:r>
          </a:p>
        </p:txBody>
      </p:sp>
      <p:sp>
        <p:nvSpPr>
          <p:cNvPr id="241670" name="AutoShape 6"/>
          <p:cNvSpPr>
            <a:spLocks noChangeArrowheads="1"/>
          </p:cNvSpPr>
          <p:nvPr/>
        </p:nvSpPr>
        <p:spPr bwMode="auto">
          <a:xfrm>
            <a:off x="4021138" y="2741613"/>
            <a:ext cx="5027612" cy="91440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latin typeface="Times New Roman" pitchFamily="18" charset="0"/>
              </a:rPr>
              <a:t>Professional Corporation</a:t>
            </a:r>
          </a:p>
        </p:txBody>
      </p:sp>
      <p:sp>
        <p:nvSpPr>
          <p:cNvPr id="241671" name="AutoShape 7"/>
          <p:cNvSpPr>
            <a:spLocks noChangeArrowheads="1"/>
          </p:cNvSpPr>
          <p:nvPr/>
        </p:nvSpPr>
        <p:spPr bwMode="auto">
          <a:xfrm>
            <a:off x="4021138" y="4021138"/>
            <a:ext cx="5027612" cy="91440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latin typeface="Times New Roman" pitchFamily="18" charset="0"/>
              </a:rPr>
              <a:t>Limited Liability Company</a:t>
            </a:r>
          </a:p>
        </p:txBody>
      </p:sp>
      <p:sp>
        <p:nvSpPr>
          <p:cNvPr id="241672" name="AutoShape 8"/>
          <p:cNvSpPr>
            <a:spLocks noChangeArrowheads="1"/>
          </p:cNvSpPr>
          <p:nvPr/>
        </p:nvSpPr>
        <p:spPr bwMode="auto">
          <a:xfrm>
            <a:off x="4021138" y="5300663"/>
            <a:ext cx="5027612" cy="91440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latin typeface="Times New Roman" pitchFamily="18" charset="0"/>
              </a:rPr>
              <a:t>Limited Liability Partnership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41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41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41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41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241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241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7" grpId="0" animBg="1" autoUpdateAnimBg="0"/>
      <p:bldP spid="241668" grpId="0" animBg="1" autoUpdateAnimBg="0"/>
      <p:bldP spid="241669" grpId="0" animBg="1" autoUpdateAnimBg="0"/>
      <p:bldP spid="241670" grpId="0" animBg="1" autoUpdateAnimBg="0"/>
      <p:bldP spid="241671" grpId="0" animBg="1" autoUpdateAnimBg="0"/>
      <p:bldP spid="241672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Hierarchy of a Typical</a:t>
            </a:r>
            <a:br>
              <a:rPr lang="en-US"/>
            </a:br>
            <a:r>
              <a:rPr lang="en-US"/>
              <a:t>CPA Firm</a:t>
            </a:r>
          </a:p>
        </p:txBody>
      </p:sp>
      <p:sp>
        <p:nvSpPr>
          <p:cNvPr id="242691" name="Rectangle 3"/>
          <p:cNvSpPr>
            <a:spLocks noChangeArrowheads="1"/>
          </p:cNvSpPr>
          <p:nvPr/>
        </p:nvSpPr>
        <p:spPr bwMode="auto">
          <a:xfrm>
            <a:off x="455613" y="2284413"/>
            <a:ext cx="201295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Staff Level</a:t>
            </a:r>
          </a:p>
        </p:txBody>
      </p:sp>
      <p:sp>
        <p:nvSpPr>
          <p:cNvPr id="242692" name="Text Box 4"/>
          <p:cNvSpPr txBox="1">
            <a:spLocks noChangeArrowheads="1"/>
          </p:cNvSpPr>
          <p:nvPr/>
        </p:nvSpPr>
        <p:spPr bwMode="auto">
          <a:xfrm>
            <a:off x="455613" y="2924175"/>
            <a:ext cx="2011362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Staff</a:t>
            </a:r>
          </a:p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Assistant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>
            <a:off x="455613" y="4021138"/>
            <a:ext cx="2011362" cy="15541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Senior</a:t>
            </a:r>
          </a:p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Auditor</a:t>
            </a:r>
          </a:p>
        </p:txBody>
      </p:sp>
      <p:sp>
        <p:nvSpPr>
          <p:cNvPr id="242696" name="Rectangle 8"/>
          <p:cNvSpPr>
            <a:spLocks noChangeArrowheads="1"/>
          </p:cNvSpPr>
          <p:nvPr/>
        </p:nvSpPr>
        <p:spPr bwMode="auto">
          <a:xfrm>
            <a:off x="2466975" y="2284413"/>
            <a:ext cx="2012950" cy="639762"/>
          </a:xfrm>
          <a:prstGeom prst="rect">
            <a:avLst/>
          </a:prstGeom>
          <a:solidFill>
            <a:srgbClr val="FF9900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Experience</a:t>
            </a:r>
          </a:p>
        </p:txBody>
      </p:sp>
      <p:sp>
        <p:nvSpPr>
          <p:cNvPr id="242697" name="Rectangle 9"/>
          <p:cNvSpPr>
            <a:spLocks noChangeArrowheads="1"/>
          </p:cNvSpPr>
          <p:nvPr/>
        </p:nvSpPr>
        <p:spPr bwMode="auto">
          <a:xfrm>
            <a:off x="4478338" y="2284413"/>
            <a:ext cx="4205287" cy="6397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r>
              <a:rPr lang="en-US" sz="3200">
                <a:latin typeface="Times New Roman" pitchFamily="18" charset="0"/>
              </a:rPr>
              <a:t>Typical Responsibilities</a:t>
            </a:r>
          </a:p>
        </p:txBody>
      </p:sp>
      <p:sp>
        <p:nvSpPr>
          <p:cNvPr id="242698" name="Text Box 10"/>
          <p:cNvSpPr txBox="1">
            <a:spLocks noChangeArrowheads="1"/>
          </p:cNvSpPr>
          <p:nvPr/>
        </p:nvSpPr>
        <p:spPr bwMode="auto">
          <a:xfrm>
            <a:off x="2466975" y="2924175"/>
            <a:ext cx="2011363" cy="1096963"/>
          </a:xfrm>
          <a:prstGeom prst="rect">
            <a:avLst/>
          </a:prstGeom>
          <a:solidFill>
            <a:srgbClr val="33CC33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0-2 years</a:t>
            </a:r>
          </a:p>
        </p:txBody>
      </p:sp>
      <p:sp>
        <p:nvSpPr>
          <p:cNvPr id="242699" name="Text Box 11"/>
          <p:cNvSpPr txBox="1">
            <a:spLocks noChangeArrowheads="1"/>
          </p:cNvSpPr>
          <p:nvPr/>
        </p:nvSpPr>
        <p:spPr bwMode="auto">
          <a:xfrm>
            <a:off x="4478338" y="2924175"/>
            <a:ext cx="4205287" cy="10969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Performs most of the</a:t>
            </a:r>
          </a:p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detailed audit work</a:t>
            </a:r>
          </a:p>
        </p:txBody>
      </p:sp>
      <p:sp>
        <p:nvSpPr>
          <p:cNvPr id="242700" name="Text Box 12"/>
          <p:cNvSpPr txBox="1">
            <a:spLocks noChangeArrowheads="1"/>
          </p:cNvSpPr>
          <p:nvPr/>
        </p:nvSpPr>
        <p:spPr bwMode="auto">
          <a:xfrm>
            <a:off x="2466975" y="4021138"/>
            <a:ext cx="2011363" cy="1554162"/>
          </a:xfrm>
          <a:prstGeom prst="rect">
            <a:avLst/>
          </a:prstGeom>
          <a:solidFill>
            <a:schemeClr val="hlink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2-5 years</a:t>
            </a:r>
          </a:p>
        </p:txBody>
      </p:sp>
      <p:sp>
        <p:nvSpPr>
          <p:cNvPr id="242701" name="Text Box 13"/>
          <p:cNvSpPr txBox="1">
            <a:spLocks noChangeArrowheads="1"/>
          </p:cNvSpPr>
          <p:nvPr/>
        </p:nvSpPr>
        <p:spPr bwMode="auto">
          <a:xfrm>
            <a:off x="4478338" y="4021138"/>
            <a:ext cx="4205287" cy="15541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Responsible for the audit</a:t>
            </a:r>
          </a:p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field work, including</a:t>
            </a:r>
          </a:p>
          <a:p>
            <a:pPr algn="ctr"/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supervising staff work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42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4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42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242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242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242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2" grpId="0" animBg="1" autoUpdateAnimBg="0"/>
      <p:bldP spid="242693" grpId="0" animBg="1" autoUpdateAnimBg="0"/>
      <p:bldP spid="242698" grpId="0" animBg="1" autoUpdateAnimBg="0"/>
      <p:bldP spid="242699" grpId="0" animBg="1" autoUpdateAnimBg="0"/>
      <p:bldP spid="242700" grpId="0" animBg="1" autoUpdateAnimBg="0"/>
      <p:bldP spid="242701" grpId="0" animBg="1" autoUpdateAnimBg="0"/>
    </p:bldLst>
  </p:timing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2928</TotalTime>
  <Words>1042</Words>
  <Application>Microsoft PowerPoint</Application>
  <PresentationFormat>On-screen Show (4:3)</PresentationFormat>
  <Paragraphs>301</Paragraphs>
  <Slides>40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Times New Roman</vt:lpstr>
      <vt:lpstr>Arial</vt:lpstr>
      <vt:lpstr>Tahoma</vt:lpstr>
      <vt:lpstr>Monotype Sorts</vt:lpstr>
      <vt:lpstr>Kimono</vt:lpstr>
      <vt:lpstr>The CPA Profession</vt:lpstr>
      <vt:lpstr>Learning Objective 1</vt:lpstr>
      <vt:lpstr>Certified Public Accounting Firms</vt:lpstr>
      <vt:lpstr>Certified Public Accounting Firms</vt:lpstr>
      <vt:lpstr>Certified Public Accounting Firms</vt:lpstr>
      <vt:lpstr>Activities of CPA Firms</vt:lpstr>
      <vt:lpstr>Structure of CPA Firms</vt:lpstr>
      <vt:lpstr>Organizational Structure</vt:lpstr>
      <vt:lpstr>Hierarchy of a Typical CPA Firm</vt:lpstr>
      <vt:lpstr>Hierarchy of a Typical CPA Firm</vt:lpstr>
      <vt:lpstr>Learning Objective 2</vt:lpstr>
      <vt:lpstr>E-Commerce and  CPA Firm Operations</vt:lpstr>
      <vt:lpstr>Learning Objective 3</vt:lpstr>
      <vt:lpstr>AICPA</vt:lpstr>
      <vt:lpstr>Vision for the Future</vt:lpstr>
      <vt:lpstr>Vision for the Future</vt:lpstr>
      <vt:lpstr>Vision for the Future</vt:lpstr>
      <vt:lpstr>Establishing Standards and Rules</vt:lpstr>
      <vt:lpstr>Establishing Standards and Rules</vt:lpstr>
      <vt:lpstr>Other AICPA Functions</vt:lpstr>
      <vt:lpstr>Learning Objective 4</vt:lpstr>
      <vt:lpstr>General Standards</vt:lpstr>
      <vt:lpstr>Standards of Field Work</vt:lpstr>
      <vt:lpstr>Standards of Field Work</vt:lpstr>
      <vt:lpstr>Standards of Reporting</vt:lpstr>
      <vt:lpstr>Standards of Reporting</vt:lpstr>
      <vt:lpstr>Summary of General Standards</vt:lpstr>
      <vt:lpstr>Learning Objective 5</vt:lpstr>
      <vt:lpstr>International Standards on Auditing</vt:lpstr>
      <vt:lpstr>International Standards on Auditing</vt:lpstr>
      <vt:lpstr>Learning Objective 6</vt:lpstr>
      <vt:lpstr>Elements of Quality Control</vt:lpstr>
      <vt:lpstr>Relationships</vt:lpstr>
      <vt:lpstr>Learning Objective 7</vt:lpstr>
      <vt:lpstr>Securities and Exchange Commission</vt:lpstr>
      <vt:lpstr>Securities and Exchange Commission</vt:lpstr>
      <vt:lpstr>CPAs Encouraged to Conduct Themselves at a High Level</vt:lpstr>
      <vt:lpstr>CPAs Encouraged to Conduct Themselves at a High Level</vt:lpstr>
      <vt:lpstr>CPAs Encouraged to Conduct Themselves at a High Level</vt:lpstr>
      <vt:lpstr>End of Chapter 2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CPA Profession</dc:title>
  <dc:subject>Auditing and Assurance Services 9/e</dc:subject>
  <dc:creator>Olga Quintana</dc:creator>
  <cp:lastModifiedBy>Subur Harahap</cp:lastModifiedBy>
  <cp:revision>112</cp:revision>
  <cp:lastPrinted>2000-01-04T21:14:28Z</cp:lastPrinted>
  <dcterms:created xsi:type="dcterms:W3CDTF">1999-11-19T19:43:43Z</dcterms:created>
  <dcterms:modified xsi:type="dcterms:W3CDTF">2014-05-16T08:49:38Z</dcterms:modified>
</cp:coreProperties>
</file>