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1"/>
  </p:sldMasterIdLst>
  <p:notesMasterIdLst>
    <p:notesMasterId r:id="rId47"/>
  </p:notesMasterIdLst>
  <p:handoutMasterIdLst>
    <p:handoutMasterId r:id="rId48"/>
  </p:handoutMasterIdLst>
  <p:sldIdLst>
    <p:sldId id="419" r:id="rId2"/>
    <p:sldId id="474" r:id="rId3"/>
    <p:sldId id="422" r:id="rId4"/>
    <p:sldId id="423" r:id="rId5"/>
    <p:sldId id="424" r:id="rId6"/>
    <p:sldId id="425" r:id="rId7"/>
    <p:sldId id="475" r:id="rId8"/>
    <p:sldId id="476" r:id="rId9"/>
    <p:sldId id="477" r:id="rId10"/>
    <p:sldId id="429" r:id="rId11"/>
    <p:sldId id="430" r:id="rId12"/>
    <p:sldId id="431" r:id="rId13"/>
    <p:sldId id="432" r:id="rId14"/>
    <p:sldId id="478" r:id="rId15"/>
    <p:sldId id="434" r:id="rId16"/>
    <p:sldId id="435" r:id="rId17"/>
    <p:sldId id="437" r:id="rId18"/>
    <p:sldId id="438" r:id="rId19"/>
    <p:sldId id="479" r:id="rId20"/>
    <p:sldId id="480" r:id="rId21"/>
    <p:sldId id="481" r:id="rId22"/>
    <p:sldId id="440" r:id="rId23"/>
    <p:sldId id="441" r:id="rId24"/>
    <p:sldId id="482" r:id="rId25"/>
    <p:sldId id="483" r:id="rId26"/>
    <p:sldId id="458" r:id="rId27"/>
    <p:sldId id="484" r:id="rId28"/>
    <p:sldId id="485" r:id="rId29"/>
    <p:sldId id="463" r:id="rId30"/>
    <p:sldId id="452" r:id="rId31"/>
    <p:sldId id="491" r:id="rId32"/>
    <p:sldId id="494" r:id="rId33"/>
    <p:sldId id="492" r:id="rId34"/>
    <p:sldId id="487" r:id="rId35"/>
    <p:sldId id="464" r:id="rId36"/>
    <p:sldId id="467" r:id="rId37"/>
    <p:sldId id="469" r:id="rId38"/>
    <p:sldId id="470" r:id="rId39"/>
    <p:sldId id="472" r:id="rId40"/>
    <p:sldId id="490" r:id="rId41"/>
    <p:sldId id="488" r:id="rId42"/>
    <p:sldId id="489" r:id="rId43"/>
    <p:sldId id="454" r:id="rId44"/>
    <p:sldId id="473" r:id="rId45"/>
    <p:sldId id="456" r:id="rId4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BC1"/>
    <a:srgbClr val="45509C"/>
    <a:srgbClr val="969696"/>
    <a:srgbClr val="CC3300"/>
    <a:srgbClr val="CC0099"/>
    <a:srgbClr val="FFFF00"/>
    <a:srgbClr val="33CC33"/>
    <a:srgbClr val="007F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392"/>
    </p:cViewPr>
  </p:sorterViewPr>
  <p:notesViewPr>
    <p:cSldViewPr snapToGrid="0">
      <p:cViewPr varScale="1">
        <p:scale>
          <a:sx n="40" d="100"/>
          <a:sy n="40" d="100"/>
        </p:scale>
        <p:origin x="-145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869363"/>
            <a:ext cx="5484813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r>
              <a:rPr lang="en-US" sz="1000">
                <a:latin typeface="Times New Roman" pitchFamily="18" charset="0"/>
              </a:rPr>
              <a:t>©2003 Prentice Hall Business Publishing, </a:t>
            </a:r>
            <a:r>
              <a:rPr lang="en-US" sz="1000" i="1">
                <a:latin typeface="Times New Roman" pitchFamily="18" charset="0"/>
              </a:rPr>
              <a:t>Auditing and Assurance Services</a:t>
            </a:r>
            <a:r>
              <a:rPr lang="en-US" sz="1000">
                <a:latin typeface="Times New Roman" pitchFamily="18" charset="0"/>
              </a:rPr>
              <a:t> </a:t>
            </a:r>
            <a:r>
              <a:rPr lang="en-US" sz="1000" i="1">
                <a:latin typeface="Times New Roman" pitchFamily="18" charset="0"/>
              </a:rPr>
              <a:t>9/e,</a:t>
            </a:r>
            <a:r>
              <a:rPr lang="en-US" sz="1000">
                <a:latin typeface="Times New Roman" pitchFamily="18" charset="0"/>
              </a:rPr>
              <a:t> Arens/Elder/Beasley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122988" y="8866188"/>
            <a:ext cx="6397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r>
              <a:rPr lang="en-US" sz="1000">
                <a:latin typeface="Times New Roman" pitchFamily="18" charset="0"/>
              </a:rPr>
              <a:t>4 - </a:t>
            </a:r>
            <a:fld id="{FD10897A-B05E-46F0-818C-AC233ECF699D}" type="slidenum">
              <a:rPr lang="en-US" sz="1000">
                <a:latin typeface="Times New Roman" pitchFamily="18" charset="0"/>
              </a:rPr>
              <a:pPr algn="r"/>
              <a:t>‹#›</a:t>
            </a:fld>
            <a:endParaRPr lang="en-US" sz="10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fld id="{3B595A0A-3520-4A65-AD01-58A8455109E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6C38C1-E5E5-4EAC-A467-272943B5E2C4}" type="slidenum">
              <a:rPr lang="en-US"/>
              <a:pPr/>
              <a:t>19</a:t>
            </a:fld>
            <a:endParaRPr lang="en-US"/>
          </a:p>
        </p:txBody>
      </p:sp>
      <p:sp>
        <p:nvSpPr>
          <p:cNvPr id="34918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9187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6BF9B9-71D0-47F0-B5B9-A0027694F724}" type="slidenum">
              <a:rPr lang="en-US"/>
              <a:pPr/>
              <a:t>20</a:t>
            </a:fld>
            <a:endParaRPr lang="en-US"/>
          </a:p>
        </p:txBody>
      </p:sp>
      <p:sp>
        <p:nvSpPr>
          <p:cNvPr id="3512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1235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3C7B4D-AA67-4021-B63D-168F62A50A2B}" type="slidenum">
              <a:rPr lang="en-US"/>
              <a:pPr/>
              <a:t>21</a:t>
            </a:fld>
            <a:endParaRPr lang="en-US"/>
          </a:p>
        </p:txBody>
      </p:sp>
      <p:sp>
        <p:nvSpPr>
          <p:cNvPr id="3532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3283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810" name="Picture 2" descr="titlemaster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375811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75812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75813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C00EADA-3EBB-4B51-A168-A15BCB8E219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7581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7581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5816" name="Rectangle 8"/>
          <p:cNvSpPr>
            <a:spLocks noChangeArrowheads="1"/>
          </p:cNvSpPr>
          <p:nvPr userDrawn="1"/>
        </p:nvSpPr>
        <p:spPr bwMode="ltGray">
          <a:xfrm>
            <a:off x="417513" y="2924175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375817" name="Rectangle 9"/>
          <p:cNvSpPr>
            <a:spLocks noChangeArrowheads="1"/>
          </p:cNvSpPr>
          <p:nvPr userDrawn="1"/>
        </p:nvSpPr>
        <p:spPr bwMode="ltGray">
          <a:xfrm>
            <a:off x="800100" y="2924175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375818" name="Rectangle 10"/>
          <p:cNvSpPr>
            <a:spLocks noChangeArrowheads="1"/>
          </p:cNvSpPr>
          <p:nvPr userDrawn="1"/>
        </p:nvSpPr>
        <p:spPr bwMode="ltGray">
          <a:xfrm>
            <a:off x="547688" y="3135313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375819" name="Rectangle 11"/>
          <p:cNvSpPr>
            <a:spLocks noChangeArrowheads="1"/>
          </p:cNvSpPr>
          <p:nvPr userDrawn="1"/>
        </p:nvSpPr>
        <p:spPr bwMode="ltGray">
          <a:xfrm>
            <a:off x="911225" y="31527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375820" name="Rectangle 12"/>
          <p:cNvSpPr>
            <a:spLocks noChangeArrowheads="1"/>
          </p:cNvSpPr>
          <p:nvPr userDrawn="1"/>
        </p:nvSpPr>
        <p:spPr bwMode="ltGray">
          <a:xfrm>
            <a:off x="179388" y="3271838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375821" name="Rectangle 13"/>
          <p:cNvSpPr>
            <a:spLocks noChangeArrowheads="1"/>
          </p:cNvSpPr>
          <p:nvPr userDrawn="1"/>
        </p:nvSpPr>
        <p:spPr bwMode="gray">
          <a:xfrm>
            <a:off x="831850" y="28146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375822" name="Rectangle 14"/>
          <p:cNvSpPr>
            <a:spLocks noChangeArrowheads="1"/>
          </p:cNvSpPr>
          <p:nvPr userDrawn="1"/>
        </p:nvSpPr>
        <p:spPr bwMode="gray">
          <a:xfrm>
            <a:off x="442913" y="3381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375823" name="Text Box 15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r>
              <a:rPr lang="en-US" sz="1600">
                <a:latin typeface="Times New Roman" pitchFamily="18" charset="0"/>
              </a:rPr>
              <a:t>©2003 Prentice Hall Business Publishing, </a:t>
            </a:r>
            <a:r>
              <a:rPr lang="en-US" sz="1600" i="1">
                <a:latin typeface="Times New Roman" pitchFamily="18" charset="0"/>
              </a:rPr>
              <a:t>Auditing and Assurance Services 9/e,</a:t>
            </a:r>
            <a:r>
              <a:rPr lang="en-US" sz="1600">
                <a:latin typeface="Times New Roman" pitchFamily="18" charset="0"/>
              </a:rPr>
              <a:t> Arens/Elder/Beasley </a:t>
            </a:r>
          </a:p>
        </p:txBody>
      </p:sp>
      <p:sp>
        <p:nvSpPr>
          <p:cNvPr id="375824" name="Rectangle 16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r>
              <a:rPr lang="en-US" sz="1600">
                <a:latin typeface="Times New Roman" pitchFamily="18" charset="0"/>
              </a:rPr>
              <a:t>4 - </a:t>
            </a:r>
            <a:fld id="{F78A0461-718A-4C8F-89DF-03C8AD17A792}" type="slidenum">
              <a:rPr lang="en-US" sz="1600">
                <a:latin typeface="Times New Roman" pitchFamily="18" charset="0"/>
              </a:rPr>
              <a:pPr algn="r"/>
              <a:t>‹#›</a:t>
            </a:fld>
            <a:endParaRPr lang="en-US" sz="160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9A467-D09C-4293-B3D5-34B0CFE269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86134-B1C4-4933-ACF8-EAE9F34606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708D2-E91B-4384-9C9B-7AA0F016BA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396CE-9509-4621-B7CE-B8C9B79743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7C706-30D7-43DA-B11F-C2B322ABDE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0FC67-8E4F-4412-874C-8F67A2B6F4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56727-D604-4A93-9279-08224B2F7B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2B69E-5258-442E-B1AC-DE4B4ACE5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E9AD2-FB1E-447E-90F2-F380C55627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4E579-0E25-46CE-9BBD-D8AF2D8B99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478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374787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/>
            </a:p>
          </p:txBody>
        </p:sp>
        <p:pic>
          <p:nvPicPr>
            <p:cNvPr id="374788" name="Picture 4" descr="slidemaster_med3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</p:spPr>
        </p:pic>
      </p:grpSp>
      <p:sp>
        <p:nvSpPr>
          <p:cNvPr id="3747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47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479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37479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37479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BB190D0B-EF27-4E85-9DEF-26DFAFE8B55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74794" name="Rectangle 10"/>
          <p:cNvSpPr>
            <a:spLocks noChangeArrowheads="1"/>
          </p:cNvSpPr>
          <p:nvPr userDrawn="1"/>
        </p:nvSpPr>
        <p:spPr bwMode="ltGray">
          <a:xfrm>
            <a:off x="911225" y="13239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pitchFamily="34" charset="0"/>
            </a:endParaRPr>
          </a:p>
        </p:txBody>
      </p:sp>
      <p:sp>
        <p:nvSpPr>
          <p:cNvPr id="374795" name="Text Box 11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r>
              <a:rPr lang="en-US" sz="1600">
                <a:latin typeface="Times New Roman" pitchFamily="18" charset="0"/>
              </a:rPr>
              <a:t>©2003 Prentice Hall Business Publishing, </a:t>
            </a:r>
            <a:r>
              <a:rPr lang="en-US" sz="1600" i="1">
                <a:latin typeface="Times New Roman" pitchFamily="18" charset="0"/>
              </a:rPr>
              <a:t>Auditing and Assurance Services 9/e,</a:t>
            </a:r>
            <a:r>
              <a:rPr lang="en-US" sz="1600">
                <a:latin typeface="Times New Roman" pitchFamily="18" charset="0"/>
              </a:rPr>
              <a:t> Arens/Elder/Beasley </a:t>
            </a:r>
          </a:p>
        </p:txBody>
      </p:sp>
      <p:sp>
        <p:nvSpPr>
          <p:cNvPr id="374796" name="Rectangle 12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r>
              <a:rPr lang="en-US" sz="1600">
                <a:latin typeface="Times New Roman" pitchFamily="18" charset="0"/>
              </a:rPr>
              <a:t>4 - </a:t>
            </a:r>
            <a:fld id="{43D6DD71-D516-40BA-8742-C0FCFB51A25E}" type="slidenum">
              <a:rPr lang="en-US" sz="1600">
                <a:latin typeface="Times New Roman" pitchFamily="18" charset="0"/>
              </a:rPr>
              <a:pPr algn="r"/>
              <a:t>‹#›</a:t>
            </a:fld>
            <a:endParaRPr lang="en-US" sz="16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92338" y="2284413"/>
            <a:ext cx="4752975" cy="822325"/>
          </a:xfrm>
          <a:ln/>
        </p:spPr>
        <p:txBody>
          <a:bodyPr wrap="none" anchor="t"/>
          <a:lstStyle/>
          <a:p>
            <a:pPr>
              <a:spcBef>
                <a:spcPct val="20000"/>
              </a:spcBef>
            </a:pPr>
            <a:r>
              <a:rPr lang="en-US" b="1"/>
              <a:t>Professional Ethics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1613" y="3656013"/>
            <a:ext cx="3656012" cy="914400"/>
          </a:xfrm>
          <a:ln/>
        </p:spPr>
        <p:txBody>
          <a:bodyPr wrap="none"/>
          <a:lstStyle/>
          <a:p>
            <a:r>
              <a:rPr lang="en-US" b="1"/>
              <a:t>Chapter 4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2</a:t>
            </a:r>
          </a:p>
        </p:txBody>
      </p:sp>
      <p:sp>
        <p:nvSpPr>
          <p:cNvPr id="286723" name="Rectangle 3"/>
          <p:cNvSpPr>
            <a:spLocks noChangeArrowheads="1"/>
          </p:cNvSpPr>
          <p:nvPr/>
        </p:nvSpPr>
        <p:spPr bwMode="auto">
          <a:xfrm>
            <a:off x="1370013" y="2286000"/>
            <a:ext cx="6399212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Resolve ethical dilemmas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using an ethical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framework.</a:t>
            </a: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Ethical Dilemmas</a:t>
            </a:r>
          </a:p>
        </p:txBody>
      </p:sp>
      <p:sp>
        <p:nvSpPr>
          <p:cNvPr id="287747" name="Rectangle 3"/>
          <p:cNvSpPr>
            <a:spLocks noChangeArrowheads="1"/>
          </p:cNvSpPr>
          <p:nvPr/>
        </p:nvSpPr>
        <p:spPr bwMode="auto">
          <a:xfrm>
            <a:off x="1322388" y="2100263"/>
            <a:ext cx="6581775" cy="18288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An ethical dilemma is a situation a</a:t>
            </a:r>
          </a:p>
          <a:p>
            <a:pPr algn="ctr"/>
            <a:r>
              <a:rPr lang="en-US" sz="3200">
                <a:latin typeface="Times New Roman" pitchFamily="18" charset="0"/>
              </a:rPr>
              <a:t>person faces in which a decision must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be made about appropriate behavior.</a:t>
            </a:r>
          </a:p>
        </p:txBody>
      </p:sp>
      <p:pic>
        <p:nvPicPr>
          <p:cNvPr id="28775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97275" y="4119563"/>
            <a:ext cx="1371600" cy="2239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7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Rationalizing</a:t>
            </a:r>
            <a:br>
              <a:rPr lang="en-US"/>
            </a:br>
            <a:r>
              <a:rPr lang="en-US"/>
              <a:t>Unethical Behavior</a:t>
            </a:r>
          </a:p>
        </p:txBody>
      </p:sp>
      <p:sp>
        <p:nvSpPr>
          <p:cNvPr id="288771" name="Rectangle 3"/>
          <p:cNvSpPr>
            <a:spLocks noChangeArrowheads="1"/>
          </p:cNvSpPr>
          <p:nvPr/>
        </p:nvSpPr>
        <p:spPr bwMode="auto">
          <a:xfrm>
            <a:off x="547688" y="2466975"/>
            <a:ext cx="457041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Everybody does it.</a:t>
            </a:r>
          </a:p>
        </p:txBody>
      </p:sp>
      <p:sp>
        <p:nvSpPr>
          <p:cNvPr id="288772" name="Rectangle 4"/>
          <p:cNvSpPr>
            <a:spLocks noChangeArrowheads="1"/>
          </p:cNvSpPr>
          <p:nvPr/>
        </p:nvSpPr>
        <p:spPr bwMode="auto">
          <a:xfrm>
            <a:off x="547688" y="3746500"/>
            <a:ext cx="6399212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If it’s legal, it’s ethical.</a:t>
            </a:r>
          </a:p>
        </p:txBody>
      </p:sp>
      <p:sp>
        <p:nvSpPr>
          <p:cNvPr id="288773" name="Rectangle 5"/>
          <p:cNvSpPr>
            <a:spLocks noChangeArrowheads="1"/>
          </p:cNvSpPr>
          <p:nvPr/>
        </p:nvSpPr>
        <p:spPr bwMode="auto">
          <a:xfrm>
            <a:off x="547688" y="5027613"/>
            <a:ext cx="8226425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Likelihood of discovery and consequences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8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8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8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 animBg="1" autoUpdateAnimBg="0"/>
      <p:bldP spid="288772" grpId="0" animBg="1" autoUpdateAnimBg="0"/>
      <p:bldP spid="288773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Resolving Ethical Dilemmas</a:t>
            </a:r>
          </a:p>
        </p:txBody>
      </p:sp>
      <p:sp>
        <p:nvSpPr>
          <p:cNvPr id="289795" name="Rectangle 3"/>
          <p:cNvSpPr>
            <a:spLocks noChangeArrowheads="1"/>
          </p:cNvSpPr>
          <p:nvPr/>
        </p:nvSpPr>
        <p:spPr bwMode="auto">
          <a:xfrm>
            <a:off x="912813" y="2466975"/>
            <a:ext cx="731361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marL="457200" indent="-457200" algn="ctr">
              <a:lnSpc>
                <a:spcPct val="120000"/>
              </a:lnSpc>
            </a:pPr>
            <a:r>
              <a:rPr lang="en-US" sz="3200">
                <a:latin typeface="Times New Roman" pitchFamily="18" charset="0"/>
              </a:rPr>
              <a:t>1. Obtain the relevant facts.</a:t>
            </a:r>
          </a:p>
        </p:txBody>
      </p:sp>
      <p:sp>
        <p:nvSpPr>
          <p:cNvPr id="289796" name="Rectangle 4"/>
          <p:cNvSpPr>
            <a:spLocks noChangeArrowheads="1"/>
          </p:cNvSpPr>
          <p:nvPr/>
        </p:nvSpPr>
        <p:spPr bwMode="auto">
          <a:xfrm>
            <a:off x="912813" y="3746500"/>
            <a:ext cx="7313612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>
              <a:lnSpc>
                <a:spcPct val="120000"/>
              </a:lnSpc>
            </a:pPr>
            <a:r>
              <a:rPr lang="en-US" sz="3200">
                <a:latin typeface="Times New Roman" pitchFamily="18" charset="0"/>
              </a:rPr>
              <a:t>2. Identify the ethical issues from the facts.</a:t>
            </a:r>
          </a:p>
        </p:txBody>
      </p:sp>
      <p:sp>
        <p:nvSpPr>
          <p:cNvPr id="289797" name="Rectangle 5"/>
          <p:cNvSpPr>
            <a:spLocks noChangeArrowheads="1"/>
          </p:cNvSpPr>
          <p:nvPr/>
        </p:nvSpPr>
        <p:spPr bwMode="auto">
          <a:xfrm>
            <a:off x="912813" y="5027613"/>
            <a:ext cx="7313612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>
              <a:lnSpc>
                <a:spcPct val="120000"/>
              </a:lnSpc>
            </a:pPr>
            <a:r>
              <a:rPr lang="en-US" sz="3200">
                <a:latin typeface="Times New Roman" pitchFamily="18" charset="0"/>
              </a:rPr>
              <a:t>3. Determine who is affected.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89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89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8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animBg="1" autoUpdateAnimBg="0"/>
      <p:bldP spid="289796" grpId="0" animBg="1" autoUpdateAnimBg="0"/>
      <p:bldP spid="289797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Resolving Ethical Dilemmas</a:t>
            </a:r>
          </a:p>
        </p:txBody>
      </p:sp>
      <p:sp>
        <p:nvSpPr>
          <p:cNvPr id="347139" name="Rectangle 1027"/>
          <p:cNvSpPr>
            <a:spLocks noChangeArrowheads="1"/>
          </p:cNvSpPr>
          <p:nvPr/>
        </p:nvSpPr>
        <p:spPr bwMode="auto">
          <a:xfrm>
            <a:off x="912813" y="2284413"/>
            <a:ext cx="7313612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marL="457200" indent="-457200" algn="ctr" defTabSz="457200"/>
            <a:r>
              <a:rPr lang="en-US" sz="3200">
                <a:latin typeface="Times New Roman" pitchFamily="18" charset="0"/>
              </a:rPr>
              <a:t>4. Identify the alternatives available to 	the</a:t>
            </a:r>
          </a:p>
          <a:p>
            <a:pPr marL="457200" indent="-457200" algn="ctr" defTabSz="457200"/>
            <a:r>
              <a:rPr lang="en-US" sz="3200">
                <a:latin typeface="Times New Roman" pitchFamily="18" charset="0"/>
              </a:rPr>
              <a:t>person who must resolve the dilemma</a:t>
            </a:r>
            <a:r>
              <a:rPr lang="en-US" sz="2000" b="1">
                <a:latin typeface="Times New Roman" pitchFamily="18" charset="0"/>
              </a:rPr>
              <a:t>.</a:t>
            </a:r>
          </a:p>
        </p:txBody>
      </p:sp>
      <p:sp>
        <p:nvSpPr>
          <p:cNvPr id="347140" name="Rectangle 1028"/>
          <p:cNvSpPr>
            <a:spLocks noChangeArrowheads="1"/>
          </p:cNvSpPr>
          <p:nvPr/>
        </p:nvSpPr>
        <p:spPr bwMode="auto">
          <a:xfrm>
            <a:off x="912813" y="3746500"/>
            <a:ext cx="7313612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5. Identify the likely consequence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of each alternative.</a:t>
            </a:r>
          </a:p>
        </p:txBody>
      </p:sp>
      <p:sp>
        <p:nvSpPr>
          <p:cNvPr id="347141" name="Rectangle 1029"/>
          <p:cNvSpPr>
            <a:spLocks noChangeArrowheads="1"/>
          </p:cNvSpPr>
          <p:nvPr/>
        </p:nvSpPr>
        <p:spPr bwMode="auto">
          <a:xfrm>
            <a:off x="912813" y="5027613"/>
            <a:ext cx="7313612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>
              <a:lnSpc>
                <a:spcPct val="120000"/>
              </a:lnSpc>
            </a:pPr>
            <a:r>
              <a:rPr lang="en-US" sz="3200">
                <a:latin typeface="Times New Roman" pitchFamily="18" charset="0"/>
              </a:rPr>
              <a:t>6. Decide the appropriate action.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4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4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0" grpId="0" animBg="1" autoUpdateAnimBg="0"/>
      <p:bldP spid="347141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Ethical Dilemma</a:t>
            </a:r>
          </a:p>
        </p:txBody>
      </p:sp>
      <p:sp>
        <p:nvSpPr>
          <p:cNvPr id="291843" name="Rectangle 3"/>
          <p:cNvSpPr>
            <a:spLocks noChangeArrowheads="1"/>
          </p:cNvSpPr>
          <p:nvPr/>
        </p:nvSpPr>
        <p:spPr bwMode="auto">
          <a:xfrm>
            <a:off x="1370013" y="2284413"/>
            <a:ext cx="6399212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A staff person has been informed that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 he will work hours without recording 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them as hours worked.</a:t>
            </a:r>
          </a:p>
        </p:txBody>
      </p:sp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1370013" y="3838575"/>
            <a:ext cx="6399212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Firm policy prohibits this practice</a:t>
            </a:r>
            <a:r>
              <a:rPr lang="en-US" sz="3200" b="1">
                <a:latin typeface="Times New Roman" pitchFamily="18" charset="0"/>
              </a:rPr>
              <a:t>.</a:t>
            </a:r>
            <a:r>
              <a:rPr lang="en-US" sz="3200">
                <a:latin typeface="Times New Roman" pitchFamily="18" charset="0"/>
              </a:rPr>
              <a:t> </a:t>
            </a:r>
          </a:p>
        </p:txBody>
      </p:sp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1370013" y="4478338"/>
            <a:ext cx="6399212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Another staff person has stated that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 this is common practice in the firm</a:t>
            </a:r>
            <a:r>
              <a:rPr lang="en-US" sz="2400" b="1">
                <a:latin typeface="Times New Roman" pitchFamily="18" charset="0"/>
              </a:rPr>
              <a:t>.</a:t>
            </a:r>
            <a:r>
              <a:rPr lang="en-US" sz="320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91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91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91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3" grpId="0" animBg="1" autoUpdateAnimBg="0"/>
      <p:bldP spid="291844" grpId="0" animBg="1" autoUpdateAnimBg="0"/>
      <p:bldP spid="291845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Ethical Dilemma</a:t>
            </a: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1736725" y="2101850"/>
            <a:ext cx="5667375" cy="15541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Is it ethical for the staff person to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work hours and not record them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as hours worked in this situation?</a:t>
            </a:r>
          </a:p>
        </p:txBody>
      </p:sp>
      <p:sp>
        <p:nvSpPr>
          <p:cNvPr id="292868" name="Rectangle 4"/>
          <p:cNvSpPr>
            <a:spLocks noChangeArrowheads="1"/>
          </p:cNvSpPr>
          <p:nvPr/>
        </p:nvSpPr>
        <p:spPr bwMode="auto">
          <a:xfrm>
            <a:off x="1736725" y="3656013"/>
            <a:ext cx="5667375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Who is affected?</a:t>
            </a:r>
          </a:p>
        </p:txBody>
      </p:sp>
      <p:sp>
        <p:nvSpPr>
          <p:cNvPr id="292869" name="Rectangle 5"/>
          <p:cNvSpPr>
            <a:spLocks noChangeArrowheads="1"/>
          </p:cNvSpPr>
          <p:nvPr/>
        </p:nvSpPr>
        <p:spPr bwMode="auto">
          <a:xfrm>
            <a:off x="1736725" y="4295775"/>
            <a:ext cx="5667375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How are they affected?</a:t>
            </a:r>
          </a:p>
        </p:txBody>
      </p:sp>
      <p:sp>
        <p:nvSpPr>
          <p:cNvPr id="292870" name="Rectangle 6"/>
          <p:cNvSpPr>
            <a:spLocks noChangeArrowheads="1"/>
          </p:cNvSpPr>
          <p:nvPr/>
        </p:nvSpPr>
        <p:spPr bwMode="auto">
          <a:xfrm>
            <a:off x="1736725" y="4935538"/>
            <a:ext cx="5667375" cy="1096962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What alternatives does the staff </a:t>
            </a:r>
          </a:p>
          <a:p>
            <a:pPr algn="ctr"/>
            <a:r>
              <a:rPr lang="en-US" sz="3200">
                <a:latin typeface="Times New Roman" pitchFamily="18" charset="0"/>
              </a:rPr>
              <a:t>person have?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92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92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92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8" grpId="0" animBg="1" autoUpdateAnimBg="0"/>
      <p:bldP spid="292869" grpId="0" animBg="1" autoUpdateAnimBg="0"/>
      <p:bldP spid="292870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3</a:t>
            </a:r>
          </a:p>
        </p:txBody>
      </p:sp>
      <p:sp>
        <p:nvSpPr>
          <p:cNvPr id="294916" name="Rectangle 4"/>
          <p:cNvSpPr>
            <a:spLocks noChangeArrowheads="1"/>
          </p:cNvSpPr>
          <p:nvPr/>
        </p:nvSpPr>
        <p:spPr bwMode="auto">
          <a:xfrm>
            <a:off x="1370013" y="2284413"/>
            <a:ext cx="6399212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Explain the importance of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ethical conduct for the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accounting profession.</a:t>
            </a:r>
            <a:endParaRPr lang="en-US" sz="4400" b="1">
              <a:solidFill>
                <a:schemeClr val="bg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Need for Ethical Conduct in Professions</a:t>
            </a:r>
          </a:p>
        </p:txBody>
      </p:sp>
      <p:sp>
        <p:nvSpPr>
          <p:cNvPr id="295939" name="Rectangle 3"/>
          <p:cNvSpPr>
            <a:spLocks noChangeArrowheads="1"/>
          </p:cNvSpPr>
          <p:nvPr/>
        </p:nvSpPr>
        <p:spPr bwMode="auto">
          <a:xfrm>
            <a:off x="1370013" y="2284413"/>
            <a:ext cx="6399212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Our society has attached a special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meaning to the term professional</a:t>
            </a: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.</a:t>
            </a:r>
            <a:endParaRPr lang="en-US" sz="3200">
              <a:latin typeface="Times New Roman" pitchFamily="18" charset="0"/>
            </a:endParaRPr>
          </a:p>
        </p:txBody>
      </p:sp>
      <p:sp>
        <p:nvSpPr>
          <p:cNvPr id="295940" name="Rectangle 4"/>
          <p:cNvSpPr>
            <a:spLocks noChangeArrowheads="1"/>
          </p:cNvSpPr>
          <p:nvPr/>
        </p:nvSpPr>
        <p:spPr bwMode="auto">
          <a:xfrm>
            <a:off x="1370013" y="3381375"/>
            <a:ext cx="6399212" cy="15541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A professional is expected to conduct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himself or herself at a higher level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than most other members of society.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5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5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39" grpId="0" animBg="1" autoUpdateAnimBg="0"/>
      <p:bldP spid="295940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CPAs Encouraged to Conduct</a:t>
            </a:r>
            <a:br>
              <a:rPr lang="en-US"/>
            </a:br>
            <a:r>
              <a:rPr lang="en-US"/>
              <a:t>Themselves at a High Level</a:t>
            </a:r>
          </a:p>
        </p:txBody>
      </p:sp>
      <p:sp>
        <p:nvSpPr>
          <p:cNvPr id="348163" name="Text Box 3"/>
          <p:cNvSpPr txBox="1">
            <a:spLocks noChangeArrowheads="1"/>
          </p:cNvSpPr>
          <p:nvPr/>
        </p:nvSpPr>
        <p:spPr bwMode="auto">
          <a:xfrm>
            <a:off x="1827213" y="3927475"/>
            <a:ext cx="5484812" cy="6397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Conduct of CPA firm personnel</a:t>
            </a:r>
          </a:p>
        </p:txBody>
      </p:sp>
      <p:sp>
        <p:nvSpPr>
          <p:cNvPr id="348164" name="Oval 4"/>
          <p:cNvSpPr>
            <a:spLocks noChangeArrowheads="1"/>
          </p:cNvSpPr>
          <p:nvPr/>
        </p:nvSpPr>
        <p:spPr bwMode="auto">
          <a:xfrm>
            <a:off x="455613" y="2101850"/>
            <a:ext cx="3108325" cy="1371600"/>
          </a:xfrm>
          <a:prstGeom prst="ellipse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CPA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examination</a:t>
            </a:r>
          </a:p>
        </p:txBody>
      </p:sp>
      <p:sp>
        <p:nvSpPr>
          <p:cNvPr id="348165" name="Oval 5"/>
          <p:cNvSpPr>
            <a:spLocks noChangeArrowheads="1"/>
          </p:cNvSpPr>
          <p:nvPr/>
        </p:nvSpPr>
        <p:spPr bwMode="auto">
          <a:xfrm>
            <a:off x="5575300" y="2101850"/>
            <a:ext cx="3108325" cy="1371600"/>
          </a:xfrm>
          <a:prstGeom prst="ellipse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GAAS and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interpretations</a:t>
            </a:r>
          </a:p>
        </p:txBody>
      </p:sp>
      <p:sp>
        <p:nvSpPr>
          <p:cNvPr id="348166" name="Oval 6"/>
          <p:cNvSpPr>
            <a:spLocks noChangeArrowheads="1"/>
          </p:cNvSpPr>
          <p:nvPr/>
        </p:nvSpPr>
        <p:spPr bwMode="auto">
          <a:xfrm>
            <a:off x="2284413" y="5008563"/>
            <a:ext cx="4570412" cy="1371600"/>
          </a:xfrm>
          <a:prstGeom prst="ellipse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Continuing education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requirements</a:t>
            </a:r>
          </a:p>
        </p:txBody>
      </p:sp>
      <p:cxnSp>
        <p:nvCxnSpPr>
          <p:cNvPr id="348167" name="AutoShape 7"/>
          <p:cNvCxnSpPr>
            <a:cxnSpLocks noChangeShapeType="1"/>
            <a:stCxn id="348164" idx="3"/>
            <a:endCxn id="348163" idx="1"/>
          </p:cNvCxnSpPr>
          <p:nvPr/>
        </p:nvCxnSpPr>
        <p:spPr bwMode="auto">
          <a:xfrm rot="16200000" flipH="1">
            <a:off x="8810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48168" name="AutoShape 8"/>
          <p:cNvCxnSpPr>
            <a:cxnSpLocks noChangeShapeType="1"/>
            <a:stCxn id="348165" idx="5"/>
            <a:endCxn id="348163" idx="3"/>
          </p:cNvCxnSpPr>
          <p:nvPr/>
        </p:nvCxnSpPr>
        <p:spPr bwMode="auto">
          <a:xfrm rot="5400000">
            <a:off x="72818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48169" name="AutoShape 9"/>
          <p:cNvCxnSpPr>
            <a:cxnSpLocks noChangeShapeType="1"/>
            <a:stCxn id="348166" idx="0"/>
            <a:endCxn id="348163" idx="2"/>
          </p:cNvCxnSpPr>
          <p:nvPr/>
        </p:nvCxnSpPr>
        <p:spPr bwMode="auto">
          <a:xfrm flipV="1">
            <a:off x="4570413" y="4567238"/>
            <a:ext cx="0" cy="44132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</a:t>
            </a:r>
          </a:p>
        </p:txBody>
      </p:sp>
      <p:sp>
        <p:nvSpPr>
          <p:cNvPr id="343043" name="Text Box 2051"/>
          <p:cNvSpPr txBox="1">
            <a:spLocks noChangeArrowheads="1"/>
          </p:cNvSpPr>
          <p:nvPr/>
        </p:nvSpPr>
        <p:spPr bwMode="auto">
          <a:xfrm>
            <a:off x="1552575" y="2284413"/>
            <a:ext cx="6032500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Distinguish ethical from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unethical behavior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in personal and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professional contexts.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CPAs Encouraged to Conduct</a:t>
            </a:r>
            <a:br>
              <a:rPr lang="en-US"/>
            </a:br>
            <a:r>
              <a:rPr lang="en-US"/>
              <a:t>Themselves at a High Level</a:t>
            </a:r>
          </a:p>
        </p:txBody>
      </p:sp>
      <p:sp>
        <p:nvSpPr>
          <p:cNvPr id="350211" name="Text Box 3"/>
          <p:cNvSpPr txBox="1">
            <a:spLocks noChangeArrowheads="1"/>
          </p:cNvSpPr>
          <p:nvPr/>
        </p:nvSpPr>
        <p:spPr bwMode="auto">
          <a:xfrm>
            <a:off x="1827213" y="3927475"/>
            <a:ext cx="5484812" cy="6397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Conduct of CPA firm personnel</a:t>
            </a:r>
          </a:p>
        </p:txBody>
      </p:sp>
      <p:sp>
        <p:nvSpPr>
          <p:cNvPr id="350212" name="Oval 4"/>
          <p:cNvSpPr>
            <a:spLocks noChangeArrowheads="1"/>
          </p:cNvSpPr>
          <p:nvPr/>
        </p:nvSpPr>
        <p:spPr bwMode="auto">
          <a:xfrm>
            <a:off x="455613" y="2101850"/>
            <a:ext cx="3108325" cy="13716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SEC</a:t>
            </a:r>
          </a:p>
        </p:txBody>
      </p:sp>
      <p:sp>
        <p:nvSpPr>
          <p:cNvPr id="350213" name="Oval 5"/>
          <p:cNvSpPr>
            <a:spLocks noChangeArrowheads="1"/>
          </p:cNvSpPr>
          <p:nvPr/>
        </p:nvSpPr>
        <p:spPr bwMode="auto">
          <a:xfrm>
            <a:off x="5575300" y="2101850"/>
            <a:ext cx="3108325" cy="13716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Peer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review</a:t>
            </a:r>
          </a:p>
        </p:txBody>
      </p:sp>
      <p:sp>
        <p:nvSpPr>
          <p:cNvPr id="350214" name="Oval 6"/>
          <p:cNvSpPr>
            <a:spLocks noChangeArrowheads="1"/>
          </p:cNvSpPr>
          <p:nvPr/>
        </p:nvSpPr>
        <p:spPr bwMode="auto">
          <a:xfrm>
            <a:off x="2284413" y="5065713"/>
            <a:ext cx="4570412" cy="13716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Quality control</a:t>
            </a:r>
          </a:p>
        </p:txBody>
      </p:sp>
      <p:cxnSp>
        <p:nvCxnSpPr>
          <p:cNvPr id="350215" name="AutoShape 7"/>
          <p:cNvCxnSpPr>
            <a:cxnSpLocks noChangeShapeType="1"/>
            <a:stCxn id="350212" idx="3"/>
            <a:endCxn id="350211" idx="1"/>
          </p:cNvCxnSpPr>
          <p:nvPr/>
        </p:nvCxnSpPr>
        <p:spPr bwMode="auto">
          <a:xfrm rot="16200000" flipH="1">
            <a:off x="8810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50216" name="AutoShape 8"/>
          <p:cNvCxnSpPr>
            <a:cxnSpLocks noChangeShapeType="1"/>
            <a:stCxn id="350213" idx="5"/>
            <a:endCxn id="350211" idx="3"/>
          </p:cNvCxnSpPr>
          <p:nvPr/>
        </p:nvCxnSpPr>
        <p:spPr bwMode="auto">
          <a:xfrm rot="5400000">
            <a:off x="72818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50217" name="AutoShape 9"/>
          <p:cNvCxnSpPr>
            <a:cxnSpLocks noChangeShapeType="1"/>
            <a:stCxn id="350214" idx="0"/>
            <a:endCxn id="350211" idx="2"/>
          </p:cNvCxnSpPr>
          <p:nvPr/>
        </p:nvCxnSpPr>
        <p:spPr bwMode="auto">
          <a:xfrm flipV="1">
            <a:off x="4570413" y="4567238"/>
            <a:ext cx="0" cy="49847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CPAs Encouraged to Conduct</a:t>
            </a:r>
            <a:br>
              <a:rPr lang="en-US"/>
            </a:br>
            <a:r>
              <a:rPr lang="en-US"/>
              <a:t>Themselves at a High Level</a:t>
            </a:r>
          </a:p>
        </p:txBody>
      </p:sp>
      <p:sp>
        <p:nvSpPr>
          <p:cNvPr id="352259" name="Text Box 3"/>
          <p:cNvSpPr txBox="1">
            <a:spLocks noChangeArrowheads="1"/>
          </p:cNvSpPr>
          <p:nvPr/>
        </p:nvSpPr>
        <p:spPr bwMode="auto">
          <a:xfrm>
            <a:off x="1827213" y="3927475"/>
            <a:ext cx="5484812" cy="6397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Conduct of CPA firm personnel</a:t>
            </a:r>
          </a:p>
        </p:txBody>
      </p:sp>
      <p:sp>
        <p:nvSpPr>
          <p:cNvPr id="352260" name="Oval 4"/>
          <p:cNvSpPr>
            <a:spLocks noChangeArrowheads="1"/>
          </p:cNvSpPr>
          <p:nvPr/>
        </p:nvSpPr>
        <p:spPr bwMode="auto">
          <a:xfrm>
            <a:off x="455613" y="2101850"/>
            <a:ext cx="3108325" cy="1371600"/>
          </a:xfrm>
          <a:prstGeom prst="ellipse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Legal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liability</a:t>
            </a:r>
          </a:p>
        </p:txBody>
      </p:sp>
      <p:sp>
        <p:nvSpPr>
          <p:cNvPr id="352261" name="Oval 5"/>
          <p:cNvSpPr>
            <a:spLocks noChangeArrowheads="1"/>
          </p:cNvSpPr>
          <p:nvPr/>
        </p:nvSpPr>
        <p:spPr bwMode="auto">
          <a:xfrm>
            <a:off x="5575300" y="2101850"/>
            <a:ext cx="3108325" cy="1371600"/>
          </a:xfrm>
          <a:prstGeom prst="ellipse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Division of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CPA firms</a:t>
            </a:r>
          </a:p>
        </p:txBody>
      </p:sp>
      <p:sp>
        <p:nvSpPr>
          <p:cNvPr id="352262" name="Oval 6"/>
          <p:cNvSpPr>
            <a:spLocks noChangeArrowheads="1"/>
          </p:cNvSpPr>
          <p:nvPr/>
        </p:nvSpPr>
        <p:spPr bwMode="auto">
          <a:xfrm>
            <a:off x="2284413" y="5065713"/>
            <a:ext cx="4570412" cy="1371600"/>
          </a:xfrm>
          <a:prstGeom prst="ellipse">
            <a:avLst/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00"/>
                </a:solidFill>
                <a:latin typeface="Times New Roman" pitchFamily="18" charset="0"/>
              </a:rPr>
              <a:t>Code of Professional</a:t>
            </a:r>
          </a:p>
          <a:p>
            <a:pPr algn="ctr" eaLnBrk="1" hangingPunct="1"/>
            <a:r>
              <a:rPr lang="en-US" sz="3200">
                <a:solidFill>
                  <a:srgbClr val="000000"/>
                </a:solidFill>
                <a:latin typeface="Times New Roman" pitchFamily="18" charset="0"/>
              </a:rPr>
              <a:t>Conduct</a:t>
            </a:r>
          </a:p>
        </p:txBody>
      </p:sp>
      <p:cxnSp>
        <p:nvCxnSpPr>
          <p:cNvPr id="352263" name="AutoShape 7"/>
          <p:cNvCxnSpPr>
            <a:cxnSpLocks noChangeShapeType="1"/>
            <a:stCxn id="352260" idx="3"/>
            <a:endCxn id="352259" idx="1"/>
          </p:cNvCxnSpPr>
          <p:nvPr/>
        </p:nvCxnSpPr>
        <p:spPr bwMode="auto">
          <a:xfrm rot="16200000" flipH="1">
            <a:off x="8810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52264" name="AutoShape 8"/>
          <p:cNvCxnSpPr>
            <a:cxnSpLocks noChangeShapeType="1"/>
            <a:stCxn id="352261" idx="5"/>
            <a:endCxn id="352259" idx="3"/>
          </p:cNvCxnSpPr>
          <p:nvPr/>
        </p:nvCxnSpPr>
        <p:spPr bwMode="auto">
          <a:xfrm rot="5400000">
            <a:off x="7281863" y="3302000"/>
            <a:ext cx="976312" cy="9159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52265" name="AutoShape 9"/>
          <p:cNvCxnSpPr>
            <a:cxnSpLocks noChangeShapeType="1"/>
            <a:stCxn id="352262" idx="0"/>
            <a:endCxn id="352259" idx="2"/>
          </p:cNvCxnSpPr>
          <p:nvPr/>
        </p:nvCxnSpPr>
        <p:spPr bwMode="auto">
          <a:xfrm flipV="1">
            <a:off x="4570413" y="4567238"/>
            <a:ext cx="0" cy="49847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4</a:t>
            </a:r>
          </a:p>
        </p:txBody>
      </p:sp>
      <p:sp>
        <p:nvSpPr>
          <p:cNvPr id="299011" name="Rectangle 3"/>
          <p:cNvSpPr>
            <a:spLocks noChangeArrowheads="1"/>
          </p:cNvSpPr>
          <p:nvPr/>
        </p:nvSpPr>
        <p:spPr bwMode="auto">
          <a:xfrm>
            <a:off x="1187450" y="2284413"/>
            <a:ext cx="6764338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Describe the purpose and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content of the AICPA</a:t>
            </a:r>
            <a:r>
              <a:rPr lang="en-US" sz="4400" b="1" i="1">
                <a:latin typeface="Times New Roman" pitchFamily="18" charset="0"/>
              </a:rPr>
              <a:t> Code</a:t>
            </a:r>
            <a:endParaRPr lang="en-US" sz="4400" b="1">
              <a:latin typeface="Times New Roman" pitchFamily="18" charset="0"/>
            </a:endParaRPr>
          </a:p>
          <a:p>
            <a:pPr algn="ctr">
              <a:spcBef>
                <a:spcPct val="20000"/>
              </a:spcBef>
            </a:pPr>
            <a:r>
              <a:rPr lang="en-US" sz="4400" b="1" i="1">
                <a:latin typeface="Times New Roman" pitchFamily="18" charset="0"/>
              </a:rPr>
              <a:t>of Professional Conduct</a:t>
            </a:r>
            <a:r>
              <a:rPr lang="en-US" sz="4400" b="1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4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of Professional Conduct</a:t>
            </a:r>
          </a:p>
        </p:txBody>
      </p:sp>
      <p:sp>
        <p:nvSpPr>
          <p:cNvPr id="300035" name="Rectangle 3"/>
          <p:cNvSpPr>
            <a:spLocks noChangeArrowheads="1"/>
          </p:cNvSpPr>
          <p:nvPr/>
        </p:nvSpPr>
        <p:spPr bwMode="auto">
          <a:xfrm>
            <a:off x="912813" y="2284413"/>
            <a:ext cx="1828800" cy="17367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3200">
                <a:latin typeface="Times New Roman" pitchFamily="18" charset="0"/>
              </a:rPr>
              <a:t>Principles</a:t>
            </a:r>
          </a:p>
        </p:txBody>
      </p:sp>
      <p:sp>
        <p:nvSpPr>
          <p:cNvPr id="300036" name="Rectangle 4"/>
          <p:cNvSpPr>
            <a:spLocks noChangeArrowheads="1"/>
          </p:cNvSpPr>
          <p:nvPr/>
        </p:nvSpPr>
        <p:spPr bwMode="auto">
          <a:xfrm>
            <a:off x="2741613" y="2284413"/>
            <a:ext cx="5484812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Ideal standards of ethical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conduct in philosophical terms</a:t>
            </a:r>
          </a:p>
        </p:txBody>
      </p:sp>
      <p:sp>
        <p:nvSpPr>
          <p:cNvPr id="300037" name="Rectangle 5"/>
          <p:cNvSpPr>
            <a:spLocks noChangeArrowheads="1"/>
          </p:cNvSpPr>
          <p:nvPr/>
        </p:nvSpPr>
        <p:spPr bwMode="auto">
          <a:xfrm>
            <a:off x="2741613" y="3381375"/>
            <a:ext cx="5484812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>
            <a:outerShdw dist="35921" dir="2700000" algn="ctr" rotWithShape="0">
              <a:schemeClr val="accent2"/>
            </a:outerShdw>
          </a:effectLst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They are not enforceable.</a:t>
            </a:r>
          </a:p>
        </p:txBody>
      </p:sp>
      <p:sp>
        <p:nvSpPr>
          <p:cNvPr id="300038" name="Rectangle 6"/>
          <p:cNvSpPr>
            <a:spLocks noChangeArrowheads="1"/>
          </p:cNvSpPr>
          <p:nvPr/>
        </p:nvSpPr>
        <p:spPr bwMode="auto">
          <a:xfrm>
            <a:off x="912813" y="4386263"/>
            <a:ext cx="1828800" cy="17367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3200">
                <a:latin typeface="Times New Roman" pitchFamily="18" charset="0"/>
              </a:rPr>
              <a:t>Rules of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conduct</a:t>
            </a:r>
          </a:p>
        </p:txBody>
      </p:sp>
      <p:sp>
        <p:nvSpPr>
          <p:cNvPr id="300039" name="Rectangle 7"/>
          <p:cNvSpPr>
            <a:spLocks noChangeArrowheads="1"/>
          </p:cNvSpPr>
          <p:nvPr/>
        </p:nvSpPr>
        <p:spPr bwMode="auto">
          <a:xfrm>
            <a:off x="2741613" y="4386263"/>
            <a:ext cx="5484812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Minimum standards of ethical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conduct stated as specific rules</a:t>
            </a:r>
          </a:p>
        </p:txBody>
      </p:sp>
      <p:sp>
        <p:nvSpPr>
          <p:cNvPr id="300040" name="Rectangle 8"/>
          <p:cNvSpPr>
            <a:spLocks noChangeArrowheads="1"/>
          </p:cNvSpPr>
          <p:nvPr/>
        </p:nvSpPr>
        <p:spPr bwMode="auto">
          <a:xfrm>
            <a:off x="2741613" y="5483225"/>
            <a:ext cx="5484812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>
            <a:outerShdw dist="35921" dir="2700000" algn="ctr" rotWithShape="0">
              <a:schemeClr val="accent2"/>
            </a:outerShdw>
          </a:effectLst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They are enforceable.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0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0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0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0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0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0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5" grpId="0" animBg="1" autoUpdateAnimBg="0"/>
      <p:bldP spid="300036" grpId="0" animBg="1" autoUpdateAnimBg="0"/>
      <p:bldP spid="300037" grpId="0" animBg="1" autoUpdateAnimBg="0"/>
      <p:bldP spid="300038" grpId="0" animBg="1" autoUpdateAnimBg="0"/>
      <p:bldP spid="300039" grpId="0" animBg="1" autoUpdateAnimBg="0"/>
      <p:bldP spid="300040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of Professional Conduct</a:t>
            </a:r>
          </a:p>
        </p:txBody>
      </p:sp>
      <p:sp>
        <p:nvSpPr>
          <p:cNvPr id="354307" name="Rectangle 1027"/>
          <p:cNvSpPr>
            <a:spLocks noChangeArrowheads="1"/>
          </p:cNvSpPr>
          <p:nvPr/>
        </p:nvSpPr>
        <p:spPr bwMode="auto">
          <a:xfrm>
            <a:off x="455613" y="2741613"/>
            <a:ext cx="2376487" cy="26511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3200">
                <a:latin typeface="Times New Roman" pitchFamily="18" charset="0"/>
              </a:rPr>
              <a:t>Interpretation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of the rules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of conduct</a:t>
            </a:r>
          </a:p>
        </p:txBody>
      </p:sp>
      <p:sp>
        <p:nvSpPr>
          <p:cNvPr id="354308" name="Rectangle 1028"/>
          <p:cNvSpPr>
            <a:spLocks noChangeArrowheads="1"/>
          </p:cNvSpPr>
          <p:nvPr/>
        </p:nvSpPr>
        <p:spPr bwMode="auto">
          <a:xfrm>
            <a:off x="2833688" y="2741613"/>
            <a:ext cx="5849937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Interpretation of the rules of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conduct by the AICPA Division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of Professional Ethics</a:t>
            </a:r>
          </a:p>
        </p:txBody>
      </p:sp>
      <p:sp>
        <p:nvSpPr>
          <p:cNvPr id="354309" name="Rectangle 1029"/>
          <p:cNvSpPr>
            <a:spLocks noChangeArrowheads="1"/>
          </p:cNvSpPr>
          <p:nvPr/>
        </p:nvSpPr>
        <p:spPr bwMode="auto">
          <a:xfrm>
            <a:off x="2833688" y="4295775"/>
            <a:ext cx="5849937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>
            <a:outerShdw dist="35921" dir="2700000" algn="ctr" rotWithShape="0">
              <a:schemeClr val="accent2"/>
            </a:outerShdw>
          </a:effectLst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They are not enforceable, but a</a:t>
            </a:r>
          </a:p>
          <a:p>
            <a:pPr algn="ctr"/>
            <a:r>
              <a:rPr lang="en-US" sz="3200">
                <a:latin typeface="Times New Roman" pitchFamily="18" charset="0"/>
              </a:rPr>
              <a:t>practitioner must justify departure.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4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9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of Professional Conduct</a:t>
            </a:r>
          </a:p>
        </p:txBody>
      </p:sp>
      <p:sp>
        <p:nvSpPr>
          <p:cNvPr id="355331" name="Rectangle 3"/>
          <p:cNvSpPr>
            <a:spLocks noChangeArrowheads="1"/>
          </p:cNvSpPr>
          <p:nvPr/>
        </p:nvSpPr>
        <p:spPr bwMode="auto">
          <a:xfrm>
            <a:off x="90488" y="2466975"/>
            <a:ext cx="1644650" cy="31988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3200">
                <a:latin typeface="Times New Roman" pitchFamily="18" charset="0"/>
              </a:rPr>
              <a:t>Ethical</a:t>
            </a:r>
          </a:p>
          <a:p>
            <a:pPr algn="ctr"/>
            <a:r>
              <a:rPr lang="en-US" sz="3200">
                <a:latin typeface="Times New Roman" pitchFamily="18" charset="0"/>
              </a:rPr>
              <a:t>rulings</a:t>
            </a:r>
          </a:p>
        </p:txBody>
      </p:sp>
      <p:sp>
        <p:nvSpPr>
          <p:cNvPr id="355332" name="Rectangle 4"/>
          <p:cNvSpPr>
            <a:spLocks noChangeArrowheads="1"/>
          </p:cNvSpPr>
          <p:nvPr/>
        </p:nvSpPr>
        <p:spPr bwMode="auto">
          <a:xfrm>
            <a:off x="1736725" y="2466975"/>
            <a:ext cx="7313613" cy="210185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Published explanations and answers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to questions about the rules of conduct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submitted to the AICPA by practitioners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and others interested in ethical requirements</a:t>
            </a:r>
          </a:p>
        </p:txBody>
      </p:sp>
      <p:sp>
        <p:nvSpPr>
          <p:cNvPr id="355333" name="Rectangle 5"/>
          <p:cNvSpPr>
            <a:spLocks noChangeArrowheads="1"/>
          </p:cNvSpPr>
          <p:nvPr/>
        </p:nvSpPr>
        <p:spPr bwMode="auto">
          <a:xfrm>
            <a:off x="1736725" y="4570413"/>
            <a:ext cx="7313613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>
            <a:outerShdw dist="35921" dir="2700000" algn="ctr" rotWithShape="0">
              <a:schemeClr val="accent2"/>
            </a:outerShdw>
          </a:effectLst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They are not enforceable, but a</a:t>
            </a:r>
          </a:p>
          <a:p>
            <a:pPr algn="ctr"/>
            <a:r>
              <a:rPr lang="en-US" sz="3200">
                <a:latin typeface="Times New Roman" pitchFamily="18" charset="0"/>
              </a:rPr>
              <a:t>practitioner must justify departure.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3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Ethical Principles</a:t>
            </a:r>
          </a:p>
        </p:txBody>
      </p:sp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822325" y="2284413"/>
            <a:ext cx="7496175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1. Responsibilities</a:t>
            </a:r>
          </a:p>
        </p:txBody>
      </p:sp>
      <p:sp>
        <p:nvSpPr>
          <p:cNvPr id="324612" name="Text Box 4"/>
          <p:cNvSpPr txBox="1">
            <a:spLocks noChangeArrowheads="1"/>
          </p:cNvSpPr>
          <p:nvPr/>
        </p:nvSpPr>
        <p:spPr bwMode="auto">
          <a:xfrm>
            <a:off x="822325" y="2924175"/>
            <a:ext cx="7496175" cy="10969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Professionals should exercise sensitive and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moral judgments in all their activities.</a:t>
            </a:r>
          </a:p>
        </p:txBody>
      </p:sp>
      <p:sp>
        <p:nvSpPr>
          <p:cNvPr id="324613" name="Text Box 5"/>
          <p:cNvSpPr txBox="1">
            <a:spLocks noChangeArrowheads="1"/>
          </p:cNvSpPr>
          <p:nvPr/>
        </p:nvSpPr>
        <p:spPr bwMode="auto">
          <a:xfrm>
            <a:off x="822325" y="4843463"/>
            <a:ext cx="7496175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Members should accept the obligation to act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in a way that will serve and honor the public.</a:t>
            </a:r>
          </a:p>
        </p:txBody>
      </p:sp>
      <p:sp>
        <p:nvSpPr>
          <p:cNvPr id="324614" name="Text Box 6"/>
          <p:cNvSpPr txBox="1">
            <a:spLocks noChangeArrowheads="1"/>
          </p:cNvSpPr>
          <p:nvPr/>
        </p:nvSpPr>
        <p:spPr bwMode="auto">
          <a:xfrm>
            <a:off x="822325" y="4203700"/>
            <a:ext cx="7496175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2. Public Interest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 autoUpdateAnimBg="0"/>
      <p:bldP spid="324612" grpId="0" animBg="1" autoUpdateAnimBg="0"/>
      <p:bldP spid="324613" grpId="0" animBg="1" autoUpdateAnimBg="0"/>
      <p:bldP spid="324614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Ethical Principles</a:t>
            </a:r>
          </a:p>
        </p:txBody>
      </p:sp>
      <p:sp>
        <p:nvSpPr>
          <p:cNvPr id="356355" name="Rectangle 3"/>
          <p:cNvSpPr>
            <a:spLocks noChangeArrowheads="1"/>
          </p:cNvSpPr>
          <p:nvPr/>
        </p:nvSpPr>
        <p:spPr bwMode="auto">
          <a:xfrm>
            <a:off x="822325" y="2284413"/>
            <a:ext cx="7496175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3. Integrity</a:t>
            </a:r>
          </a:p>
        </p:txBody>
      </p:sp>
      <p:sp>
        <p:nvSpPr>
          <p:cNvPr id="356356" name="Text Box 4"/>
          <p:cNvSpPr txBox="1">
            <a:spLocks noChangeArrowheads="1"/>
          </p:cNvSpPr>
          <p:nvPr/>
        </p:nvSpPr>
        <p:spPr bwMode="auto">
          <a:xfrm>
            <a:off x="822325" y="2924175"/>
            <a:ext cx="7496175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Members should perform all responsibilities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with integrity to maintain public confidence.</a:t>
            </a:r>
          </a:p>
        </p:txBody>
      </p:sp>
      <p:sp>
        <p:nvSpPr>
          <p:cNvPr id="356357" name="Text Box 5"/>
          <p:cNvSpPr txBox="1">
            <a:spLocks noChangeArrowheads="1"/>
          </p:cNvSpPr>
          <p:nvPr/>
        </p:nvSpPr>
        <p:spPr bwMode="auto">
          <a:xfrm>
            <a:off x="822325" y="4843463"/>
            <a:ext cx="7496175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Members should be objective, independent,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and free of conflicts of interest.</a:t>
            </a:r>
          </a:p>
        </p:txBody>
      </p:sp>
      <p:sp>
        <p:nvSpPr>
          <p:cNvPr id="356358" name="Text Box 6"/>
          <p:cNvSpPr txBox="1">
            <a:spLocks noChangeArrowheads="1"/>
          </p:cNvSpPr>
          <p:nvPr/>
        </p:nvSpPr>
        <p:spPr bwMode="auto">
          <a:xfrm>
            <a:off x="822325" y="4203700"/>
            <a:ext cx="7496175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4. Objectivity and Independence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56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6" grpId="0" animBg="1" autoUpdateAnimBg="0"/>
      <p:bldP spid="356357" grpId="0" animBg="1" autoUpdateAnimBg="0"/>
      <p:bldP spid="356358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Ethical Principles</a:t>
            </a:r>
          </a:p>
        </p:txBody>
      </p:sp>
      <p:sp>
        <p:nvSpPr>
          <p:cNvPr id="357379" name="Rectangle 3"/>
          <p:cNvSpPr>
            <a:spLocks noChangeArrowheads="1"/>
          </p:cNvSpPr>
          <p:nvPr/>
        </p:nvSpPr>
        <p:spPr bwMode="auto">
          <a:xfrm>
            <a:off x="822325" y="2284413"/>
            <a:ext cx="7496175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5. Due Care</a:t>
            </a:r>
          </a:p>
        </p:txBody>
      </p:sp>
      <p:sp>
        <p:nvSpPr>
          <p:cNvPr id="357380" name="Text Box 4"/>
          <p:cNvSpPr txBox="1">
            <a:spLocks noChangeArrowheads="1"/>
          </p:cNvSpPr>
          <p:nvPr/>
        </p:nvSpPr>
        <p:spPr bwMode="auto">
          <a:xfrm>
            <a:off x="822325" y="2924175"/>
            <a:ext cx="7496175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Members should observe the profession’s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standards and strive to improve competence.</a:t>
            </a:r>
          </a:p>
        </p:txBody>
      </p:sp>
      <p:sp>
        <p:nvSpPr>
          <p:cNvPr id="357381" name="Text Box 5"/>
          <p:cNvSpPr txBox="1">
            <a:spLocks noChangeArrowheads="1"/>
          </p:cNvSpPr>
          <p:nvPr/>
        </p:nvSpPr>
        <p:spPr bwMode="auto">
          <a:xfrm>
            <a:off x="822325" y="4843463"/>
            <a:ext cx="7496175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A member in public practice should observe 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the </a:t>
            </a:r>
            <a:r>
              <a:rPr lang="en-US" sz="3200" i="1">
                <a:latin typeface="Times New Roman" pitchFamily="18" charset="0"/>
              </a:rPr>
              <a:t>Code of Professional Conduct.</a:t>
            </a:r>
          </a:p>
        </p:txBody>
      </p:sp>
      <p:sp>
        <p:nvSpPr>
          <p:cNvPr id="357382" name="Text Box 6"/>
          <p:cNvSpPr txBox="1">
            <a:spLocks noChangeArrowheads="1"/>
          </p:cNvSpPr>
          <p:nvPr/>
        </p:nvSpPr>
        <p:spPr bwMode="auto">
          <a:xfrm>
            <a:off x="822325" y="4203700"/>
            <a:ext cx="7496175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6. Scope and Nature of Services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7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7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57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80" grpId="0" animBg="1" autoUpdateAnimBg="0"/>
      <p:bldP spid="357381" grpId="0" animBg="1" autoUpdateAnimBg="0"/>
      <p:bldP spid="357382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Standards of Conduct</a:t>
            </a:r>
          </a:p>
        </p:txBody>
      </p:sp>
      <p:sp>
        <p:nvSpPr>
          <p:cNvPr id="329737" name="Line 9"/>
          <p:cNvSpPr>
            <a:spLocks noChangeShapeType="1"/>
          </p:cNvSpPr>
          <p:nvPr/>
        </p:nvSpPr>
        <p:spPr bwMode="auto">
          <a:xfrm flipH="1">
            <a:off x="2284413" y="2376488"/>
            <a:ext cx="45704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740" name="Rectangle 12"/>
          <p:cNvSpPr>
            <a:spLocks noChangeArrowheads="1"/>
          </p:cNvSpPr>
          <p:nvPr/>
        </p:nvSpPr>
        <p:spPr bwMode="auto">
          <a:xfrm>
            <a:off x="7037388" y="2055813"/>
            <a:ext cx="1828800" cy="639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r>
              <a:rPr lang="en-US" sz="3200">
                <a:latin typeface="Times New Roman" pitchFamily="18" charset="0"/>
              </a:rPr>
              <a:t>Principles</a:t>
            </a:r>
          </a:p>
        </p:txBody>
      </p:sp>
      <p:sp>
        <p:nvSpPr>
          <p:cNvPr id="329741" name="Rectangle 13"/>
          <p:cNvSpPr>
            <a:spLocks noChangeArrowheads="1"/>
          </p:cNvSpPr>
          <p:nvPr/>
        </p:nvSpPr>
        <p:spPr bwMode="auto">
          <a:xfrm>
            <a:off x="7037388" y="4386263"/>
            <a:ext cx="1550987" cy="1096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r>
              <a:rPr lang="en-US" sz="3200">
                <a:latin typeface="Times New Roman" pitchFamily="18" charset="0"/>
              </a:rPr>
              <a:t>Rules of</a:t>
            </a:r>
          </a:p>
          <a:p>
            <a:r>
              <a:rPr lang="en-US" sz="3200">
                <a:latin typeface="Times New Roman" pitchFamily="18" charset="0"/>
              </a:rPr>
              <a:t>conduct</a:t>
            </a:r>
          </a:p>
        </p:txBody>
      </p:sp>
      <p:sp>
        <p:nvSpPr>
          <p:cNvPr id="329742" name="Rectangle 14"/>
          <p:cNvSpPr>
            <a:spLocks noChangeArrowheads="1"/>
          </p:cNvSpPr>
          <p:nvPr/>
        </p:nvSpPr>
        <p:spPr bwMode="auto">
          <a:xfrm>
            <a:off x="2284413" y="4935538"/>
            <a:ext cx="4570412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Substandard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conduct</a:t>
            </a:r>
          </a:p>
        </p:txBody>
      </p:sp>
      <p:sp>
        <p:nvSpPr>
          <p:cNvPr id="329743" name="Line 15"/>
          <p:cNvSpPr>
            <a:spLocks noChangeShapeType="1"/>
          </p:cNvSpPr>
          <p:nvPr/>
        </p:nvSpPr>
        <p:spPr bwMode="auto">
          <a:xfrm>
            <a:off x="2284413" y="2376488"/>
            <a:ext cx="0" cy="2559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9744" name="Text Box 16"/>
          <p:cNvSpPr txBox="1">
            <a:spLocks noChangeArrowheads="1"/>
          </p:cNvSpPr>
          <p:nvPr/>
        </p:nvSpPr>
        <p:spPr bwMode="auto">
          <a:xfrm>
            <a:off x="365125" y="1827213"/>
            <a:ext cx="18288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Ideal</a:t>
            </a:r>
          </a:p>
          <a:p>
            <a:pPr eaLnBrk="1" hangingPunct="1"/>
            <a:r>
              <a:rPr lang="en-US" sz="3200">
                <a:latin typeface="Times New Roman" pitchFamily="18" charset="0"/>
              </a:rPr>
              <a:t>conduct</a:t>
            </a:r>
          </a:p>
        </p:txBody>
      </p:sp>
      <p:sp>
        <p:nvSpPr>
          <p:cNvPr id="329745" name="Text Box 17"/>
          <p:cNvSpPr txBox="1">
            <a:spLocks noChangeArrowheads="1"/>
          </p:cNvSpPr>
          <p:nvPr/>
        </p:nvSpPr>
        <p:spPr bwMode="auto">
          <a:xfrm>
            <a:off x="365125" y="4386263"/>
            <a:ext cx="18288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Minimum</a:t>
            </a:r>
          </a:p>
          <a:p>
            <a:pPr eaLnBrk="1" hangingPunct="1"/>
            <a:r>
              <a:rPr lang="en-US" sz="3200">
                <a:latin typeface="Times New Roman" pitchFamily="18" charset="0"/>
              </a:rPr>
              <a:t>Level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Ethics?</a:t>
            </a:r>
          </a:p>
        </p:txBody>
      </p:sp>
      <p:sp>
        <p:nvSpPr>
          <p:cNvPr id="279555" name="Rectangle 3"/>
          <p:cNvSpPr>
            <a:spLocks noChangeArrowheads="1"/>
          </p:cNvSpPr>
          <p:nvPr/>
        </p:nvSpPr>
        <p:spPr bwMode="auto">
          <a:xfrm>
            <a:off x="1552575" y="2284413"/>
            <a:ext cx="6032500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Ethics can be defined broadly as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 set of moral principles or values</a:t>
            </a: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.</a:t>
            </a:r>
            <a:endParaRPr lang="en-US" sz="3200">
              <a:latin typeface="Times New Roman" pitchFamily="18" charset="0"/>
            </a:endParaRPr>
          </a:p>
        </p:txBody>
      </p:sp>
      <p:sp>
        <p:nvSpPr>
          <p:cNvPr id="279556" name="Rectangle 4"/>
          <p:cNvSpPr>
            <a:spLocks noChangeArrowheads="1"/>
          </p:cNvSpPr>
          <p:nvPr/>
        </p:nvSpPr>
        <p:spPr bwMode="auto">
          <a:xfrm>
            <a:off x="1552575" y="3381375"/>
            <a:ext cx="6032500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Each of us has such a set of values.</a:t>
            </a:r>
          </a:p>
        </p:txBody>
      </p:sp>
      <p:sp>
        <p:nvSpPr>
          <p:cNvPr id="279557" name="Rectangle 5"/>
          <p:cNvSpPr>
            <a:spLocks noChangeArrowheads="1"/>
          </p:cNvSpPr>
          <p:nvPr/>
        </p:nvSpPr>
        <p:spPr bwMode="auto">
          <a:xfrm>
            <a:off x="1552575" y="4021138"/>
            <a:ext cx="6032500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We may or may not have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considered them explicitly.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9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79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7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5" grpId="0" animBg="1" autoUpdateAnimBg="0"/>
      <p:bldP spid="279556" grpId="0" animBg="1" autoUpdateAnimBg="0"/>
      <p:bldP spid="279557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5</a:t>
            </a:r>
          </a:p>
        </p:txBody>
      </p:sp>
      <p:sp>
        <p:nvSpPr>
          <p:cNvPr id="318468" name="Rectangle 4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Describe factors that influence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auditor independence.</a:t>
            </a:r>
          </a:p>
        </p:txBody>
      </p:sp>
    </p:spTree>
  </p:cSld>
  <p:clrMapOvr>
    <a:masterClrMapping/>
  </p:clrMapOvr>
  <p:transition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Independence</a:t>
            </a:r>
          </a:p>
        </p:txBody>
      </p:sp>
      <p:sp>
        <p:nvSpPr>
          <p:cNvPr id="365571" name="Rectangle 3"/>
          <p:cNvSpPr>
            <a:spLocks noChangeArrowheads="1"/>
          </p:cNvSpPr>
          <p:nvPr/>
        </p:nvSpPr>
        <p:spPr bwMode="auto">
          <a:xfrm>
            <a:off x="1187450" y="2284413"/>
            <a:ext cx="6764338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Independence means taking an unbiased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viewpoint in performing audit tests.</a:t>
            </a:r>
          </a:p>
        </p:txBody>
      </p:sp>
      <p:sp>
        <p:nvSpPr>
          <p:cNvPr id="365573" name="Rectangle 5"/>
          <p:cNvSpPr>
            <a:spLocks noChangeArrowheads="1"/>
          </p:cNvSpPr>
          <p:nvPr/>
        </p:nvSpPr>
        <p:spPr bwMode="auto">
          <a:xfrm>
            <a:off x="1187450" y="3381375"/>
            <a:ext cx="6764338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Independence</a:t>
            </a: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</a:rPr>
              <a:t>in fact</a:t>
            </a:r>
          </a:p>
        </p:txBody>
      </p:sp>
      <p:sp>
        <p:nvSpPr>
          <p:cNvPr id="365574" name="Rectangle 6"/>
          <p:cNvSpPr>
            <a:spLocks noChangeArrowheads="1"/>
          </p:cNvSpPr>
          <p:nvPr/>
        </p:nvSpPr>
        <p:spPr bwMode="auto">
          <a:xfrm>
            <a:off x="1187450" y="4021138"/>
            <a:ext cx="6764338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Independence</a:t>
            </a: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</a:rPr>
              <a:t>in appearance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6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1" grpId="0" animBg="1" autoUpdateAnimBg="0"/>
      <p:bldP spid="365573" grpId="0" animBg="1" autoUpdateAnimBg="0"/>
      <p:bldP spid="365574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Independence</a:t>
            </a:r>
          </a:p>
        </p:txBody>
      </p:sp>
      <p:sp>
        <p:nvSpPr>
          <p:cNvPr id="368647" name="Text Box 7"/>
          <p:cNvSpPr txBox="1">
            <a:spLocks noChangeArrowheads="1"/>
          </p:cNvSpPr>
          <p:nvPr/>
        </p:nvSpPr>
        <p:spPr bwMode="auto">
          <a:xfrm>
            <a:off x="1370013" y="2284413"/>
            <a:ext cx="6399212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Audit committee</a:t>
            </a:r>
          </a:p>
        </p:txBody>
      </p:sp>
      <p:sp>
        <p:nvSpPr>
          <p:cNvPr id="368648" name="Text Box 8"/>
          <p:cNvSpPr txBox="1">
            <a:spLocks noChangeArrowheads="1"/>
          </p:cNvSpPr>
          <p:nvPr/>
        </p:nvSpPr>
        <p:spPr bwMode="auto">
          <a:xfrm>
            <a:off x="1370013" y="2924175"/>
            <a:ext cx="6399212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Shopping for accounting principles</a:t>
            </a:r>
          </a:p>
        </p:txBody>
      </p:sp>
      <p:sp>
        <p:nvSpPr>
          <p:cNvPr id="368649" name="Text Box 9"/>
          <p:cNvSpPr txBox="1">
            <a:spLocks noChangeArrowheads="1"/>
          </p:cNvSpPr>
          <p:nvPr/>
        </p:nvSpPr>
        <p:spPr bwMode="auto">
          <a:xfrm>
            <a:off x="1370013" y="3563938"/>
            <a:ext cx="6399212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Approval of auditors by stockholders</a:t>
            </a:r>
          </a:p>
        </p:txBody>
      </p:sp>
      <p:sp>
        <p:nvSpPr>
          <p:cNvPr id="368650" name="Text Box 10"/>
          <p:cNvSpPr txBox="1">
            <a:spLocks noChangeArrowheads="1"/>
          </p:cNvSpPr>
          <p:nvPr/>
        </p:nvSpPr>
        <p:spPr bwMode="auto">
          <a:xfrm>
            <a:off x="1370013" y="4203700"/>
            <a:ext cx="6399212" cy="10969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Engagement and payment of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audit fees by management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8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68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8" grpId="0" animBg="1" autoUpdateAnimBg="0"/>
      <p:bldP spid="368649" grpId="0" animBg="1" autoUpdateAnimBg="0"/>
      <p:bldP spid="368650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Revision of SEC Auditor Independence Requirements</a:t>
            </a:r>
          </a:p>
        </p:txBody>
      </p:sp>
      <p:sp>
        <p:nvSpPr>
          <p:cNvPr id="366595" name="Rectangle 3"/>
          <p:cNvSpPr>
            <a:spLocks noChangeArrowheads="1"/>
          </p:cNvSpPr>
          <p:nvPr/>
        </p:nvSpPr>
        <p:spPr bwMode="auto">
          <a:xfrm>
            <a:off x="1187450" y="2284413"/>
            <a:ext cx="6764338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Ownership interests</a:t>
            </a:r>
          </a:p>
        </p:txBody>
      </p:sp>
      <p:sp>
        <p:nvSpPr>
          <p:cNvPr id="366598" name="Rectangle 6"/>
          <p:cNvSpPr>
            <a:spLocks noChangeArrowheads="1"/>
          </p:cNvSpPr>
          <p:nvPr/>
        </p:nvSpPr>
        <p:spPr bwMode="auto">
          <a:xfrm>
            <a:off x="1187450" y="2924175"/>
            <a:ext cx="6764338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IT and other nonaudit services</a:t>
            </a:r>
          </a:p>
        </p:txBody>
      </p:sp>
      <p:sp>
        <p:nvSpPr>
          <p:cNvPr id="366599" name="Rectangle 7"/>
          <p:cNvSpPr>
            <a:spLocks noChangeArrowheads="1"/>
          </p:cNvSpPr>
          <p:nvPr/>
        </p:nvSpPr>
        <p:spPr bwMode="auto">
          <a:xfrm>
            <a:off x="1187450" y="3563938"/>
            <a:ext cx="6764338" cy="210185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ISB pronouncements and interpretations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 remain enforceable unless they conflict 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with the independence rulings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 issued by the SEC.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6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5" grpId="0" animBg="1" autoUpdateAnimBg="0"/>
      <p:bldP spid="366598" grpId="0" animBg="1" autoUpdateAnimBg="0"/>
      <p:bldP spid="366599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6</a:t>
            </a:r>
          </a:p>
        </p:txBody>
      </p:sp>
      <p:sp>
        <p:nvSpPr>
          <p:cNvPr id="361475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Apply the AICPA</a:t>
            </a:r>
            <a:r>
              <a:rPr lang="en-US" sz="4400" b="1" i="1">
                <a:latin typeface="Times New Roman" pitchFamily="18" charset="0"/>
              </a:rPr>
              <a:t> Code</a:t>
            </a:r>
            <a:r>
              <a:rPr lang="en-US" sz="4400" b="1">
                <a:latin typeface="Times New Roman" pitchFamily="18" charset="0"/>
              </a:rPr>
              <a:t> rules and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interpretations on independence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and explain their importance.</a:t>
            </a:r>
          </a:p>
        </p:txBody>
      </p:sp>
    </p:spTree>
  </p:cSld>
  <p:clrMapOvr>
    <a:masterClrMapping/>
  </p:clrMapOvr>
  <p:transition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Independence</a:t>
            </a:r>
          </a:p>
        </p:txBody>
      </p:sp>
      <p:sp>
        <p:nvSpPr>
          <p:cNvPr id="330755" name="Rectangle 3"/>
          <p:cNvSpPr>
            <a:spLocks noChangeArrowheads="1"/>
          </p:cNvSpPr>
          <p:nvPr/>
        </p:nvSpPr>
        <p:spPr bwMode="auto">
          <a:xfrm>
            <a:off x="1370013" y="2009775"/>
            <a:ext cx="6399212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Rule 101 – Independence</a:t>
            </a:r>
          </a:p>
        </p:txBody>
      </p:sp>
      <p:sp>
        <p:nvSpPr>
          <p:cNvPr id="330756" name="Rectangle 4"/>
          <p:cNvSpPr>
            <a:spLocks noChangeArrowheads="1"/>
          </p:cNvSpPr>
          <p:nvPr/>
        </p:nvSpPr>
        <p:spPr bwMode="auto">
          <a:xfrm>
            <a:off x="1370013" y="2649538"/>
            <a:ext cx="6399212" cy="255905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A member in public practice shall be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independent in the performance of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professional services as required by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standards promulgated by bodies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designated by Council.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5" grpId="0" animBg="1" autoUpdateAnimBg="0"/>
      <p:bldP spid="330756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Financial Interests</a:t>
            </a:r>
          </a:p>
        </p:txBody>
      </p:sp>
      <p:sp>
        <p:nvSpPr>
          <p:cNvPr id="333827" name="Rectangle 3"/>
          <p:cNvSpPr>
            <a:spLocks noChangeArrowheads="1"/>
          </p:cNvSpPr>
          <p:nvPr/>
        </p:nvSpPr>
        <p:spPr bwMode="auto">
          <a:xfrm>
            <a:off x="1557338" y="2284413"/>
            <a:ext cx="6032500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Interpretations of Rule 101 prohibit 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covered members from owning any 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direct investments in audit clients. </a:t>
            </a:r>
          </a:p>
        </p:txBody>
      </p:sp>
      <p:sp>
        <p:nvSpPr>
          <p:cNvPr id="333829" name="Rectangle 5"/>
          <p:cNvSpPr>
            <a:spLocks noChangeArrowheads="1"/>
          </p:cNvSpPr>
          <p:nvPr/>
        </p:nvSpPr>
        <p:spPr bwMode="auto">
          <a:xfrm>
            <a:off x="1552575" y="3838575"/>
            <a:ext cx="6032500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Direct financial interest</a:t>
            </a:r>
          </a:p>
        </p:txBody>
      </p:sp>
      <p:sp>
        <p:nvSpPr>
          <p:cNvPr id="333830" name="Rectangle 6"/>
          <p:cNvSpPr>
            <a:spLocks noChangeArrowheads="1"/>
          </p:cNvSpPr>
          <p:nvPr/>
        </p:nvSpPr>
        <p:spPr bwMode="auto">
          <a:xfrm>
            <a:off x="1552575" y="4478338"/>
            <a:ext cx="603250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Indirect financial interest</a:t>
            </a:r>
          </a:p>
        </p:txBody>
      </p:sp>
      <p:sp>
        <p:nvSpPr>
          <p:cNvPr id="333831" name="Rectangle 7"/>
          <p:cNvSpPr>
            <a:spLocks noChangeArrowheads="1"/>
          </p:cNvSpPr>
          <p:nvPr/>
        </p:nvSpPr>
        <p:spPr bwMode="auto">
          <a:xfrm>
            <a:off x="1552575" y="5118100"/>
            <a:ext cx="6032500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 eaLnBrk="1" hangingPunct="1"/>
            <a:r>
              <a:rPr lang="en-US" sz="3200">
                <a:latin typeface="Times New Roman" pitchFamily="18" charset="0"/>
              </a:rPr>
              <a:t>Material or immaterial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3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3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33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33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7" grpId="0" animBg="1" autoUpdateAnimBg="0"/>
      <p:bldP spid="333829" grpId="0" animBg="1" autoUpdateAnimBg="0"/>
      <p:bldP spid="333830" grpId="0" animBg="1" autoUpdateAnimBg="0"/>
      <p:bldP spid="333831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Related Financial</a:t>
            </a:r>
            <a:br>
              <a:rPr lang="en-US"/>
            </a:br>
            <a:r>
              <a:rPr lang="en-US"/>
              <a:t>Interests Issues</a:t>
            </a:r>
          </a:p>
        </p:txBody>
      </p:sp>
      <p:sp>
        <p:nvSpPr>
          <p:cNvPr id="335876" name="Text Box 2052"/>
          <p:cNvSpPr txBox="1">
            <a:spLocks noChangeArrowheads="1"/>
          </p:cNvSpPr>
          <p:nvPr/>
        </p:nvSpPr>
        <p:spPr bwMode="auto">
          <a:xfrm>
            <a:off x="1644650" y="1827213"/>
            <a:ext cx="5849938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Former practitioners</a:t>
            </a:r>
          </a:p>
        </p:txBody>
      </p:sp>
      <p:sp>
        <p:nvSpPr>
          <p:cNvPr id="335877" name="Text Box 2053"/>
          <p:cNvSpPr txBox="1">
            <a:spLocks noChangeArrowheads="1"/>
          </p:cNvSpPr>
          <p:nvPr/>
        </p:nvSpPr>
        <p:spPr bwMode="auto">
          <a:xfrm>
            <a:off x="1644650" y="2466975"/>
            <a:ext cx="5849938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Normal lending procedures</a:t>
            </a:r>
          </a:p>
        </p:txBody>
      </p:sp>
      <p:sp>
        <p:nvSpPr>
          <p:cNvPr id="335878" name="Text Box 2054"/>
          <p:cNvSpPr txBox="1">
            <a:spLocks noChangeArrowheads="1"/>
          </p:cNvSpPr>
          <p:nvPr/>
        </p:nvSpPr>
        <p:spPr bwMode="auto">
          <a:xfrm>
            <a:off x="1644650" y="3106738"/>
            <a:ext cx="5849938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Financial interest and employment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of immediate and close family</a:t>
            </a:r>
          </a:p>
        </p:txBody>
      </p:sp>
      <p:sp>
        <p:nvSpPr>
          <p:cNvPr id="335879" name="Text Box 2055"/>
          <p:cNvSpPr txBox="1">
            <a:spLocks noChangeArrowheads="1"/>
          </p:cNvSpPr>
          <p:nvPr/>
        </p:nvSpPr>
        <p:spPr bwMode="auto">
          <a:xfrm>
            <a:off x="1644650" y="4203700"/>
            <a:ext cx="5849938" cy="10969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Joint investor or investee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relationship with client</a:t>
            </a:r>
          </a:p>
        </p:txBody>
      </p:sp>
      <p:sp>
        <p:nvSpPr>
          <p:cNvPr id="335880" name="Text Box 2056"/>
          <p:cNvSpPr txBox="1">
            <a:spLocks noChangeArrowheads="1"/>
          </p:cNvSpPr>
          <p:nvPr/>
        </p:nvSpPr>
        <p:spPr bwMode="auto">
          <a:xfrm>
            <a:off x="1644650" y="5300663"/>
            <a:ext cx="5849938" cy="1096962"/>
          </a:xfrm>
          <a:prstGeom prst="rect">
            <a:avLst/>
          </a:prstGeom>
          <a:gradFill rotWithShape="0">
            <a:gsLst>
              <a:gs pos="0">
                <a:srgbClr val="CC0099">
                  <a:gamma/>
                  <a:shade val="46275"/>
                  <a:invGamma/>
                </a:srgbClr>
              </a:gs>
              <a:gs pos="5000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Director, officer, management,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or employee of a company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3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35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6" grpId="0" animBg="1" autoUpdateAnimBg="0"/>
      <p:bldP spid="335877" grpId="0" animBg="1" autoUpdateAnimBg="0"/>
      <p:bldP spid="335878" grpId="0" animBg="1" autoUpdateAnimBg="0"/>
      <p:bldP spid="335879" grpId="0" animBg="1" autoUpdateAnimBg="0"/>
      <p:bldP spid="335880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Related Financial</a:t>
            </a:r>
            <a:br>
              <a:rPr lang="en-US"/>
            </a:br>
            <a:r>
              <a:rPr lang="en-US"/>
              <a:t>Interests Issues</a:t>
            </a:r>
          </a:p>
        </p:txBody>
      </p:sp>
      <p:sp>
        <p:nvSpPr>
          <p:cNvPr id="336901" name="Rectangle 5"/>
          <p:cNvSpPr>
            <a:spLocks noChangeArrowheads="1"/>
          </p:cNvSpPr>
          <p:nvPr/>
        </p:nvSpPr>
        <p:spPr bwMode="auto">
          <a:xfrm>
            <a:off x="822325" y="2101850"/>
            <a:ext cx="7496175" cy="15541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A lawsuit or intent to start a lawsuit between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 CPA firm and its client is a violation of</a:t>
            </a:r>
          </a:p>
          <a:p>
            <a:pPr algn="ctr"/>
            <a:r>
              <a:rPr lang="en-US" sz="3200">
                <a:latin typeface="Times New Roman" pitchFamily="18" charset="0"/>
              </a:rPr>
              <a:t>Rule 101 for the current audit.</a:t>
            </a:r>
          </a:p>
        </p:txBody>
      </p:sp>
      <p:sp>
        <p:nvSpPr>
          <p:cNvPr id="336902" name="Rectangle 6"/>
          <p:cNvSpPr>
            <a:spLocks noChangeArrowheads="1"/>
          </p:cNvSpPr>
          <p:nvPr/>
        </p:nvSpPr>
        <p:spPr bwMode="auto">
          <a:xfrm>
            <a:off x="822325" y="3656013"/>
            <a:ext cx="7496175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 interpretations permit a CPA firm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to do both bookkeeping and auditing</a:t>
            </a:r>
          </a:p>
          <a:p>
            <a:pPr algn="ctr"/>
            <a:r>
              <a:rPr lang="en-US" sz="3200">
                <a:latin typeface="Times New Roman" pitchFamily="18" charset="0"/>
              </a:rPr>
              <a:t>for the same client.</a:t>
            </a:r>
          </a:p>
        </p:txBody>
      </p:sp>
      <p:sp>
        <p:nvSpPr>
          <p:cNvPr id="336903" name="Rectangle 7"/>
          <p:cNvSpPr>
            <a:spLocks noChangeArrowheads="1"/>
          </p:cNvSpPr>
          <p:nvPr/>
        </p:nvSpPr>
        <p:spPr bwMode="auto">
          <a:xfrm>
            <a:off x="822325" y="5210175"/>
            <a:ext cx="7496175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 SEC prohibits performing bookkeeping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and auditing services by the same CPA firm.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6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02" grpId="0" animBg="1" autoUpdateAnimBg="0"/>
      <p:bldP spid="336903" grpId="0" animBg="1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Related Financial</a:t>
            </a:r>
            <a:br>
              <a:rPr lang="en-US"/>
            </a:br>
            <a:r>
              <a:rPr lang="en-US"/>
              <a:t>Interests Issues</a:t>
            </a:r>
          </a:p>
        </p:txBody>
      </p:sp>
      <p:sp>
        <p:nvSpPr>
          <p:cNvPr id="340995" name="Text Box 1027"/>
          <p:cNvSpPr txBox="1">
            <a:spLocks noChangeArrowheads="1"/>
          </p:cNvSpPr>
          <p:nvPr/>
        </p:nvSpPr>
        <p:spPr bwMode="auto">
          <a:xfrm>
            <a:off x="1552575" y="2741613"/>
            <a:ext cx="2925763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Internal auditing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and extended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audit services</a:t>
            </a:r>
          </a:p>
        </p:txBody>
      </p:sp>
      <p:sp>
        <p:nvSpPr>
          <p:cNvPr id="340997" name="Text Box 1029"/>
          <p:cNvSpPr txBox="1">
            <a:spLocks noChangeArrowheads="1"/>
          </p:cNvSpPr>
          <p:nvPr/>
        </p:nvSpPr>
        <p:spPr bwMode="auto">
          <a:xfrm>
            <a:off x="1552575" y="4295775"/>
            <a:ext cx="2925763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Unpaid fees</a:t>
            </a:r>
          </a:p>
        </p:txBody>
      </p:sp>
      <p:pic>
        <p:nvPicPr>
          <p:cNvPr id="341004" name="Picture 1036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8925" y="2741613"/>
            <a:ext cx="2376488" cy="23764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1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7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Need for Ethics</a:t>
            </a:r>
          </a:p>
        </p:txBody>
      </p:sp>
      <p:sp>
        <p:nvSpPr>
          <p:cNvPr id="280579" name="Rectangle 3"/>
          <p:cNvSpPr>
            <a:spLocks noChangeArrowheads="1"/>
          </p:cNvSpPr>
          <p:nvPr/>
        </p:nvSpPr>
        <p:spPr bwMode="auto">
          <a:xfrm>
            <a:off x="912813" y="2284413"/>
            <a:ext cx="7313612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Ethical behavior is necessary for a society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to function in an orderly manner.</a:t>
            </a:r>
          </a:p>
        </p:txBody>
      </p:sp>
      <p:sp>
        <p:nvSpPr>
          <p:cNvPr id="280580" name="Rectangle 4"/>
          <p:cNvSpPr>
            <a:spLocks noChangeArrowheads="1"/>
          </p:cNvSpPr>
          <p:nvPr/>
        </p:nvSpPr>
        <p:spPr bwMode="auto">
          <a:xfrm>
            <a:off x="912813" y="3381375"/>
            <a:ext cx="7313612" cy="15541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 need for ethics in society is sufficiently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important that many commonly held ethical</a:t>
            </a:r>
          </a:p>
          <a:p>
            <a:pPr algn="ctr"/>
            <a:r>
              <a:rPr lang="en-US" sz="3200">
                <a:latin typeface="Times New Roman" pitchFamily="18" charset="0"/>
              </a:rPr>
              <a:t>values are incorporated into laws.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80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80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animBg="1" autoUpdateAnimBg="0"/>
      <p:bldP spid="280580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 7</a:t>
            </a:r>
          </a:p>
        </p:txBody>
      </p:sp>
      <p:sp>
        <p:nvSpPr>
          <p:cNvPr id="364547" name="Rectangle 3"/>
          <p:cNvSpPr>
            <a:spLocks noChangeArrowheads="1"/>
          </p:cNvSpPr>
          <p:nvPr/>
        </p:nvSpPr>
        <p:spPr bwMode="auto">
          <a:xfrm>
            <a:off x="912813" y="2284413"/>
            <a:ext cx="7313612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Understand the requirements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of other rules under the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AICPA </a:t>
            </a:r>
            <a:r>
              <a:rPr lang="en-US" sz="4400" b="1" i="1">
                <a:latin typeface="Times New Roman" pitchFamily="18" charset="0"/>
              </a:rPr>
              <a:t>Code</a:t>
            </a:r>
            <a:r>
              <a:rPr lang="en-US" sz="4400" b="1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Rules of Conduct</a:t>
            </a:r>
          </a:p>
        </p:txBody>
      </p:sp>
      <p:sp>
        <p:nvSpPr>
          <p:cNvPr id="362499" name="Text Box 3"/>
          <p:cNvSpPr txBox="1">
            <a:spLocks noChangeArrowheads="1"/>
          </p:cNvSpPr>
          <p:nvPr/>
        </p:nvSpPr>
        <p:spPr bwMode="auto">
          <a:xfrm>
            <a:off x="1552575" y="2101850"/>
            <a:ext cx="6032500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101 Independence</a:t>
            </a:r>
          </a:p>
        </p:txBody>
      </p:sp>
      <p:sp>
        <p:nvSpPr>
          <p:cNvPr id="362500" name="Text Box 4"/>
          <p:cNvSpPr txBox="1">
            <a:spLocks noChangeArrowheads="1"/>
          </p:cNvSpPr>
          <p:nvPr/>
        </p:nvSpPr>
        <p:spPr bwMode="auto">
          <a:xfrm>
            <a:off x="1552575" y="2741613"/>
            <a:ext cx="6032500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102 Integrity and objectivity</a:t>
            </a:r>
          </a:p>
        </p:txBody>
      </p:sp>
      <p:sp>
        <p:nvSpPr>
          <p:cNvPr id="362501" name="Text Box 5"/>
          <p:cNvSpPr txBox="1">
            <a:spLocks noChangeArrowheads="1"/>
          </p:cNvSpPr>
          <p:nvPr/>
        </p:nvSpPr>
        <p:spPr bwMode="auto">
          <a:xfrm>
            <a:off x="1552575" y="3381375"/>
            <a:ext cx="6032500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201 General standards</a:t>
            </a:r>
          </a:p>
        </p:txBody>
      </p:sp>
      <p:sp>
        <p:nvSpPr>
          <p:cNvPr id="362502" name="Text Box 6"/>
          <p:cNvSpPr txBox="1">
            <a:spLocks noChangeArrowheads="1"/>
          </p:cNvSpPr>
          <p:nvPr/>
        </p:nvSpPr>
        <p:spPr bwMode="auto">
          <a:xfrm>
            <a:off x="1552575" y="4021138"/>
            <a:ext cx="6032500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202 Compliance with standards</a:t>
            </a:r>
          </a:p>
        </p:txBody>
      </p:sp>
      <p:sp>
        <p:nvSpPr>
          <p:cNvPr id="362503" name="Text Box 7"/>
          <p:cNvSpPr txBox="1">
            <a:spLocks noChangeArrowheads="1"/>
          </p:cNvSpPr>
          <p:nvPr/>
        </p:nvSpPr>
        <p:spPr bwMode="auto">
          <a:xfrm>
            <a:off x="1552575" y="4660900"/>
            <a:ext cx="6032500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203 Accounting principles</a:t>
            </a:r>
          </a:p>
        </p:txBody>
      </p:sp>
      <p:sp>
        <p:nvSpPr>
          <p:cNvPr id="362504" name="Text Box 8"/>
          <p:cNvSpPr txBox="1">
            <a:spLocks noChangeArrowheads="1"/>
          </p:cNvSpPr>
          <p:nvPr/>
        </p:nvSpPr>
        <p:spPr bwMode="auto">
          <a:xfrm>
            <a:off x="1552575" y="5300663"/>
            <a:ext cx="603250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301 Confidential client information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2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2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2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2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2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2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animBg="1" autoUpdateAnimBg="0"/>
      <p:bldP spid="362500" grpId="0" animBg="1" autoUpdateAnimBg="0"/>
      <p:bldP spid="362501" grpId="0" animBg="1" autoUpdateAnimBg="0"/>
      <p:bldP spid="362502" grpId="0" animBg="1" autoUpdateAnimBg="0"/>
      <p:bldP spid="362503" grpId="0" animBg="1" autoUpdateAnimBg="0"/>
      <p:bldP spid="362504" grpId="0" animBg="1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Rules of Conduct</a:t>
            </a:r>
          </a:p>
        </p:txBody>
      </p:sp>
      <p:sp>
        <p:nvSpPr>
          <p:cNvPr id="363523" name="Text Box 3"/>
          <p:cNvSpPr txBox="1">
            <a:spLocks noChangeArrowheads="1"/>
          </p:cNvSpPr>
          <p:nvPr/>
        </p:nvSpPr>
        <p:spPr bwMode="auto">
          <a:xfrm>
            <a:off x="639763" y="2284413"/>
            <a:ext cx="7861300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302 Contingent fees</a:t>
            </a:r>
          </a:p>
        </p:txBody>
      </p:sp>
      <p:sp>
        <p:nvSpPr>
          <p:cNvPr id="363524" name="Text Box 4"/>
          <p:cNvSpPr txBox="1">
            <a:spLocks noChangeArrowheads="1"/>
          </p:cNvSpPr>
          <p:nvPr/>
        </p:nvSpPr>
        <p:spPr bwMode="auto">
          <a:xfrm>
            <a:off x="639763" y="2924175"/>
            <a:ext cx="7861300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501 Acts discreditable</a:t>
            </a:r>
          </a:p>
        </p:txBody>
      </p:sp>
      <p:sp>
        <p:nvSpPr>
          <p:cNvPr id="363525" name="Text Box 5"/>
          <p:cNvSpPr txBox="1">
            <a:spLocks noChangeArrowheads="1"/>
          </p:cNvSpPr>
          <p:nvPr/>
        </p:nvSpPr>
        <p:spPr bwMode="auto">
          <a:xfrm>
            <a:off x="639763" y="3563938"/>
            <a:ext cx="786130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502 Advertising and other forms of solicitation</a:t>
            </a:r>
          </a:p>
        </p:txBody>
      </p:sp>
      <p:sp>
        <p:nvSpPr>
          <p:cNvPr id="363526" name="Text Box 6"/>
          <p:cNvSpPr txBox="1">
            <a:spLocks noChangeArrowheads="1"/>
          </p:cNvSpPr>
          <p:nvPr/>
        </p:nvSpPr>
        <p:spPr bwMode="auto">
          <a:xfrm>
            <a:off x="639763" y="4203700"/>
            <a:ext cx="7861300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503 Commissions and referral fees</a:t>
            </a:r>
          </a:p>
        </p:txBody>
      </p:sp>
      <p:sp>
        <p:nvSpPr>
          <p:cNvPr id="363527" name="Text Box 7"/>
          <p:cNvSpPr txBox="1">
            <a:spLocks noChangeArrowheads="1"/>
          </p:cNvSpPr>
          <p:nvPr/>
        </p:nvSpPr>
        <p:spPr bwMode="auto">
          <a:xfrm>
            <a:off x="639763" y="4843463"/>
            <a:ext cx="7861300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3200">
                <a:latin typeface="Times New Roman" pitchFamily="18" charset="0"/>
              </a:rPr>
              <a:t>505 Form of organization and name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3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3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3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4" grpId="0" animBg="1" autoUpdateAnimBg="0"/>
      <p:bldP spid="363525" grpId="0" animBg="1" autoUpdateAnimBg="0"/>
      <p:bldP spid="363526" grpId="0" animBg="1" autoUpdateAnimBg="0"/>
      <p:bldP spid="363527" grpId="0" animBg="1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8</a:t>
            </a:r>
          </a:p>
        </p:txBody>
      </p:sp>
      <p:sp>
        <p:nvSpPr>
          <p:cNvPr id="320516" name="Rectangle 4"/>
          <p:cNvSpPr>
            <a:spLocks noChangeArrowheads="1"/>
          </p:cNvSpPr>
          <p:nvPr/>
        </p:nvSpPr>
        <p:spPr bwMode="auto">
          <a:xfrm>
            <a:off x="1370013" y="2284413"/>
            <a:ext cx="6399212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Describe the enforcement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mechanisms for the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rules of conduct.</a:t>
            </a:r>
          </a:p>
        </p:txBody>
      </p:sp>
    </p:spTree>
  </p:cSld>
  <p:clrMapOvr>
    <a:masterClrMapping/>
  </p:clrMapOvr>
  <p:transition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Enforcement</a:t>
            </a:r>
          </a:p>
        </p:txBody>
      </p:sp>
      <p:sp>
        <p:nvSpPr>
          <p:cNvPr id="342019" name="Rectangle 3"/>
          <p:cNvSpPr>
            <a:spLocks noChangeArrowheads="1"/>
          </p:cNvSpPr>
          <p:nvPr/>
        </p:nvSpPr>
        <p:spPr bwMode="auto">
          <a:xfrm>
            <a:off x="639763" y="2284413"/>
            <a:ext cx="7862887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Action by AICPA</a:t>
            </a:r>
            <a:r>
              <a:rPr lang="en-US" sz="3200" i="1">
                <a:latin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</a:rPr>
              <a:t>Professional Ethics Division</a:t>
            </a:r>
          </a:p>
        </p:txBody>
      </p:sp>
      <p:sp>
        <p:nvSpPr>
          <p:cNvPr id="342020" name="Rectangle 4"/>
          <p:cNvSpPr>
            <a:spLocks noChangeArrowheads="1"/>
          </p:cNvSpPr>
          <p:nvPr/>
        </p:nvSpPr>
        <p:spPr bwMode="auto">
          <a:xfrm>
            <a:off x="1095375" y="3656013"/>
            <a:ext cx="6946900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Action by a State Board of Accountancy</a:t>
            </a:r>
          </a:p>
        </p:txBody>
      </p:sp>
      <p:sp>
        <p:nvSpPr>
          <p:cNvPr id="342022" name="Rectangle 6"/>
          <p:cNvSpPr>
            <a:spLocks noChangeArrowheads="1"/>
          </p:cNvSpPr>
          <p:nvPr/>
        </p:nvSpPr>
        <p:spPr bwMode="auto">
          <a:xfrm>
            <a:off x="1552575" y="5027613"/>
            <a:ext cx="6032500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It’s all a matter of trust.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9" grpId="0" animBg="1" autoUpdateAnimBg="0"/>
      <p:bldP spid="342020" grpId="0" animBg="1" autoUpdateAnimBg="0"/>
      <p:bldP spid="342022" grpId="0" animBg="1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7213" y="2284413"/>
            <a:ext cx="5484812" cy="914400"/>
          </a:xfrm>
          <a:ln/>
        </p:spPr>
        <p:txBody>
          <a:bodyPr wrap="none" anchor="t"/>
          <a:lstStyle/>
          <a:p>
            <a:pPr>
              <a:spcBef>
                <a:spcPct val="20000"/>
              </a:spcBef>
            </a:pPr>
            <a:r>
              <a:rPr lang="en-US" b="1"/>
              <a:t>End of Chapter 4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People Act Unethically</a:t>
            </a:r>
          </a:p>
        </p:txBody>
      </p:sp>
      <p:sp>
        <p:nvSpPr>
          <p:cNvPr id="281603" name="Rectangle 3"/>
          <p:cNvSpPr>
            <a:spLocks noChangeArrowheads="1"/>
          </p:cNvSpPr>
          <p:nvPr/>
        </p:nvSpPr>
        <p:spPr bwMode="auto">
          <a:xfrm>
            <a:off x="547688" y="2284413"/>
            <a:ext cx="8226425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The person’s ethical standards are different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from those of society as a whole.</a:t>
            </a:r>
          </a:p>
        </p:txBody>
      </p:sp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547688" y="3746500"/>
            <a:ext cx="8226425" cy="10969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The person chooses to act selfishly.</a:t>
            </a:r>
          </a:p>
        </p:txBody>
      </p:sp>
      <p:sp>
        <p:nvSpPr>
          <p:cNvPr id="281605" name="Rectangle 5"/>
          <p:cNvSpPr>
            <a:spLocks noChangeArrowheads="1"/>
          </p:cNvSpPr>
          <p:nvPr/>
        </p:nvSpPr>
        <p:spPr bwMode="auto">
          <a:xfrm>
            <a:off x="547688" y="5210175"/>
            <a:ext cx="8226425" cy="10969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In many instances, both reasons exist.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81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8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81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3" grpId="0" animBg="1" autoUpdateAnimBg="0"/>
      <p:bldP spid="281604" grpId="0" animBg="1" autoUpdateAnimBg="0"/>
      <p:bldP spid="281605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Prescribed Ethical</a:t>
            </a:r>
            <a:br>
              <a:rPr lang="en-US"/>
            </a:br>
            <a:r>
              <a:rPr lang="en-US"/>
              <a:t>Principles Example</a:t>
            </a:r>
          </a:p>
        </p:txBody>
      </p:sp>
      <p:sp>
        <p:nvSpPr>
          <p:cNvPr id="282627" name="Rectangle 3"/>
          <p:cNvSpPr>
            <a:spLocks noChangeArrowheads="1"/>
          </p:cNvSpPr>
          <p:nvPr/>
        </p:nvSpPr>
        <p:spPr bwMode="auto">
          <a:xfrm>
            <a:off x="1095375" y="2284413"/>
            <a:ext cx="2741613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Trustworthiness</a:t>
            </a:r>
          </a:p>
        </p:txBody>
      </p:sp>
      <p:sp>
        <p:nvSpPr>
          <p:cNvPr id="282628" name="Text Box 4"/>
          <p:cNvSpPr txBox="1">
            <a:spLocks noChangeArrowheads="1"/>
          </p:cNvSpPr>
          <p:nvPr/>
        </p:nvSpPr>
        <p:spPr bwMode="auto">
          <a:xfrm>
            <a:off x="1095375" y="3656013"/>
            <a:ext cx="2741613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Respect</a:t>
            </a:r>
          </a:p>
        </p:txBody>
      </p:sp>
      <p:sp>
        <p:nvSpPr>
          <p:cNvPr id="282629" name="Text Box 5"/>
          <p:cNvSpPr txBox="1">
            <a:spLocks noChangeArrowheads="1"/>
          </p:cNvSpPr>
          <p:nvPr/>
        </p:nvSpPr>
        <p:spPr bwMode="auto">
          <a:xfrm>
            <a:off x="5392738" y="2284413"/>
            <a:ext cx="274161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Fairness</a:t>
            </a:r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1095375" y="5027613"/>
            <a:ext cx="2741613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Responsibility</a:t>
            </a:r>
          </a:p>
        </p:txBody>
      </p:sp>
      <p:sp>
        <p:nvSpPr>
          <p:cNvPr id="282631" name="Text Box 7"/>
          <p:cNvSpPr txBox="1">
            <a:spLocks noChangeArrowheads="1"/>
          </p:cNvSpPr>
          <p:nvPr/>
        </p:nvSpPr>
        <p:spPr bwMode="auto">
          <a:xfrm>
            <a:off x="5483225" y="3656013"/>
            <a:ext cx="2741613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Caring</a:t>
            </a:r>
          </a:p>
        </p:txBody>
      </p:sp>
      <p:sp>
        <p:nvSpPr>
          <p:cNvPr id="282632" name="Text Box 8"/>
          <p:cNvSpPr txBox="1">
            <a:spLocks noChangeArrowheads="1"/>
          </p:cNvSpPr>
          <p:nvPr/>
        </p:nvSpPr>
        <p:spPr bwMode="auto">
          <a:xfrm>
            <a:off x="5483225" y="5027613"/>
            <a:ext cx="2741613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Citizenship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8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82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82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82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282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282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7" grpId="0" animBg="1" autoUpdateAnimBg="0"/>
      <p:bldP spid="282628" grpId="0" animBg="1" autoUpdateAnimBg="0"/>
      <p:bldP spid="282629" grpId="0" animBg="1" autoUpdateAnimBg="0"/>
      <p:bldP spid="282630" grpId="0" animBg="1" autoUpdateAnimBg="0"/>
      <p:bldP spid="282631" grpId="0" animBg="1" autoUpdateAnimBg="0"/>
      <p:bldP spid="282632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Person’s Ethical Standards</a:t>
            </a:r>
            <a:br>
              <a:rPr lang="en-US"/>
            </a:br>
            <a:r>
              <a:rPr lang="en-US"/>
              <a:t>Differ from General Society</a:t>
            </a:r>
          </a:p>
        </p:txBody>
      </p:sp>
      <p:sp>
        <p:nvSpPr>
          <p:cNvPr id="344067" name="Rectangle 3"/>
          <p:cNvSpPr>
            <a:spLocks noChangeArrowheads="1"/>
          </p:cNvSpPr>
          <p:nvPr/>
        </p:nvSpPr>
        <p:spPr bwMode="auto">
          <a:xfrm>
            <a:off x="639763" y="2284413"/>
            <a:ext cx="2193925" cy="6397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Embezzlers</a:t>
            </a:r>
          </a:p>
        </p:txBody>
      </p:sp>
      <p:sp>
        <p:nvSpPr>
          <p:cNvPr id="344068" name="Rectangle 4"/>
          <p:cNvSpPr>
            <a:spLocks noChangeArrowheads="1"/>
          </p:cNvSpPr>
          <p:nvPr/>
        </p:nvSpPr>
        <p:spPr bwMode="auto">
          <a:xfrm>
            <a:off x="3473450" y="2284413"/>
            <a:ext cx="2193925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Con artists</a:t>
            </a:r>
          </a:p>
        </p:txBody>
      </p:sp>
      <p:sp>
        <p:nvSpPr>
          <p:cNvPr id="344069" name="Rectangle 5"/>
          <p:cNvSpPr>
            <a:spLocks noChangeArrowheads="1"/>
          </p:cNvSpPr>
          <p:nvPr/>
        </p:nvSpPr>
        <p:spPr bwMode="auto">
          <a:xfrm>
            <a:off x="6307138" y="2284413"/>
            <a:ext cx="2193925" cy="6397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Shoplifters</a:t>
            </a:r>
          </a:p>
        </p:txBody>
      </p:sp>
      <p:sp>
        <p:nvSpPr>
          <p:cNvPr id="344070" name="Rectangle 6"/>
          <p:cNvSpPr>
            <a:spLocks noChangeArrowheads="1"/>
          </p:cNvSpPr>
          <p:nvPr/>
        </p:nvSpPr>
        <p:spPr bwMode="auto">
          <a:xfrm>
            <a:off x="639763" y="3473450"/>
            <a:ext cx="7861300" cy="2101850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Most people who commit such acts feel no</a:t>
            </a:r>
          </a:p>
          <a:p>
            <a:pPr algn="ctr"/>
            <a:r>
              <a:rPr lang="en-US" sz="3200">
                <a:latin typeface="Times New Roman" pitchFamily="18" charset="0"/>
              </a:rPr>
              <a:t>remorse when they are apprehended because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their ethical standards differ from those of</a:t>
            </a:r>
          </a:p>
          <a:p>
            <a:pPr algn="ctr"/>
            <a:r>
              <a:rPr lang="en-US" sz="3200">
                <a:latin typeface="Times New Roman" pitchFamily="18" charset="0"/>
              </a:rPr>
              <a:t>society as a whole.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4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4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344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7" grpId="0" animBg="1" autoUpdateAnimBg="0"/>
      <p:bldP spid="344068" grpId="0" animBg="1" autoUpdateAnimBg="0"/>
      <p:bldP spid="344069" grpId="0" animBg="1" autoUpdateAnimBg="0"/>
      <p:bldP spid="34407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Person Chooses to</a:t>
            </a:r>
            <a:br>
              <a:rPr lang="en-US"/>
            </a:br>
            <a:r>
              <a:rPr lang="en-US"/>
              <a:t>Act Selfishly – Example</a:t>
            </a:r>
          </a:p>
        </p:txBody>
      </p:sp>
      <p:sp>
        <p:nvSpPr>
          <p:cNvPr id="345091" name="Rectangle 3"/>
          <p:cNvSpPr>
            <a:spLocks noChangeArrowheads="1"/>
          </p:cNvSpPr>
          <p:nvPr/>
        </p:nvSpPr>
        <p:spPr bwMode="auto">
          <a:xfrm>
            <a:off x="365125" y="2284413"/>
            <a:ext cx="8410575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Person A</a:t>
            </a:r>
            <a:r>
              <a:rPr lang="en-US" sz="3200" i="1">
                <a:latin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</a:rPr>
              <a:t>finds a briefcase containing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important papers and $1,000.</a:t>
            </a:r>
          </a:p>
        </p:txBody>
      </p:sp>
      <p:sp>
        <p:nvSpPr>
          <p:cNvPr id="345092" name="Rectangle 4"/>
          <p:cNvSpPr>
            <a:spLocks noChangeArrowheads="1"/>
          </p:cNvSpPr>
          <p:nvPr/>
        </p:nvSpPr>
        <p:spPr bwMode="auto">
          <a:xfrm>
            <a:off x="365125" y="3381375"/>
            <a:ext cx="8410575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He tosses the briefcase and keeps the money.</a:t>
            </a:r>
          </a:p>
        </p:txBody>
      </p:sp>
      <p:sp>
        <p:nvSpPr>
          <p:cNvPr id="345093" name="Rectangle 5"/>
          <p:cNvSpPr>
            <a:spLocks noChangeArrowheads="1"/>
          </p:cNvSpPr>
          <p:nvPr/>
        </p:nvSpPr>
        <p:spPr bwMode="auto">
          <a:xfrm>
            <a:off x="365125" y="4021138"/>
            <a:ext cx="8410575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He brags to his friends about his good fortune.</a:t>
            </a:r>
          </a:p>
        </p:txBody>
      </p:sp>
      <p:sp>
        <p:nvSpPr>
          <p:cNvPr id="345094" name="Rectangle 6"/>
          <p:cNvSpPr>
            <a:spLocks noChangeArrowheads="1"/>
          </p:cNvSpPr>
          <p:nvPr/>
        </p:nvSpPr>
        <p:spPr bwMode="auto">
          <a:xfrm>
            <a:off x="365125" y="4660900"/>
            <a:ext cx="8410575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This action probably differs from most of society.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4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1" grpId="0" animBg="1" autoUpdateAnimBg="0"/>
      <p:bldP spid="345092" grpId="0" animBg="1" autoUpdateAnimBg="0"/>
      <p:bldP spid="345093" grpId="0" animBg="1" autoUpdateAnimBg="0"/>
      <p:bldP spid="345094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Person Chooses to</a:t>
            </a:r>
            <a:br>
              <a:rPr lang="en-US"/>
            </a:br>
            <a:r>
              <a:rPr lang="en-US"/>
              <a:t>Act Selfishly – Example</a:t>
            </a:r>
          </a:p>
        </p:txBody>
      </p:sp>
      <p:sp>
        <p:nvSpPr>
          <p:cNvPr id="346115" name="Rectangle 3"/>
          <p:cNvSpPr>
            <a:spLocks noChangeArrowheads="1"/>
          </p:cNvSpPr>
          <p:nvPr/>
        </p:nvSpPr>
        <p:spPr bwMode="auto">
          <a:xfrm>
            <a:off x="365125" y="2284413"/>
            <a:ext cx="8410575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Person B</a:t>
            </a:r>
            <a:r>
              <a:rPr lang="en-US" sz="3200" i="1">
                <a:latin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</a:rPr>
              <a:t>faces the same situation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but responds differently.</a:t>
            </a:r>
          </a:p>
        </p:txBody>
      </p:sp>
      <p:sp>
        <p:nvSpPr>
          <p:cNvPr id="346116" name="Rectangle 4"/>
          <p:cNvSpPr>
            <a:spLocks noChangeArrowheads="1"/>
          </p:cNvSpPr>
          <p:nvPr/>
        </p:nvSpPr>
        <p:spPr bwMode="auto">
          <a:xfrm>
            <a:off x="365125" y="3381375"/>
            <a:ext cx="8410575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He keeps the money but leaves the briefcase.</a:t>
            </a:r>
          </a:p>
        </p:txBody>
      </p:sp>
      <p:sp>
        <p:nvSpPr>
          <p:cNvPr id="346117" name="Rectangle 5"/>
          <p:cNvSpPr>
            <a:spLocks noChangeArrowheads="1"/>
          </p:cNvSpPr>
          <p:nvPr/>
        </p:nvSpPr>
        <p:spPr bwMode="auto">
          <a:xfrm>
            <a:off x="365125" y="4021138"/>
            <a:ext cx="8410575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He tells nobody and spends the money.</a:t>
            </a:r>
          </a:p>
        </p:txBody>
      </p:sp>
      <p:sp>
        <p:nvSpPr>
          <p:cNvPr id="346118" name="Rectangle 6"/>
          <p:cNvSpPr>
            <a:spLocks noChangeArrowheads="1"/>
          </p:cNvSpPr>
          <p:nvPr/>
        </p:nvSpPr>
        <p:spPr bwMode="auto">
          <a:xfrm>
            <a:off x="365125" y="4660900"/>
            <a:ext cx="8410575" cy="10969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marL="457200" indent="-457200" algn="ctr"/>
            <a:r>
              <a:rPr lang="en-US" sz="3200">
                <a:latin typeface="Times New Roman" pitchFamily="18" charset="0"/>
              </a:rPr>
              <a:t>He has violated his own ethical standards</a:t>
            </a:r>
          </a:p>
          <a:p>
            <a:pPr marL="457200" indent="-457200" algn="ctr"/>
            <a:r>
              <a:rPr lang="en-US" sz="3200">
                <a:latin typeface="Times New Roman" pitchFamily="18" charset="0"/>
              </a:rPr>
              <a:t>and chose to </a:t>
            </a:r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act selfishly</a:t>
            </a:r>
            <a:r>
              <a:rPr lang="en-US" sz="3200" i="1">
                <a:latin typeface="Times New Roman" pitchFamily="18" charset="0"/>
              </a:rPr>
              <a:t>.</a:t>
            </a:r>
            <a:endParaRPr lang="en-US" sz="320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6" grpId="0" animBg="1" autoUpdateAnimBg="0"/>
      <p:bldP spid="346117" grpId="0" animBg="1" autoUpdateAnimBg="0"/>
      <p:bldP spid="346118" grpId="0" animBg="1" autoUpdateAnimBg="0"/>
    </p:bldLst>
  </p:timing>
</p:sld>
</file>

<file path=ppt/theme/theme1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2955</TotalTime>
  <Words>1160</Words>
  <Application>Microsoft PowerPoint</Application>
  <PresentationFormat>On-screen Show (4:3)</PresentationFormat>
  <Paragraphs>275</Paragraphs>
  <Slides>45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Times New Roman</vt:lpstr>
      <vt:lpstr>Arial</vt:lpstr>
      <vt:lpstr>Wingdings</vt:lpstr>
      <vt:lpstr>Tahoma</vt:lpstr>
      <vt:lpstr>Proposal</vt:lpstr>
      <vt:lpstr>Professional Ethics</vt:lpstr>
      <vt:lpstr>Learning Objective 1</vt:lpstr>
      <vt:lpstr>What are Ethics?</vt:lpstr>
      <vt:lpstr>Need for Ethics</vt:lpstr>
      <vt:lpstr>Why People Act Unethically</vt:lpstr>
      <vt:lpstr>Prescribed Ethical Principles Example</vt:lpstr>
      <vt:lpstr>A Person’s Ethical Standards Differ from General Society</vt:lpstr>
      <vt:lpstr>A Person Chooses to Act Selfishly – Example</vt:lpstr>
      <vt:lpstr>A Person Chooses to Act Selfishly – Example</vt:lpstr>
      <vt:lpstr>Learning Objective 2</vt:lpstr>
      <vt:lpstr>Ethical Dilemmas</vt:lpstr>
      <vt:lpstr>Rationalizing Unethical Behavior</vt:lpstr>
      <vt:lpstr>Resolving Ethical Dilemmas</vt:lpstr>
      <vt:lpstr>Resolving Ethical Dilemmas</vt:lpstr>
      <vt:lpstr>Ethical Dilemma</vt:lpstr>
      <vt:lpstr>Ethical Dilemma</vt:lpstr>
      <vt:lpstr>Learning Objective 3</vt:lpstr>
      <vt:lpstr>Special Need for Ethical Conduct in Professions</vt:lpstr>
      <vt:lpstr>CPAs Encouraged to Conduct Themselves at a High Level</vt:lpstr>
      <vt:lpstr>CPAs Encouraged to Conduct Themselves at a High Level</vt:lpstr>
      <vt:lpstr>CPAs Encouraged to Conduct Themselves at a High Level</vt:lpstr>
      <vt:lpstr>Learning Objective 4</vt:lpstr>
      <vt:lpstr>Code of Professional Conduct</vt:lpstr>
      <vt:lpstr>Code of Professional Conduct</vt:lpstr>
      <vt:lpstr>Code of Professional Conduct</vt:lpstr>
      <vt:lpstr>Ethical Principles</vt:lpstr>
      <vt:lpstr>Ethical Principles</vt:lpstr>
      <vt:lpstr>Ethical Principles</vt:lpstr>
      <vt:lpstr>Standards of Conduct</vt:lpstr>
      <vt:lpstr>Learning Objective 5</vt:lpstr>
      <vt:lpstr>Independence</vt:lpstr>
      <vt:lpstr>Independence</vt:lpstr>
      <vt:lpstr>Revision of SEC Auditor Independence Requirements</vt:lpstr>
      <vt:lpstr>Learning Objective 6</vt:lpstr>
      <vt:lpstr>Independence</vt:lpstr>
      <vt:lpstr>Financial Interests</vt:lpstr>
      <vt:lpstr>Related Financial Interests Issues</vt:lpstr>
      <vt:lpstr>Related Financial Interests Issues</vt:lpstr>
      <vt:lpstr>Related Financial Interests Issues</vt:lpstr>
      <vt:lpstr>Learning Objective  7</vt:lpstr>
      <vt:lpstr>Rules of Conduct</vt:lpstr>
      <vt:lpstr>Rules of Conduct</vt:lpstr>
      <vt:lpstr>Learning Objective 8</vt:lpstr>
      <vt:lpstr>Enforcement</vt:lpstr>
      <vt:lpstr>End of Chapter 4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Ethics</dc:title>
  <dc:subject>Auditing and Assurance Services 9/e</dc:subject>
  <dc:creator>Olga Quintana</dc:creator>
  <cp:lastModifiedBy>Subur Harahap</cp:lastModifiedBy>
  <cp:revision>114</cp:revision>
  <cp:lastPrinted>2000-01-04T21:14:28Z</cp:lastPrinted>
  <dcterms:created xsi:type="dcterms:W3CDTF">1999-11-19T19:43:43Z</dcterms:created>
  <dcterms:modified xsi:type="dcterms:W3CDTF">2014-05-16T04:09:11Z</dcterms:modified>
</cp:coreProperties>
</file>