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5" r:id="rId1"/>
  </p:sldMasterIdLst>
  <p:notesMasterIdLst>
    <p:notesMasterId r:id="rId39"/>
  </p:notesMasterIdLst>
  <p:handoutMasterIdLst>
    <p:handoutMasterId r:id="rId40"/>
  </p:handoutMasterIdLst>
  <p:sldIdLst>
    <p:sldId id="474" r:id="rId2"/>
    <p:sldId id="489" r:id="rId3"/>
    <p:sldId id="493" r:id="rId4"/>
    <p:sldId id="495" r:id="rId5"/>
    <p:sldId id="526" r:id="rId6"/>
    <p:sldId id="492" r:id="rId7"/>
    <p:sldId id="527" r:id="rId8"/>
    <p:sldId id="497" r:id="rId9"/>
    <p:sldId id="499" r:id="rId10"/>
    <p:sldId id="500" r:id="rId11"/>
    <p:sldId id="501" r:id="rId12"/>
    <p:sldId id="502" r:id="rId13"/>
    <p:sldId id="528" r:id="rId14"/>
    <p:sldId id="503" r:id="rId15"/>
    <p:sldId id="529" r:id="rId16"/>
    <p:sldId id="530" r:id="rId17"/>
    <p:sldId id="507" r:id="rId18"/>
    <p:sldId id="508" r:id="rId19"/>
    <p:sldId id="509" r:id="rId20"/>
    <p:sldId id="533" r:id="rId21"/>
    <p:sldId id="510" r:id="rId22"/>
    <p:sldId id="511" r:id="rId23"/>
    <p:sldId id="512" r:id="rId24"/>
    <p:sldId id="531" r:id="rId25"/>
    <p:sldId id="514" r:id="rId26"/>
    <p:sldId id="513" r:id="rId27"/>
    <p:sldId id="515" r:id="rId28"/>
    <p:sldId id="517" r:id="rId29"/>
    <p:sldId id="516" r:id="rId30"/>
    <p:sldId id="518" r:id="rId31"/>
    <p:sldId id="519" r:id="rId32"/>
    <p:sldId id="522" r:id="rId33"/>
    <p:sldId id="534" r:id="rId34"/>
    <p:sldId id="535" r:id="rId35"/>
    <p:sldId id="536" r:id="rId36"/>
    <p:sldId id="537" r:id="rId37"/>
    <p:sldId id="488" r:id="rId38"/>
  </p:sldIdLst>
  <p:sldSz cx="9144000" cy="6858000" type="screen4x3"/>
  <p:notesSz cx="6854825" cy="923766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E8BC1"/>
    <a:srgbClr val="45509C"/>
    <a:srgbClr val="969696"/>
    <a:srgbClr val="CC3300"/>
    <a:srgbClr val="CC0099"/>
    <a:srgbClr val="FFFF00"/>
    <a:srgbClr val="33CC33"/>
    <a:srgbClr val="007F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080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12"/>
    </p:cViewPr>
  </p:sorterViewPr>
  <p:notesViewPr>
    <p:cSldViewPr snapToGrid="0">
      <p:cViewPr varScale="1">
        <p:scale>
          <a:sx n="40" d="100"/>
          <a:sy n="40" d="100"/>
        </p:scale>
        <p:origin x="-1458" y="-102"/>
      </p:cViewPr>
      <p:guideLst>
        <p:guide orient="horz" pos="2910"/>
        <p:guide pos="2159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3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02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en-US"/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8959850"/>
            <a:ext cx="5481638" cy="27781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000"/>
              <a:t>©2003 Prentice Hall Business Publishing, </a:t>
            </a:r>
            <a:r>
              <a:rPr lang="en-US" sz="1000" i="1"/>
              <a:t>Auditing and Assurance Services</a:t>
            </a:r>
            <a:r>
              <a:rPr lang="en-US" sz="1000"/>
              <a:t> </a:t>
            </a:r>
            <a:r>
              <a:rPr lang="en-US" sz="1000" i="1"/>
              <a:t>9/e,</a:t>
            </a:r>
            <a:r>
              <a:rPr lang="en-US" sz="1000"/>
              <a:t> Arens/Elder/Beasley</a:t>
            </a:r>
          </a:p>
        </p:txBody>
      </p:sp>
      <p:sp>
        <p:nvSpPr>
          <p:cNvPr id="3079" name="Text Box 7"/>
          <p:cNvSpPr txBox="1">
            <a:spLocks noChangeArrowheads="1"/>
          </p:cNvSpPr>
          <p:nvPr/>
        </p:nvSpPr>
        <p:spPr bwMode="auto">
          <a:xfrm>
            <a:off x="6119813" y="8956675"/>
            <a:ext cx="639762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000"/>
              <a:t>5 - </a:t>
            </a:r>
            <a:fld id="{843B8F4B-A7EF-41A6-904A-737A26DF2DBF}" type="slidenum">
              <a:rPr lang="en-US" sz="1000"/>
              <a:pPr algn="r" eaLnBrk="0" hangingPunct="0"/>
              <a:t>‹#›</a:t>
            </a:fld>
            <a:endParaRPr lang="en-US" sz="100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0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02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87850"/>
            <a:ext cx="5026025" cy="4157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5700"/>
            <a:ext cx="29702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775700"/>
            <a:ext cx="29702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1">
                <a:effectLst>
                  <a:outerShdw blurRad="38100" dist="38100" dir="2700000" algn="tl">
                    <a:srgbClr val="C0C0C0"/>
                  </a:outerShdw>
                </a:effectLst>
              </a:defRPr>
            </a:lvl1pPr>
          </a:lstStyle>
          <a:p>
            <a:fld id="{8D9A7300-D3F1-4C08-AA0E-565C731760A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9356508-EE5E-4E0D-8C1F-60198C5D35AC}" type="slidenum">
              <a:rPr lang="en-US"/>
              <a:pPr/>
              <a:t>1</a:t>
            </a:fld>
            <a:endParaRPr lang="en-US"/>
          </a:p>
        </p:txBody>
      </p:sp>
      <p:sp>
        <p:nvSpPr>
          <p:cNvPr id="34406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4067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91C346A-8757-46AF-9C82-FA9278BD2721}" type="slidenum">
              <a:rPr lang="en-US"/>
              <a:pPr/>
              <a:t>20</a:t>
            </a:fld>
            <a:endParaRPr lang="en-US"/>
          </a:p>
        </p:txBody>
      </p:sp>
      <p:sp>
        <p:nvSpPr>
          <p:cNvPr id="45465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465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FD0410-FD1B-42A9-8CB5-B20EE58437A0}" type="slidenum">
              <a:rPr lang="en-US"/>
              <a:pPr/>
              <a:t>22</a:t>
            </a:fld>
            <a:endParaRPr lang="en-US"/>
          </a:p>
        </p:txBody>
      </p:sp>
      <p:sp>
        <p:nvSpPr>
          <p:cNvPr id="41062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0627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815EB1-E9EE-4256-93B2-849AF258C4EF}" type="slidenum">
              <a:rPr lang="en-US"/>
              <a:pPr/>
              <a:t>23</a:t>
            </a:fld>
            <a:endParaRPr lang="en-US"/>
          </a:p>
        </p:txBody>
      </p:sp>
      <p:sp>
        <p:nvSpPr>
          <p:cNvPr id="41267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2675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FF2094-B0F9-4F5A-8F74-E42E0DCAB952}" type="slidenum">
              <a:rPr lang="en-US"/>
              <a:pPr/>
              <a:t>24</a:t>
            </a:fld>
            <a:endParaRPr lang="en-US"/>
          </a:p>
        </p:txBody>
      </p:sp>
      <p:sp>
        <p:nvSpPr>
          <p:cNvPr id="44851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8515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82E59D-CF2B-4064-A344-8F79210D9A6C}" type="slidenum">
              <a:rPr lang="en-US"/>
              <a:pPr/>
              <a:t>25</a:t>
            </a:fld>
            <a:endParaRPr lang="en-US"/>
          </a:p>
        </p:txBody>
      </p:sp>
      <p:sp>
        <p:nvSpPr>
          <p:cNvPr id="41677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6771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85E9EE0-A698-4673-95B9-0B050071547F}" type="slidenum">
              <a:rPr lang="en-US"/>
              <a:pPr/>
              <a:t>26</a:t>
            </a:fld>
            <a:endParaRPr lang="en-US"/>
          </a:p>
        </p:txBody>
      </p:sp>
      <p:sp>
        <p:nvSpPr>
          <p:cNvPr id="41472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4723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23E67C-7483-4CF3-AD7D-9B45270F6951}" type="slidenum">
              <a:rPr lang="en-US"/>
              <a:pPr/>
              <a:t>27</a:t>
            </a:fld>
            <a:endParaRPr lang="en-US"/>
          </a:p>
        </p:txBody>
      </p:sp>
      <p:sp>
        <p:nvSpPr>
          <p:cNvPr id="41881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8819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09D12E5-6C6A-4F82-BC6C-32F4CA8E640C}" type="slidenum">
              <a:rPr lang="en-US"/>
              <a:pPr/>
              <a:t>28</a:t>
            </a:fld>
            <a:endParaRPr lang="en-US"/>
          </a:p>
        </p:txBody>
      </p:sp>
      <p:sp>
        <p:nvSpPr>
          <p:cNvPr id="42189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2189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179665-FEC0-455F-B393-25424925C556}" type="slidenum">
              <a:rPr lang="en-US"/>
              <a:pPr/>
              <a:t>30</a:t>
            </a:fld>
            <a:endParaRPr lang="en-US"/>
          </a:p>
        </p:txBody>
      </p:sp>
      <p:sp>
        <p:nvSpPr>
          <p:cNvPr id="42393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2393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4AE5EF-40DC-4E43-8E8F-31C4BAAD94E6}" type="slidenum">
              <a:rPr lang="en-US"/>
              <a:pPr/>
              <a:t>32</a:t>
            </a:fld>
            <a:endParaRPr lang="en-US"/>
          </a:p>
        </p:txBody>
      </p:sp>
      <p:sp>
        <p:nvSpPr>
          <p:cNvPr id="43110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110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A8D37F7-B454-49A2-A77A-C7DEF9704B5C}" type="slidenum">
              <a:rPr lang="en-US"/>
              <a:pPr/>
              <a:t>3</a:t>
            </a:fld>
            <a:endParaRPr lang="en-US"/>
          </a:p>
        </p:txBody>
      </p:sp>
      <p:sp>
        <p:nvSpPr>
          <p:cNvPr id="38093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093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F3B063-A6BF-46F0-A2F2-B0C56CA98194}" type="slidenum">
              <a:rPr lang="en-US"/>
              <a:pPr/>
              <a:t>33</a:t>
            </a:fld>
            <a:endParaRPr lang="en-US"/>
          </a:p>
        </p:txBody>
      </p:sp>
      <p:sp>
        <p:nvSpPr>
          <p:cNvPr id="456706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6707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9919F4-E35A-4EE5-8262-96A55962C1B8}" type="slidenum">
              <a:rPr lang="en-US"/>
              <a:pPr/>
              <a:t>34</a:t>
            </a:fld>
            <a:endParaRPr lang="en-US"/>
          </a:p>
        </p:txBody>
      </p:sp>
      <p:sp>
        <p:nvSpPr>
          <p:cNvPr id="45875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875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2B9BC08-AB40-44ED-9C94-FADAA5F652B6}" type="slidenum">
              <a:rPr lang="en-US"/>
              <a:pPr/>
              <a:t>35</a:t>
            </a:fld>
            <a:endParaRPr lang="en-US"/>
          </a:p>
        </p:txBody>
      </p:sp>
      <p:sp>
        <p:nvSpPr>
          <p:cNvPr id="46080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0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C208D7-1017-4210-93AF-469FB673268D}" type="slidenum">
              <a:rPr lang="en-US"/>
              <a:pPr/>
              <a:t>36</a:t>
            </a:fld>
            <a:endParaRPr lang="en-US"/>
          </a:p>
        </p:txBody>
      </p:sp>
      <p:sp>
        <p:nvSpPr>
          <p:cNvPr id="46285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285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1A6461-1E93-45C3-87F7-E9655E1CB260}" type="slidenum">
              <a:rPr lang="en-US"/>
              <a:pPr/>
              <a:t>10</a:t>
            </a:fld>
            <a:endParaRPr lang="en-US"/>
          </a:p>
        </p:txBody>
      </p:sp>
      <p:sp>
        <p:nvSpPr>
          <p:cNvPr id="39117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1171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EF8F499-6577-4CAE-A46F-720FB0928E9B}" type="slidenum">
              <a:rPr lang="en-US"/>
              <a:pPr/>
              <a:t>11</a:t>
            </a:fld>
            <a:endParaRPr lang="en-US"/>
          </a:p>
        </p:txBody>
      </p:sp>
      <p:sp>
        <p:nvSpPr>
          <p:cNvPr id="39321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3219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A00F7B-63F8-4581-B57D-C3DB726DDA44}" type="slidenum">
              <a:rPr lang="en-US"/>
              <a:pPr/>
              <a:t>14</a:t>
            </a:fld>
            <a:endParaRPr lang="en-US"/>
          </a:p>
        </p:txBody>
      </p:sp>
      <p:sp>
        <p:nvSpPr>
          <p:cNvPr id="39629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6291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E9DB747-13D1-45A4-A2D0-F1130D9B75BA}" type="slidenum">
              <a:rPr lang="en-US"/>
              <a:pPr/>
              <a:t>15</a:t>
            </a:fld>
            <a:endParaRPr lang="en-US"/>
          </a:p>
        </p:txBody>
      </p:sp>
      <p:sp>
        <p:nvSpPr>
          <p:cNvPr id="44339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3395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E6C5473-FE97-4789-ADFE-9F8A6D24D799}" type="slidenum">
              <a:rPr lang="en-US"/>
              <a:pPr/>
              <a:t>16</a:t>
            </a:fld>
            <a:endParaRPr lang="en-US"/>
          </a:p>
        </p:txBody>
      </p:sp>
      <p:sp>
        <p:nvSpPr>
          <p:cNvPr id="44544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5443" name="Rectangle 3"/>
          <p:cNvSpPr>
            <a:spLocks noChangeArrowheads="1"/>
          </p:cNvSpPr>
          <p:nvPr>
            <p:ph type="body" idx="1"/>
          </p:nvPr>
        </p:nvSpPr>
        <p:spPr bwMode="auto">
          <a:xfrm rot="10800000"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FA17738-B57A-4704-99AA-79613A058525}" type="slidenum">
              <a:rPr lang="en-US"/>
              <a:pPr/>
              <a:t>17</a:t>
            </a:fld>
            <a:endParaRPr lang="en-US"/>
          </a:p>
        </p:txBody>
      </p:sp>
      <p:sp>
        <p:nvSpPr>
          <p:cNvPr id="404482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4483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5E2DEE9-9983-4A70-862B-76D58436A6B1}" type="slidenum">
              <a:rPr lang="en-US"/>
              <a:pPr/>
              <a:t>19</a:t>
            </a:fld>
            <a:endParaRPr lang="en-US"/>
          </a:p>
        </p:txBody>
      </p:sp>
      <p:sp>
        <p:nvSpPr>
          <p:cNvPr id="407554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19188" y="693738"/>
            <a:ext cx="4616450" cy="3462337"/>
          </a:xfrm>
          <a:prstGeom prst="rect">
            <a:avLst/>
          </a:prstGeom>
          <a:solidFill>
            <a:srgbClr val="FFFFFF"/>
          </a:solidFill>
          <a:ln w="12700" cap="flat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7555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14400" y="4387850"/>
            <a:ext cx="5026025" cy="4157663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12" name="Rectangle 2060"/>
          <p:cNvSpPr>
            <a:spLocks noGrp="1" noChangeArrowheads="1"/>
          </p:cNvSpPr>
          <p:nvPr>
            <p:ph type="ctrTitle"/>
          </p:nvPr>
        </p:nvSpPr>
        <p:spPr>
          <a:xfrm>
            <a:off x="990600" y="18288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6813" name="Rectangle 2061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44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6817" name="Rectangle 2065"/>
          <p:cNvSpPr>
            <a:spLocks noChangeArrowheads="1"/>
          </p:cNvSpPr>
          <p:nvPr userDrawn="1"/>
        </p:nvSpPr>
        <p:spPr bwMode="ltGray">
          <a:xfrm>
            <a:off x="417513" y="2924175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18" name="Rectangle 2066"/>
          <p:cNvSpPr>
            <a:spLocks noChangeArrowheads="1"/>
          </p:cNvSpPr>
          <p:nvPr userDrawn="1"/>
        </p:nvSpPr>
        <p:spPr bwMode="ltGray">
          <a:xfrm>
            <a:off x="800100" y="2924175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19" name="Rectangle 2067"/>
          <p:cNvSpPr>
            <a:spLocks noChangeArrowheads="1"/>
          </p:cNvSpPr>
          <p:nvPr userDrawn="1"/>
        </p:nvSpPr>
        <p:spPr bwMode="ltGray">
          <a:xfrm>
            <a:off x="547688" y="3135313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0" name="Rectangle 2068"/>
          <p:cNvSpPr>
            <a:spLocks noChangeArrowheads="1"/>
          </p:cNvSpPr>
          <p:nvPr userDrawn="1"/>
        </p:nvSpPr>
        <p:spPr bwMode="ltGray">
          <a:xfrm>
            <a:off x="911225" y="31527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1" name="Rectangle 2069"/>
          <p:cNvSpPr>
            <a:spLocks noChangeArrowheads="1"/>
          </p:cNvSpPr>
          <p:nvPr userDrawn="1"/>
        </p:nvSpPr>
        <p:spPr bwMode="ltGray">
          <a:xfrm>
            <a:off x="179388" y="3271838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2" name="Rectangle 2070"/>
          <p:cNvSpPr>
            <a:spLocks noChangeArrowheads="1"/>
          </p:cNvSpPr>
          <p:nvPr userDrawn="1"/>
        </p:nvSpPr>
        <p:spPr bwMode="gray">
          <a:xfrm>
            <a:off x="831850" y="2814638"/>
            <a:ext cx="31750" cy="1052512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3" name="Rectangle 2071"/>
          <p:cNvSpPr>
            <a:spLocks noChangeArrowheads="1"/>
          </p:cNvSpPr>
          <p:nvPr userDrawn="1"/>
        </p:nvSpPr>
        <p:spPr bwMode="gray">
          <a:xfrm>
            <a:off x="442913" y="33813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endParaRPr lang="en-US" sz="2400">
              <a:latin typeface="Tahoma" pitchFamily="34" charset="0"/>
            </a:endParaRPr>
          </a:p>
        </p:txBody>
      </p:sp>
      <p:sp>
        <p:nvSpPr>
          <p:cNvPr id="76824" name="Text Box 2072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600"/>
              <a:t>©2003 Prentice Hall Business Publishing, </a:t>
            </a:r>
            <a:r>
              <a:rPr lang="en-US" sz="1600" i="1"/>
              <a:t>Auditing and Assurance Services 9/e,</a:t>
            </a:r>
            <a:r>
              <a:rPr lang="en-US" sz="1600"/>
              <a:t> Arens/Elder/Beasley </a:t>
            </a:r>
          </a:p>
        </p:txBody>
      </p:sp>
      <p:sp>
        <p:nvSpPr>
          <p:cNvPr id="76825" name="Rectangle 2073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600"/>
              <a:t>5 - </a:t>
            </a:r>
            <a:fld id="{4151045F-939E-4DBD-8AED-78318E5FFB22}" type="slidenum">
              <a:rPr lang="en-US" sz="1600"/>
              <a:pPr algn="r" eaLnBrk="0" hangingPunct="0"/>
              <a:t>‹#›</a:t>
            </a:fld>
            <a:endParaRPr lang="en-US" sz="160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6225" y="365125"/>
            <a:ext cx="2055813" cy="57594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5613" y="365125"/>
            <a:ext cx="6018212" cy="5759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5613" y="2009775"/>
            <a:ext cx="40370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2009775"/>
            <a:ext cx="4037013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7F96">
                <a:gamma/>
                <a:shade val="46275"/>
                <a:invGamma/>
              </a:srgbClr>
            </a:gs>
            <a:gs pos="50000">
              <a:srgbClr val="007F96"/>
            </a:gs>
            <a:gs pos="100000">
              <a:srgbClr val="007F96">
                <a:gamma/>
                <a:shade val="46275"/>
                <a:invGamma/>
              </a:srgb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100000">
                <a:srgbClr val="33CC33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79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0" name="Rectangle 4"/>
          <p:cNvSpPr>
            <a:spLocks noChangeArrowheads="1"/>
          </p:cNvSpPr>
          <p:nvPr/>
        </p:nvSpPr>
        <p:spPr bwMode="ltGray">
          <a:xfrm>
            <a:off x="547688" y="1311275"/>
            <a:ext cx="365125" cy="457200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1" name="Rectangle 5"/>
          <p:cNvSpPr>
            <a:spLocks noChangeArrowheads="1"/>
          </p:cNvSpPr>
          <p:nvPr userDrawn="1"/>
        </p:nvSpPr>
        <p:spPr bwMode="ltGray">
          <a:xfrm>
            <a:off x="911225" y="1323975"/>
            <a:ext cx="368300" cy="4572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2" name="Rectangle 6"/>
          <p:cNvSpPr>
            <a:spLocks noChangeArrowheads="1"/>
          </p:cNvSpPr>
          <p:nvPr/>
        </p:nvSpPr>
        <p:spPr bwMode="ltGray">
          <a:xfrm>
            <a:off x="179388" y="1447800"/>
            <a:ext cx="560387" cy="422275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3" name="Rectangle 7"/>
          <p:cNvSpPr>
            <a:spLocks noChangeArrowheads="1"/>
          </p:cNvSpPr>
          <p:nvPr/>
        </p:nvSpPr>
        <p:spPr bwMode="gray">
          <a:xfrm>
            <a:off x="83185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4" name="Rectangle 8"/>
          <p:cNvSpPr>
            <a:spLocks noChangeArrowheads="1"/>
          </p:cNvSpPr>
          <p:nvPr/>
        </p:nvSpPr>
        <p:spPr bwMode="gray">
          <a:xfrm>
            <a:off x="442913" y="1554163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>
              <a:latin typeface="Tahoma" pitchFamily="34" charset="0"/>
            </a:endParaRPr>
          </a:p>
        </p:txBody>
      </p:sp>
      <p:sp>
        <p:nvSpPr>
          <p:cNvPr id="75785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912813" y="3651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5786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5613" y="2009775"/>
            <a:ext cx="8226425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5791" name="Text Box 15"/>
          <p:cNvSpPr txBox="1">
            <a:spLocks noChangeArrowheads="1"/>
          </p:cNvSpPr>
          <p:nvPr userDrawn="1"/>
        </p:nvSpPr>
        <p:spPr bwMode="auto">
          <a:xfrm>
            <a:off x="0" y="6397625"/>
            <a:ext cx="8410575" cy="4572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0488" tIns="44450" rIns="90488" bIns="44450" anchor="b"/>
          <a:lstStyle/>
          <a:p>
            <a:pPr eaLnBrk="0" hangingPunct="0"/>
            <a:r>
              <a:rPr lang="en-US" sz="1600"/>
              <a:t>©2003 Prentice Hall Business Publishing, </a:t>
            </a:r>
            <a:r>
              <a:rPr lang="en-US" sz="1600" i="1"/>
              <a:t>Auditing and Assurance Services 9/e,</a:t>
            </a:r>
            <a:r>
              <a:rPr lang="en-US" sz="1600"/>
              <a:t> Arens/Elder/Beasley </a:t>
            </a:r>
          </a:p>
        </p:txBody>
      </p:sp>
      <p:sp>
        <p:nvSpPr>
          <p:cNvPr id="75792" name="Rectangle 16"/>
          <p:cNvSpPr>
            <a:spLocks noChangeArrowheads="1"/>
          </p:cNvSpPr>
          <p:nvPr userDrawn="1"/>
        </p:nvSpPr>
        <p:spPr bwMode="auto">
          <a:xfrm>
            <a:off x="8226425" y="6397625"/>
            <a:ext cx="914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b"/>
          <a:lstStyle/>
          <a:p>
            <a:pPr algn="r" eaLnBrk="0" hangingPunct="0"/>
            <a:r>
              <a:rPr lang="en-US" sz="1600"/>
              <a:t>5 - </a:t>
            </a:r>
            <a:fld id="{003504D3-4D0D-4866-B38E-0F807B12EFF9}" type="slidenum">
              <a:rPr lang="en-US" sz="1600"/>
              <a:pPr algn="r" eaLnBrk="0" hangingPunct="0"/>
              <a:t>‹#›</a:t>
            </a:fld>
            <a:endParaRPr lang="en-US" sz="160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  <p:sldLayoutId id="214748366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FFFF00"/>
          </a:solidFill>
          <a:latin typeface="Times New Roman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FFFF00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047" name="Rectangle 7"/>
          <p:cNvSpPr>
            <a:spLocks noGrp="1" noChangeArrowheads="1"/>
          </p:cNvSpPr>
          <p:nvPr>
            <p:ph type="ctrTitle"/>
          </p:nvPr>
        </p:nvSpPr>
        <p:spPr>
          <a:xfrm>
            <a:off x="2741613" y="2284413"/>
            <a:ext cx="3656012" cy="822325"/>
          </a:xfrm>
        </p:spPr>
        <p:txBody>
          <a:bodyPr wrap="none" anchor="t"/>
          <a:lstStyle/>
          <a:p>
            <a:r>
              <a:rPr lang="en-US" b="1"/>
              <a:t>Legal Liability</a:t>
            </a:r>
          </a:p>
        </p:txBody>
      </p:sp>
      <p:sp>
        <p:nvSpPr>
          <p:cNvPr id="343048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2741613" y="3656013"/>
            <a:ext cx="3656012" cy="914400"/>
          </a:xfrm>
        </p:spPr>
        <p:txBody>
          <a:bodyPr wrap="none"/>
          <a:lstStyle/>
          <a:p>
            <a:r>
              <a:rPr lang="en-US" b="1"/>
              <a:t>Chapter 5</a:t>
            </a:r>
          </a:p>
        </p:txBody>
      </p:sp>
    </p:spTree>
  </p:cSld>
  <p:clrMapOvr>
    <a:masterClrMapping/>
  </p:clrMapOvr>
  <p:transition>
    <p:wipe dir="r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0146" name="Rectangle 2"/>
          <p:cNvSpPr>
            <a:spLocks noChangeArrowheads="1"/>
          </p:cNvSpPr>
          <p:nvPr/>
        </p:nvSpPr>
        <p:spPr bwMode="auto">
          <a:xfrm>
            <a:off x="6169025" y="4113213"/>
            <a:ext cx="2741613" cy="2193925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Lack of</a:t>
            </a:r>
          </a:p>
          <a:p>
            <a:pPr algn="ctr" eaLnBrk="0" hangingPunct="0"/>
            <a:r>
              <a:rPr lang="en-US"/>
              <a:t>privileged</a:t>
            </a:r>
          </a:p>
          <a:p>
            <a:pPr algn="ctr" eaLnBrk="0" hangingPunct="0"/>
            <a:r>
              <a:rPr lang="en-US"/>
              <a:t>communication</a:t>
            </a:r>
          </a:p>
        </p:txBody>
      </p:sp>
      <p:sp>
        <p:nvSpPr>
          <p:cNvPr id="390147" name="Rectangle 3"/>
          <p:cNvSpPr>
            <a:spLocks noChangeArrowheads="1"/>
          </p:cNvSpPr>
          <p:nvPr/>
        </p:nvSpPr>
        <p:spPr bwMode="auto">
          <a:xfrm>
            <a:off x="3198813" y="3198813"/>
            <a:ext cx="2741612" cy="2193925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Liability for</a:t>
            </a:r>
          </a:p>
          <a:p>
            <a:pPr algn="ctr" eaLnBrk="0" hangingPunct="0"/>
            <a:r>
              <a:rPr lang="en-US"/>
              <a:t>the acts</a:t>
            </a:r>
          </a:p>
          <a:p>
            <a:pPr algn="ctr" eaLnBrk="0" hangingPunct="0"/>
            <a:r>
              <a:rPr lang="en-US"/>
              <a:t>of others</a:t>
            </a:r>
          </a:p>
        </p:txBody>
      </p:sp>
      <p:sp>
        <p:nvSpPr>
          <p:cNvPr id="390148" name="Rectangle 4"/>
          <p:cNvSpPr>
            <a:spLocks noChangeArrowheads="1"/>
          </p:cNvSpPr>
          <p:nvPr/>
        </p:nvSpPr>
        <p:spPr bwMode="auto">
          <a:xfrm>
            <a:off x="227013" y="2284413"/>
            <a:ext cx="2741612" cy="2193925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Prudent</a:t>
            </a:r>
          </a:p>
          <a:p>
            <a:pPr algn="ctr" eaLnBrk="0" hangingPunct="0"/>
            <a:r>
              <a:rPr lang="en-US"/>
              <a:t>person</a:t>
            </a:r>
          </a:p>
          <a:p>
            <a:pPr algn="ctr" eaLnBrk="0" hangingPunct="0"/>
            <a:r>
              <a:rPr lang="en-US"/>
              <a:t>concept</a:t>
            </a:r>
          </a:p>
        </p:txBody>
      </p:sp>
      <p:sp>
        <p:nvSpPr>
          <p:cNvPr id="390150" name="Rectangle 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Legal Concepts</a:t>
            </a:r>
            <a:br>
              <a:rPr lang="en-US"/>
            </a:br>
            <a:r>
              <a:rPr lang="en-US"/>
              <a:t>Affecting Liability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0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0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90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90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0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0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901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01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0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90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90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901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01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0146" grpId="0" animBg="1" autoUpdateAnimBg="0"/>
      <p:bldP spid="390147" grpId="0" animBg="1" autoUpdateAnimBg="0"/>
      <p:bldP spid="390148" grpId="0" animBg="1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194" name="Rectangle 2"/>
          <p:cNvSpPr>
            <a:spLocks noChangeArrowheads="1"/>
          </p:cNvSpPr>
          <p:nvPr/>
        </p:nvSpPr>
        <p:spPr bwMode="auto">
          <a:xfrm>
            <a:off x="5181600" y="2284413"/>
            <a:ext cx="2741613" cy="15541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Federal</a:t>
            </a:r>
          </a:p>
          <a:p>
            <a:pPr algn="ctr" eaLnBrk="0" hangingPunct="0"/>
            <a:r>
              <a:rPr lang="en-US"/>
              <a:t>securities laws</a:t>
            </a:r>
          </a:p>
        </p:txBody>
      </p:sp>
      <p:sp>
        <p:nvSpPr>
          <p:cNvPr id="392195" name="Rectangle 3"/>
          <p:cNvSpPr>
            <a:spLocks noChangeArrowheads="1"/>
          </p:cNvSpPr>
          <p:nvPr/>
        </p:nvSpPr>
        <p:spPr bwMode="auto">
          <a:xfrm>
            <a:off x="1214438" y="4570413"/>
            <a:ext cx="2741612" cy="155733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Third party</a:t>
            </a:r>
          </a:p>
        </p:txBody>
      </p:sp>
      <p:sp>
        <p:nvSpPr>
          <p:cNvPr id="392196" name="Rectangle 4"/>
          <p:cNvSpPr>
            <a:spLocks noChangeArrowheads="1"/>
          </p:cNvSpPr>
          <p:nvPr/>
        </p:nvSpPr>
        <p:spPr bwMode="auto">
          <a:xfrm>
            <a:off x="1214438" y="2284413"/>
            <a:ext cx="2741612" cy="15541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Client</a:t>
            </a:r>
          </a:p>
        </p:txBody>
      </p:sp>
      <p:sp>
        <p:nvSpPr>
          <p:cNvPr id="392197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Major Sources of</a:t>
            </a:r>
            <a:br>
              <a:rPr lang="en-US"/>
            </a:br>
            <a:r>
              <a:rPr lang="en-US"/>
              <a:t>Auditor’s Legal Liability</a:t>
            </a:r>
          </a:p>
        </p:txBody>
      </p:sp>
      <p:sp>
        <p:nvSpPr>
          <p:cNvPr id="392198" name="Rectangle 6"/>
          <p:cNvSpPr>
            <a:spLocks noChangeArrowheads="1"/>
          </p:cNvSpPr>
          <p:nvPr/>
        </p:nvSpPr>
        <p:spPr bwMode="auto">
          <a:xfrm>
            <a:off x="5181600" y="4570413"/>
            <a:ext cx="2741613" cy="1554162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rgbClr val="969696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Criminal</a:t>
            </a:r>
          </a:p>
          <a:p>
            <a:pPr algn="ctr" eaLnBrk="0" hangingPunct="0"/>
            <a:r>
              <a:rPr lang="en-US"/>
              <a:t>liability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92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92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92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392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2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2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921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921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92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92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921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3921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2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92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92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3921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3921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2194" grpId="0" animBg="1" autoUpdateAnimBg="0"/>
      <p:bldP spid="392195" grpId="0" animBg="1" autoUpdateAnimBg="0"/>
      <p:bldP spid="392196" grpId="0" animBg="1" autoUpdateAnimBg="0"/>
      <p:bldP spid="392198" grpId="0" animBg="1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4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4</a:t>
            </a:r>
          </a:p>
        </p:txBody>
      </p:sp>
      <p:sp>
        <p:nvSpPr>
          <p:cNvPr id="394245" name="Rectangle 5"/>
          <p:cNvSpPr>
            <a:spLocks noChangeArrowheads="1"/>
          </p:cNvSpPr>
          <p:nvPr/>
        </p:nvSpPr>
        <p:spPr bwMode="auto">
          <a:xfrm>
            <a:off x="822325" y="2284413"/>
            <a:ext cx="7496175" cy="164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92075" tIns="46038" rIns="92075" bIns="46038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Describe accountants’ liability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to clients and related defenses.</a:t>
            </a:r>
          </a:p>
        </p:txBody>
      </p:sp>
    </p:spTree>
  </p:cSld>
  <p:clrMapOvr>
    <a:masterClrMapping/>
  </p:clrMapOvr>
  <p:transition>
    <p:wipe dir="r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13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Liability to Clients</a:t>
            </a:r>
          </a:p>
        </p:txBody>
      </p:sp>
      <p:sp>
        <p:nvSpPr>
          <p:cNvPr id="441347" name="AutoShape 3"/>
          <p:cNvSpPr>
            <a:spLocks noChangeArrowheads="1"/>
          </p:cNvSpPr>
          <p:nvPr/>
        </p:nvSpPr>
        <p:spPr bwMode="auto">
          <a:xfrm>
            <a:off x="2244725" y="2741613"/>
            <a:ext cx="4752975" cy="3016250"/>
          </a:xfrm>
          <a:prstGeom prst="hexagon">
            <a:avLst>
              <a:gd name="adj" fmla="val 39395"/>
              <a:gd name="vf" fmla="val 115470"/>
            </a:avLst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/>
              <a:t>The most common</a:t>
            </a:r>
          </a:p>
          <a:p>
            <a:pPr algn="ctr" eaLnBrk="0" hangingPunct="0"/>
            <a:r>
              <a:rPr lang="en-US"/>
              <a:t>source of  lawsuits</a:t>
            </a:r>
          </a:p>
          <a:p>
            <a:pPr algn="ctr" eaLnBrk="0" hangingPunct="0"/>
            <a:r>
              <a:rPr lang="en-US"/>
              <a:t>against CPAs</a:t>
            </a:r>
          </a:p>
          <a:p>
            <a:pPr algn="ctr" eaLnBrk="0" hangingPunct="0"/>
            <a:r>
              <a:rPr lang="en-US"/>
              <a:t>is from clients</a:t>
            </a:r>
            <a:r>
              <a:rPr lang="en-US" sz="1800" b="1"/>
              <a:t>.</a:t>
            </a:r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41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347" grpId="0" animBg="1" autoUpdateAnimBg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9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Legal Terms Affecting</a:t>
            </a:r>
            <a:br>
              <a:rPr lang="en-US"/>
            </a:br>
            <a:r>
              <a:rPr lang="en-US"/>
              <a:t>CPAs’ Liability</a:t>
            </a:r>
          </a:p>
        </p:txBody>
      </p:sp>
      <p:sp>
        <p:nvSpPr>
          <p:cNvPr id="395272" name="Rectangle 8"/>
          <p:cNvSpPr>
            <a:spLocks noChangeArrowheads="1"/>
          </p:cNvSpPr>
          <p:nvPr/>
        </p:nvSpPr>
        <p:spPr bwMode="auto">
          <a:xfrm>
            <a:off x="1370013" y="2284413"/>
            <a:ext cx="6399212" cy="6397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Terms related to negligence and fraud</a:t>
            </a:r>
          </a:p>
        </p:txBody>
      </p:sp>
      <p:sp>
        <p:nvSpPr>
          <p:cNvPr id="395273" name="Rectangle 9"/>
          <p:cNvSpPr>
            <a:spLocks noChangeArrowheads="1"/>
          </p:cNvSpPr>
          <p:nvPr/>
        </p:nvSpPr>
        <p:spPr bwMode="auto">
          <a:xfrm>
            <a:off x="1370013" y="3198813"/>
            <a:ext cx="2376487" cy="118903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Ordinary</a:t>
            </a:r>
          </a:p>
          <a:p>
            <a:pPr algn="ctr" eaLnBrk="0" hangingPunct="0"/>
            <a:r>
              <a:rPr lang="en-US"/>
              <a:t>negligence</a:t>
            </a:r>
          </a:p>
        </p:txBody>
      </p:sp>
      <p:sp>
        <p:nvSpPr>
          <p:cNvPr id="395274" name="Rectangle 10"/>
          <p:cNvSpPr>
            <a:spLocks noChangeArrowheads="1"/>
          </p:cNvSpPr>
          <p:nvPr/>
        </p:nvSpPr>
        <p:spPr bwMode="auto">
          <a:xfrm>
            <a:off x="1370013" y="4843463"/>
            <a:ext cx="2376487" cy="1189037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Gross</a:t>
            </a:r>
          </a:p>
          <a:p>
            <a:pPr algn="ctr" eaLnBrk="0" hangingPunct="0"/>
            <a:r>
              <a:rPr lang="en-US"/>
              <a:t>negligence</a:t>
            </a:r>
          </a:p>
        </p:txBody>
      </p:sp>
      <p:sp>
        <p:nvSpPr>
          <p:cNvPr id="395275" name="Rectangle 11"/>
          <p:cNvSpPr>
            <a:spLocks noChangeArrowheads="1"/>
          </p:cNvSpPr>
          <p:nvPr/>
        </p:nvSpPr>
        <p:spPr bwMode="auto">
          <a:xfrm>
            <a:off x="5392738" y="3198813"/>
            <a:ext cx="2376487" cy="1189037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rgbClr val="969696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Constructive</a:t>
            </a:r>
          </a:p>
          <a:p>
            <a:pPr algn="ctr" eaLnBrk="0" hangingPunct="0"/>
            <a:r>
              <a:rPr lang="en-US"/>
              <a:t>fraud</a:t>
            </a:r>
          </a:p>
        </p:txBody>
      </p:sp>
      <p:sp>
        <p:nvSpPr>
          <p:cNvPr id="395276" name="Rectangle 12"/>
          <p:cNvSpPr>
            <a:spLocks noChangeArrowheads="1"/>
          </p:cNvSpPr>
          <p:nvPr/>
        </p:nvSpPr>
        <p:spPr bwMode="auto">
          <a:xfrm>
            <a:off x="5392738" y="4843463"/>
            <a:ext cx="2376487" cy="1189037"/>
          </a:xfrm>
          <a:prstGeom prst="rect">
            <a:avLst/>
          </a:prstGeom>
          <a:gradFill rotWithShape="0">
            <a:gsLst>
              <a:gs pos="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rgbClr val="CC0099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Fraud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5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95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95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52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52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00"/>
                            </p:stCondLst>
                            <p:childTnLst>
                              <p:par>
                                <p:cTn id="17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952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952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952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952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95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95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952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3952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95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95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3952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3952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72" grpId="0" animBg="1" autoUpdateAnimBg="0"/>
      <p:bldP spid="395273" grpId="0" animBg="1" autoUpdateAnimBg="0"/>
      <p:bldP spid="395274" grpId="0" animBg="1" autoUpdateAnimBg="0"/>
      <p:bldP spid="395275" grpId="0" animBg="1" autoUpdateAnimBg="0"/>
      <p:bldP spid="395276" grpId="0" animBg="1" autoUpdateAnimBg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Legal Terms Affecting</a:t>
            </a:r>
            <a:br>
              <a:rPr lang="en-US"/>
            </a:br>
            <a:r>
              <a:rPr lang="en-US"/>
              <a:t>CPAs’ Liability</a:t>
            </a:r>
          </a:p>
        </p:txBody>
      </p:sp>
      <p:sp>
        <p:nvSpPr>
          <p:cNvPr id="442371" name="Rectangle 3"/>
          <p:cNvSpPr>
            <a:spLocks noChangeArrowheads="1"/>
          </p:cNvSpPr>
          <p:nvPr/>
        </p:nvSpPr>
        <p:spPr bwMode="auto">
          <a:xfrm>
            <a:off x="1370013" y="2284413"/>
            <a:ext cx="6399212" cy="6397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Terms related to contract law</a:t>
            </a:r>
          </a:p>
        </p:txBody>
      </p:sp>
      <p:sp>
        <p:nvSpPr>
          <p:cNvPr id="442372" name="Rectangle 4"/>
          <p:cNvSpPr>
            <a:spLocks noChangeArrowheads="1"/>
          </p:cNvSpPr>
          <p:nvPr/>
        </p:nvSpPr>
        <p:spPr bwMode="auto">
          <a:xfrm>
            <a:off x="1370013" y="3656013"/>
            <a:ext cx="2376487" cy="1189037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Breach of</a:t>
            </a:r>
          </a:p>
          <a:p>
            <a:pPr algn="ctr" eaLnBrk="0" hangingPunct="0"/>
            <a:r>
              <a:rPr lang="en-US"/>
              <a:t>contract</a:t>
            </a:r>
          </a:p>
        </p:txBody>
      </p:sp>
      <p:sp>
        <p:nvSpPr>
          <p:cNvPr id="442374" name="Rectangle 6"/>
          <p:cNvSpPr>
            <a:spLocks noChangeArrowheads="1"/>
          </p:cNvSpPr>
          <p:nvPr/>
        </p:nvSpPr>
        <p:spPr bwMode="auto">
          <a:xfrm>
            <a:off x="5392738" y="3656013"/>
            <a:ext cx="2376487" cy="1189037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Third party</a:t>
            </a:r>
          </a:p>
          <a:p>
            <a:pPr algn="ctr" eaLnBrk="0" hangingPunct="0"/>
            <a:r>
              <a:rPr lang="en-US"/>
              <a:t>beneficiary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23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23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423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423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2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23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23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4237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4237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2372" grpId="0" animBg="1" autoUpdateAnimBg="0"/>
      <p:bldP spid="442374" grpId="0" animBg="1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44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Legal Terms Affecting</a:t>
            </a:r>
            <a:br>
              <a:rPr lang="en-US"/>
            </a:br>
            <a:r>
              <a:rPr lang="en-US"/>
              <a:t>CPAs’ Liability</a:t>
            </a:r>
          </a:p>
        </p:txBody>
      </p:sp>
      <p:sp>
        <p:nvSpPr>
          <p:cNvPr id="444419" name="Rectangle 3"/>
          <p:cNvSpPr>
            <a:spLocks noChangeArrowheads="1"/>
          </p:cNvSpPr>
          <p:nvPr/>
        </p:nvSpPr>
        <p:spPr bwMode="auto">
          <a:xfrm>
            <a:off x="1370013" y="2284413"/>
            <a:ext cx="6399212" cy="63976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Other terms</a:t>
            </a:r>
          </a:p>
        </p:txBody>
      </p:sp>
      <p:sp>
        <p:nvSpPr>
          <p:cNvPr id="444422" name="Rectangle 6"/>
          <p:cNvSpPr>
            <a:spLocks noChangeArrowheads="1"/>
          </p:cNvSpPr>
          <p:nvPr/>
        </p:nvSpPr>
        <p:spPr bwMode="auto">
          <a:xfrm>
            <a:off x="1370013" y="3016250"/>
            <a:ext cx="2376487" cy="1554163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Common</a:t>
            </a:r>
          </a:p>
          <a:p>
            <a:pPr algn="ctr" eaLnBrk="0" hangingPunct="0"/>
            <a:r>
              <a:rPr lang="en-US"/>
              <a:t>law</a:t>
            </a:r>
          </a:p>
        </p:txBody>
      </p:sp>
      <p:sp>
        <p:nvSpPr>
          <p:cNvPr id="444423" name="Rectangle 7"/>
          <p:cNvSpPr>
            <a:spLocks noChangeArrowheads="1"/>
          </p:cNvSpPr>
          <p:nvPr/>
        </p:nvSpPr>
        <p:spPr bwMode="auto">
          <a:xfrm>
            <a:off x="1370013" y="4843463"/>
            <a:ext cx="2376487" cy="1554162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Statutory</a:t>
            </a:r>
          </a:p>
          <a:p>
            <a:pPr algn="ctr" eaLnBrk="0" hangingPunct="0"/>
            <a:r>
              <a:rPr lang="en-US"/>
              <a:t>law</a:t>
            </a:r>
          </a:p>
        </p:txBody>
      </p:sp>
      <p:sp>
        <p:nvSpPr>
          <p:cNvPr id="444424" name="Rectangle 8"/>
          <p:cNvSpPr>
            <a:spLocks noChangeArrowheads="1"/>
          </p:cNvSpPr>
          <p:nvPr/>
        </p:nvSpPr>
        <p:spPr bwMode="auto">
          <a:xfrm>
            <a:off x="5392738" y="3016250"/>
            <a:ext cx="2376487" cy="1554163"/>
          </a:xfrm>
          <a:prstGeom prst="rect">
            <a:avLst/>
          </a:prstGeom>
          <a:gradFill rotWithShape="0">
            <a:gsLst>
              <a:gs pos="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rgbClr val="969696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Joint and </a:t>
            </a:r>
          </a:p>
          <a:p>
            <a:pPr algn="ctr" eaLnBrk="0" hangingPunct="0"/>
            <a:r>
              <a:rPr lang="en-US"/>
              <a:t>several</a:t>
            </a:r>
          </a:p>
          <a:p>
            <a:pPr algn="ctr" eaLnBrk="0" hangingPunct="0"/>
            <a:r>
              <a:rPr lang="en-US"/>
              <a:t>liability</a:t>
            </a:r>
          </a:p>
        </p:txBody>
      </p:sp>
      <p:sp>
        <p:nvSpPr>
          <p:cNvPr id="444425" name="Rectangle 9"/>
          <p:cNvSpPr>
            <a:spLocks noChangeArrowheads="1"/>
          </p:cNvSpPr>
          <p:nvPr/>
        </p:nvSpPr>
        <p:spPr bwMode="auto">
          <a:xfrm>
            <a:off x="5392738" y="4843463"/>
            <a:ext cx="2376487" cy="1554162"/>
          </a:xfrm>
          <a:prstGeom prst="rect">
            <a:avLst/>
          </a:prstGeom>
          <a:gradFill rotWithShape="0">
            <a:gsLst>
              <a:gs pos="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PerspectiveBottom"/>
            <a:lightRig rig="legacyFlat3" dir="t"/>
          </a:scene3d>
          <a:sp3d extrusionH="1801800" prstMaterial="legacyMatte">
            <a:bevelT w="13500" h="13500" prst="angle"/>
            <a:bevelB w="13500" h="13500" prst="angle"/>
            <a:extrusionClr>
              <a:srgbClr val="CC0099"/>
            </a:extrusionClr>
          </a:sp3d>
        </p:spPr>
        <p:txBody>
          <a:bodyPr wrap="none" lIns="92112" tIns="45325" rIns="92112" bIns="45325" anchor="ctr">
            <a:flatTx/>
          </a:bodyPr>
          <a:lstStyle/>
          <a:p>
            <a:pPr algn="ctr" eaLnBrk="0" hangingPunct="0"/>
            <a:r>
              <a:rPr lang="en-US"/>
              <a:t>Separate and</a:t>
            </a:r>
          </a:p>
          <a:p>
            <a:pPr algn="ctr" eaLnBrk="0" hangingPunct="0"/>
            <a:r>
              <a:rPr lang="en-US"/>
              <a:t>proportionate</a:t>
            </a:r>
          </a:p>
          <a:p>
            <a:pPr algn="ctr" eaLnBrk="0" hangingPunct="0"/>
            <a:r>
              <a:rPr lang="en-US"/>
              <a:t>liability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444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444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444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444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444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444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444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444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444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444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444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444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1500"/>
                            </p:stCondLst>
                            <p:childTnLst>
                              <p:par>
                                <p:cTn id="26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4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444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4444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444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444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4422" grpId="0" animBg="1" autoUpdateAnimBg="0"/>
      <p:bldP spid="444423" grpId="0" animBg="1" autoUpdateAnimBg="0"/>
      <p:bldP spid="444424" grpId="0" animBg="1" autoUpdateAnimBg="0"/>
      <p:bldP spid="444425" grpId="0" animBg="1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Auditor’s Defenses</a:t>
            </a:r>
            <a:br>
              <a:rPr lang="en-US"/>
            </a:br>
            <a:r>
              <a:rPr lang="en-US"/>
              <a:t>Against Client Suits</a:t>
            </a:r>
          </a:p>
        </p:txBody>
      </p:sp>
      <p:sp>
        <p:nvSpPr>
          <p:cNvPr id="403459" name="Rectangle 3"/>
          <p:cNvSpPr>
            <a:spLocks noChangeArrowheads="1"/>
          </p:cNvSpPr>
          <p:nvPr/>
        </p:nvSpPr>
        <p:spPr bwMode="auto">
          <a:xfrm>
            <a:off x="1827213" y="2284413"/>
            <a:ext cx="5484812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Lack of duty</a:t>
            </a:r>
          </a:p>
        </p:txBody>
      </p:sp>
      <p:sp>
        <p:nvSpPr>
          <p:cNvPr id="403460" name="Text Box 4"/>
          <p:cNvSpPr txBox="1">
            <a:spLocks noChangeArrowheads="1"/>
          </p:cNvSpPr>
          <p:nvPr/>
        </p:nvSpPr>
        <p:spPr bwMode="auto">
          <a:xfrm>
            <a:off x="1827213" y="2924175"/>
            <a:ext cx="5484812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Nonnegligent performance</a:t>
            </a:r>
          </a:p>
        </p:txBody>
      </p:sp>
      <p:sp>
        <p:nvSpPr>
          <p:cNvPr id="403461" name="Text Box 5"/>
          <p:cNvSpPr txBox="1">
            <a:spLocks noChangeArrowheads="1"/>
          </p:cNvSpPr>
          <p:nvPr/>
        </p:nvSpPr>
        <p:spPr bwMode="auto">
          <a:xfrm>
            <a:off x="1827213" y="3563938"/>
            <a:ext cx="5484812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Contributory negligence</a:t>
            </a:r>
          </a:p>
        </p:txBody>
      </p:sp>
      <p:sp>
        <p:nvSpPr>
          <p:cNvPr id="403462" name="Text Box 6"/>
          <p:cNvSpPr txBox="1">
            <a:spLocks noChangeArrowheads="1"/>
          </p:cNvSpPr>
          <p:nvPr/>
        </p:nvSpPr>
        <p:spPr bwMode="auto">
          <a:xfrm>
            <a:off x="1827213" y="4203700"/>
            <a:ext cx="5484812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Absence of causal connection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3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4034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403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3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03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3459" grpId="0" animBg="1" autoUpdateAnimBg="0"/>
      <p:bldP spid="403460" grpId="0" animBg="1" autoUpdateAnimBg="0"/>
      <p:bldP spid="403461" grpId="0" animBg="1" autoUpdateAnimBg="0"/>
      <p:bldP spid="403462" grpId="0" animBg="1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5</a:t>
            </a:r>
          </a:p>
        </p:txBody>
      </p:sp>
      <p:sp>
        <p:nvSpPr>
          <p:cNvPr id="405509" name="Rectangle 1029"/>
          <p:cNvSpPr>
            <a:spLocks noChangeArrowheads="1"/>
          </p:cNvSpPr>
          <p:nvPr/>
        </p:nvSpPr>
        <p:spPr bwMode="auto">
          <a:xfrm>
            <a:off x="822325" y="2284413"/>
            <a:ext cx="7496175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92075" tIns="46038" rIns="92075" bIns="46038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Describe accountants’ liability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to third parties under common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law and related defenses.</a:t>
            </a:r>
          </a:p>
        </p:txBody>
      </p:sp>
    </p:spTree>
  </p:cSld>
  <p:clrMapOvr>
    <a:masterClrMapping/>
  </p:clrMapOvr>
  <p:transition>
    <p:wipe dir="r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6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Liability to Third Parties</a:t>
            </a:r>
            <a:br>
              <a:rPr lang="en-US"/>
            </a:br>
            <a:r>
              <a:rPr lang="en-US"/>
              <a:t>Under Common Law</a:t>
            </a:r>
          </a:p>
        </p:txBody>
      </p:sp>
      <p:sp>
        <p:nvSpPr>
          <p:cNvPr id="406531" name="Rectangle 3"/>
          <p:cNvSpPr>
            <a:spLocks noChangeArrowheads="1"/>
          </p:cNvSpPr>
          <p:nvPr/>
        </p:nvSpPr>
        <p:spPr bwMode="auto">
          <a:xfrm>
            <a:off x="2741613" y="2741613"/>
            <a:ext cx="3656012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 eaLnBrk="0" hangingPunct="0"/>
            <a:r>
              <a:rPr lang="en-US"/>
              <a:t>Ultramares doctrine</a:t>
            </a:r>
          </a:p>
        </p:txBody>
      </p:sp>
      <p:sp>
        <p:nvSpPr>
          <p:cNvPr id="406532" name="Text Box 4"/>
          <p:cNvSpPr txBox="1">
            <a:spLocks noChangeArrowheads="1"/>
          </p:cNvSpPr>
          <p:nvPr/>
        </p:nvSpPr>
        <p:spPr bwMode="auto">
          <a:xfrm>
            <a:off x="2741613" y="4113213"/>
            <a:ext cx="365601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Foreseen users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06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6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06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6531" grpId="0" animBg="1" autoUpdateAnimBg="0"/>
      <p:bldP spid="406532" grpId="0" animBg="1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7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1</a:t>
            </a:r>
          </a:p>
        </p:txBody>
      </p:sp>
      <p:sp>
        <p:nvSpPr>
          <p:cNvPr id="373763" name="Rectangle 3"/>
          <p:cNvSpPr>
            <a:spLocks noChangeArrowheads="1"/>
          </p:cNvSpPr>
          <p:nvPr/>
        </p:nvSpPr>
        <p:spPr bwMode="auto">
          <a:xfrm>
            <a:off x="1552575" y="2284413"/>
            <a:ext cx="6032500" cy="2468562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lIns="92112" tIns="45325" rIns="92112" bIns="45325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Understand the litigious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environment in which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CPAs practice.</a:t>
            </a:r>
          </a:p>
        </p:txBody>
      </p:sp>
    </p:spTree>
  </p:cSld>
  <p:clrMapOvr>
    <a:masterClrMapping/>
  </p:clrMapOvr>
  <p:transition>
    <p:wipe dir="r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3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Foreseen Users</a:t>
            </a:r>
          </a:p>
        </p:txBody>
      </p:sp>
      <p:sp>
        <p:nvSpPr>
          <p:cNvPr id="453635" name="Rectangle 3"/>
          <p:cNvSpPr>
            <a:spLocks noChangeArrowheads="1"/>
          </p:cNvSpPr>
          <p:nvPr/>
        </p:nvSpPr>
        <p:spPr bwMode="auto">
          <a:xfrm>
            <a:off x="2741613" y="2284413"/>
            <a:ext cx="3656012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/>
            <a:r>
              <a:rPr lang="en-US"/>
              <a:t>Credit alliance</a:t>
            </a:r>
          </a:p>
        </p:txBody>
      </p:sp>
      <p:sp>
        <p:nvSpPr>
          <p:cNvPr id="453636" name="Text Box 4"/>
          <p:cNvSpPr txBox="1">
            <a:spLocks noChangeArrowheads="1"/>
          </p:cNvSpPr>
          <p:nvPr/>
        </p:nvSpPr>
        <p:spPr bwMode="auto">
          <a:xfrm>
            <a:off x="2741613" y="3656013"/>
            <a:ext cx="365601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Restatement of torts</a:t>
            </a:r>
          </a:p>
        </p:txBody>
      </p:sp>
      <p:sp>
        <p:nvSpPr>
          <p:cNvPr id="453637" name="Text Box 5"/>
          <p:cNvSpPr txBox="1">
            <a:spLocks noChangeArrowheads="1"/>
          </p:cNvSpPr>
          <p:nvPr/>
        </p:nvSpPr>
        <p:spPr bwMode="auto">
          <a:xfrm>
            <a:off x="2741613" y="5027613"/>
            <a:ext cx="3656012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anchor="ctr">
            <a:flatTx/>
          </a:bodyPr>
          <a:lstStyle/>
          <a:p>
            <a:pPr algn="ctr"/>
            <a:r>
              <a:rPr lang="en-US"/>
              <a:t>Foreseeable users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536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3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536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3636" grpId="0" animBg="1" autoUpdateAnimBg="0"/>
      <p:bldP spid="453637" grpId="0" animBg="1" autoUpdateAnimBg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6</a:t>
            </a:r>
          </a:p>
        </p:txBody>
      </p:sp>
      <p:sp>
        <p:nvSpPr>
          <p:cNvPr id="408581" name="Rectangle 5"/>
          <p:cNvSpPr>
            <a:spLocks noChangeArrowheads="1"/>
          </p:cNvSpPr>
          <p:nvPr/>
        </p:nvSpPr>
        <p:spPr bwMode="auto">
          <a:xfrm>
            <a:off x="1279525" y="2284413"/>
            <a:ext cx="6581775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92075" tIns="46038" rIns="92075" bIns="46038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Describe accountants’ civil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liability under the federal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securities laws and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related defenses.</a:t>
            </a:r>
          </a:p>
        </p:txBody>
      </p:sp>
    </p:spTree>
  </p:cSld>
  <p:clrMapOvr>
    <a:masterClrMapping/>
  </p:clrMapOvr>
  <p:transition>
    <p:wipe dir="r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Securities Act of 1933</a:t>
            </a:r>
          </a:p>
        </p:txBody>
      </p:sp>
      <p:sp>
        <p:nvSpPr>
          <p:cNvPr id="409608" name="Text Box 8"/>
          <p:cNvSpPr txBox="1">
            <a:spLocks noChangeArrowheads="1"/>
          </p:cNvSpPr>
          <p:nvPr/>
        </p:nvSpPr>
        <p:spPr bwMode="auto">
          <a:xfrm>
            <a:off x="1370013" y="2284413"/>
            <a:ext cx="6399212" cy="10969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The Securities Act imposes an</a:t>
            </a:r>
          </a:p>
          <a:p>
            <a:pPr algn="ctr"/>
            <a:r>
              <a:rPr lang="en-US"/>
              <a:t>unusual burden on the auditor.</a:t>
            </a:r>
          </a:p>
        </p:txBody>
      </p:sp>
      <p:sp>
        <p:nvSpPr>
          <p:cNvPr id="409610" name="Text Box 10"/>
          <p:cNvSpPr txBox="1">
            <a:spLocks noChangeArrowheads="1"/>
          </p:cNvSpPr>
          <p:nvPr/>
        </p:nvSpPr>
        <p:spPr bwMode="auto">
          <a:xfrm>
            <a:off x="1370013" y="3381375"/>
            <a:ext cx="6399212" cy="10969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Section 11 of the 1933 act defines the</a:t>
            </a:r>
          </a:p>
          <a:p>
            <a:pPr algn="ctr"/>
            <a:r>
              <a:rPr lang="en-US"/>
              <a:t>rights of third parties and auditors.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09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09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08" grpId="0" animBg="1" autoUpdateAnimBg="0"/>
      <p:bldP spid="409610" grpId="0" animBg="1" autoUpdateAnimBg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1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Securities Exchange</a:t>
            </a:r>
            <a:br>
              <a:rPr lang="en-US"/>
            </a:br>
            <a:r>
              <a:rPr lang="en-US"/>
              <a:t>Act of 1934</a:t>
            </a:r>
          </a:p>
        </p:txBody>
      </p:sp>
      <p:sp>
        <p:nvSpPr>
          <p:cNvPr id="411653" name="Rectangle 5"/>
          <p:cNvSpPr>
            <a:spLocks noChangeArrowheads="1"/>
          </p:cNvSpPr>
          <p:nvPr/>
        </p:nvSpPr>
        <p:spPr bwMode="auto">
          <a:xfrm>
            <a:off x="822325" y="2741613"/>
            <a:ext cx="7678738" cy="274161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8874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 eaLnBrk="0" hangingPunct="0"/>
            <a:r>
              <a:rPr lang="en-US"/>
              <a:t>The liability of auditors under this act often</a:t>
            </a:r>
          </a:p>
          <a:p>
            <a:pPr algn="ctr" eaLnBrk="0" hangingPunct="0"/>
            <a:r>
              <a:rPr lang="en-US"/>
              <a:t>centers on the audited financial statements</a:t>
            </a:r>
          </a:p>
          <a:p>
            <a:pPr algn="ctr" eaLnBrk="0" hangingPunct="0"/>
            <a:r>
              <a:rPr lang="en-US"/>
              <a:t>issued to the public in annual reports or</a:t>
            </a:r>
          </a:p>
          <a:p>
            <a:pPr algn="ctr" eaLnBrk="0" hangingPunct="0"/>
            <a:r>
              <a:rPr lang="en-US"/>
              <a:t>submitted to the SEC as a part of annual</a:t>
            </a:r>
          </a:p>
          <a:p>
            <a:pPr algn="ctr" eaLnBrk="0" hangingPunct="0"/>
            <a:r>
              <a:rPr lang="en-US"/>
              <a:t>Form 10-K reports.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116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1653" grpId="0" animBg="1" autoUpdateAnimBg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74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Auditor Defenses – 1934 Act</a:t>
            </a:r>
          </a:p>
        </p:txBody>
      </p:sp>
      <p:sp>
        <p:nvSpPr>
          <p:cNvPr id="447491" name="Rectangle 3"/>
          <p:cNvSpPr>
            <a:spLocks noChangeArrowheads="1"/>
          </p:cNvSpPr>
          <p:nvPr/>
        </p:nvSpPr>
        <p:spPr bwMode="auto">
          <a:xfrm>
            <a:off x="1827213" y="2284413"/>
            <a:ext cx="5484812" cy="9144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 eaLnBrk="0" hangingPunct="0"/>
            <a:r>
              <a:rPr lang="en-US"/>
              <a:t>Nonnegligent performance</a:t>
            </a:r>
          </a:p>
        </p:txBody>
      </p:sp>
      <p:sp>
        <p:nvSpPr>
          <p:cNvPr id="447492" name="Rectangle 4"/>
          <p:cNvSpPr>
            <a:spLocks noChangeArrowheads="1"/>
          </p:cNvSpPr>
          <p:nvPr/>
        </p:nvSpPr>
        <p:spPr bwMode="auto">
          <a:xfrm>
            <a:off x="1827213" y="3656013"/>
            <a:ext cx="5484812" cy="914400"/>
          </a:xfrm>
          <a:prstGeom prst="rect">
            <a:avLst/>
          </a:prstGeom>
          <a:gradFill rotWithShape="0">
            <a:gsLst>
              <a:gs pos="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chemeClr val="hlink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 eaLnBrk="0" hangingPunct="0"/>
            <a:r>
              <a:rPr lang="en-US"/>
              <a:t>Lack of duty</a:t>
            </a:r>
          </a:p>
        </p:txBody>
      </p:sp>
      <p:sp>
        <p:nvSpPr>
          <p:cNvPr id="447493" name="Rectangle 5"/>
          <p:cNvSpPr>
            <a:spLocks noChangeArrowheads="1"/>
          </p:cNvSpPr>
          <p:nvPr/>
        </p:nvSpPr>
        <p:spPr bwMode="auto">
          <a:xfrm>
            <a:off x="1827213" y="5027613"/>
            <a:ext cx="5484812" cy="914400"/>
          </a:xfrm>
          <a:prstGeom prst="rect">
            <a:avLst/>
          </a:prstGeom>
          <a:gradFill rotWithShape="0">
            <a:gsLst>
              <a:gs pos="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33CC33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 eaLnBrk="0" hangingPunct="0"/>
            <a:r>
              <a:rPr lang="en-US"/>
              <a:t>Absence of casual connection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47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500"/>
                                        <p:tgtEl>
                                          <p:spTgt spid="4474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7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500"/>
                                        <p:tgtEl>
                                          <p:spTgt spid="447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7491" grpId="0" animBg="1" autoUpdateAnimBg="0"/>
      <p:bldP spid="447492" grpId="0" animBg="1" autoUpdateAnimBg="0"/>
      <p:bldP spid="447493" grpId="0" animBg="1" autoUpdateAnimBg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 Sanctions</a:t>
            </a:r>
          </a:p>
        </p:txBody>
      </p:sp>
      <p:sp>
        <p:nvSpPr>
          <p:cNvPr id="415747" name="Rectangle 3"/>
          <p:cNvSpPr>
            <a:spLocks noChangeArrowheads="1"/>
          </p:cNvSpPr>
          <p:nvPr/>
        </p:nvSpPr>
        <p:spPr bwMode="auto">
          <a:xfrm>
            <a:off x="547688" y="2284413"/>
            <a:ext cx="8043862" cy="15541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The SEC has the power in certain circumstances</a:t>
            </a:r>
          </a:p>
          <a:p>
            <a:pPr algn="ctr" eaLnBrk="0" hangingPunct="0"/>
            <a:r>
              <a:rPr lang="en-US"/>
              <a:t>to sanction or suspend practitioners from doing</a:t>
            </a:r>
          </a:p>
          <a:p>
            <a:pPr algn="ctr" eaLnBrk="0" hangingPunct="0"/>
            <a:r>
              <a:rPr lang="en-US"/>
              <a:t>audits for SEC companies.  </a:t>
            </a:r>
          </a:p>
        </p:txBody>
      </p:sp>
      <p:sp>
        <p:nvSpPr>
          <p:cNvPr id="415749" name="Rectangle 5"/>
          <p:cNvSpPr>
            <a:spLocks noChangeArrowheads="1"/>
          </p:cNvSpPr>
          <p:nvPr/>
        </p:nvSpPr>
        <p:spPr bwMode="auto">
          <a:xfrm>
            <a:off x="547688" y="3838575"/>
            <a:ext cx="8043862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/>
              <a:t>Rule 2 (e) of the SEC’s</a:t>
            </a:r>
            <a:r>
              <a:rPr lang="en-US" b="1" i="1"/>
              <a:t> </a:t>
            </a:r>
            <a:r>
              <a:rPr lang="en-US" i="1"/>
              <a:t>Rules of Practice</a:t>
            </a:r>
            <a:r>
              <a:rPr lang="en-US"/>
              <a:t> says:</a:t>
            </a:r>
            <a:r>
              <a:rPr lang="en-US" i="1"/>
              <a:t> </a:t>
            </a:r>
            <a:endParaRPr lang="en-US"/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157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15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47" grpId="0" animBg="1" autoUpdateAnimBg="0"/>
      <p:bldP spid="415749" grpId="0" animBg="1" autoUpdateAnimBg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SEC Sanctions</a:t>
            </a:r>
          </a:p>
        </p:txBody>
      </p:sp>
      <p:sp>
        <p:nvSpPr>
          <p:cNvPr id="413703" name="Rectangle 7"/>
          <p:cNvSpPr>
            <a:spLocks noChangeArrowheads="1"/>
          </p:cNvSpPr>
          <p:nvPr/>
        </p:nvSpPr>
        <p:spPr bwMode="auto">
          <a:xfrm>
            <a:off x="455613" y="2284413"/>
            <a:ext cx="8226425" cy="365601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marL="457200" indent="-457200" algn="ctr" eaLnBrk="0" hangingPunct="0"/>
            <a:r>
              <a:rPr lang="en-US"/>
              <a:t>The commission may deny, the privilege of</a:t>
            </a:r>
          </a:p>
          <a:p>
            <a:pPr marL="457200" indent="-457200" algn="ctr" eaLnBrk="0" hangingPunct="0"/>
            <a:r>
              <a:rPr lang="en-US"/>
              <a:t>appearing or practicing before it in any way to</a:t>
            </a:r>
          </a:p>
          <a:p>
            <a:pPr marL="457200" indent="-457200" algn="ctr" eaLnBrk="0" hangingPunct="0"/>
            <a:r>
              <a:rPr lang="en-US"/>
              <a:t>any person who is found by the commission…</a:t>
            </a:r>
          </a:p>
          <a:p>
            <a:pPr marL="457200" indent="-457200" algn="ctr" eaLnBrk="0" hangingPunct="0"/>
            <a:r>
              <a:rPr lang="en-US"/>
              <a:t>(1) not to possess the requisite qualifications to</a:t>
            </a:r>
          </a:p>
          <a:p>
            <a:pPr marL="457200" indent="-457200" algn="ctr" eaLnBrk="0" hangingPunct="0"/>
            <a:r>
              <a:rPr lang="en-US"/>
              <a:t>represent others, or (2) to be lacking in character</a:t>
            </a:r>
          </a:p>
          <a:p>
            <a:pPr marL="457200" indent="-457200" algn="ctr" eaLnBrk="0" hangingPunct="0"/>
            <a:r>
              <a:rPr lang="en-US"/>
              <a:t>or integrity or to have engaged in unethical or</a:t>
            </a:r>
          </a:p>
          <a:p>
            <a:pPr marL="457200" indent="-457200" algn="ctr" eaLnBrk="0" hangingPunct="0"/>
            <a:r>
              <a:rPr lang="en-US"/>
              <a:t>improper professional conduct</a:t>
            </a:r>
            <a:r>
              <a:rPr lang="en-US" sz="2800"/>
              <a:t>.</a:t>
            </a:r>
          </a:p>
        </p:txBody>
      </p:sp>
    </p:spTree>
  </p:cSld>
  <p:clrMapOvr>
    <a:masterClrMapping/>
  </p:clrMapOvr>
  <p:transition>
    <p:strips dir="rd"/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Racketeer Influenced and</a:t>
            </a:r>
            <a:br>
              <a:rPr lang="en-US"/>
            </a:br>
            <a:r>
              <a:rPr lang="en-US"/>
              <a:t>Corrupt Organization Act</a:t>
            </a:r>
          </a:p>
        </p:txBody>
      </p:sp>
      <p:sp>
        <p:nvSpPr>
          <p:cNvPr id="417796" name="Rectangle 4"/>
          <p:cNvSpPr>
            <a:spLocks noChangeArrowheads="1"/>
          </p:cNvSpPr>
          <p:nvPr/>
        </p:nvSpPr>
        <p:spPr bwMode="auto">
          <a:xfrm>
            <a:off x="730250" y="2741613"/>
            <a:ext cx="7678738" cy="2741612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lIns="92075" tIns="46038" rIns="92075" bIns="46038" anchor="ctr">
            <a:flatTx/>
          </a:bodyPr>
          <a:lstStyle/>
          <a:p>
            <a:pPr algn="ctr" eaLnBrk="0" hangingPunct="0"/>
            <a:r>
              <a:rPr lang="en-US"/>
              <a:t>This act allows an injured party to seek treble</a:t>
            </a:r>
          </a:p>
          <a:p>
            <a:pPr algn="ctr" eaLnBrk="0" hangingPunct="0"/>
            <a:r>
              <a:rPr lang="en-US"/>
              <a:t>(triple) damages and recovery of legal fees</a:t>
            </a:r>
          </a:p>
          <a:p>
            <a:pPr algn="ctr" eaLnBrk="0" hangingPunct="0"/>
            <a:r>
              <a:rPr lang="en-US"/>
              <a:t>in cases where it can be demonstrated</a:t>
            </a:r>
          </a:p>
          <a:p>
            <a:pPr algn="ctr" eaLnBrk="0" hangingPunct="0"/>
            <a:r>
              <a:rPr lang="en-US"/>
              <a:t>that the defendant was engaged in a</a:t>
            </a:r>
          </a:p>
          <a:p>
            <a:pPr algn="ctr" eaLnBrk="0" hangingPunct="0"/>
            <a:r>
              <a:rPr lang="en-US"/>
              <a:t>“pattern of racketeering activity.”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17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7796" grpId="0" animBg="1" autoUpdateAnimBg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0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Foreign Corrupt</a:t>
            </a:r>
            <a:br>
              <a:rPr lang="en-US"/>
            </a:br>
            <a:r>
              <a:rPr lang="en-US"/>
              <a:t>Practices Act of 1977</a:t>
            </a:r>
          </a:p>
        </p:txBody>
      </p:sp>
      <p:sp>
        <p:nvSpPr>
          <p:cNvPr id="420868" name="Text Box 4"/>
          <p:cNvSpPr txBox="1">
            <a:spLocks noChangeArrowheads="1"/>
          </p:cNvSpPr>
          <p:nvPr/>
        </p:nvSpPr>
        <p:spPr bwMode="auto">
          <a:xfrm>
            <a:off x="1187450" y="2741613"/>
            <a:ext cx="6764338" cy="2286000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12700">
            <a:miter lim="800000"/>
            <a:headEnd/>
            <a:tailEnd/>
          </a:ln>
          <a:effectLst/>
          <a:scene3d>
            <a:camera prst="legacyObliqueTopLeft"/>
            <a:lightRig rig="legacyFlat3" dir="t"/>
          </a:scene3d>
          <a:sp3d extrusionH="430200" prstMaterial="legacyMatte">
            <a:bevelT w="13500" h="13500" prst="angle"/>
            <a:bevelB w="13500" h="13500" prst="angle"/>
            <a:extrusionClr>
              <a:srgbClr val="FF9900"/>
            </a:extrusionClr>
          </a:sp3d>
        </p:spPr>
        <p:txBody>
          <a:bodyPr wrap="none" anchor="ctr">
            <a:flatTx/>
          </a:bodyPr>
          <a:lstStyle/>
          <a:p>
            <a:pPr algn="ctr" eaLnBrk="0" hangingPunct="0"/>
            <a:r>
              <a:rPr lang="en-US"/>
              <a:t>This act makes it illegal to offer a bribe</a:t>
            </a:r>
          </a:p>
          <a:p>
            <a:pPr algn="ctr" eaLnBrk="0" hangingPunct="0"/>
            <a:r>
              <a:rPr lang="en-US"/>
              <a:t>to an official of a foreign country for</a:t>
            </a:r>
          </a:p>
          <a:p>
            <a:pPr algn="ctr" eaLnBrk="0" hangingPunct="0"/>
            <a:r>
              <a:rPr lang="en-US"/>
              <a:t>the purpose of exerting influence and</a:t>
            </a:r>
          </a:p>
          <a:p>
            <a:pPr algn="ctr" eaLnBrk="0" hangingPunct="0"/>
            <a:r>
              <a:rPr lang="en-US"/>
              <a:t>obtaining or retaining business.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208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868" grpId="0" animBg="1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7</a:t>
            </a:r>
          </a:p>
        </p:txBody>
      </p:sp>
      <p:sp>
        <p:nvSpPr>
          <p:cNvPr id="419845" name="Rectangle 5"/>
          <p:cNvSpPr>
            <a:spLocks noChangeArrowheads="1"/>
          </p:cNvSpPr>
          <p:nvPr/>
        </p:nvSpPr>
        <p:spPr bwMode="auto">
          <a:xfrm>
            <a:off x="1552575" y="2284413"/>
            <a:ext cx="6032500" cy="2468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92075" tIns="46038" rIns="92075" bIns="46038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Specify what constitutes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criminal liability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for accountants.</a:t>
            </a:r>
            <a:endParaRPr lang="en-US" sz="1400"/>
          </a:p>
        </p:txBody>
      </p:sp>
    </p:spTree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9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Changed Legal Environment</a:t>
            </a:r>
          </a:p>
        </p:txBody>
      </p:sp>
      <p:sp>
        <p:nvSpPr>
          <p:cNvPr id="379907" name="Rectangle 3"/>
          <p:cNvSpPr>
            <a:spLocks noChangeArrowheads="1"/>
          </p:cNvSpPr>
          <p:nvPr/>
        </p:nvSpPr>
        <p:spPr bwMode="auto">
          <a:xfrm>
            <a:off x="547688" y="2284413"/>
            <a:ext cx="8043862" cy="15541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Audit professionals have a responsibility under</a:t>
            </a:r>
          </a:p>
          <a:p>
            <a:pPr algn="ctr" eaLnBrk="0" hangingPunct="0"/>
            <a:r>
              <a:rPr lang="en-US"/>
              <a:t>common law to fulfill implied or expressed</a:t>
            </a:r>
          </a:p>
          <a:p>
            <a:pPr algn="ctr" eaLnBrk="0" hangingPunct="0"/>
            <a:r>
              <a:rPr lang="en-US"/>
              <a:t>contracts with clients.</a:t>
            </a:r>
          </a:p>
        </p:txBody>
      </p:sp>
      <p:sp>
        <p:nvSpPr>
          <p:cNvPr id="379908" name="Text Box 4"/>
          <p:cNvSpPr txBox="1">
            <a:spLocks noChangeArrowheads="1"/>
          </p:cNvSpPr>
          <p:nvPr/>
        </p:nvSpPr>
        <p:spPr bwMode="auto">
          <a:xfrm>
            <a:off x="547688" y="3838575"/>
            <a:ext cx="8043862" cy="21018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They are liable to their clients for negligence</a:t>
            </a:r>
          </a:p>
          <a:p>
            <a:pPr algn="ctr" eaLnBrk="0" hangingPunct="0"/>
            <a:r>
              <a:rPr lang="en-US"/>
              <a:t>and/or breach of contract should they fail to</a:t>
            </a:r>
          </a:p>
          <a:p>
            <a:pPr algn="ctr" eaLnBrk="0" hangingPunct="0"/>
            <a:r>
              <a:rPr lang="en-US"/>
              <a:t>provide the services or not exercise due care</a:t>
            </a:r>
          </a:p>
          <a:p>
            <a:pPr algn="ctr" eaLnBrk="0" hangingPunct="0"/>
            <a:r>
              <a:rPr lang="en-US"/>
              <a:t>in their performance.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3799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379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907" grpId="0" animBg="1" autoUpdateAnimBg="0"/>
      <p:bldP spid="379908" grpId="0" animBg="1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Criminal Liability</a:t>
            </a:r>
          </a:p>
        </p:txBody>
      </p:sp>
      <p:sp>
        <p:nvSpPr>
          <p:cNvPr id="422916" name="Text Box 4"/>
          <p:cNvSpPr txBox="1">
            <a:spLocks noChangeArrowheads="1"/>
          </p:cNvSpPr>
          <p:nvPr/>
        </p:nvSpPr>
        <p:spPr bwMode="auto">
          <a:xfrm>
            <a:off x="1187450" y="2282825"/>
            <a:ext cx="6764338" cy="1096963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CPAs can be held liable under</a:t>
            </a:r>
          </a:p>
          <a:p>
            <a:pPr algn="ctr" eaLnBrk="0" hangingPunct="0"/>
            <a:r>
              <a:rPr lang="en-US" i="1">
                <a:solidFill>
                  <a:srgbClr val="FFFF00"/>
                </a:solidFill>
              </a:rPr>
              <a:t>criminal liability for accountants.</a:t>
            </a:r>
            <a:endParaRPr lang="en-US">
              <a:solidFill>
                <a:srgbClr val="FFFF00"/>
              </a:solidFill>
            </a:endParaRPr>
          </a:p>
        </p:txBody>
      </p:sp>
      <p:sp>
        <p:nvSpPr>
          <p:cNvPr id="422917" name="Text Box 5"/>
          <p:cNvSpPr txBox="1">
            <a:spLocks noChangeArrowheads="1"/>
          </p:cNvSpPr>
          <p:nvPr/>
        </p:nvSpPr>
        <p:spPr bwMode="auto">
          <a:xfrm>
            <a:off x="1187450" y="3381375"/>
            <a:ext cx="6764338" cy="10969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CPAs can be found guilty for criminal</a:t>
            </a:r>
          </a:p>
          <a:p>
            <a:pPr algn="ctr"/>
            <a:r>
              <a:rPr lang="en-US"/>
              <a:t>action under both federal and state laws.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4229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2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4229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2916" grpId="0" animBg="1" autoUpdateAnimBg="0"/>
      <p:bldP spid="422917" grpId="0" animBg="1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8</a:t>
            </a:r>
          </a:p>
        </p:txBody>
      </p:sp>
      <p:sp>
        <p:nvSpPr>
          <p:cNvPr id="424965" name="Rectangle 5"/>
          <p:cNvSpPr>
            <a:spLocks noChangeArrowheads="1"/>
          </p:cNvSpPr>
          <p:nvPr/>
        </p:nvSpPr>
        <p:spPr bwMode="auto">
          <a:xfrm>
            <a:off x="547688" y="2284413"/>
            <a:ext cx="8043862" cy="329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92075" tIns="46038" rIns="92075" bIns="46038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Describe what the profession and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the individual CPA can do and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what is being done to reduce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the threat of litigation.</a:t>
            </a:r>
          </a:p>
        </p:txBody>
      </p:sp>
    </p:spTree>
  </p:cSld>
  <p:clrMapOvr>
    <a:masterClrMapping/>
  </p:clrMapOvr>
  <p:transition>
    <p:wipe dir="r"/>
  </p:transition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82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Profession’s Response</a:t>
            </a:r>
            <a:br>
              <a:rPr lang="en-US"/>
            </a:br>
            <a:r>
              <a:rPr lang="en-US"/>
              <a:t>to Legal Liability</a:t>
            </a:r>
          </a:p>
        </p:txBody>
      </p:sp>
      <p:sp>
        <p:nvSpPr>
          <p:cNvPr id="430083" name="Rectangle 1027"/>
          <p:cNvSpPr>
            <a:spLocks noChangeArrowheads="1"/>
          </p:cNvSpPr>
          <p:nvPr/>
        </p:nvSpPr>
        <p:spPr bwMode="auto">
          <a:xfrm>
            <a:off x="1552575" y="2284413"/>
            <a:ext cx="6032500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Research in auditing</a:t>
            </a:r>
          </a:p>
        </p:txBody>
      </p:sp>
      <p:sp>
        <p:nvSpPr>
          <p:cNvPr id="430084" name="Text Box 1028"/>
          <p:cNvSpPr txBox="1">
            <a:spLocks noChangeArrowheads="1"/>
          </p:cNvSpPr>
          <p:nvPr/>
        </p:nvSpPr>
        <p:spPr bwMode="auto">
          <a:xfrm>
            <a:off x="1552575" y="2924175"/>
            <a:ext cx="6032500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Standard and rule setting</a:t>
            </a:r>
          </a:p>
        </p:txBody>
      </p:sp>
      <p:sp>
        <p:nvSpPr>
          <p:cNvPr id="430085" name="Text Box 1029"/>
          <p:cNvSpPr txBox="1">
            <a:spLocks noChangeArrowheads="1"/>
          </p:cNvSpPr>
          <p:nvPr/>
        </p:nvSpPr>
        <p:spPr bwMode="auto">
          <a:xfrm>
            <a:off x="1552575" y="3563938"/>
            <a:ext cx="6032500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Set requirements to protect auditors</a:t>
            </a:r>
          </a:p>
        </p:txBody>
      </p:sp>
      <p:sp>
        <p:nvSpPr>
          <p:cNvPr id="430086" name="Text Box 1030"/>
          <p:cNvSpPr txBox="1">
            <a:spLocks noChangeArrowheads="1"/>
          </p:cNvSpPr>
          <p:nvPr/>
        </p:nvSpPr>
        <p:spPr bwMode="auto">
          <a:xfrm>
            <a:off x="1552575" y="4203700"/>
            <a:ext cx="6032500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Establish peer review requirements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300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30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30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30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083" grpId="0" animBg="1" autoUpdateAnimBg="0"/>
      <p:bldP spid="430084" grpId="0" animBg="1" autoUpdateAnimBg="0"/>
      <p:bldP spid="430085" grpId="0" animBg="1" autoUpdateAnimBg="0"/>
      <p:bldP spid="430086" grpId="0" animBg="1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Profession’s Response</a:t>
            </a:r>
            <a:br>
              <a:rPr lang="en-US"/>
            </a:br>
            <a:r>
              <a:rPr lang="en-US"/>
              <a:t>to Legal Liability</a:t>
            </a:r>
          </a:p>
        </p:txBody>
      </p:sp>
      <p:sp>
        <p:nvSpPr>
          <p:cNvPr id="455683" name="Rectangle 3"/>
          <p:cNvSpPr>
            <a:spLocks noChangeArrowheads="1"/>
          </p:cNvSpPr>
          <p:nvPr/>
        </p:nvSpPr>
        <p:spPr bwMode="auto">
          <a:xfrm>
            <a:off x="1552575" y="2284413"/>
            <a:ext cx="6032500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Oppose law suits</a:t>
            </a:r>
          </a:p>
        </p:txBody>
      </p:sp>
      <p:sp>
        <p:nvSpPr>
          <p:cNvPr id="455684" name="Text Box 4"/>
          <p:cNvSpPr txBox="1">
            <a:spLocks noChangeArrowheads="1"/>
          </p:cNvSpPr>
          <p:nvPr/>
        </p:nvSpPr>
        <p:spPr bwMode="auto">
          <a:xfrm>
            <a:off x="1552575" y="2924175"/>
            <a:ext cx="6032500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Education of users</a:t>
            </a:r>
          </a:p>
        </p:txBody>
      </p:sp>
      <p:sp>
        <p:nvSpPr>
          <p:cNvPr id="455685" name="Text Box 5"/>
          <p:cNvSpPr txBox="1">
            <a:spLocks noChangeArrowheads="1"/>
          </p:cNvSpPr>
          <p:nvPr/>
        </p:nvSpPr>
        <p:spPr bwMode="auto">
          <a:xfrm>
            <a:off x="1552575" y="3563938"/>
            <a:ext cx="6032500" cy="10969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Sanction members for improper</a:t>
            </a:r>
          </a:p>
          <a:p>
            <a:pPr algn="ctr"/>
            <a:r>
              <a:rPr lang="en-US"/>
              <a:t>conduct and performance</a:t>
            </a:r>
          </a:p>
        </p:txBody>
      </p:sp>
      <p:sp>
        <p:nvSpPr>
          <p:cNvPr id="455686" name="Text Box 6"/>
          <p:cNvSpPr txBox="1">
            <a:spLocks noChangeArrowheads="1"/>
          </p:cNvSpPr>
          <p:nvPr/>
        </p:nvSpPr>
        <p:spPr bwMode="auto">
          <a:xfrm>
            <a:off x="1552575" y="4660900"/>
            <a:ext cx="6032500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Lobby for changes in laws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55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55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556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684" grpId="0" animBg="1" autoUpdateAnimBg="0"/>
      <p:bldP spid="455685" grpId="0" animBg="1" autoUpdateAnimBg="0"/>
      <p:bldP spid="455686" grpId="0" animBg="1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7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Protecting Individual CPAs</a:t>
            </a:r>
            <a:br>
              <a:rPr lang="en-US"/>
            </a:br>
            <a:r>
              <a:rPr lang="en-US"/>
              <a:t>from Legal Liability Example</a:t>
            </a:r>
          </a:p>
        </p:txBody>
      </p:sp>
      <p:sp>
        <p:nvSpPr>
          <p:cNvPr id="457731" name="Rectangle 3"/>
          <p:cNvSpPr>
            <a:spLocks noChangeArrowheads="1"/>
          </p:cNvSpPr>
          <p:nvPr/>
        </p:nvSpPr>
        <p:spPr bwMode="auto">
          <a:xfrm>
            <a:off x="1004888" y="2284413"/>
            <a:ext cx="7129462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eaLnBrk="0" hangingPunct="0"/>
            <a:r>
              <a:rPr lang="en-US"/>
              <a:t>Deal only with clients possessing integrity</a:t>
            </a:r>
          </a:p>
        </p:txBody>
      </p:sp>
      <p:sp>
        <p:nvSpPr>
          <p:cNvPr id="457732" name="Text Box 4"/>
          <p:cNvSpPr txBox="1">
            <a:spLocks noChangeArrowheads="1"/>
          </p:cNvSpPr>
          <p:nvPr/>
        </p:nvSpPr>
        <p:spPr bwMode="auto">
          <a:xfrm>
            <a:off x="1004888" y="2924175"/>
            <a:ext cx="7129462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Hire qualified personnel</a:t>
            </a:r>
          </a:p>
        </p:txBody>
      </p:sp>
      <p:sp>
        <p:nvSpPr>
          <p:cNvPr id="457733" name="Text Box 5"/>
          <p:cNvSpPr txBox="1">
            <a:spLocks noChangeArrowheads="1"/>
          </p:cNvSpPr>
          <p:nvPr/>
        </p:nvSpPr>
        <p:spPr bwMode="auto">
          <a:xfrm>
            <a:off x="1004888" y="3563938"/>
            <a:ext cx="7129462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Follow the standards of the profession</a:t>
            </a:r>
          </a:p>
        </p:txBody>
      </p:sp>
      <p:sp>
        <p:nvSpPr>
          <p:cNvPr id="457734" name="Text Box 6"/>
          <p:cNvSpPr txBox="1">
            <a:spLocks noChangeArrowheads="1"/>
          </p:cNvSpPr>
          <p:nvPr/>
        </p:nvSpPr>
        <p:spPr bwMode="auto">
          <a:xfrm>
            <a:off x="1004888" y="4203700"/>
            <a:ext cx="7129462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Maintain independence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57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57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57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77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577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7731" grpId="0" animBg="1" autoUpdateAnimBg="0"/>
      <p:bldP spid="457732" grpId="0" animBg="1" autoUpdateAnimBg="0"/>
      <p:bldP spid="457733" grpId="0" animBg="1" autoUpdateAnimBg="0"/>
      <p:bldP spid="457734" grpId="0" animBg="1" autoUpdateAnimBg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9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Protecting Individual CPAs</a:t>
            </a:r>
            <a:br>
              <a:rPr lang="en-US"/>
            </a:br>
            <a:r>
              <a:rPr lang="en-US"/>
              <a:t>from Legal Liability Example</a:t>
            </a:r>
          </a:p>
        </p:txBody>
      </p:sp>
      <p:sp>
        <p:nvSpPr>
          <p:cNvPr id="459779" name="Rectangle 3"/>
          <p:cNvSpPr>
            <a:spLocks noChangeArrowheads="1"/>
          </p:cNvSpPr>
          <p:nvPr/>
        </p:nvSpPr>
        <p:spPr bwMode="auto">
          <a:xfrm>
            <a:off x="455613" y="2284413"/>
            <a:ext cx="8226425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Understand the client’s business</a:t>
            </a:r>
          </a:p>
        </p:txBody>
      </p:sp>
      <p:sp>
        <p:nvSpPr>
          <p:cNvPr id="459780" name="Text Box 4"/>
          <p:cNvSpPr txBox="1">
            <a:spLocks noChangeArrowheads="1"/>
          </p:cNvSpPr>
          <p:nvPr/>
        </p:nvSpPr>
        <p:spPr bwMode="auto">
          <a:xfrm>
            <a:off x="455613" y="2924175"/>
            <a:ext cx="8226425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Perform quality audits</a:t>
            </a:r>
          </a:p>
        </p:txBody>
      </p:sp>
      <p:sp>
        <p:nvSpPr>
          <p:cNvPr id="459781" name="Text Box 5"/>
          <p:cNvSpPr txBox="1">
            <a:spLocks noChangeArrowheads="1"/>
          </p:cNvSpPr>
          <p:nvPr/>
        </p:nvSpPr>
        <p:spPr bwMode="auto">
          <a:xfrm>
            <a:off x="455613" y="3563938"/>
            <a:ext cx="8226425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Document the work properly</a:t>
            </a:r>
          </a:p>
        </p:txBody>
      </p:sp>
      <p:sp>
        <p:nvSpPr>
          <p:cNvPr id="459782" name="Text Box 6"/>
          <p:cNvSpPr txBox="1">
            <a:spLocks noChangeArrowheads="1"/>
          </p:cNvSpPr>
          <p:nvPr/>
        </p:nvSpPr>
        <p:spPr bwMode="auto">
          <a:xfrm>
            <a:off x="455613" y="4203700"/>
            <a:ext cx="8226425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Obtain an engagement and a representation letter</a:t>
            </a:r>
          </a:p>
        </p:txBody>
      </p:sp>
      <p:sp>
        <p:nvSpPr>
          <p:cNvPr id="459783" name="Text Box 7"/>
          <p:cNvSpPr txBox="1">
            <a:spLocks noChangeArrowheads="1"/>
          </p:cNvSpPr>
          <p:nvPr/>
        </p:nvSpPr>
        <p:spPr bwMode="auto">
          <a:xfrm>
            <a:off x="455613" y="4843463"/>
            <a:ext cx="8226425" cy="639762"/>
          </a:xfrm>
          <a:prstGeom prst="rect">
            <a:avLst/>
          </a:prstGeom>
          <a:gradFill rotWithShape="0">
            <a:gsLst>
              <a:gs pos="0">
                <a:srgbClr val="CC0099">
                  <a:gamma/>
                  <a:shade val="46275"/>
                  <a:invGamma/>
                </a:srgbClr>
              </a:gs>
              <a:gs pos="50000">
                <a:srgbClr val="CC0099"/>
              </a:gs>
              <a:gs pos="100000">
                <a:srgbClr val="CC0099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Maintain confidential relations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59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597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59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9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2" dur="500"/>
                                        <p:tgtEl>
                                          <p:spTgt spid="459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9780" grpId="0" animBg="1" autoUpdateAnimBg="0"/>
      <p:bldP spid="459781" grpId="0" animBg="1" autoUpdateAnimBg="0"/>
      <p:bldP spid="459782" grpId="0" animBg="1" autoUpdateAnimBg="0"/>
      <p:bldP spid="459783" grpId="0" animBg="1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1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Protecting Individual CPAs</a:t>
            </a:r>
            <a:br>
              <a:rPr lang="en-US"/>
            </a:br>
            <a:r>
              <a:rPr lang="en-US"/>
              <a:t>from Legal Liability Example</a:t>
            </a:r>
          </a:p>
        </p:txBody>
      </p:sp>
      <p:sp>
        <p:nvSpPr>
          <p:cNvPr id="461827" name="Rectangle 3"/>
          <p:cNvSpPr>
            <a:spLocks noChangeArrowheads="1"/>
          </p:cNvSpPr>
          <p:nvPr/>
        </p:nvSpPr>
        <p:spPr bwMode="auto">
          <a:xfrm>
            <a:off x="273050" y="2284413"/>
            <a:ext cx="8593138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Carry adequate insurance</a:t>
            </a:r>
          </a:p>
        </p:txBody>
      </p:sp>
      <p:sp>
        <p:nvSpPr>
          <p:cNvPr id="461828" name="Text Box 4"/>
          <p:cNvSpPr txBox="1">
            <a:spLocks noChangeArrowheads="1"/>
          </p:cNvSpPr>
          <p:nvPr/>
        </p:nvSpPr>
        <p:spPr bwMode="auto">
          <a:xfrm>
            <a:off x="273050" y="2924175"/>
            <a:ext cx="8593138" cy="639763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Seek legal counsel</a:t>
            </a:r>
          </a:p>
        </p:txBody>
      </p:sp>
      <p:sp>
        <p:nvSpPr>
          <p:cNvPr id="461829" name="Text Box 5"/>
          <p:cNvSpPr txBox="1">
            <a:spLocks noChangeArrowheads="1"/>
          </p:cNvSpPr>
          <p:nvPr/>
        </p:nvSpPr>
        <p:spPr bwMode="auto">
          <a:xfrm>
            <a:off x="273050" y="3563938"/>
            <a:ext cx="8593138" cy="639762"/>
          </a:xfrm>
          <a:prstGeom prst="rect">
            <a:avLst/>
          </a:prstGeom>
          <a:gradFill rotWithShape="0">
            <a:gsLst>
              <a:gs pos="0">
                <a:srgbClr val="33CC33">
                  <a:gamma/>
                  <a:shade val="46275"/>
                  <a:invGamma/>
                </a:srgbClr>
              </a:gs>
              <a:gs pos="50000">
                <a:srgbClr val="33CC33"/>
              </a:gs>
              <a:gs pos="100000">
                <a:srgbClr val="33CC33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r>
              <a:rPr lang="en-US"/>
              <a:t>Choose a form of organization with limited liability</a:t>
            </a:r>
          </a:p>
        </p:txBody>
      </p:sp>
      <p:sp>
        <p:nvSpPr>
          <p:cNvPr id="461830" name="Text Box 6"/>
          <p:cNvSpPr txBox="1">
            <a:spLocks noChangeArrowheads="1"/>
          </p:cNvSpPr>
          <p:nvPr/>
        </p:nvSpPr>
        <p:spPr bwMode="auto">
          <a:xfrm>
            <a:off x="273050" y="4203700"/>
            <a:ext cx="8593138" cy="639763"/>
          </a:xfrm>
          <a:prstGeom prst="rect">
            <a:avLst/>
          </a:prstGeom>
          <a:gradFill rotWithShape="0">
            <a:gsLst>
              <a:gs pos="0">
                <a:srgbClr val="969696">
                  <a:gamma/>
                  <a:shade val="46275"/>
                  <a:invGamma/>
                </a:srgbClr>
              </a:gs>
              <a:gs pos="50000">
                <a:srgbClr val="969696"/>
              </a:gs>
              <a:gs pos="100000">
                <a:srgbClr val="969696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/>
            <a:r>
              <a:rPr lang="en-US"/>
              <a:t>Exercise professional skepticism</a:t>
            </a:r>
          </a:p>
        </p:txBody>
      </p:sp>
    </p:spTree>
  </p:cSld>
  <p:clrMapOvr>
    <a:masterClrMapping/>
  </p:clrMapOvr>
  <p:transition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500"/>
                                        <p:tgtEl>
                                          <p:spTgt spid="4618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500"/>
                                        <p:tgtEl>
                                          <p:spTgt spid="461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500"/>
                                        <p:tgtEl>
                                          <p:spTgt spid="4618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1828" grpId="0" animBg="1" autoUpdateAnimBg="0"/>
      <p:bldP spid="461829" grpId="0" animBg="1" autoUpdateAnimBg="0"/>
      <p:bldP spid="461830" grpId="0" animBg="1" autoUpdateAnimBg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27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827213" y="2284413"/>
            <a:ext cx="5484812" cy="914400"/>
          </a:xfrm>
        </p:spPr>
        <p:txBody>
          <a:bodyPr wrap="none" anchor="t"/>
          <a:lstStyle/>
          <a:p>
            <a:r>
              <a:rPr lang="en-US" b="1"/>
              <a:t>End of Chapter 5</a:t>
            </a:r>
          </a:p>
        </p:txBody>
      </p:sp>
    </p:spTree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0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2</a:t>
            </a:r>
          </a:p>
        </p:txBody>
      </p:sp>
      <p:sp>
        <p:nvSpPr>
          <p:cNvPr id="384004" name="Rectangle 4"/>
          <p:cNvSpPr>
            <a:spLocks noChangeArrowheads="1"/>
          </p:cNvSpPr>
          <p:nvPr/>
        </p:nvSpPr>
        <p:spPr bwMode="auto">
          <a:xfrm>
            <a:off x="273050" y="2009775"/>
            <a:ext cx="8593138" cy="411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808080"/>
            </a:outerShdw>
          </a:effectLst>
        </p:spPr>
        <p:txBody>
          <a:bodyPr wrap="none" lIns="92075" tIns="46038" rIns="92075" bIns="46038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Explain why the failure of financial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statement users to differentiate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among business failure, audit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failure, and audit risk has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resulted in lawsuits.</a:t>
            </a:r>
          </a:p>
        </p:txBody>
      </p:sp>
    </p:spTree>
  </p:cSld>
  <p:clrMapOvr>
    <a:masterClrMapping/>
  </p:clrMapOvr>
  <p:transition>
    <p:wipe dir="r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92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Business Failure, Audit</a:t>
            </a:r>
            <a:br>
              <a:rPr lang="en-US"/>
            </a:br>
            <a:r>
              <a:rPr lang="en-US"/>
              <a:t>Failure, and Audit Risk</a:t>
            </a:r>
          </a:p>
        </p:txBody>
      </p:sp>
      <p:sp>
        <p:nvSpPr>
          <p:cNvPr id="439299" name="Oval 3"/>
          <p:cNvSpPr>
            <a:spLocks noChangeArrowheads="1"/>
          </p:cNvSpPr>
          <p:nvPr/>
        </p:nvSpPr>
        <p:spPr bwMode="auto">
          <a:xfrm>
            <a:off x="912813" y="1952625"/>
            <a:ext cx="4570412" cy="2741613"/>
          </a:xfrm>
          <a:prstGeom prst="ellips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FF9900"/>
                </a:solidFill>
              </a:rPr>
              <a:t>Business</a:t>
            </a:r>
          </a:p>
          <a:p>
            <a:pPr algn="ctr"/>
            <a:r>
              <a:rPr lang="en-US" b="1">
                <a:solidFill>
                  <a:srgbClr val="FF9900"/>
                </a:solidFill>
              </a:rPr>
              <a:t>Failure</a:t>
            </a:r>
          </a:p>
        </p:txBody>
      </p:sp>
      <p:sp>
        <p:nvSpPr>
          <p:cNvPr id="439300" name="Oval 4"/>
          <p:cNvSpPr>
            <a:spLocks noChangeArrowheads="1"/>
          </p:cNvSpPr>
          <p:nvPr/>
        </p:nvSpPr>
        <p:spPr bwMode="auto">
          <a:xfrm>
            <a:off x="4884738" y="1706563"/>
            <a:ext cx="2741612" cy="2741612"/>
          </a:xfrm>
          <a:prstGeom prst="ellips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chemeClr val="hlink"/>
                </a:solidFill>
              </a:rPr>
              <a:t>Audit</a:t>
            </a:r>
          </a:p>
          <a:p>
            <a:pPr algn="ctr"/>
            <a:r>
              <a:rPr lang="en-US" b="1">
                <a:solidFill>
                  <a:schemeClr val="hlink"/>
                </a:solidFill>
              </a:rPr>
              <a:t>Failure</a:t>
            </a:r>
          </a:p>
        </p:txBody>
      </p:sp>
      <p:sp>
        <p:nvSpPr>
          <p:cNvPr id="439301" name="Oval 5"/>
          <p:cNvSpPr>
            <a:spLocks noChangeArrowheads="1"/>
          </p:cNvSpPr>
          <p:nvPr/>
        </p:nvSpPr>
        <p:spPr bwMode="auto">
          <a:xfrm>
            <a:off x="3568700" y="3543300"/>
            <a:ext cx="2741613" cy="2741613"/>
          </a:xfrm>
          <a:prstGeom prst="ellipse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b="1">
                <a:solidFill>
                  <a:srgbClr val="33CC33"/>
                </a:solidFill>
              </a:rPr>
              <a:t>Audit</a:t>
            </a:r>
          </a:p>
          <a:p>
            <a:pPr algn="ctr"/>
            <a:r>
              <a:rPr lang="en-US" b="1">
                <a:solidFill>
                  <a:srgbClr val="33CC33"/>
                </a:solidFill>
              </a:rPr>
              <a:t>Risk</a:t>
            </a:r>
          </a:p>
        </p:txBody>
      </p:sp>
    </p:spTree>
  </p:cSld>
  <p:clrMapOvr>
    <a:masterClrMapping/>
  </p:clrMapOvr>
  <p:transition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39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39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392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4392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1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9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9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39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39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1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9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39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393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393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299" grpId="0" animBg="1" autoUpdateAnimBg="0"/>
      <p:bldP spid="439300" grpId="0" animBg="1" autoUpdateAnimBg="0"/>
      <p:bldP spid="439301" grpId="0" animBg="1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Business Failure, Audit</a:t>
            </a:r>
            <a:br>
              <a:rPr lang="en-US"/>
            </a:br>
            <a:r>
              <a:rPr lang="en-US"/>
              <a:t>Failure, and Audit Risk</a:t>
            </a:r>
          </a:p>
        </p:txBody>
      </p:sp>
      <p:sp>
        <p:nvSpPr>
          <p:cNvPr id="378883" name="Rectangle 3"/>
          <p:cNvSpPr>
            <a:spLocks noChangeArrowheads="1"/>
          </p:cNvSpPr>
          <p:nvPr/>
        </p:nvSpPr>
        <p:spPr bwMode="auto">
          <a:xfrm>
            <a:off x="1370013" y="2284413"/>
            <a:ext cx="6399212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Business failure</a:t>
            </a:r>
          </a:p>
        </p:txBody>
      </p:sp>
      <p:sp>
        <p:nvSpPr>
          <p:cNvPr id="378884" name="Text Box 4"/>
          <p:cNvSpPr txBox="1">
            <a:spLocks noChangeArrowheads="1"/>
          </p:cNvSpPr>
          <p:nvPr/>
        </p:nvSpPr>
        <p:spPr bwMode="auto">
          <a:xfrm>
            <a:off x="1370013" y="2924175"/>
            <a:ext cx="6399212" cy="21018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It occurs when a business is unable to</a:t>
            </a:r>
          </a:p>
          <a:p>
            <a:pPr algn="ctr" eaLnBrk="0" hangingPunct="0"/>
            <a:r>
              <a:rPr lang="en-US"/>
              <a:t>repay its lenders or meet the</a:t>
            </a:r>
          </a:p>
          <a:p>
            <a:pPr algn="ctr" eaLnBrk="0" hangingPunct="0"/>
            <a:r>
              <a:rPr lang="en-US"/>
              <a:t>expectations of its investors because</a:t>
            </a:r>
          </a:p>
          <a:p>
            <a:pPr algn="ctr" eaLnBrk="0" hangingPunct="0"/>
            <a:r>
              <a:rPr lang="en-US"/>
              <a:t>of economic or business conditions.</a:t>
            </a:r>
            <a:endParaRPr 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78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884" grpId="0" animBg="1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Business Failure, Audit</a:t>
            </a:r>
            <a:br>
              <a:rPr lang="en-US"/>
            </a:br>
            <a:r>
              <a:rPr lang="en-US"/>
              <a:t>Failure, and Audit Risk</a:t>
            </a:r>
          </a:p>
        </p:txBody>
      </p:sp>
      <p:sp>
        <p:nvSpPr>
          <p:cNvPr id="440323" name="Rectangle 3"/>
          <p:cNvSpPr>
            <a:spLocks noChangeArrowheads="1"/>
          </p:cNvSpPr>
          <p:nvPr/>
        </p:nvSpPr>
        <p:spPr bwMode="auto">
          <a:xfrm>
            <a:off x="1370013" y="2284413"/>
            <a:ext cx="6399212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Audit failure</a:t>
            </a:r>
          </a:p>
        </p:txBody>
      </p:sp>
      <p:sp>
        <p:nvSpPr>
          <p:cNvPr id="440324" name="Text Box 4"/>
          <p:cNvSpPr txBox="1">
            <a:spLocks noChangeArrowheads="1"/>
          </p:cNvSpPr>
          <p:nvPr/>
        </p:nvSpPr>
        <p:spPr bwMode="auto">
          <a:xfrm>
            <a:off x="1370013" y="2924175"/>
            <a:ext cx="6399212" cy="25590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/>
            <a:r>
              <a:rPr lang="en-US"/>
              <a:t>It occurs when the auditor issues an</a:t>
            </a:r>
          </a:p>
          <a:p>
            <a:pPr algn="ctr" eaLnBrk="0" hangingPunct="0"/>
            <a:r>
              <a:rPr lang="en-US"/>
              <a:t>erroneous audit opinion as the result</a:t>
            </a:r>
          </a:p>
          <a:p>
            <a:pPr algn="ctr" eaLnBrk="0" hangingPunct="0"/>
            <a:r>
              <a:rPr lang="en-US"/>
              <a:t>of an underlying failure to comply</a:t>
            </a:r>
          </a:p>
          <a:p>
            <a:pPr algn="ctr" eaLnBrk="0" hangingPunct="0"/>
            <a:r>
              <a:rPr lang="en-US"/>
              <a:t>with the requirements of generally</a:t>
            </a:r>
          </a:p>
          <a:p>
            <a:pPr algn="ctr" eaLnBrk="0" hangingPunct="0"/>
            <a:r>
              <a:rPr lang="en-US"/>
              <a:t>accepted auditing standards (GAAS).</a:t>
            </a: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4403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0324" grpId="0" animBg="1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Business Failure, Audit</a:t>
            </a:r>
            <a:br>
              <a:rPr lang="en-US"/>
            </a:br>
            <a:r>
              <a:rPr lang="en-US"/>
              <a:t>Failure, and Audit Risk</a:t>
            </a:r>
          </a:p>
        </p:txBody>
      </p:sp>
      <p:sp>
        <p:nvSpPr>
          <p:cNvPr id="387075" name="Rectangle 3"/>
          <p:cNvSpPr>
            <a:spLocks noChangeArrowheads="1"/>
          </p:cNvSpPr>
          <p:nvPr/>
        </p:nvSpPr>
        <p:spPr bwMode="auto">
          <a:xfrm>
            <a:off x="1187450" y="2284413"/>
            <a:ext cx="6764338" cy="639762"/>
          </a:xfrm>
          <a:prstGeom prst="rect">
            <a:avLst/>
          </a:prstGeom>
          <a:gradFill rotWithShape="0">
            <a:gsLst>
              <a:gs pos="0">
                <a:srgbClr val="FF9900">
                  <a:gamma/>
                  <a:shade val="46275"/>
                  <a:invGamma/>
                </a:srgbClr>
              </a:gs>
              <a:gs pos="50000">
                <a:srgbClr val="FF9900"/>
              </a:gs>
              <a:gs pos="100000">
                <a:srgbClr val="FF9900">
                  <a:gamma/>
                  <a:shade val="46275"/>
                  <a:invGamma/>
                </a:srgb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 lIns="92075" tIns="46038" rIns="92075" bIns="46038"/>
          <a:lstStyle/>
          <a:p>
            <a:pPr algn="ctr" eaLnBrk="0" hangingPunct="0"/>
            <a:r>
              <a:rPr lang="en-US"/>
              <a:t>Audit risk</a:t>
            </a:r>
          </a:p>
        </p:txBody>
      </p:sp>
      <p:sp>
        <p:nvSpPr>
          <p:cNvPr id="387076" name="Text Box 4"/>
          <p:cNvSpPr txBox="1">
            <a:spLocks noChangeArrowheads="1"/>
          </p:cNvSpPr>
          <p:nvPr/>
        </p:nvSpPr>
        <p:spPr bwMode="auto">
          <a:xfrm>
            <a:off x="1187450" y="2924175"/>
            <a:ext cx="6764338" cy="2559050"/>
          </a:xfrm>
          <a:prstGeom prst="rect">
            <a:avLst/>
          </a:prstGeom>
          <a:gradFill rotWithShape="0">
            <a:gsLst>
              <a:gs pos="0">
                <a:schemeClr val="hlink">
                  <a:gamma/>
                  <a:shade val="46275"/>
                  <a:invGamma/>
                </a:schemeClr>
              </a:gs>
              <a:gs pos="50000">
                <a:schemeClr val="hlink"/>
              </a:gs>
              <a:gs pos="100000">
                <a:schemeClr val="hlink">
                  <a:gamma/>
                  <a:shade val="46275"/>
                  <a:invGamma/>
                </a:schemeClr>
              </a:gs>
            </a:gsLst>
            <a:lin ang="0" scaled="1"/>
          </a:gradFill>
          <a:ln w="12700">
            <a:solidFill>
              <a:srgbClr val="FFFF00"/>
            </a:solidFill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/>
            <a:r>
              <a:rPr lang="en-US"/>
              <a:t>It represents the risk that the auditor will</a:t>
            </a:r>
          </a:p>
          <a:p>
            <a:pPr algn="ctr" eaLnBrk="0" hangingPunct="0"/>
            <a:r>
              <a:rPr lang="en-US"/>
              <a:t>conclude that the financial statements</a:t>
            </a:r>
          </a:p>
          <a:p>
            <a:pPr algn="ctr" eaLnBrk="0" hangingPunct="0"/>
            <a:r>
              <a:rPr lang="en-US"/>
              <a:t>are fairly stated and an unqualified</a:t>
            </a:r>
          </a:p>
          <a:p>
            <a:pPr algn="ctr" eaLnBrk="0" hangingPunct="0"/>
            <a:r>
              <a:rPr lang="en-US"/>
              <a:t>opinion can be issued when, in fact,</a:t>
            </a:r>
          </a:p>
          <a:p>
            <a:pPr algn="ctr" eaLnBrk="0" hangingPunct="0"/>
            <a:r>
              <a:rPr lang="en-US"/>
              <a:t>they are materially misstated.</a:t>
            </a:r>
            <a:endParaRPr lang="en-US">
              <a:solidFill>
                <a:schemeClr val="tx2"/>
              </a:solidFill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387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7076" grpId="0" animBg="1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Learning Objective 3</a:t>
            </a:r>
          </a:p>
        </p:txBody>
      </p:sp>
      <p:sp>
        <p:nvSpPr>
          <p:cNvPr id="389124" name="Rectangle 4"/>
          <p:cNvSpPr>
            <a:spLocks noChangeArrowheads="1"/>
          </p:cNvSpPr>
          <p:nvPr/>
        </p:nvSpPr>
        <p:spPr bwMode="auto">
          <a:xfrm>
            <a:off x="822325" y="2009775"/>
            <a:ext cx="7496175" cy="411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/>
          <a:lstStyle/>
          <a:p>
            <a:pPr algn="ctr" eaLnBrk="0" hangingPunct="0">
              <a:spcBef>
                <a:spcPct val="20000"/>
              </a:spcBef>
            </a:pPr>
            <a:r>
              <a:rPr lang="en-US" sz="4400" b="1"/>
              <a:t>Use the primary legal concepts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and the terms concerning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accountants’ liability as a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basis for studying legal</a:t>
            </a:r>
          </a:p>
          <a:p>
            <a:pPr algn="ctr" eaLnBrk="0" hangingPunct="0">
              <a:spcBef>
                <a:spcPct val="20000"/>
              </a:spcBef>
            </a:pPr>
            <a:r>
              <a:rPr lang="en-US" sz="4400" b="1"/>
              <a:t>liability of auditors.</a:t>
            </a:r>
          </a:p>
        </p:txBody>
      </p:sp>
    </p:spTree>
  </p:cSld>
  <p:clrMapOvr>
    <a:masterClrMapping/>
  </p:clrMapOvr>
  <p:transition>
    <p:wipe dir="r"/>
  </p:transition>
</p:sld>
</file>

<file path=ppt/theme/theme1.xml><?xml version="1.0" encoding="utf-8"?>
<a:theme xmlns:a="http://schemas.openxmlformats.org/drawingml/2006/main" name="Blends">
  <a:themeElements>
    <a:clrScheme name="Blends 4">
      <a:dk1>
        <a:srgbClr val="000094"/>
      </a:dk1>
      <a:lt1>
        <a:srgbClr val="FFFFFF"/>
      </a:lt1>
      <a:dk2>
        <a:srgbClr val="0000CC"/>
      </a:dk2>
      <a:lt2>
        <a:srgbClr val="FFFFCC"/>
      </a:lt2>
      <a:accent1>
        <a:srgbClr val="3193FF"/>
      </a:accent1>
      <a:accent2>
        <a:srgbClr val="9900FF"/>
      </a:accent2>
      <a:accent3>
        <a:srgbClr val="AAAAE2"/>
      </a:accent3>
      <a:accent4>
        <a:srgbClr val="DADADA"/>
      </a:accent4>
      <a:accent5>
        <a:srgbClr val="ADC8FF"/>
      </a:accent5>
      <a:accent6>
        <a:srgbClr val="8A00E7"/>
      </a:accent6>
      <a:hlink>
        <a:srgbClr val="FF3399"/>
      </a:hlink>
      <a:folHlink>
        <a:srgbClr val="FFCC00"/>
      </a:folHlink>
    </a:clrScheme>
    <a:fontScheme name="Blend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32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charset="0"/>
          </a:defRPr>
        </a:defPPr>
      </a:lstStyle>
    </a:lnDef>
  </a:objectDefaults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000000"/>
        </a:dk2>
        <a:lt2>
          <a:srgbClr val="5F5F5F"/>
        </a:lt2>
        <a:accent1>
          <a:srgbClr val="EAEAEA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737373"/>
        </a:accent6>
        <a:hlink>
          <a:srgbClr val="4D4D4D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7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Designs\Blends.pot</Template>
  <TotalTime>2989</TotalTime>
  <Words>843</Words>
  <Application>Microsoft PowerPoint</Application>
  <PresentationFormat>On-screen Show (4:3)</PresentationFormat>
  <Paragraphs>230</Paragraphs>
  <Slides>37</Slides>
  <Notes>23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1" baseType="lpstr">
      <vt:lpstr>Times New Roman</vt:lpstr>
      <vt:lpstr>Tahoma</vt:lpstr>
      <vt:lpstr>Wingdings</vt:lpstr>
      <vt:lpstr>Blends</vt:lpstr>
      <vt:lpstr>Legal Liability</vt:lpstr>
      <vt:lpstr>Learning Objective 1</vt:lpstr>
      <vt:lpstr>Changed Legal Environment</vt:lpstr>
      <vt:lpstr>Learning Objective 2</vt:lpstr>
      <vt:lpstr>Business Failure, Audit Failure, and Audit Risk</vt:lpstr>
      <vt:lpstr>Business Failure, Audit Failure, and Audit Risk</vt:lpstr>
      <vt:lpstr>Business Failure, Audit Failure, and Audit Risk</vt:lpstr>
      <vt:lpstr>Business Failure, Audit Failure, and Audit Risk</vt:lpstr>
      <vt:lpstr>Learning Objective 3</vt:lpstr>
      <vt:lpstr>Legal Concepts Affecting Liability</vt:lpstr>
      <vt:lpstr>Major Sources of Auditor’s Legal Liability</vt:lpstr>
      <vt:lpstr>Learning Objective 4</vt:lpstr>
      <vt:lpstr>Liability to Clients</vt:lpstr>
      <vt:lpstr>Legal Terms Affecting CPAs’ Liability</vt:lpstr>
      <vt:lpstr>Legal Terms Affecting CPAs’ Liability</vt:lpstr>
      <vt:lpstr>Legal Terms Affecting CPAs’ Liability</vt:lpstr>
      <vt:lpstr>Auditor’s Defenses Against Client Suits</vt:lpstr>
      <vt:lpstr>Learning Objective 5</vt:lpstr>
      <vt:lpstr>Liability to Third Parties Under Common Law</vt:lpstr>
      <vt:lpstr>Foreseen Users</vt:lpstr>
      <vt:lpstr>Learning Objective 6</vt:lpstr>
      <vt:lpstr>Securities Act of 1933</vt:lpstr>
      <vt:lpstr>Securities Exchange Act of 1934</vt:lpstr>
      <vt:lpstr>Auditor Defenses – 1934 Act</vt:lpstr>
      <vt:lpstr>SEC Sanctions</vt:lpstr>
      <vt:lpstr>SEC Sanctions</vt:lpstr>
      <vt:lpstr>Racketeer Influenced and Corrupt Organization Act</vt:lpstr>
      <vt:lpstr>Foreign Corrupt Practices Act of 1977</vt:lpstr>
      <vt:lpstr>Learning Objective 7</vt:lpstr>
      <vt:lpstr>Criminal Liability</vt:lpstr>
      <vt:lpstr>Learning Objective 8</vt:lpstr>
      <vt:lpstr>The Profession’s Response to Legal Liability</vt:lpstr>
      <vt:lpstr>The Profession’s Response to Legal Liability</vt:lpstr>
      <vt:lpstr>Protecting Individual CPAs from Legal Liability Example</vt:lpstr>
      <vt:lpstr>Protecting Individual CPAs from Legal Liability Example</vt:lpstr>
      <vt:lpstr>Protecting Individual CPAs from Legal Liability Example</vt:lpstr>
      <vt:lpstr>End of Chapter 5</vt:lpstr>
    </vt:vector>
  </TitlesOfParts>
  <Company>University of Miami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Legal Liability</dc:title>
  <dc:subject>Auditing and Assurance Services 9/e</dc:subject>
  <dc:creator>Olga Quintana</dc:creator>
  <cp:lastModifiedBy>Subur Harahap</cp:lastModifiedBy>
  <cp:revision>108</cp:revision>
  <cp:lastPrinted>2000-01-04T21:14:28Z</cp:lastPrinted>
  <dcterms:created xsi:type="dcterms:W3CDTF">1999-11-19T19:43:43Z</dcterms:created>
  <dcterms:modified xsi:type="dcterms:W3CDTF">2014-05-16T04:11:28Z</dcterms:modified>
</cp:coreProperties>
</file>