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35"/>
  </p:notesMasterIdLst>
  <p:handoutMasterIdLst>
    <p:handoutMasterId r:id="rId36"/>
  </p:handoutMasterIdLst>
  <p:sldIdLst>
    <p:sldId id="539" r:id="rId2"/>
    <p:sldId id="541" r:id="rId3"/>
    <p:sldId id="552" r:id="rId4"/>
    <p:sldId id="554" r:id="rId5"/>
    <p:sldId id="594" r:id="rId6"/>
    <p:sldId id="542" r:id="rId7"/>
    <p:sldId id="556" r:id="rId8"/>
    <p:sldId id="543" r:id="rId9"/>
    <p:sldId id="560" r:id="rId10"/>
    <p:sldId id="572" r:id="rId11"/>
    <p:sldId id="574" r:id="rId12"/>
    <p:sldId id="544" r:id="rId13"/>
    <p:sldId id="595" r:id="rId14"/>
    <p:sldId id="596" r:id="rId15"/>
    <p:sldId id="578" r:id="rId16"/>
    <p:sldId id="545" r:id="rId17"/>
    <p:sldId id="597" r:id="rId18"/>
    <p:sldId id="546" r:id="rId19"/>
    <p:sldId id="581" r:id="rId20"/>
    <p:sldId id="547" r:id="rId21"/>
    <p:sldId id="582" r:id="rId22"/>
    <p:sldId id="598" r:id="rId23"/>
    <p:sldId id="599" r:id="rId24"/>
    <p:sldId id="548" r:id="rId25"/>
    <p:sldId id="600" r:id="rId26"/>
    <p:sldId id="601" r:id="rId27"/>
    <p:sldId id="602" r:id="rId28"/>
    <p:sldId id="603" r:id="rId29"/>
    <p:sldId id="549" r:id="rId30"/>
    <p:sldId id="591" r:id="rId31"/>
    <p:sldId id="604" r:id="rId32"/>
    <p:sldId id="540" r:id="rId33"/>
    <p:sldId id="606" r:id="rId34"/>
  </p:sldIdLst>
  <p:sldSz cx="9906000" cy="6858000" type="A4"/>
  <p:notesSz cx="6773863" cy="96599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45509C"/>
    <a:srgbClr val="969696"/>
    <a:srgbClr val="CC3300"/>
    <a:srgbClr val="FFFF00"/>
    <a:srgbClr val="33CC33"/>
    <a:srgbClr val="FF9900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 snapToGrid="0">
      <p:cViewPr varScale="1">
        <p:scale>
          <a:sx n="63" d="100"/>
          <a:sy n="63" d="100"/>
        </p:scale>
        <p:origin x="-810" y="-11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3042"/>
        <p:guide pos="21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8575" y="0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9369425"/>
            <a:ext cx="5418138" cy="290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algn="l" eaLnBrk="0" hangingPunct="0"/>
            <a:r>
              <a:rPr lang="en-US" sz="1000"/>
              <a:t>©2003 Prentice Hall Business Publishing, </a:t>
            </a:r>
            <a:r>
              <a:rPr lang="en-US" sz="1000" i="1"/>
              <a:t>Auditing and Assurance Services</a:t>
            </a:r>
            <a:r>
              <a:rPr lang="en-US" sz="1000"/>
              <a:t> </a:t>
            </a:r>
            <a:r>
              <a:rPr lang="en-US" sz="1000" i="1"/>
              <a:t>9/e,</a:t>
            </a:r>
            <a:r>
              <a:rPr lang="en-US" sz="1000"/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048375" y="9366250"/>
            <a:ext cx="63182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000"/>
              <a:t>6 - </a:t>
            </a:r>
            <a:fld id="{A1796AC8-93D4-4808-9893-45D0AF9317D8}" type="slidenum">
              <a:rPr lang="en-US" sz="1000"/>
              <a:pPr algn="r" eaLnBrk="0" hangingPunct="0"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8575" y="0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774700" y="725488"/>
            <a:ext cx="5226050" cy="36195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587875"/>
            <a:ext cx="4967287" cy="434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7338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8575" y="9177338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485911C7-646B-4AC3-B514-9E156E469B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BD7018-7512-4934-9CB1-C27C612C41B3}" type="slidenum">
              <a:rPr lang="en-US"/>
              <a:pPr/>
              <a:t>33</a:t>
            </a:fld>
            <a:endParaRPr lang="en-US"/>
          </a:p>
        </p:txBody>
      </p:sp>
      <p:sp>
        <p:nvSpPr>
          <p:cNvPr id="52736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774700" y="725488"/>
            <a:ext cx="522605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736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12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1073150" y="1828800"/>
            <a:ext cx="84201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13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817" name="Rectangle 1041"/>
          <p:cNvSpPr>
            <a:spLocks noChangeArrowheads="1"/>
          </p:cNvSpPr>
          <p:nvPr userDrawn="1"/>
        </p:nvSpPr>
        <p:spPr bwMode="ltGray">
          <a:xfrm>
            <a:off x="452438" y="2924175"/>
            <a:ext cx="474662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8" name="Rectangle 1042"/>
          <p:cNvSpPr>
            <a:spLocks noChangeArrowheads="1"/>
          </p:cNvSpPr>
          <p:nvPr userDrawn="1"/>
        </p:nvSpPr>
        <p:spPr bwMode="ltGray">
          <a:xfrm>
            <a:off x="866775" y="2924175"/>
            <a:ext cx="355600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9" name="Rectangle 1043"/>
          <p:cNvSpPr>
            <a:spLocks noChangeArrowheads="1"/>
          </p:cNvSpPr>
          <p:nvPr userDrawn="1"/>
        </p:nvSpPr>
        <p:spPr bwMode="ltGray">
          <a:xfrm>
            <a:off x="593725" y="3135313"/>
            <a:ext cx="395288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0" name="Rectangle 1044"/>
          <p:cNvSpPr>
            <a:spLocks noChangeArrowheads="1"/>
          </p:cNvSpPr>
          <p:nvPr userDrawn="1"/>
        </p:nvSpPr>
        <p:spPr bwMode="ltGray">
          <a:xfrm>
            <a:off x="989013" y="3152775"/>
            <a:ext cx="398462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1" name="Rectangle 1045"/>
          <p:cNvSpPr>
            <a:spLocks noChangeArrowheads="1"/>
          </p:cNvSpPr>
          <p:nvPr userDrawn="1"/>
        </p:nvSpPr>
        <p:spPr bwMode="ltGray">
          <a:xfrm>
            <a:off x="195263" y="3271838"/>
            <a:ext cx="608012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2" name="Rectangle 1046"/>
          <p:cNvSpPr>
            <a:spLocks noChangeArrowheads="1"/>
          </p:cNvSpPr>
          <p:nvPr userDrawn="1"/>
        </p:nvSpPr>
        <p:spPr bwMode="gray">
          <a:xfrm>
            <a:off x="901700" y="2814638"/>
            <a:ext cx="33338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3" name="Rectangle 1047"/>
          <p:cNvSpPr>
            <a:spLocks noChangeArrowheads="1"/>
          </p:cNvSpPr>
          <p:nvPr userDrawn="1"/>
        </p:nvSpPr>
        <p:spPr bwMode="gray">
          <a:xfrm>
            <a:off x="479425" y="3381375"/>
            <a:ext cx="89122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4" name="Text Box 1048"/>
          <p:cNvSpPr txBox="1">
            <a:spLocks noChangeArrowheads="1"/>
          </p:cNvSpPr>
          <p:nvPr userDrawn="1"/>
        </p:nvSpPr>
        <p:spPr bwMode="auto">
          <a:xfrm>
            <a:off x="0" y="6397625"/>
            <a:ext cx="91122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algn="l"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6825" name="Rectangle 1049"/>
          <p:cNvSpPr>
            <a:spLocks noChangeArrowheads="1"/>
          </p:cNvSpPr>
          <p:nvPr userDrawn="1"/>
        </p:nvSpPr>
        <p:spPr bwMode="auto">
          <a:xfrm>
            <a:off x="8913813" y="6397625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6 - </a:t>
            </a:r>
            <a:fld id="{D9DEF4B4-5135-4922-9EA4-09A10013B398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78675" y="365125"/>
            <a:ext cx="2227263" cy="5759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3713" y="365125"/>
            <a:ext cx="6532562" cy="5759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3713" y="2009775"/>
            <a:ext cx="43799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2009775"/>
            <a:ext cx="43799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F96">
                <a:gamma/>
                <a:shade val="46275"/>
                <a:invGamma/>
              </a:srgbClr>
            </a:gs>
            <a:gs pos="50000">
              <a:srgbClr val="007F96"/>
            </a:gs>
            <a:gs pos="100000">
              <a:srgbClr val="007F9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ltGray">
          <a:xfrm>
            <a:off x="452438" y="1098550"/>
            <a:ext cx="474662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en-US" sz="2400">
              <a:latin typeface="Tahoma" pitchFamily="34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ltGray">
          <a:xfrm>
            <a:off x="866775" y="1098550"/>
            <a:ext cx="355600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en-US" sz="2400">
              <a:latin typeface="Tahoma" pitchFamily="34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ltGray">
          <a:xfrm>
            <a:off x="593725" y="1311275"/>
            <a:ext cx="395288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en-US" sz="2400">
              <a:latin typeface="Tahoma" pitchFamily="34" charset="0"/>
            </a:endParaRPr>
          </a:p>
        </p:txBody>
      </p:sp>
      <p:sp>
        <p:nvSpPr>
          <p:cNvPr id="75781" name="Rectangle 5"/>
          <p:cNvSpPr>
            <a:spLocks noChangeArrowheads="1"/>
          </p:cNvSpPr>
          <p:nvPr userDrawn="1"/>
        </p:nvSpPr>
        <p:spPr bwMode="ltGray">
          <a:xfrm>
            <a:off x="989013" y="1323975"/>
            <a:ext cx="398462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en-US" sz="2400">
              <a:latin typeface="Tahoma" pitchFamily="34" charset="0"/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ltGray">
          <a:xfrm>
            <a:off x="195263" y="1447800"/>
            <a:ext cx="608012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en-US" sz="2400">
              <a:latin typeface="Tahoma" pitchFamily="34" charset="0"/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gray">
          <a:xfrm>
            <a:off x="901700" y="990600"/>
            <a:ext cx="33338" cy="1052513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en-US" sz="2400">
              <a:latin typeface="Tahoma" pitchFamily="34" charset="0"/>
            </a:endParaRP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gray">
          <a:xfrm>
            <a:off x="479425" y="1554163"/>
            <a:ext cx="89122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en-US" sz="2400">
              <a:latin typeface="Tahoma" pitchFamily="34" charset="0"/>
            </a:endParaRPr>
          </a:p>
        </p:txBody>
      </p:sp>
      <p:sp>
        <p:nvSpPr>
          <p:cNvPr id="757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989013" y="365125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57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3713" y="2009775"/>
            <a:ext cx="89122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 userDrawn="1"/>
        </p:nvSpPr>
        <p:spPr bwMode="auto">
          <a:xfrm>
            <a:off x="0" y="6397625"/>
            <a:ext cx="91122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algn="l"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5792" name="Rectangle 16"/>
          <p:cNvSpPr>
            <a:spLocks noChangeArrowheads="1"/>
          </p:cNvSpPr>
          <p:nvPr userDrawn="1"/>
        </p:nvSpPr>
        <p:spPr bwMode="auto">
          <a:xfrm>
            <a:off x="8913813" y="6397625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6 - </a:t>
            </a:r>
            <a:fld id="{9B492216-50B4-4867-BFEC-71BA6D4834AA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644650"/>
            <a:ext cx="5943600" cy="1462088"/>
          </a:xfrm>
        </p:spPr>
        <p:txBody>
          <a:bodyPr wrap="none" anchor="t"/>
          <a:lstStyle/>
          <a:p>
            <a:r>
              <a:rPr lang="en-US" b="1"/>
              <a:t>Audit Responsibilities</a:t>
            </a:r>
            <a:br>
              <a:rPr lang="en-US" b="1"/>
            </a:br>
            <a:r>
              <a:rPr lang="en-US" b="1"/>
              <a:t>and Objectives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0213" y="3656013"/>
            <a:ext cx="3962400" cy="914400"/>
          </a:xfrm>
        </p:spPr>
        <p:txBody>
          <a:bodyPr wrap="none"/>
          <a:lstStyle/>
          <a:p>
            <a:r>
              <a:rPr lang="en-US" b="1"/>
              <a:t>Chapter 6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Responsibilities for Discovering Illegal Acts</a:t>
            </a:r>
          </a:p>
        </p:txBody>
      </p:sp>
      <p:sp>
        <p:nvSpPr>
          <p:cNvPr id="486404" name="Text Box 4"/>
          <p:cNvSpPr txBox="1">
            <a:spLocks noChangeArrowheads="1"/>
          </p:cNvSpPr>
          <p:nvPr/>
        </p:nvSpPr>
        <p:spPr bwMode="auto">
          <a:xfrm>
            <a:off x="2574925" y="2284413"/>
            <a:ext cx="4752975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Direct-effect illegal acts</a:t>
            </a:r>
            <a:endParaRPr lang="en-US" sz="2400"/>
          </a:p>
        </p:txBody>
      </p:sp>
      <p:sp>
        <p:nvSpPr>
          <p:cNvPr id="486405" name="Rectangle 5"/>
          <p:cNvSpPr>
            <a:spLocks noChangeArrowheads="1"/>
          </p:cNvSpPr>
          <p:nvPr/>
        </p:nvSpPr>
        <p:spPr bwMode="auto">
          <a:xfrm>
            <a:off x="2574925" y="2924175"/>
            <a:ext cx="4752975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Indirect-effect illegal acts</a:t>
            </a:r>
          </a:p>
        </p:txBody>
      </p:sp>
      <p:sp>
        <p:nvSpPr>
          <p:cNvPr id="486406" name="Rectangle 6"/>
          <p:cNvSpPr>
            <a:spLocks noChangeArrowheads="1"/>
          </p:cNvSpPr>
          <p:nvPr/>
        </p:nvSpPr>
        <p:spPr bwMode="auto">
          <a:xfrm>
            <a:off x="2574925" y="3563938"/>
            <a:ext cx="4752975" cy="21018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Evidence accumulation</a:t>
            </a:r>
          </a:p>
          <a:p>
            <a:pPr eaLnBrk="0" hangingPunct="0"/>
            <a:r>
              <a:rPr lang="en-US"/>
              <a:t>when there is no reason</a:t>
            </a:r>
          </a:p>
          <a:p>
            <a:pPr eaLnBrk="0" hangingPunct="0"/>
            <a:r>
              <a:rPr lang="en-US"/>
              <a:t>to believe indirect-effect</a:t>
            </a:r>
          </a:p>
          <a:p>
            <a:pPr eaLnBrk="0" hangingPunct="0"/>
            <a:r>
              <a:rPr lang="en-US"/>
              <a:t>illegal act exists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8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4" grpId="0" animBg="1" autoUpdateAnimBg="0"/>
      <p:bldP spid="486405" grpId="0" animBg="1" autoUpdateAnimBg="0"/>
      <p:bldP spid="48640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Responsibilities for Discovering Illegal Acts</a:t>
            </a:r>
          </a:p>
        </p:txBody>
      </p:sp>
      <p:sp>
        <p:nvSpPr>
          <p:cNvPr id="488451" name="Text Box 3"/>
          <p:cNvSpPr txBox="1">
            <a:spLocks noChangeArrowheads="1"/>
          </p:cNvSpPr>
          <p:nvPr/>
        </p:nvSpPr>
        <p:spPr bwMode="auto">
          <a:xfrm>
            <a:off x="2374900" y="2284413"/>
            <a:ext cx="5148263" cy="255905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Evidence accumulation and</a:t>
            </a:r>
          </a:p>
          <a:p>
            <a:pPr eaLnBrk="0" hangingPunct="0"/>
            <a:r>
              <a:rPr lang="en-US"/>
              <a:t>other actions when there is</a:t>
            </a:r>
          </a:p>
          <a:p>
            <a:pPr eaLnBrk="0" hangingPunct="0"/>
            <a:r>
              <a:rPr lang="en-US"/>
              <a:t>reason to believe direct- or</a:t>
            </a:r>
          </a:p>
          <a:p>
            <a:pPr eaLnBrk="0" hangingPunct="0"/>
            <a:r>
              <a:rPr lang="en-US"/>
              <a:t>indirect-effect illegal acts</a:t>
            </a:r>
          </a:p>
          <a:p>
            <a:pPr eaLnBrk="0" hangingPunct="0"/>
            <a:r>
              <a:rPr lang="en-US"/>
              <a:t>may exist</a:t>
            </a:r>
          </a:p>
        </p:txBody>
      </p:sp>
      <p:sp>
        <p:nvSpPr>
          <p:cNvPr id="488452" name="Rectangle 4"/>
          <p:cNvSpPr>
            <a:spLocks noChangeArrowheads="1"/>
          </p:cNvSpPr>
          <p:nvPr/>
        </p:nvSpPr>
        <p:spPr bwMode="auto">
          <a:xfrm>
            <a:off x="2374900" y="4843463"/>
            <a:ext cx="5148263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Actions when the auditor</a:t>
            </a:r>
          </a:p>
          <a:p>
            <a:pPr eaLnBrk="0" hangingPunct="0"/>
            <a:r>
              <a:rPr lang="en-US"/>
              <a:t>knows of an illegal act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8452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456707" name="Text Box 3"/>
          <p:cNvSpPr txBox="1">
            <a:spLocks noChangeArrowheads="1"/>
          </p:cNvSpPr>
          <p:nvPr/>
        </p:nvSpPr>
        <p:spPr bwMode="auto">
          <a:xfrm>
            <a:off x="98425" y="2284413"/>
            <a:ext cx="9704388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0000"/>
              </a:spcBef>
            </a:pPr>
            <a:r>
              <a:rPr lang="en-US" sz="4400" b="1"/>
              <a:t>Classify transactions and account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balances into financial statement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cycles and identify benefits of a cycle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approach to segmenting the audit.</a:t>
            </a:r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 Flow Example</a:t>
            </a:r>
          </a:p>
        </p:txBody>
      </p:sp>
      <p:sp>
        <p:nvSpPr>
          <p:cNvPr id="514051" name="Text Box 1027"/>
          <p:cNvSpPr txBox="1">
            <a:spLocks noChangeArrowheads="1"/>
          </p:cNvSpPr>
          <p:nvPr/>
        </p:nvSpPr>
        <p:spPr bwMode="auto">
          <a:xfrm>
            <a:off x="98425" y="1644650"/>
            <a:ext cx="2276475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b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Transactions</a:t>
            </a:r>
          </a:p>
        </p:txBody>
      </p:sp>
      <p:sp>
        <p:nvSpPr>
          <p:cNvPr id="514052" name="Text Box 1028"/>
          <p:cNvSpPr txBox="1">
            <a:spLocks noChangeArrowheads="1"/>
          </p:cNvSpPr>
          <p:nvPr/>
        </p:nvSpPr>
        <p:spPr bwMode="auto">
          <a:xfrm>
            <a:off x="3168650" y="1644650"/>
            <a:ext cx="2278063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b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Journals</a:t>
            </a:r>
          </a:p>
        </p:txBody>
      </p:sp>
      <p:sp>
        <p:nvSpPr>
          <p:cNvPr id="514053" name="Text Box 1029"/>
          <p:cNvSpPr txBox="1">
            <a:spLocks noChangeArrowheads="1"/>
          </p:cNvSpPr>
          <p:nvPr/>
        </p:nvSpPr>
        <p:spPr bwMode="auto">
          <a:xfrm>
            <a:off x="5545138" y="1644650"/>
            <a:ext cx="4359275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Ledger, Trial Balance, and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Financial Statements</a:t>
            </a:r>
          </a:p>
        </p:txBody>
      </p:sp>
      <p:sp>
        <p:nvSpPr>
          <p:cNvPr id="514054" name="Text Box 1030"/>
          <p:cNvSpPr txBox="1">
            <a:spLocks noChangeArrowheads="1"/>
          </p:cNvSpPr>
          <p:nvPr/>
        </p:nvSpPr>
        <p:spPr bwMode="auto">
          <a:xfrm>
            <a:off x="98425" y="5027613"/>
            <a:ext cx="2276475" cy="137318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Acquisition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of goods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and services</a:t>
            </a:r>
          </a:p>
        </p:txBody>
      </p:sp>
      <p:sp>
        <p:nvSpPr>
          <p:cNvPr id="514055" name="Text Box 1031"/>
          <p:cNvSpPr txBox="1">
            <a:spLocks noChangeArrowheads="1"/>
          </p:cNvSpPr>
          <p:nvPr/>
        </p:nvSpPr>
        <p:spPr bwMode="auto">
          <a:xfrm>
            <a:off x="3168650" y="3838575"/>
            <a:ext cx="2278063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Cash receipts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journal</a:t>
            </a:r>
          </a:p>
        </p:txBody>
      </p:sp>
      <p:sp>
        <p:nvSpPr>
          <p:cNvPr id="514056" name="Text Box 1032"/>
          <p:cNvSpPr txBox="1">
            <a:spLocks noChangeArrowheads="1"/>
          </p:cNvSpPr>
          <p:nvPr/>
        </p:nvSpPr>
        <p:spPr bwMode="auto">
          <a:xfrm>
            <a:off x="98425" y="2649538"/>
            <a:ext cx="2276475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Sales</a:t>
            </a:r>
          </a:p>
        </p:txBody>
      </p:sp>
      <p:sp>
        <p:nvSpPr>
          <p:cNvPr id="514057" name="Text Box 1033"/>
          <p:cNvSpPr txBox="1">
            <a:spLocks noChangeArrowheads="1"/>
          </p:cNvSpPr>
          <p:nvPr/>
        </p:nvSpPr>
        <p:spPr bwMode="auto">
          <a:xfrm>
            <a:off x="3168650" y="2649538"/>
            <a:ext cx="2278063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Sales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journal</a:t>
            </a:r>
          </a:p>
        </p:txBody>
      </p:sp>
      <p:sp>
        <p:nvSpPr>
          <p:cNvPr id="514058" name="Text Box 1034"/>
          <p:cNvSpPr txBox="1">
            <a:spLocks noChangeArrowheads="1"/>
          </p:cNvSpPr>
          <p:nvPr/>
        </p:nvSpPr>
        <p:spPr bwMode="auto">
          <a:xfrm>
            <a:off x="98425" y="3838575"/>
            <a:ext cx="2276475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Cash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receipts</a:t>
            </a:r>
          </a:p>
        </p:txBody>
      </p:sp>
      <p:sp>
        <p:nvSpPr>
          <p:cNvPr id="514059" name="Text Box 1035"/>
          <p:cNvSpPr txBox="1">
            <a:spLocks noChangeArrowheads="1"/>
          </p:cNvSpPr>
          <p:nvPr/>
        </p:nvSpPr>
        <p:spPr bwMode="auto">
          <a:xfrm>
            <a:off x="3168650" y="5027613"/>
            <a:ext cx="2278063" cy="13716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Acquisitions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journal</a:t>
            </a:r>
          </a:p>
        </p:txBody>
      </p:sp>
      <p:sp>
        <p:nvSpPr>
          <p:cNvPr id="514060" name="Text Box 1036"/>
          <p:cNvSpPr txBox="1">
            <a:spLocks noChangeArrowheads="1"/>
          </p:cNvSpPr>
          <p:nvPr/>
        </p:nvSpPr>
        <p:spPr bwMode="auto">
          <a:xfrm>
            <a:off x="6484938" y="2649538"/>
            <a:ext cx="2476500" cy="13716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General ledger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and subsidiary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records</a:t>
            </a:r>
          </a:p>
        </p:txBody>
      </p:sp>
      <p:sp>
        <p:nvSpPr>
          <p:cNvPr id="514061" name="Text Box 1037"/>
          <p:cNvSpPr txBox="1">
            <a:spLocks noChangeArrowheads="1"/>
          </p:cNvSpPr>
          <p:nvPr/>
        </p:nvSpPr>
        <p:spPr bwMode="auto">
          <a:xfrm>
            <a:off x="6484938" y="4295775"/>
            <a:ext cx="2476500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General ledger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trial balance</a:t>
            </a:r>
          </a:p>
        </p:txBody>
      </p:sp>
      <p:sp>
        <p:nvSpPr>
          <p:cNvPr id="514062" name="Text Box 1038"/>
          <p:cNvSpPr txBox="1">
            <a:spLocks noChangeArrowheads="1"/>
          </p:cNvSpPr>
          <p:nvPr/>
        </p:nvSpPr>
        <p:spPr bwMode="auto">
          <a:xfrm>
            <a:off x="6484938" y="5483225"/>
            <a:ext cx="2476500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Financial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statements</a:t>
            </a:r>
          </a:p>
        </p:txBody>
      </p:sp>
      <p:cxnSp>
        <p:nvCxnSpPr>
          <p:cNvPr id="514063" name="AutoShape 1039"/>
          <p:cNvCxnSpPr>
            <a:cxnSpLocks noChangeShapeType="1"/>
            <a:stCxn id="514056" idx="3"/>
            <a:endCxn id="514057" idx="1"/>
          </p:cNvCxnSpPr>
          <p:nvPr/>
        </p:nvCxnSpPr>
        <p:spPr bwMode="auto">
          <a:xfrm>
            <a:off x="2374900" y="3106738"/>
            <a:ext cx="79375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4064" name="AutoShape 1040"/>
          <p:cNvCxnSpPr>
            <a:cxnSpLocks noChangeShapeType="1"/>
            <a:stCxn id="514058" idx="3"/>
            <a:endCxn id="514055" idx="1"/>
          </p:cNvCxnSpPr>
          <p:nvPr/>
        </p:nvCxnSpPr>
        <p:spPr bwMode="auto">
          <a:xfrm>
            <a:off x="2374900" y="4295775"/>
            <a:ext cx="79375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4065" name="AutoShape 1041"/>
          <p:cNvCxnSpPr>
            <a:cxnSpLocks noChangeShapeType="1"/>
            <a:stCxn id="514054" idx="3"/>
            <a:endCxn id="514059" idx="1"/>
          </p:cNvCxnSpPr>
          <p:nvPr/>
        </p:nvCxnSpPr>
        <p:spPr bwMode="auto">
          <a:xfrm flipV="1">
            <a:off x="2374900" y="5713413"/>
            <a:ext cx="793750" cy="1587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4066" name="AutoShape 1042"/>
          <p:cNvCxnSpPr>
            <a:cxnSpLocks noChangeShapeType="1"/>
            <a:stCxn id="514057" idx="3"/>
            <a:endCxn id="514060" idx="1"/>
          </p:cNvCxnSpPr>
          <p:nvPr/>
        </p:nvCxnSpPr>
        <p:spPr bwMode="auto">
          <a:xfrm>
            <a:off x="5446713" y="3106738"/>
            <a:ext cx="1038225" cy="2286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4067" name="AutoShape 1043"/>
          <p:cNvCxnSpPr>
            <a:cxnSpLocks noChangeShapeType="1"/>
            <a:stCxn id="514055" idx="3"/>
            <a:endCxn id="514060" idx="1"/>
          </p:cNvCxnSpPr>
          <p:nvPr/>
        </p:nvCxnSpPr>
        <p:spPr bwMode="auto">
          <a:xfrm flipV="1">
            <a:off x="5446713" y="3335338"/>
            <a:ext cx="1038225" cy="96043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4068" name="AutoShape 1044"/>
          <p:cNvCxnSpPr>
            <a:cxnSpLocks noChangeShapeType="1"/>
            <a:stCxn id="514059" idx="3"/>
            <a:endCxn id="514060" idx="1"/>
          </p:cNvCxnSpPr>
          <p:nvPr/>
        </p:nvCxnSpPr>
        <p:spPr bwMode="auto">
          <a:xfrm flipV="1">
            <a:off x="5446713" y="3335338"/>
            <a:ext cx="1038225" cy="23780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4069" name="AutoShape 1045"/>
          <p:cNvCxnSpPr>
            <a:cxnSpLocks noChangeShapeType="1"/>
            <a:stCxn id="514060" idx="2"/>
            <a:endCxn id="514061" idx="0"/>
          </p:cNvCxnSpPr>
          <p:nvPr/>
        </p:nvCxnSpPr>
        <p:spPr bwMode="auto">
          <a:xfrm>
            <a:off x="7723188" y="4021138"/>
            <a:ext cx="0" cy="274637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4070" name="AutoShape 1046"/>
          <p:cNvCxnSpPr>
            <a:cxnSpLocks noChangeShapeType="1"/>
            <a:stCxn id="514061" idx="2"/>
            <a:endCxn id="514062" idx="0"/>
          </p:cNvCxnSpPr>
          <p:nvPr/>
        </p:nvCxnSpPr>
        <p:spPr bwMode="auto">
          <a:xfrm>
            <a:off x="7723188" y="5210175"/>
            <a:ext cx="0" cy="27305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 Flow Example</a:t>
            </a:r>
          </a:p>
        </p:txBody>
      </p:sp>
      <p:sp>
        <p:nvSpPr>
          <p:cNvPr id="515075" name="Text Box 3"/>
          <p:cNvSpPr txBox="1">
            <a:spLocks noChangeArrowheads="1"/>
          </p:cNvSpPr>
          <p:nvPr/>
        </p:nvSpPr>
        <p:spPr bwMode="auto">
          <a:xfrm>
            <a:off x="98425" y="1644650"/>
            <a:ext cx="2276475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b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Transactions</a:t>
            </a:r>
          </a:p>
        </p:txBody>
      </p:sp>
      <p:sp>
        <p:nvSpPr>
          <p:cNvPr id="515076" name="Text Box 4"/>
          <p:cNvSpPr txBox="1">
            <a:spLocks noChangeArrowheads="1"/>
          </p:cNvSpPr>
          <p:nvPr/>
        </p:nvSpPr>
        <p:spPr bwMode="auto">
          <a:xfrm>
            <a:off x="3168650" y="1644650"/>
            <a:ext cx="2278063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b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Journals</a:t>
            </a:r>
          </a:p>
        </p:txBody>
      </p:sp>
      <p:sp>
        <p:nvSpPr>
          <p:cNvPr id="515077" name="Text Box 5"/>
          <p:cNvSpPr txBox="1">
            <a:spLocks noChangeArrowheads="1"/>
          </p:cNvSpPr>
          <p:nvPr/>
        </p:nvSpPr>
        <p:spPr bwMode="auto">
          <a:xfrm>
            <a:off x="5545138" y="1644650"/>
            <a:ext cx="4359275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Ledger, Trial Balance, and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Financial Statements</a:t>
            </a:r>
          </a:p>
        </p:txBody>
      </p:sp>
      <p:sp>
        <p:nvSpPr>
          <p:cNvPr id="515078" name="Text Box 6"/>
          <p:cNvSpPr txBox="1">
            <a:spLocks noChangeArrowheads="1"/>
          </p:cNvSpPr>
          <p:nvPr/>
        </p:nvSpPr>
        <p:spPr bwMode="auto">
          <a:xfrm>
            <a:off x="98425" y="5483225"/>
            <a:ext cx="2276475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Allocation and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adjustments</a:t>
            </a:r>
          </a:p>
        </p:txBody>
      </p:sp>
      <p:sp>
        <p:nvSpPr>
          <p:cNvPr id="515079" name="Text Box 7"/>
          <p:cNvSpPr txBox="1">
            <a:spLocks noChangeArrowheads="1"/>
          </p:cNvSpPr>
          <p:nvPr/>
        </p:nvSpPr>
        <p:spPr bwMode="auto">
          <a:xfrm>
            <a:off x="3168650" y="3838575"/>
            <a:ext cx="2376488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Payroll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journal</a:t>
            </a:r>
          </a:p>
        </p:txBody>
      </p:sp>
      <p:sp>
        <p:nvSpPr>
          <p:cNvPr id="515080" name="Text Box 8"/>
          <p:cNvSpPr txBox="1">
            <a:spLocks noChangeArrowheads="1"/>
          </p:cNvSpPr>
          <p:nvPr/>
        </p:nvSpPr>
        <p:spPr bwMode="auto">
          <a:xfrm>
            <a:off x="98425" y="2649538"/>
            <a:ext cx="2276475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Cash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disbursements</a:t>
            </a:r>
          </a:p>
        </p:txBody>
      </p:sp>
      <p:sp>
        <p:nvSpPr>
          <p:cNvPr id="515081" name="Text Box 9"/>
          <p:cNvSpPr txBox="1">
            <a:spLocks noChangeArrowheads="1"/>
          </p:cNvSpPr>
          <p:nvPr/>
        </p:nvSpPr>
        <p:spPr bwMode="auto">
          <a:xfrm>
            <a:off x="3168650" y="2649538"/>
            <a:ext cx="2376488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Cash disburse-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ments journal</a:t>
            </a:r>
          </a:p>
        </p:txBody>
      </p:sp>
      <p:sp>
        <p:nvSpPr>
          <p:cNvPr id="515082" name="Text Box 10"/>
          <p:cNvSpPr txBox="1">
            <a:spLocks noChangeArrowheads="1"/>
          </p:cNvSpPr>
          <p:nvPr/>
        </p:nvSpPr>
        <p:spPr bwMode="auto">
          <a:xfrm>
            <a:off x="98425" y="3838575"/>
            <a:ext cx="2276475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Payroll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services and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disbursements</a:t>
            </a:r>
          </a:p>
        </p:txBody>
      </p:sp>
      <p:sp>
        <p:nvSpPr>
          <p:cNvPr id="515083" name="Text Box 11"/>
          <p:cNvSpPr txBox="1">
            <a:spLocks noChangeArrowheads="1"/>
          </p:cNvSpPr>
          <p:nvPr/>
        </p:nvSpPr>
        <p:spPr bwMode="auto">
          <a:xfrm>
            <a:off x="3168650" y="5483225"/>
            <a:ext cx="2376488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General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journal</a:t>
            </a:r>
          </a:p>
        </p:txBody>
      </p:sp>
      <p:sp>
        <p:nvSpPr>
          <p:cNvPr id="515084" name="Text Box 12"/>
          <p:cNvSpPr txBox="1">
            <a:spLocks noChangeArrowheads="1"/>
          </p:cNvSpPr>
          <p:nvPr/>
        </p:nvSpPr>
        <p:spPr bwMode="auto">
          <a:xfrm>
            <a:off x="6484938" y="2649538"/>
            <a:ext cx="2476500" cy="13716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General ledger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and subsidiary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records</a:t>
            </a:r>
          </a:p>
        </p:txBody>
      </p:sp>
      <p:sp>
        <p:nvSpPr>
          <p:cNvPr id="515085" name="Text Box 13"/>
          <p:cNvSpPr txBox="1">
            <a:spLocks noChangeArrowheads="1"/>
          </p:cNvSpPr>
          <p:nvPr/>
        </p:nvSpPr>
        <p:spPr bwMode="auto">
          <a:xfrm>
            <a:off x="6484938" y="4295775"/>
            <a:ext cx="2476500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General ledger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trial balance</a:t>
            </a:r>
          </a:p>
        </p:txBody>
      </p:sp>
      <p:sp>
        <p:nvSpPr>
          <p:cNvPr id="515086" name="Text Box 14"/>
          <p:cNvSpPr txBox="1">
            <a:spLocks noChangeArrowheads="1"/>
          </p:cNvSpPr>
          <p:nvPr/>
        </p:nvSpPr>
        <p:spPr bwMode="auto">
          <a:xfrm>
            <a:off x="6484938" y="5483225"/>
            <a:ext cx="2476500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Financial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statements</a:t>
            </a:r>
          </a:p>
        </p:txBody>
      </p:sp>
      <p:cxnSp>
        <p:nvCxnSpPr>
          <p:cNvPr id="515087" name="AutoShape 15"/>
          <p:cNvCxnSpPr>
            <a:cxnSpLocks noChangeShapeType="1"/>
            <a:stCxn id="515080" idx="3"/>
            <a:endCxn id="515081" idx="1"/>
          </p:cNvCxnSpPr>
          <p:nvPr/>
        </p:nvCxnSpPr>
        <p:spPr bwMode="auto">
          <a:xfrm>
            <a:off x="2374900" y="3106738"/>
            <a:ext cx="79375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5088" name="AutoShape 16"/>
          <p:cNvCxnSpPr>
            <a:cxnSpLocks noChangeShapeType="1"/>
            <a:stCxn id="515082" idx="3"/>
            <a:endCxn id="515079" idx="1"/>
          </p:cNvCxnSpPr>
          <p:nvPr/>
        </p:nvCxnSpPr>
        <p:spPr bwMode="auto">
          <a:xfrm>
            <a:off x="2374900" y="4524375"/>
            <a:ext cx="79375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5089" name="AutoShape 17"/>
          <p:cNvCxnSpPr>
            <a:cxnSpLocks noChangeShapeType="1"/>
            <a:stCxn id="515078" idx="3"/>
            <a:endCxn id="515083" idx="1"/>
          </p:cNvCxnSpPr>
          <p:nvPr/>
        </p:nvCxnSpPr>
        <p:spPr bwMode="auto">
          <a:xfrm>
            <a:off x="2374900" y="5940425"/>
            <a:ext cx="79375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5090" name="AutoShape 18"/>
          <p:cNvCxnSpPr>
            <a:cxnSpLocks noChangeShapeType="1"/>
            <a:stCxn id="515081" idx="3"/>
            <a:endCxn id="515084" idx="1"/>
          </p:cNvCxnSpPr>
          <p:nvPr/>
        </p:nvCxnSpPr>
        <p:spPr bwMode="auto">
          <a:xfrm>
            <a:off x="5545138" y="3106738"/>
            <a:ext cx="939800" cy="2286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5091" name="AutoShape 19"/>
          <p:cNvCxnSpPr>
            <a:cxnSpLocks noChangeShapeType="1"/>
            <a:stCxn id="515079" idx="3"/>
            <a:endCxn id="515084" idx="1"/>
          </p:cNvCxnSpPr>
          <p:nvPr/>
        </p:nvCxnSpPr>
        <p:spPr bwMode="auto">
          <a:xfrm flipV="1">
            <a:off x="5545138" y="3335338"/>
            <a:ext cx="939800" cy="118903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5092" name="AutoShape 20"/>
          <p:cNvCxnSpPr>
            <a:cxnSpLocks noChangeShapeType="1"/>
            <a:stCxn id="515083" idx="3"/>
            <a:endCxn id="515084" idx="1"/>
          </p:cNvCxnSpPr>
          <p:nvPr/>
        </p:nvCxnSpPr>
        <p:spPr bwMode="auto">
          <a:xfrm flipV="1">
            <a:off x="5545138" y="3335338"/>
            <a:ext cx="939800" cy="260508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5093" name="AutoShape 21"/>
          <p:cNvCxnSpPr>
            <a:cxnSpLocks noChangeShapeType="1"/>
            <a:stCxn id="515084" idx="2"/>
            <a:endCxn id="515085" idx="0"/>
          </p:cNvCxnSpPr>
          <p:nvPr/>
        </p:nvCxnSpPr>
        <p:spPr bwMode="auto">
          <a:xfrm>
            <a:off x="7723188" y="4021138"/>
            <a:ext cx="0" cy="274637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5094" name="AutoShape 22"/>
          <p:cNvCxnSpPr>
            <a:cxnSpLocks noChangeShapeType="1"/>
            <a:stCxn id="515085" idx="2"/>
            <a:endCxn id="515086" idx="0"/>
          </p:cNvCxnSpPr>
          <p:nvPr/>
        </p:nvCxnSpPr>
        <p:spPr bwMode="auto">
          <a:xfrm>
            <a:off x="7723188" y="5210175"/>
            <a:ext cx="0" cy="27305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54" name="Rectangle 10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Relationships Among Transaction Cycles</a:t>
            </a:r>
          </a:p>
        </p:txBody>
      </p:sp>
      <p:sp>
        <p:nvSpPr>
          <p:cNvPr id="492555" name="Text Box 1035"/>
          <p:cNvSpPr txBox="1">
            <a:spLocks noChangeArrowheads="1"/>
          </p:cNvSpPr>
          <p:nvPr/>
        </p:nvSpPr>
        <p:spPr bwMode="auto">
          <a:xfrm>
            <a:off x="2524125" y="1644650"/>
            <a:ext cx="2278063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General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cash</a:t>
            </a:r>
          </a:p>
        </p:txBody>
      </p:sp>
      <p:sp>
        <p:nvSpPr>
          <p:cNvPr id="492556" name="Text Box 1036"/>
          <p:cNvSpPr txBox="1">
            <a:spLocks noChangeArrowheads="1"/>
          </p:cNvSpPr>
          <p:nvPr/>
        </p:nvSpPr>
        <p:spPr bwMode="auto">
          <a:xfrm>
            <a:off x="1979613" y="2833688"/>
            <a:ext cx="3367087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Capital acquisition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and repayment cycle</a:t>
            </a:r>
          </a:p>
        </p:txBody>
      </p:sp>
      <p:sp>
        <p:nvSpPr>
          <p:cNvPr id="492557" name="Text Box 1037"/>
          <p:cNvSpPr txBox="1">
            <a:spLocks noChangeArrowheads="1"/>
          </p:cNvSpPr>
          <p:nvPr/>
        </p:nvSpPr>
        <p:spPr bwMode="auto">
          <a:xfrm>
            <a:off x="98425" y="3930650"/>
            <a:ext cx="2276475" cy="1189038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Sales and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collection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cycle</a:t>
            </a:r>
          </a:p>
        </p:txBody>
      </p:sp>
      <p:sp>
        <p:nvSpPr>
          <p:cNvPr id="492558" name="Text Box 1038"/>
          <p:cNvSpPr txBox="1">
            <a:spLocks noChangeArrowheads="1"/>
          </p:cNvSpPr>
          <p:nvPr/>
        </p:nvSpPr>
        <p:spPr bwMode="auto">
          <a:xfrm>
            <a:off x="4951413" y="3930650"/>
            <a:ext cx="2276475" cy="1189038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Acquisition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and payment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cycle</a:t>
            </a:r>
          </a:p>
        </p:txBody>
      </p:sp>
      <p:sp>
        <p:nvSpPr>
          <p:cNvPr id="492559" name="Text Box 1039"/>
          <p:cNvSpPr txBox="1">
            <a:spLocks noChangeArrowheads="1"/>
          </p:cNvSpPr>
          <p:nvPr/>
        </p:nvSpPr>
        <p:spPr bwMode="auto">
          <a:xfrm>
            <a:off x="7526338" y="3930650"/>
            <a:ext cx="2276475" cy="1189038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Payroll and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personnel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cycle</a:t>
            </a:r>
          </a:p>
        </p:txBody>
      </p:sp>
      <p:sp>
        <p:nvSpPr>
          <p:cNvPr id="492560" name="Text Box 1040"/>
          <p:cNvSpPr txBox="1">
            <a:spLocks noChangeArrowheads="1"/>
          </p:cNvSpPr>
          <p:nvPr/>
        </p:nvSpPr>
        <p:spPr bwMode="auto">
          <a:xfrm>
            <a:off x="2524125" y="5300663"/>
            <a:ext cx="2278063" cy="1189037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Inventory and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warehousing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cycle</a:t>
            </a:r>
          </a:p>
        </p:txBody>
      </p:sp>
      <p:cxnSp>
        <p:nvCxnSpPr>
          <p:cNvPr id="492561" name="AutoShape 1041"/>
          <p:cNvCxnSpPr>
            <a:cxnSpLocks noChangeShapeType="1"/>
          </p:cNvCxnSpPr>
          <p:nvPr/>
        </p:nvCxnSpPr>
        <p:spPr bwMode="auto">
          <a:xfrm>
            <a:off x="4432300" y="1909763"/>
            <a:ext cx="3565525" cy="2011362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92562" name="AutoShape 1042"/>
          <p:cNvCxnSpPr>
            <a:cxnSpLocks noChangeShapeType="1"/>
          </p:cNvCxnSpPr>
          <p:nvPr/>
        </p:nvCxnSpPr>
        <p:spPr bwMode="auto">
          <a:xfrm>
            <a:off x="4432300" y="2259013"/>
            <a:ext cx="1189038" cy="1644650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92563" name="AutoShape 1043"/>
          <p:cNvCxnSpPr>
            <a:cxnSpLocks noChangeShapeType="1"/>
          </p:cNvCxnSpPr>
          <p:nvPr/>
        </p:nvCxnSpPr>
        <p:spPr bwMode="auto">
          <a:xfrm flipV="1">
            <a:off x="3033713" y="2559050"/>
            <a:ext cx="0" cy="274638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492564" name="AutoShape 1044"/>
          <p:cNvCxnSpPr>
            <a:cxnSpLocks noChangeShapeType="1"/>
          </p:cNvCxnSpPr>
          <p:nvPr/>
        </p:nvCxnSpPr>
        <p:spPr bwMode="auto">
          <a:xfrm flipV="1">
            <a:off x="3729038" y="2559050"/>
            <a:ext cx="0" cy="274638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 type="triangle" w="med" len="med"/>
            <a:tailEnd/>
          </a:ln>
          <a:effectLst/>
        </p:spPr>
      </p:cxnSp>
      <p:cxnSp>
        <p:nvCxnSpPr>
          <p:cNvPr id="492565" name="AutoShape 1045"/>
          <p:cNvCxnSpPr>
            <a:cxnSpLocks noChangeShapeType="1"/>
            <a:stCxn id="492557" idx="0"/>
            <a:endCxn id="492555" idx="1"/>
          </p:cNvCxnSpPr>
          <p:nvPr/>
        </p:nvCxnSpPr>
        <p:spPr bwMode="auto">
          <a:xfrm rot="16200000">
            <a:off x="965994" y="2372519"/>
            <a:ext cx="1828800" cy="1287462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92566" name="AutoShape 1046"/>
          <p:cNvCxnSpPr>
            <a:cxnSpLocks noChangeShapeType="1"/>
            <a:stCxn id="492560" idx="1"/>
            <a:endCxn id="492557" idx="2"/>
          </p:cNvCxnSpPr>
          <p:nvPr/>
        </p:nvCxnSpPr>
        <p:spPr bwMode="auto">
          <a:xfrm rot="10800000">
            <a:off x="1236663" y="5119688"/>
            <a:ext cx="1287462" cy="776287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92567" name="AutoShape 1047"/>
          <p:cNvCxnSpPr>
            <a:cxnSpLocks noChangeShapeType="1"/>
          </p:cNvCxnSpPr>
          <p:nvPr/>
        </p:nvCxnSpPr>
        <p:spPr bwMode="auto">
          <a:xfrm rot="5400000">
            <a:off x="4725194" y="4834732"/>
            <a:ext cx="593725" cy="1189037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92568" name="AutoShape 1048"/>
          <p:cNvCxnSpPr>
            <a:cxnSpLocks noChangeShapeType="1"/>
          </p:cNvCxnSpPr>
          <p:nvPr/>
        </p:nvCxnSpPr>
        <p:spPr bwMode="auto">
          <a:xfrm rot="5400000">
            <a:off x="5730082" y="3829844"/>
            <a:ext cx="960437" cy="3565525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457731" name="Text Box 3"/>
          <p:cNvSpPr txBox="1">
            <a:spLocks noChangeArrowheads="1"/>
          </p:cNvSpPr>
          <p:nvPr/>
        </p:nvSpPr>
        <p:spPr bwMode="auto">
          <a:xfrm>
            <a:off x="593725" y="2284413"/>
            <a:ext cx="8713788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0000"/>
              </a:spcBef>
            </a:pPr>
            <a:r>
              <a:rPr lang="en-US" sz="4400" b="1"/>
              <a:t>Describe why the auditor obtains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a combination of assurance by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auditing classes of transactions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and ending balances in accounts.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Balance and Transactions Affecting Balances Example</a:t>
            </a:r>
          </a:p>
        </p:txBody>
      </p:sp>
      <p:sp>
        <p:nvSpPr>
          <p:cNvPr id="516099" name="Text Box 1027"/>
          <p:cNvSpPr txBox="1">
            <a:spLocks noChangeArrowheads="1"/>
          </p:cNvSpPr>
          <p:nvPr/>
        </p:nvSpPr>
        <p:spPr bwMode="auto">
          <a:xfrm>
            <a:off x="2970213" y="2192338"/>
            <a:ext cx="1684337" cy="4295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defTabSz="1311275" eaLnBrk="0" hangingPunct="0"/>
            <a:r>
              <a:rPr lang="en-US" sz="2800"/>
              <a:t>$  19,454</a:t>
            </a:r>
          </a:p>
          <a:p>
            <a:pPr algn="r" defTabSz="1311275" eaLnBrk="0" hangingPunct="0"/>
            <a:endParaRPr lang="en-US" sz="2800"/>
          </a:p>
          <a:p>
            <a:pPr algn="r" defTabSz="1311275" eaLnBrk="0" hangingPunct="0"/>
            <a:r>
              <a:rPr lang="en-US" sz="2800"/>
              <a:t>144,328</a:t>
            </a:r>
          </a:p>
          <a:p>
            <a:pPr algn="r" defTabSz="1311275" eaLnBrk="0" hangingPunct="0"/>
            <a:endParaRPr lang="en-US" sz="2800"/>
          </a:p>
          <a:p>
            <a:pPr algn="r" defTabSz="1311275" eaLnBrk="0" hangingPunct="0"/>
            <a:endParaRPr lang="en-US" sz="2800"/>
          </a:p>
          <a:p>
            <a:pPr algn="r" defTabSz="1311275" eaLnBrk="0" hangingPunct="0"/>
            <a:endParaRPr lang="en-US" sz="2800"/>
          </a:p>
          <a:p>
            <a:pPr algn="r" defTabSz="1311275" eaLnBrk="0" hangingPunct="0"/>
            <a:endParaRPr lang="en-US" sz="2800"/>
          </a:p>
          <a:p>
            <a:pPr algn="r" defTabSz="1311275" eaLnBrk="0" hangingPunct="0"/>
            <a:endParaRPr lang="en-US" sz="2800" u="sng"/>
          </a:p>
          <a:p>
            <a:pPr algn="r" defTabSz="1311275" eaLnBrk="0" hangingPunct="0"/>
            <a:r>
              <a:rPr lang="en-US" sz="2800" u="sng"/>
              <a:t>    	</a:t>
            </a:r>
          </a:p>
          <a:p>
            <a:pPr algn="r" defTabSz="1311275" eaLnBrk="0" hangingPunct="0"/>
            <a:r>
              <a:rPr lang="en-US" sz="2800"/>
              <a:t>$  20,197</a:t>
            </a:r>
          </a:p>
        </p:txBody>
      </p:sp>
      <p:sp>
        <p:nvSpPr>
          <p:cNvPr id="516100" name="Text Box 1028"/>
          <p:cNvSpPr txBox="1">
            <a:spLocks noChangeArrowheads="1"/>
          </p:cNvSpPr>
          <p:nvPr/>
        </p:nvSpPr>
        <p:spPr bwMode="auto">
          <a:xfrm>
            <a:off x="4951413" y="2192338"/>
            <a:ext cx="1684337" cy="3930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/>
            <a:endParaRPr lang="en-US" sz="2800"/>
          </a:p>
          <a:p>
            <a:pPr algn="r" eaLnBrk="0" hangingPunct="0"/>
            <a:endParaRPr lang="en-US" sz="2800"/>
          </a:p>
          <a:p>
            <a:pPr algn="r" eaLnBrk="0" hangingPunct="0"/>
            <a:r>
              <a:rPr lang="en-US" sz="2800"/>
              <a:t>139,020</a:t>
            </a:r>
          </a:p>
          <a:p>
            <a:pPr algn="r" eaLnBrk="0" hangingPunct="0"/>
            <a:endParaRPr lang="en-US" sz="2800"/>
          </a:p>
          <a:p>
            <a:pPr algn="r" eaLnBrk="0" hangingPunct="0"/>
            <a:endParaRPr lang="en-US" sz="2800"/>
          </a:p>
          <a:p>
            <a:pPr algn="r" eaLnBrk="0" hangingPunct="0"/>
            <a:r>
              <a:rPr lang="en-US" sz="2800"/>
              <a:t>1,242</a:t>
            </a:r>
          </a:p>
          <a:p>
            <a:pPr algn="r" eaLnBrk="0" hangingPunct="0"/>
            <a:endParaRPr lang="en-US" sz="2800"/>
          </a:p>
          <a:p>
            <a:pPr algn="r" eaLnBrk="0" hangingPunct="0"/>
            <a:endParaRPr lang="en-US" sz="2800"/>
          </a:p>
          <a:p>
            <a:pPr algn="r" eaLnBrk="0" hangingPunct="0"/>
            <a:r>
              <a:rPr lang="en-US" sz="2800"/>
              <a:t>3,328</a:t>
            </a:r>
          </a:p>
        </p:txBody>
      </p:sp>
      <p:sp>
        <p:nvSpPr>
          <p:cNvPr id="516101" name="Line 1029"/>
          <p:cNvSpPr>
            <a:spLocks noChangeShapeType="1"/>
          </p:cNvSpPr>
          <p:nvPr/>
        </p:nvSpPr>
        <p:spPr bwMode="auto">
          <a:xfrm>
            <a:off x="4951413" y="2192338"/>
            <a:ext cx="0" cy="4295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16102" name="Text Box 1030"/>
          <p:cNvSpPr txBox="1">
            <a:spLocks noChangeArrowheads="1"/>
          </p:cNvSpPr>
          <p:nvPr/>
        </p:nvSpPr>
        <p:spPr bwMode="auto">
          <a:xfrm>
            <a:off x="6932613" y="5254625"/>
            <a:ext cx="2476500" cy="1189038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Charge-off of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uncollectible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debts</a:t>
            </a:r>
          </a:p>
        </p:txBody>
      </p:sp>
      <p:sp>
        <p:nvSpPr>
          <p:cNvPr id="516103" name="Text Box 1031"/>
          <p:cNvSpPr txBox="1">
            <a:spLocks noChangeArrowheads="1"/>
          </p:cNvSpPr>
          <p:nvPr/>
        </p:nvSpPr>
        <p:spPr bwMode="auto">
          <a:xfrm>
            <a:off x="6932613" y="2833688"/>
            <a:ext cx="2476500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Cash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receipts</a:t>
            </a:r>
          </a:p>
        </p:txBody>
      </p:sp>
      <p:sp>
        <p:nvSpPr>
          <p:cNvPr id="516104" name="Text Box 1032"/>
          <p:cNvSpPr txBox="1">
            <a:spLocks noChangeArrowheads="1"/>
          </p:cNvSpPr>
          <p:nvPr/>
        </p:nvSpPr>
        <p:spPr bwMode="auto">
          <a:xfrm>
            <a:off x="6932613" y="4113213"/>
            <a:ext cx="2476500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Sales returns</a:t>
            </a:r>
          </a:p>
          <a:p>
            <a:pPr eaLnBrk="0" hangingPunct="0">
              <a:lnSpc>
                <a:spcPct val="90000"/>
              </a:lnSpc>
            </a:pPr>
            <a:r>
              <a:rPr lang="en-US" sz="2800"/>
              <a:t>and allowances</a:t>
            </a:r>
          </a:p>
        </p:txBody>
      </p:sp>
      <p:sp>
        <p:nvSpPr>
          <p:cNvPr id="516105" name="Text Box 1033"/>
          <p:cNvSpPr txBox="1">
            <a:spLocks noChangeArrowheads="1"/>
          </p:cNvSpPr>
          <p:nvPr/>
        </p:nvSpPr>
        <p:spPr bwMode="auto">
          <a:xfrm>
            <a:off x="295275" y="2833688"/>
            <a:ext cx="2476500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Sales</a:t>
            </a:r>
          </a:p>
        </p:txBody>
      </p:sp>
      <p:sp>
        <p:nvSpPr>
          <p:cNvPr id="516106" name="Line 1034"/>
          <p:cNvSpPr>
            <a:spLocks noChangeShapeType="1"/>
          </p:cNvSpPr>
          <p:nvPr/>
        </p:nvSpPr>
        <p:spPr bwMode="auto">
          <a:xfrm>
            <a:off x="0" y="2192338"/>
            <a:ext cx="99044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16107" name="Text Box 1035"/>
          <p:cNvSpPr txBox="1">
            <a:spLocks noChangeArrowheads="1"/>
          </p:cNvSpPr>
          <p:nvPr/>
        </p:nvSpPr>
        <p:spPr bwMode="auto">
          <a:xfrm>
            <a:off x="2079625" y="1736725"/>
            <a:ext cx="5743575" cy="547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 sz="2800"/>
              <a:t>Accounts Receivable (in thousands)</a:t>
            </a:r>
          </a:p>
        </p:txBody>
      </p:sp>
      <p:sp>
        <p:nvSpPr>
          <p:cNvPr id="516108" name="Text Box 1036"/>
          <p:cNvSpPr txBox="1">
            <a:spLocks noChangeArrowheads="1"/>
          </p:cNvSpPr>
          <p:nvPr/>
        </p:nvSpPr>
        <p:spPr bwMode="auto">
          <a:xfrm>
            <a:off x="0" y="2192338"/>
            <a:ext cx="3073400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 eaLnBrk="0" hangingPunct="0"/>
            <a:r>
              <a:rPr lang="en-US" sz="2800"/>
              <a:t>Beginning balance</a:t>
            </a:r>
          </a:p>
        </p:txBody>
      </p:sp>
      <p:sp>
        <p:nvSpPr>
          <p:cNvPr id="516109" name="Text Box 1037"/>
          <p:cNvSpPr txBox="1">
            <a:spLocks noChangeArrowheads="1"/>
          </p:cNvSpPr>
          <p:nvPr/>
        </p:nvSpPr>
        <p:spPr bwMode="auto">
          <a:xfrm>
            <a:off x="0" y="5986463"/>
            <a:ext cx="2581275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 eaLnBrk="0" hangingPunct="0"/>
            <a:r>
              <a:rPr lang="en-US" sz="2800"/>
              <a:t>Ending balance</a:t>
            </a:r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458755" name="Text Box 3"/>
          <p:cNvSpPr txBox="1">
            <a:spLocks noChangeArrowheads="1"/>
          </p:cNvSpPr>
          <p:nvPr/>
        </p:nvSpPr>
        <p:spPr bwMode="auto">
          <a:xfrm>
            <a:off x="1187450" y="2284413"/>
            <a:ext cx="7526338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0000"/>
              </a:spcBef>
            </a:pPr>
            <a:r>
              <a:rPr lang="en-US" sz="4400" b="1"/>
              <a:t>Distinguish among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the five categories of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management assertions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about financial information.</a:t>
            </a:r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Management Assertions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2178050" y="2192338"/>
            <a:ext cx="5545138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l"/>
            <a:r>
              <a:rPr lang="en-US"/>
              <a:t>1. Existence or occurrence</a:t>
            </a:r>
          </a:p>
        </p:txBody>
      </p:sp>
      <p:sp>
        <p:nvSpPr>
          <p:cNvPr id="495621" name="Text Box 5"/>
          <p:cNvSpPr txBox="1">
            <a:spLocks noChangeArrowheads="1"/>
          </p:cNvSpPr>
          <p:nvPr/>
        </p:nvSpPr>
        <p:spPr bwMode="auto">
          <a:xfrm>
            <a:off x="2178050" y="2833688"/>
            <a:ext cx="5545138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l"/>
            <a:r>
              <a:rPr lang="en-US"/>
              <a:t>2. Completeness</a:t>
            </a:r>
          </a:p>
        </p:txBody>
      </p:sp>
      <p:sp>
        <p:nvSpPr>
          <p:cNvPr id="495622" name="Text Box 6"/>
          <p:cNvSpPr txBox="1">
            <a:spLocks noChangeArrowheads="1"/>
          </p:cNvSpPr>
          <p:nvPr/>
        </p:nvSpPr>
        <p:spPr bwMode="auto">
          <a:xfrm>
            <a:off x="2178050" y="3473450"/>
            <a:ext cx="5545138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l"/>
            <a:r>
              <a:rPr lang="en-US"/>
              <a:t>3. Valuation or allocation</a:t>
            </a:r>
          </a:p>
        </p:txBody>
      </p:sp>
      <p:sp>
        <p:nvSpPr>
          <p:cNvPr id="495623" name="Text Box 7"/>
          <p:cNvSpPr txBox="1">
            <a:spLocks noChangeArrowheads="1"/>
          </p:cNvSpPr>
          <p:nvPr/>
        </p:nvSpPr>
        <p:spPr bwMode="auto">
          <a:xfrm>
            <a:off x="2178050" y="4113213"/>
            <a:ext cx="5545138" cy="639762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l"/>
            <a:r>
              <a:rPr lang="en-US"/>
              <a:t>4. Rights and obligations</a:t>
            </a:r>
          </a:p>
        </p:txBody>
      </p:sp>
      <p:sp>
        <p:nvSpPr>
          <p:cNvPr id="495624" name="Text Box 8"/>
          <p:cNvSpPr txBox="1">
            <a:spLocks noChangeArrowheads="1"/>
          </p:cNvSpPr>
          <p:nvPr/>
        </p:nvSpPr>
        <p:spPr bwMode="auto">
          <a:xfrm>
            <a:off x="2178050" y="4752975"/>
            <a:ext cx="5545138" cy="639763"/>
          </a:xfrm>
          <a:prstGeom prst="rect">
            <a:avLst/>
          </a:prstGeom>
          <a:gradFill rotWithShape="0">
            <a:gsLst>
              <a:gs pos="0">
                <a:srgbClr val="CC0099">
                  <a:gamma/>
                  <a:shade val="46275"/>
                  <a:invGamma/>
                </a:srgbClr>
              </a:gs>
              <a:gs pos="5000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l"/>
            <a:r>
              <a:rPr lang="en-US"/>
              <a:t>5. Presentation and disclosure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9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20" grpId="0" animBg="1" autoUpdateAnimBg="0"/>
      <p:bldP spid="495621" grpId="0" animBg="1" autoUpdateAnimBg="0"/>
      <p:bldP spid="495622" grpId="0" animBg="1" autoUpdateAnimBg="0"/>
      <p:bldP spid="495623" grpId="0" animBg="1" autoUpdateAnimBg="0"/>
      <p:bldP spid="49562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453635" name="Text Box 3"/>
          <p:cNvSpPr txBox="1">
            <a:spLocks noChangeArrowheads="1"/>
          </p:cNvSpPr>
          <p:nvPr/>
        </p:nvSpPr>
        <p:spPr bwMode="auto">
          <a:xfrm>
            <a:off x="1781175" y="2284413"/>
            <a:ext cx="6338888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0000"/>
              </a:spcBef>
            </a:pPr>
            <a:r>
              <a:rPr lang="en-US" sz="4400" b="1"/>
              <a:t>Explain the objective of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conducting an audit of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financial statements.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7</a:t>
            </a:r>
          </a:p>
        </p:txBody>
      </p:sp>
      <p:sp>
        <p:nvSpPr>
          <p:cNvPr id="459779" name="Text Box 3"/>
          <p:cNvSpPr txBox="1">
            <a:spLocks noChangeArrowheads="1"/>
          </p:cNvSpPr>
          <p:nvPr/>
        </p:nvSpPr>
        <p:spPr bwMode="auto">
          <a:xfrm>
            <a:off x="692150" y="2284413"/>
            <a:ext cx="8516938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0000"/>
              </a:spcBef>
            </a:pPr>
            <a:r>
              <a:rPr lang="en-US" sz="4400" b="1"/>
              <a:t>List the six general transaction-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related audit objectives to the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five management assertions.</a:t>
            </a:r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Transaction-Related</a:t>
            </a:r>
            <a:br>
              <a:rPr lang="en-US"/>
            </a:br>
            <a:r>
              <a:rPr lang="en-US"/>
              <a:t>Audit Objectives</a:t>
            </a:r>
          </a:p>
        </p:txBody>
      </p:sp>
      <p:sp>
        <p:nvSpPr>
          <p:cNvPr id="496643" name="Text Box 1027"/>
          <p:cNvSpPr txBox="1">
            <a:spLocks noChangeArrowheads="1"/>
          </p:cNvSpPr>
          <p:nvPr/>
        </p:nvSpPr>
        <p:spPr bwMode="auto">
          <a:xfrm>
            <a:off x="493713" y="2192338"/>
            <a:ext cx="277177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Existence</a:t>
            </a:r>
          </a:p>
        </p:txBody>
      </p:sp>
      <p:sp>
        <p:nvSpPr>
          <p:cNvPr id="496644" name="Text Box 1028"/>
          <p:cNvSpPr txBox="1">
            <a:spLocks noChangeArrowheads="1"/>
          </p:cNvSpPr>
          <p:nvPr/>
        </p:nvSpPr>
        <p:spPr bwMode="auto">
          <a:xfrm>
            <a:off x="493713" y="3473450"/>
            <a:ext cx="2771775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Completeness</a:t>
            </a:r>
          </a:p>
        </p:txBody>
      </p:sp>
      <p:sp>
        <p:nvSpPr>
          <p:cNvPr id="496645" name="Text Box 1029"/>
          <p:cNvSpPr txBox="1">
            <a:spLocks noChangeArrowheads="1"/>
          </p:cNvSpPr>
          <p:nvPr/>
        </p:nvSpPr>
        <p:spPr bwMode="auto">
          <a:xfrm>
            <a:off x="493713" y="4752975"/>
            <a:ext cx="2771775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Accuracy</a:t>
            </a:r>
          </a:p>
        </p:txBody>
      </p:sp>
      <p:sp>
        <p:nvSpPr>
          <p:cNvPr id="496648" name="Text Box 1032"/>
          <p:cNvSpPr txBox="1">
            <a:spLocks noChangeArrowheads="1"/>
          </p:cNvSpPr>
          <p:nvPr/>
        </p:nvSpPr>
        <p:spPr bwMode="auto">
          <a:xfrm>
            <a:off x="5246688" y="2192338"/>
            <a:ext cx="4159250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Recorded</a:t>
            </a:r>
          </a:p>
          <a:p>
            <a:r>
              <a:rPr lang="en-US"/>
              <a:t>transactions exist.</a:t>
            </a:r>
          </a:p>
        </p:txBody>
      </p:sp>
      <p:sp>
        <p:nvSpPr>
          <p:cNvPr id="496650" name="Text Box 1034"/>
          <p:cNvSpPr txBox="1">
            <a:spLocks noChangeArrowheads="1"/>
          </p:cNvSpPr>
          <p:nvPr/>
        </p:nvSpPr>
        <p:spPr bwMode="auto">
          <a:xfrm>
            <a:off x="5246688" y="3473450"/>
            <a:ext cx="4159250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Existing transactions</a:t>
            </a:r>
          </a:p>
          <a:p>
            <a:r>
              <a:rPr lang="en-US"/>
              <a:t>are recorded.</a:t>
            </a:r>
          </a:p>
        </p:txBody>
      </p:sp>
      <p:sp>
        <p:nvSpPr>
          <p:cNvPr id="496652" name="Text Box 1036"/>
          <p:cNvSpPr txBox="1">
            <a:spLocks noChangeArrowheads="1"/>
          </p:cNvSpPr>
          <p:nvPr/>
        </p:nvSpPr>
        <p:spPr bwMode="auto">
          <a:xfrm>
            <a:off x="5246688" y="4752975"/>
            <a:ext cx="4159250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Recorded transactions</a:t>
            </a:r>
          </a:p>
          <a:p>
            <a:r>
              <a:rPr lang="en-US"/>
              <a:t>are stated at the</a:t>
            </a:r>
          </a:p>
          <a:p>
            <a:r>
              <a:rPr lang="en-US"/>
              <a:t>correct amount.</a:t>
            </a:r>
          </a:p>
        </p:txBody>
      </p:sp>
      <p:cxnSp>
        <p:nvCxnSpPr>
          <p:cNvPr id="496655" name="AutoShape 1039"/>
          <p:cNvCxnSpPr>
            <a:cxnSpLocks noChangeShapeType="1"/>
            <a:stCxn id="496643" idx="3"/>
            <a:endCxn id="496648" idx="1"/>
          </p:cNvCxnSpPr>
          <p:nvPr/>
        </p:nvCxnSpPr>
        <p:spPr bwMode="auto">
          <a:xfrm>
            <a:off x="3265488" y="2741613"/>
            <a:ext cx="19812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496656" name="AutoShape 1040"/>
          <p:cNvCxnSpPr>
            <a:cxnSpLocks noChangeShapeType="1"/>
            <a:stCxn id="496644" idx="3"/>
            <a:endCxn id="496650" idx="1"/>
          </p:cNvCxnSpPr>
          <p:nvPr/>
        </p:nvCxnSpPr>
        <p:spPr bwMode="auto">
          <a:xfrm>
            <a:off x="3265488" y="4022725"/>
            <a:ext cx="19812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496657" name="AutoShape 1041"/>
          <p:cNvCxnSpPr>
            <a:cxnSpLocks noChangeShapeType="1"/>
            <a:stCxn id="496645" idx="3"/>
            <a:endCxn id="496652" idx="1"/>
          </p:cNvCxnSpPr>
          <p:nvPr/>
        </p:nvCxnSpPr>
        <p:spPr bwMode="auto">
          <a:xfrm>
            <a:off x="3265488" y="5530850"/>
            <a:ext cx="19812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9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9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49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49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9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49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49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9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49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6643" grpId="0" animBg="1" autoUpdateAnimBg="0"/>
      <p:bldP spid="496644" grpId="0" animBg="1" autoUpdateAnimBg="0"/>
      <p:bldP spid="496645" grpId="0" animBg="1" autoUpdateAnimBg="0"/>
      <p:bldP spid="496648" grpId="0" animBg="1" autoUpdateAnimBg="0"/>
      <p:bldP spid="496650" grpId="0" animBg="1" autoUpdateAnimBg="0"/>
      <p:bldP spid="496652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Transaction-Related</a:t>
            </a:r>
            <a:br>
              <a:rPr lang="en-US"/>
            </a:br>
            <a:r>
              <a:rPr lang="en-US"/>
              <a:t>Audit Objectives</a:t>
            </a:r>
          </a:p>
        </p:txBody>
      </p:sp>
      <p:sp>
        <p:nvSpPr>
          <p:cNvPr id="517123" name="Text Box 3"/>
          <p:cNvSpPr txBox="1">
            <a:spLocks noChangeArrowheads="1"/>
          </p:cNvSpPr>
          <p:nvPr/>
        </p:nvSpPr>
        <p:spPr bwMode="auto">
          <a:xfrm>
            <a:off x="493713" y="2192338"/>
            <a:ext cx="277177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Classification</a:t>
            </a:r>
          </a:p>
        </p:txBody>
      </p:sp>
      <p:sp>
        <p:nvSpPr>
          <p:cNvPr id="517124" name="Text Box 4"/>
          <p:cNvSpPr txBox="1">
            <a:spLocks noChangeArrowheads="1"/>
          </p:cNvSpPr>
          <p:nvPr/>
        </p:nvSpPr>
        <p:spPr bwMode="auto">
          <a:xfrm>
            <a:off x="493713" y="3473450"/>
            <a:ext cx="2771775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Timing</a:t>
            </a:r>
          </a:p>
        </p:txBody>
      </p:sp>
      <p:sp>
        <p:nvSpPr>
          <p:cNvPr id="517125" name="Text Box 5"/>
          <p:cNvSpPr txBox="1">
            <a:spLocks noChangeArrowheads="1"/>
          </p:cNvSpPr>
          <p:nvPr/>
        </p:nvSpPr>
        <p:spPr bwMode="auto">
          <a:xfrm>
            <a:off x="493713" y="4752975"/>
            <a:ext cx="2771775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Posting and</a:t>
            </a:r>
          </a:p>
          <a:p>
            <a:r>
              <a:rPr lang="en-US"/>
              <a:t>summarization</a:t>
            </a:r>
          </a:p>
        </p:txBody>
      </p:sp>
      <p:sp>
        <p:nvSpPr>
          <p:cNvPr id="517126" name="Text Box 6"/>
          <p:cNvSpPr txBox="1">
            <a:spLocks noChangeArrowheads="1"/>
          </p:cNvSpPr>
          <p:nvPr/>
        </p:nvSpPr>
        <p:spPr bwMode="auto">
          <a:xfrm>
            <a:off x="4654550" y="2192338"/>
            <a:ext cx="4754563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Transactions are</a:t>
            </a:r>
          </a:p>
          <a:p>
            <a:r>
              <a:rPr lang="en-US"/>
              <a:t>properly classified.</a:t>
            </a:r>
          </a:p>
        </p:txBody>
      </p:sp>
      <p:sp>
        <p:nvSpPr>
          <p:cNvPr id="517127" name="Text Box 7"/>
          <p:cNvSpPr txBox="1">
            <a:spLocks noChangeArrowheads="1"/>
          </p:cNvSpPr>
          <p:nvPr/>
        </p:nvSpPr>
        <p:spPr bwMode="auto">
          <a:xfrm>
            <a:off x="4654550" y="3473450"/>
            <a:ext cx="4754563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Transactions are recorded</a:t>
            </a:r>
          </a:p>
          <a:p>
            <a:pPr eaLnBrk="0" hangingPunct="0"/>
            <a:r>
              <a:rPr lang="en-US"/>
              <a:t>on the correct dates.</a:t>
            </a:r>
          </a:p>
        </p:txBody>
      </p:sp>
      <p:sp>
        <p:nvSpPr>
          <p:cNvPr id="517128" name="Text Box 8"/>
          <p:cNvSpPr txBox="1">
            <a:spLocks noChangeArrowheads="1"/>
          </p:cNvSpPr>
          <p:nvPr/>
        </p:nvSpPr>
        <p:spPr bwMode="auto">
          <a:xfrm>
            <a:off x="4654550" y="4752975"/>
            <a:ext cx="4754563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Transactions are included</a:t>
            </a:r>
          </a:p>
          <a:p>
            <a:r>
              <a:rPr lang="en-US"/>
              <a:t>in the master files and</a:t>
            </a:r>
          </a:p>
          <a:p>
            <a:r>
              <a:rPr lang="en-US"/>
              <a:t>are correctly summarized.</a:t>
            </a:r>
          </a:p>
        </p:txBody>
      </p:sp>
      <p:cxnSp>
        <p:nvCxnSpPr>
          <p:cNvPr id="517129" name="AutoShape 9"/>
          <p:cNvCxnSpPr>
            <a:cxnSpLocks noChangeShapeType="1"/>
            <a:stCxn id="517123" idx="3"/>
            <a:endCxn id="517126" idx="1"/>
          </p:cNvCxnSpPr>
          <p:nvPr/>
        </p:nvCxnSpPr>
        <p:spPr bwMode="auto">
          <a:xfrm>
            <a:off x="3265488" y="2741613"/>
            <a:ext cx="138906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7130" name="AutoShape 10"/>
          <p:cNvCxnSpPr>
            <a:cxnSpLocks noChangeShapeType="1"/>
            <a:stCxn id="517124" idx="3"/>
            <a:endCxn id="517127" idx="1"/>
          </p:cNvCxnSpPr>
          <p:nvPr/>
        </p:nvCxnSpPr>
        <p:spPr bwMode="auto">
          <a:xfrm>
            <a:off x="3265488" y="4022725"/>
            <a:ext cx="138906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7131" name="AutoShape 11"/>
          <p:cNvCxnSpPr>
            <a:cxnSpLocks noChangeShapeType="1"/>
            <a:stCxn id="517125" idx="3"/>
            <a:endCxn id="517128" idx="1"/>
          </p:cNvCxnSpPr>
          <p:nvPr/>
        </p:nvCxnSpPr>
        <p:spPr bwMode="auto">
          <a:xfrm>
            <a:off x="3265488" y="5530850"/>
            <a:ext cx="138906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1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51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51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1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51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4" grpId="0" animBg="1" autoUpdateAnimBg="0"/>
      <p:bldP spid="517125" grpId="0" animBg="1" autoUpdateAnimBg="0"/>
      <p:bldP spid="517127" grpId="0" animBg="1" autoUpdateAnimBg="0"/>
      <p:bldP spid="517128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25475" y="76200"/>
            <a:ext cx="8655050" cy="1431925"/>
          </a:xfrm>
          <a:noFill/>
          <a:ln/>
        </p:spPr>
        <p:txBody>
          <a:bodyPr wrap="none">
            <a:spAutoFit/>
          </a:bodyPr>
          <a:lstStyle/>
          <a:p>
            <a:r>
              <a:rPr lang="en-US"/>
              <a:t>Transaction-Related Audit Objectives</a:t>
            </a:r>
            <a:br>
              <a:rPr lang="en-US"/>
            </a:br>
            <a:r>
              <a:rPr lang="en-US"/>
              <a:t>and Management Assertions</a:t>
            </a:r>
          </a:p>
        </p:txBody>
      </p:sp>
      <p:sp>
        <p:nvSpPr>
          <p:cNvPr id="518147" name="Text Box 1027"/>
          <p:cNvSpPr txBox="1">
            <a:spLocks noChangeArrowheads="1"/>
          </p:cNvSpPr>
          <p:nvPr/>
        </p:nvSpPr>
        <p:spPr bwMode="auto">
          <a:xfrm>
            <a:off x="98425" y="2284413"/>
            <a:ext cx="4456113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>
                <a:solidFill>
                  <a:srgbClr val="FFFF00"/>
                </a:solidFill>
              </a:rPr>
              <a:t>Management</a:t>
            </a:r>
          </a:p>
          <a:p>
            <a:r>
              <a:rPr lang="en-US" sz="2800">
                <a:solidFill>
                  <a:srgbClr val="FFFF00"/>
                </a:solidFill>
              </a:rPr>
              <a:t>Assertions</a:t>
            </a:r>
          </a:p>
        </p:txBody>
      </p:sp>
      <p:sp>
        <p:nvSpPr>
          <p:cNvPr id="518148" name="Text Box 1028"/>
          <p:cNvSpPr txBox="1">
            <a:spLocks noChangeArrowheads="1"/>
          </p:cNvSpPr>
          <p:nvPr/>
        </p:nvSpPr>
        <p:spPr bwMode="auto">
          <a:xfrm>
            <a:off x="4554538" y="2284413"/>
            <a:ext cx="5248275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>
                <a:solidFill>
                  <a:srgbClr val="FFFF00"/>
                </a:solidFill>
              </a:rPr>
              <a:t>General Transaction-</a:t>
            </a:r>
          </a:p>
          <a:p>
            <a:r>
              <a:rPr lang="en-US" sz="2800">
                <a:solidFill>
                  <a:srgbClr val="FFFF00"/>
                </a:solidFill>
              </a:rPr>
              <a:t>Related Audit Objectives</a:t>
            </a:r>
          </a:p>
        </p:txBody>
      </p:sp>
      <p:sp>
        <p:nvSpPr>
          <p:cNvPr id="518149" name="Text Box 1029"/>
          <p:cNvSpPr txBox="1">
            <a:spLocks noChangeArrowheads="1"/>
          </p:cNvSpPr>
          <p:nvPr/>
        </p:nvSpPr>
        <p:spPr bwMode="auto">
          <a:xfrm>
            <a:off x="98425" y="3198813"/>
            <a:ext cx="4456113" cy="4572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Existence or occurrence</a:t>
            </a:r>
          </a:p>
        </p:txBody>
      </p:sp>
      <p:sp>
        <p:nvSpPr>
          <p:cNvPr id="518150" name="Text Box 1030"/>
          <p:cNvSpPr txBox="1">
            <a:spLocks noChangeArrowheads="1"/>
          </p:cNvSpPr>
          <p:nvPr/>
        </p:nvSpPr>
        <p:spPr bwMode="auto">
          <a:xfrm>
            <a:off x="98425" y="3656013"/>
            <a:ext cx="4456113" cy="4572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Completeness</a:t>
            </a:r>
          </a:p>
        </p:txBody>
      </p:sp>
      <p:sp>
        <p:nvSpPr>
          <p:cNvPr id="518151" name="Text Box 1031"/>
          <p:cNvSpPr txBox="1">
            <a:spLocks noChangeArrowheads="1"/>
          </p:cNvSpPr>
          <p:nvPr/>
        </p:nvSpPr>
        <p:spPr bwMode="auto">
          <a:xfrm>
            <a:off x="98425" y="4113213"/>
            <a:ext cx="4456113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Valuation or allocation</a:t>
            </a:r>
          </a:p>
        </p:txBody>
      </p:sp>
      <p:sp>
        <p:nvSpPr>
          <p:cNvPr id="518152" name="Text Box 1032"/>
          <p:cNvSpPr txBox="1">
            <a:spLocks noChangeArrowheads="1"/>
          </p:cNvSpPr>
          <p:nvPr/>
        </p:nvSpPr>
        <p:spPr bwMode="auto">
          <a:xfrm>
            <a:off x="98425" y="5027613"/>
            <a:ext cx="4456113" cy="4572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Rights and obligations</a:t>
            </a:r>
          </a:p>
        </p:txBody>
      </p:sp>
      <p:sp>
        <p:nvSpPr>
          <p:cNvPr id="518153" name="Text Box 1033"/>
          <p:cNvSpPr txBox="1">
            <a:spLocks noChangeArrowheads="1"/>
          </p:cNvSpPr>
          <p:nvPr/>
        </p:nvSpPr>
        <p:spPr bwMode="auto">
          <a:xfrm>
            <a:off x="98425" y="5483225"/>
            <a:ext cx="4456113" cy="4572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Presentation and disclosure</a:t>
            </a:r>
          </a:p>
        </p:txBody>
      </p:sp>
      <p:sp>
        <p:nvSpPr>
          <p:cNvPr id="518154" name="Text Box 1034"/>
          <p:cNvSpPr txBox="1">
            <a:spLocks noChangeArrowheads="1"/>
          </p:cNvSpPr>
          <p:nvPr/>
        </p:nvSpPr>
        <p:spPr bwMode="auto">
          <a:xfrm>
            <a:off x="4554538" y="3198813"/>
            <a:ext cx="5248275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Existence</a:t>
            </a:r>
          </a:p>
        </p:txBody>
      </p:sp>
      <p:sp>
        <p:nvSpPr>
          <p:cNvPr id="518155" name="Text Box 1035"/>
          <p:cNvSpPr txBox="1">
            <a:spLocks noChangeArrowheads="1"/>
          </p:cNvSpPr>
          <p:nvPr/>
        </p:nvSpPr>
        <p:spPr bwMode="auto">
          <a:xfrm>
            <a:off x="4554538" y="3656013"/>
            <a:ext cx="5248275" cy="4572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Completeness</a:t>
            </a:r>
          </a:p>
        </p:txBody>
      </p:sp>
      <p:sp>
        <p:nvSpPr>
          <p:cNvPr id="518156" name="Text Box 1036"/>
          <p:cNvSpPr txBox="1">
            <a:spLocks noChangeArrowheads="1"/>
          </p:cNvSpPr>
          <p:nvPr/>
        </p:nvSpPr>
        <p:spPr bwMode="auto">
          <a:xfrm>
            <a:off x="4554538" y="4113213"/>
            <a:ext cx="5248275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Accuracy, Classification timing,</a:t>
            </a:r>
          </a:p>
          <a:p>
            <a:r>
              <a:rPr lang="en-US" sz="2800"/>
              <a:t>Posting and summarization</a:t>
            </a:r>
          </a:p>
        </p:txBody>
      </p:sp>
      <p:sp>
        <p:nvSpPr>
          <p:cNvPr id="518157" name="Text Box 1037"/>
          <p:cNvSpPr txBox="1">
            <a:spLocks noChangeArrowheads="1"/>
          </p:cNvSpPr>
          <p:nvPr/>
        </p:nvSpPr>
        <p:spPr bwMode="auto">
          <a:xfrm>
            <a:off x="4554538" y="5027613"/>
            <a:ext cx="5248275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N/A</a:t>
            </a:r>
          </a:p>
        </p:txBody>
      </p:sp>
      <p:sp>
        <p:nvSpPr>
          <p:cNvPr id="518158" name="Text Box 1038"/>
          <p:cNvSpPr txBox="1">
            <a:spLocks noChangeArrowheads="1"/>
          </p:cNvSpPr>
          <p:nvPr/>
        </p:nvSpPr>
        <p:spPr bwMode="auto">
          <a:xfrm>
            <a:off x="4554538" y="5483225"/>
            <a:ext cx="5248275" cy="4572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N/A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1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1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51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51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51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51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51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51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51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51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49" grpId="0" animBg="1" autoUpdateAnimBg="0"/>
      <p:bldP spid="518150" grpId="0" animBg="1" autoUpdateAnimBg="0"/>
      <p:bldP spid="518151" grpId="0" animBg="1" autoUpdateAnimBg="0"/>
      <p:bldP spid="518152" grpId="0" animBg="1" autoUpdateAnimBg="0"/>
      <p:bldP spid="518153" grpId="0" animBg="1" autoUpdateAnimBg="0"/>
      <p:bldP spid="518154" grpId="0" animBg="1" autoUpdateAnimBg="0"/>
      <p:bldP spid="518155" grpId="0" animBg="1" autoUpdateAnimBg="0"/>
      <p:bldP spid="518156" grpId="0" animBg="1" autoUpdateAnimBg="0"/>
      <p:bldP spid="518157" grpId="0" animBg="1" autoUpdateAnimBg="0"/>
      <p:bldP spid="518158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8</a:t>
            </a:r>
          </a:p>
        </p:txBody>
      </p:sp>
      <p:sp>
        <p:nvSpPr>
          <p:cNvPr id="460803" name="Text Box 3"/>
          <p:cNvSpPr txBox="1">
            <a:spLocks noChangeArrowheads="1"/>
          </p:cNvSpPr>
          <p:nvPr/>
        </p:nvSpPr>
        <p:spPr bwMode="auto">
          <a:xfrm>
            <a:off x="892175" y="2284413"/>
            <a:ext cx="8120063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0000"/>
              </a:spcBef>
            </a:pPr>
            <a:r>
              <a:rPr lang="en-US" sz="4400" b="1"/>
              <a:t>Link the nine general balance-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related audit objectives to the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five management assertions.</a:t>
            </a: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Balance-Related</a:t>
            </a:r>
            <a:br>
              <a:rPr lang="en-US"/>
            </a:br>
            <a:r>
              <a:rPr lang="en-US"/>
              <a:t>Audit Objectives</a:t>
            </a:r>
          </a:p>
        </p:txBody>
      </p:sp>
      <p:sp>
        <p:nvSpPr>
          <p:cNvPr id="519171" name="Text Box 3"/>
          <p:cNvSpPr txBox="1">
            <a:spLocks noChangeArrowheads="1"/>
          </p:cNvSpPr>
          <p:nvPr/>
        </p:nvSpPr>
        <p:spPr bwMode="auto">
          <a:xfrm>
            <a:off x="493713" y="2192338"/>
            <a:ext cx="277177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Existence</a:t>
            </a:r>
          </a:p>
        </p:txBody>
      </p:sp>
      <p:sp>
        <p:nvSpPr>
          <p:cNvPr id="519172" name="Text Box 4"/>
          <p:cNvSpPr txBox="1">
            <a:spLocks noChangeArrowheads="1"/>
          </p:cNvSpPr>
          <p:nvPr/>
        </p:nvSpPr>
        <p:spPr bwMode="auto">
          <a:xfrm>
            <a:off x="493713" y="3473450"/>
            <a:ext cx="2771775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Completeness</a:t>
            </a:r>
          </a:p>
        </p:txBody>
      </p:sp>
      <p:sp>
        <p:nvSpPr>
          <p:cNvPr id="519173" name="Text Box 5"/>
          <p:cNvSpPr txBox="1">
            <a:spLocks noChangeArrowheads="1"/>
          </p:cNvSpPr>
          <p:nvPr/>
        </p:nvSpPr>
        <p:spPr bwMode="auto">
          <a:xfrm>
            <a:off x="493713" y="4752975"/>
            <a:ext cx="2771775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Accuracy</a:t>
            </a:r>
          </a:p>
        </p:txBody>
      </p:sp>
      <p:sp>
        <p:nvSpPr>
          <p:cNvPr id="519174" name="Text Box 6"/>
          <p:cNvSpPr txBox="1">
            <a:spLocks noChangeArrowheads="1"/>
          </p:cNvSpPr>
          <p:nvPr/>
        </p:nvSpPr>
        <p:spPr bwMode="auto">
          <a:xfrm>
            <a:off x="5246688" y="2192338"/>
            <a:ext cx="4159250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Amounts</a:t>
            </a:r>
          </a:p>
          <a:p>
            <a:r>
              <a:rPr lang="en-US"/>
              <a:t>included exist.</a:t>
            </a:r>
          </a:p>
        </p:txBody>
      </p:sp>
      <p:sp>
        <p:nvSpPr>
          <p:cNvPr id="519175" name="Text Box 7"/>
          <p:cNvSpPr txBox="1">
            <a:spLocks noChangeArrowheads="1"/>
          </p:cNvSpPr>
          <p:nvPr/>
        </p:nvSpPr>
        <p:spPr bwMode="auto">
          <a:xfrm>
            <a:off x="5246688" y="3473450"/>
            <a:ext cx="4159250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Existing amounts</a:t>
            </a:r>
          </a:p>
          <a:p>
            <a:r>
              <a:rPr lang="en-US"/>
              <a:t>are included.</a:t>
            </a:r>
          </a:p>
        </p:txBody>
      </p:sp>
      <p:sp>
        <p:nvSpPr>
          <p:cNvPr id="519176" name="Text Box 8"/>
          <p:cNvSpPr txBox="1">
            <a:spLocks noChangeArrowheads="1"/>
          </p:cNvSpPr>
          <p:nvPr/>
        </p:nvSpPr>
        <p:spPr bwMode="auto">
          <a:xfrm>
            <a:off x="5246688" y="4752975"/>
            <a:ext cx="4159250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Amounts included</a:t>
            </a:r>
          </a:p>
          <a:p>
            <a:r>
              <a:rPr lang="en-US"/>
              <a:t>are stated at the</a:t>
            </a:r>
          </a:p>
          <a:p>
            <a:r>
              <a:rPr lang="en-US"/>
              <a:t>correct amounts.</a:t>
            </a:r>
          </a:p>
        </p:txBody>
      </p:sp>
      <p:cxnSp>
        <p:nvCxnSpPr>
          <p:cNvPr id="519177" name="AutoShape 9"/>
          <p:cNvCxnSpPr>
            <a:cxnSpLocks noChangeShapeType="1"/>
            <a:stCxn id="519171" idx="3"/>
            <a:endCxn id="519174" idx="1"/>
          </p:cNvCxnSpPr>
          <p:nvPr/>
        </p:nvCxnSpPr>
        <p:spPr bwMode="auto">
          <a:xfrm>
            <a:off x="3265488" y="2741613"/>
            <a:ext cx="19812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9178" name="AutoShape 10"/>
          <p:cNvCxnSpPr>
            <a:cxnSpLocks noChangeShapeType="1"/>
            <a:stCxn id="519172" idx="3"/>
            <a:endCxn id="519175" idx="1"/>
          </p:cNvCxnSpPr>
          <p:nvPr/>
        </p:nvCxnSpPr>
        <p:spPr bwMode="auto">
          <a:xfrm>
            <a:off x="3265488" y="4022725"/>
            <a:ext cx="19812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9179" name="AutoShape 11"/>
          <p:cNvCxnSpPr>
            <a:cxnSpLocks noChangeShapeType="1"/>
            <a:stCxn id="519173" idx="3"/>
            <a:endCxn id="519176" idx="1"/>
          </p:cNvCxnSpPr>
          <p:nvPr/>
        </p:nvCxnSpPr>
        <p:spPr bwMode="auto">
          <a:xfrm>
            <a:off x="3265488" y="5530850"/>
            <a:ext cx="19812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1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51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51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1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51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51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51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71" grpId="0" animBg="1" autoUpdateAnimBg="0"/>
      <p:bldP spid="519172" grpId="0" animBg="1" autoUpdateAnimBg="0"/>
      <p:bldP spid="519173" grpId="0" animBg="1" autoUpdateAnimBg="0"/>
      <p:bldP spid="519174" grpId="0" animBg="1" autoUpdateAnimBg="0"/>
      <p:bldP spid="519175" grpId="0" animBg="1" autoUpdateAnimBg="0"/>
      <p:bldP spid="519176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Balance-Related</a:t>
            </a:r>
            <a:br>
              <a:rPr lang="en-US"/>
            </a:br>
            <a:r>
              <a:rPr lang="en-US"/>
              <a:t>Audit Objectives</a:t>
            </a:r>
          </a:p>
        </p:txBody>
      </p:sp>
      <p:sp>
        <p:nvSpPr>
          <p:cNvPr id="520195" name="Text Box 3"/>
          <p:cNvSpPr txBox="1">
            <a:spLocks noChangeArrowheads="1"/>
          </p:cNvSpPr>
          <p:nvPr/>
        </p:nvSpPr>
        <p:spPr bwMode="auto">
          <a:xfrm>
            <a:off x="493713" y="2192338"/>
            <a:ext cx="277177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Classification</a:t>
            </a:r>
          </a:p>
        </p:txBody>
      </p:sp>
      <p:sp>
        <p:nvSpPr>
          <p:cNvPr id="520196" name="Text Box 4"/>
          <p:cNvSpPr txBox="1">
            <a:spLocks noChangeArrowheads="1"/>
          </p:cNvSpPr>
          <p:nvPr/>
        </p:nvSpPr>
        <p:spPr bwMode="auto">
          <a:xfrm>
            <a:off x="493713" y="3473450"/>
            <a:ext cx="2771775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Cutoff</a:t>
            </a:r>
          </a:p>
        </p:txBody>
      </p:sp>
      <p:sp>
        <p:nvSpPr>
          <p:cNvPr id="520197" name="Text Box 5"/>
          <p:cNvSpPr txBox="1">
            <a:spLocks noChangeArrowheads="1"/>
          </p:cNvSpPr>
          <p:nvPr/>
        </p:nvSpPr>
        <p:spPr bwMode="auto">
          <a:xfrm>
            <a:off x="493713" y="4752975"/>
            <a:ext cx="2771775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Detail tie-in</a:t>
            </a:r>
          </a:p>
        </p:txBody>
      </p:sp>
      <p:sp>
        <p:nvSpPr>
          <p:cNvPr id="520198" name="Text Box 6"/>
          <p:cNvSpPr txBox="1">
            <a:spLocks noChangeArrowheads="1"/>
          </p:cNvSpPr>
          <p:nvPr/>
        </p:nvSpPr>
        <p:spPr bwMode="auto">
          <a:xfrm>
            <a:off x="4257675" y="2192338"/>
            <a:ext cx="5151438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Amounts are</a:t>
            </a:r>
          </a:p>
          <a:p>
            <a:pPr eaLnBrk="0" hangingPunct="0"/>
            <a:r>
              <a:rPr lang="en-US"/>
              <a:t>properly classified.</a:t>
            </a:r>
          </a:p>
        </p:txBody>
      </p:sp>
      <p:sp>
        <p:nvSpPr>
          <p:cNvPr id="520199" name="Text Box 7"/>
          <p:cNvSpPr txBox="1">
            <a:spLocks noChangeArrowheads="1"/>
          </p:cNvSpPr>
          <p:nvPr/>
        </p:nvSpPr>
        <p:spPr bwMode="auto">
          <a:xfrm>
            <a:off x="4257675" y="3473450"/>
            <a:ext cx="5151438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Transactions are recorded</a:t>
            </a:r>
          </a:p>
          <a:p>
            <a:pPr eaLnBrk="0" hangingPunct="0"/>
            <a:r>
              <a:rPr lang="en-US"/>
              <a:t>in the proper period.</a:t>
            </a:r>
          </a:p>
        </p:txBody>
      </p:sp>
      <p:sp>
        <p:nvSpPr>
          <p:cNvPr id="520200" name="Text Box 8"/>
          <p:cNvSpPr txBox="1">
            <a:spLocks noChangeArrowheads="1"/>
          </p:cNvSpPr>
          <p:nvPr/>
        </p:nvSpPr>
        <p:spPr bwMode="auto">
          <a:xfrm>
            <a:off x="4257675" y="4752975"/>
            <a:ext cx="5151438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Account balances agree</a:t>
            </a:r>
          </a:p>
          <a:p>
            <a:pPr eaLnBrk="0" hangingPunct="0"/>
            <a:r>
              <a:rPr lang="en-US"/>
              <a:t>with master file amounts,</a:t>
            </a:r>
          </a:p>
          <a:p>
            <a:pPr eaLnBrk="0" hangingPunct="0"/>
            <a:r>
              <a:rPr lang="en-US"/>
              <a:t>and with the general ledger.</a:t>
            </a:r>
          </a:p>
        </p:txBody>
      </p:sp>
      <p:cxnSp>
        <p:nvCxnSpPr>
          <p:cNvPr id="520201" name="AutoShape 9"/>
          <p:cNvCxnSpPr>
            <a:cxnSpLocks noChangeShapeType="1"/>
            <a:stCxn id="520195" idx="3"/>
            <a:endCxn id="520198" idx="1"/>
          </p:cNvCxnSpPr>
          <p:nvPr/>
        </p:nvCxnSpPr>
        <p:spPr bwMode="auto">
          <a:xfrm>
            <a:off x="3265488" y="2741613"/>
            <a:ext cx="992187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20202" name="AutoShape 10"/>
          <p:cNvCxnSpPr>
            <a:cxnSpLocks noChangeShapeType="1"/>
            <a:stCxn id="520196" idx="3"/>
            <a:endCxn id="520199" idx="1"/>
          </p:cNvCxnSpPr>
          <p:nvPr/>
        </p:nvCxnSpPr>
        <p:spPr bwMode="auto">
          <a:xfrm>
            <a:off x="3265488" y="4022725"/>
            <a:ext cx="992187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20203" name="AutoShape 11"/>
          <p:cNvCxnSpPr>
            <a:cxnSpLocks noChangeShapeType="1"/>
            <a:stCxn id="520197" idx="3"/>
            <a:endCxn id="520200" idx="1"/>
          </p:cNvCxnSpPr>
          <p:nvPr/>
        </p:nvCxnSpPr>
        <p:spPr bwMode="auto">
          <a:xfrm>
            <a:off x="3265488" y="5530850"/>
            <a:ext cx="992187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20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52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52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0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520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196" grpId="0" animBg="1" autoUpdateAnimBg="0"/>
      <p:bldP spid="520197" grpId="0" animBg="1" autoUpdateAnimBg="0"/>
      <p:bldP spid="520199" grpId="0" animBg="1" autoUpdateAnimBg="0"/>
      <p:bldP spid="520200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Balance-Related</a:t>
            </a:r>
            <a:br>
              <a:rPr lang="en-US"/>
            </a:br>
            <a:r>
              <a:rPr lang="en-US"/>
              <a:t>Audit Objectives</a:t>
            </a:r>
          </a:p>
        </p:txBody>
      </p:sp>
      <p:sp>
        <p:nvSpPr>
          <p:cNvPr id="521219" name="Text Box 3"/>
          <p:cNvSpPr txBox="1">
            <a:spLocks noChangeArrowheads="1"/>
          </p:cNvSpPr>
          <p:nvPr/>
        </p:nvSpPr>
        <p:spPr bwMode="auto">
          <a:xfrm>
            <a:off x="493713" y="2192338"/>
            <a:ext cx="277177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 Realizable</a:t>
            </a:r>
          </a:p>
          <a:p>
            <a:r>
              <a:rPr lang="en-US"/>
              <a:t>value</a:t>
            </a:r>
          </a:p>
        </p:txBody>
      </p:sp>
      <p:sp>
        <p:nvSpPr>
          <p:cNvPr id="521220" name="Text Box 4"/>
          <p:cNvSpPr txBox="1">
            <a:spLocks noChangeArrowheads="1"/>
          </p:cNvSpPr>
          <p:nvPr/>
        </p:nvSpPr>
        <p:spPr bwMode="auto">
          <a:xfrm>
            <a:off x="493713" y="3473450"/>
            <a:ext cx="2771775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Rights and</a:t>
            </a:r>
          </a:p>
          <a:p>
            <a:r>
              <a:rPr lang="en-US"/>
              <a:t>obligations</a:t>
            </a:r>
          </a:p>
        </p:txBody>
      </p:sp>
      <p:sp>
        <p:nvSpPr>
          <p:cNvPr id="521221" name="Text Box 5"/>
          <p:cNvSpPr txBox="1">
            <a:spLocks noChangeArrowheads="1"/>
          </p:cNvSpPr>
          <p:nvPr/>
        </p:nvSpPr>
        <p:spPr bwMode="auto">
          <a:xfrm>
            <a:off x="493713" y="4752975"/>
            <a:ext cx="2771775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Presentation</a:t>
            </a:r>
          </a:p>
          <a:p>
            <a:r>
              <a:rPr lang="en-US"/>
              <a:t>and</a:t>
            </a:r>
          </a:p>
          <a:p>
            <a:r>
              <a:rPr lang="en-US"/>
              <a:t>disclosure</a:t>
            </a:r>
          </a:p>
        </p:txBody>
      </p:sp>
      <p:sp>
        <p:nvSpPr>
          <p:cNvPr id="521222" name="Text Box 6"/>
          <p:cNvSpPr txBox="1">
            <a:spLocks noChangeArrowheads="1"/>
          </p:cNvSpPr>
          <p:nvPr/>
        </p:nvSpPr>
        <p:spPr bwMode="auto">
          <a:xfrm>
            <a:off x="4257675" y="2192338"/>
            <a:ext cx="5151438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/>
              <a:t>Assets are included at</a:t>
            </a:r>
          </a:p>
          <a:p>
            <a:pPr eaLnBrk="0" hangingPunct="0"/>
            <a:r>
              <a:rPr lang="en-US"/>
              <a:t>estimated realizable value.</a:t>
            </a:r>
          </a:p>
        </p:txBody>
      </p:sp>
      <p:sp>
        <p:nvSpPr>
          <p:cNvPr id="521223" name="Text Box 7"/>
          <p:cNvSpPr txBox="1">
            <a:spLocks noChangeArrowheads="1"/>
          </p:cNvSpPr>
          <p:nvPr/>
        </p:nvSpPr>
        <p:spPr bwMode="auto">
          <a:xfrm>
            <a:off x="4257675" y="3473450"/>
            <a:ext cx="5151438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Assets must be owned.</a:t>
            </a:r>
          </a:p>
        </p:txBody>
      </p:sp>
      <p:sp>
        <p:nvSpPr>
          <p:cNvPr id="521224" name="Text Box 8"/>
          <p:cNvSpPr txBox="1">
            <a:spLocks noChangeArrowheads="1"/>
          </p:cNvSpPr>
          <p:nvPr/>
        </p:nvSpPr>
        <p:spPr bwMode="auto">
          <a:xfrm>
            <a:off x="4257675" y="4752975"/>
            <a:ext cx="5151438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Account balances and</a:t>
            </a:r>
          </a:p>
          <a:p>
            <a:r>
              <a:rPr lang="en-US"/>
              <a:t>disclosures are presented</a:t>
            </a:r>
          </a:p>
          <a:p>
            <a:r>
              <a:rPr lang="en-US"/>
              <a:t>in financial statements.</a:t>
            </a:r>
          </a:p>
        </p:txBody>
      </p:sp>
      <p:cxnSp>
        <p:nvCxnSpPr>
          <p:cNvPr id="521225" name="AutoShape 9"/>
          <p:cNvCxnSpPr>
            <a:cxnSpLocks noChangeShapeType="1"/>
            <a:stCxn id="521219" idx="3"/>
            <a:endCxn id="521222" idx="1"/>
          </p:cNvCxnSpPr>
          <p:nvPr/>
        </p:nvCxnSpPr>
        <p:spPr bwMode="auto">
          <a:xfrm>
            <a:off x="3265488" y="2741613"/>
            <a:ext cx="992187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21226" name="AutoShape 10"/>
          <p:cNvCxnSpPr>
            <a:cxnSpLocks noChangeShapeType="1"/>
            <a:stCxn id="521220" idx="3"/>
            <a:endCxn id="521223" idx="1"/>
          </p:cNvCxnSpPr>
          <p:nvPr/>
        </p:nvCxnSpPr>
        <p:spPr bwMode="auto">
          <a:xfrm>
            <a:off x="3265488" y="4022725"/>
            <a:ext cx="992187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21227" name="AutoShape 11"/>
          <p:cNvCxnSpPr>
            <a:cxnSpLocks noChangeShapeType="1"/>
            <a:stCxn id="521221" idx="3"/>
            <a:endCxn id="521224" idx="1"/>
          </p:cNvCxnSpPr>
          <p:nvPr/>
        </p:nvCxnSpPr>
        <p:spPr bwMode="auto">
          <a:xfrm>
            <a:off x="3265488" y="5530850"/>
            <a:ext cx="992187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2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52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52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52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20" grpId="0" animBg="1" autoUpdateAnimBg="0"/>
      <p:bldP spid="521221" grpId="0" animBg="1" autoUpdateAnimBg="0"/>
      <p:bldP spid="521223" grpId="0" animBg="1" autoUpdateAnimBg="0"/>
      <p:bldP spid="521224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5" name="Rectangle 103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Assertions and Balance-Related Audit Objectives</a:t>
            </a:r>
          </a:p>
        </p:txBody>
      </p:sp>
      <p:sp>
        <p:nvSpPr>
          <p:cNvPr id="522243" name="Text Box 1027"/>
          <p:cNvSpPr txBox="1">
            <a:spLocks noChangeArrowheads="1"/>
          </p:cNvSpPr>
          <p:nvPr/>
        </p:nvSpPr>
        <p:spPr bwMode="auto">
          <a:xfrm>
            <a:off x="98425" y="2284413"/>
            <a:ext cx="4456113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>
                <a:solidFill>
                  <a:srgbClr val="FFFF00"/>
                </a:solidFill>
              </a:rPr>
              <a:t>Management</a:t>
            </a:r>
          </a:p>
          <a:p>
            <a:r>
              <a:rPr lang="en-US" sz="2800">
                <a:solidFill>
                  <a:srgbClr val="FFFF00"/>
                </a:solidFill>
              </a:rPr>
              <a:t>Assertions</a:t>
            </a:r>
          </a:p>
        </p:txBody>
      </p:sp>
      <p:sp>
        <p:nvSpPr>
          <p:cNvPr id="522244" name="Text Box 1028"/>
          <p:cNvSpPr txBox="1">
            <a:spLocks noChangeArrowheads="1"/>
          </p:cNvSpPr>
          <p:nvPr/>
        </p:nvSpPr>
        <p:spPr bwMode="auto">
          <a:xfrm>
            <a:off x="4554538" y="2284413"/>
            <a:ext cx="5248275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>
                <a:solidFill>
                  <a:srgbClr val="FFFF00"/>
                </a:solidFill>
              </a:rPr>
              <a:t>General Balance-</a:t>
            </a:r>
          </a:p>
          <a:p>
            <a:r>
              <a:rPr lang="en-US" sz="2800">
                <a:solidFill>
                  <a:srgbClr val="FFFF00"/>
                </a:solidFill>
              </a:rPr>
              <a:t>Related Audit Objectives</a:t>
            </a:r>
          </a:p>
        </p:txBody>
      </p:sp>
      <p:sp>
        <p:nvSpPr>
          <p:cNvPr id="522245" name="Text Box 1029"/>
          <p:cNvSpPr txBox="1">
            <a:spLocks noChangeArrowheads="1"/>
          </p:cNvSpPr>
          <p:nvPr/>
        </p:nvSpPr>
        <p:spPr bwMode="auto">
          <a:xfrm>
            <a:off x="98425" y="3198813"/>
            <a:ext cx="4456113" cy="4572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Existence or occurrence</a:t>
            </a:r>
          </a:p>
        </p:txBody>
      </p:sp>
      <p:sp>
        <p:nvSpPr>
          <p:cNvPr id="522246" name="Text Box 1030"/>
          <p:cNvSpPr txBox="1">
            <a:spLocks noChangeArrowheads="1"/>
          </p:cNvSpPr>
          <p:nvPr/>
        </p:nvSpPr>
        <p:spPr bwMode="auto">
          <a:xfrm>
            <a:off x="98425" y="3656013"/>
            <a:ext cx="4456113" cy="4572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Completeness</a:t>
            </a:r>
          </a:p>
        </p:txBody>
      </p:sp>
      <p:sp>
        <p:nvSpPr>
          <p:cNvPr id="522247" name="Text Box 1031"/>
          <p:cNvSpPr txBox="1">
            <a:spLocks noChangeArrowheads="1"/>
          </p:cNvSpPr>
          <p:nvPr/>
        </p:nvSpPr>
        <p:spPr bwMode="auto">
          <a:xfrm>
            <a:off x="98425" y="4113213"/>
            <a:ext cx="4456113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Valuation or allocation</a:t>
            </a:r>
          </a:p>
        </p:txBody>
      </p:sp>
      <p:sp>
        <p:nvSpPr>
          <p:cNvPr id="522248" name="Text Box 1032"/>
          <p:cNvSpPr txBox="1">
            <a:spLocks noChangeArrowheads="1"/>
          </p:cNvSpPr>
          <p:nvPr/>
        </p:nvSpPr>
        <p:spPr bwMode="auto">
          <a:xfrm>
            <a:off x="98425" y="5027613"/>
            <a:ext cx="4456113" cy="4572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Rights and obligations</a:t>
            </a:r>
          </a:p>
        </p:txBody>
      </p:sp>
      <p:sp>
        <p:nvSpPr>
          <p:cNvPr id="522249" name="Text Box 1033"/>
          <p:cNvSpPr txBox="1">
            <a:spLocks noChangeArrowheads="1"/>
          </p:cNvSpPr>
          <p:nvPr/>
        </p:nvSpPr>
        <p:spPr bwMode="auto">
          <a:xfrm>
            <a:off x="98425" y="5483225"/>
            <a:ext cx="4456113" cy="4572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Presentation and disclosure</a:t>
            </a:r>
          </a:p>
        </p:txBody>
      </p:sp>
      <p:sp>
        <p:nvSpPr>
          <p:cNvPr id="522250" name="Text Box 1034"/>
          <p:cNvSpPr txBox="1">
            <a:spLocks noChangeArrowheads="1"/>
          </p:cNvSpPr>
          <p:nvPr/>
        </p:nvSpPr>
        <p:spPr bwMode="auto">
          <a:xfrm>
            <a:off x="4554538" y="3198813"/>
            <a:ext cx="5248275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Existence</a:t>
            </a:r>
          </a:p>
        </p:txBody>
      </p:sp>
      <p:sp>
        <p:nvSpPr>
          <p:cNvPr id="522251" name="Text Box 1035"/>
          <p:cNvSpPr txBox="1">
            <a:spLocks noChangeArrowheads="1"/>
          </p:cNvSpPr>
          <p:nvPr/>
        </p:nvSpPr>
        <p:spPr bwMode="auto">
          <a:xfrm>
            <a:off x="4554538" y="3656013"/>
            <a:ext cx="5248275" cy="4572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Completeness</a:t>
            </a:r>
          </a:p>
        </p:txBody>
      </p:sp>
      <p:sp>
        <p:nvSpPr>
          <p:cNvPr id="522252" name="Text Box 1036"/>
          <p:cNvSpPr txBox="1">
            <a:spLocks noChangeArrowheads="1"/>
          </p:cNvSpPr>
          <p:nvPr/>
        </p:nvSpPr>
        <p:spPr bwMode="auto">
          <a:xfrm>
            <a:off x="4554538" y="4113213"/>
            <a:ext cx="5248275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/>
              <a:t>Accuracy, Classification, Cutoff,</a:t>
            </a:r>
          </a:p>
          <a:p>
            <a:pPr algn="l"/>
            <a:r>
              <a:rPr lang="en-US" sz="2800"/>
              <a:t>Detail tie-in, Realizable value</a:t>
            </a:r>
          </a:p>
        </p:txBody>
      </p:sp>
      <p:sp>
        <p:nvSpPr>
          <p:cNvPr id="522253" name="Text Box 1037"/>
          <p:cNvSpPr txBox="1">
            <a:spLocks noChangeArrowheads="1"/>
          </p:cNvSpPr>
          <p:nvPr/>
        </p:nvSpPr>
        <p:spPr bwMode="auto">
          <a:xfrm>
            <a:off x="4554538" y="5027613"/>
            <a:ext cx="5248275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Rights and obligations</a:t>
            </a:r>
          </a:p>
        </p:txBody>
      </p:sp>
      <p:sp>
        <p:nvSpPr>
          <p:cNvPr id="522254" name="Text Box 1038"/>
          <p:cNvSpPr txBox="1">
            <a:spLocks noChangeArrowheads="1"/>
          </p:cNvSpPr>
          <p:nvPr/>
        </p:nvSpPr>
        <p:spPr bwMode="auto">
          <a:xfrm>
            <a:off x="4554538" y="5483225"/>
            <a:ext cx="5248275" cy="4572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Presentation and disclosure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2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52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52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52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52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52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52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52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522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45" grpId="0" animBg="1" autoUpdateAnimBg="0"/>
      <p:bldP spid="522246" grpId="0" animBg="1" autoUpdateAnimBg="0"/>
      <p:bldP spid="522247" grpId="0" animBg="1" autoUpdateAnimBg="0"/>
      <p:bldP spid="522248" grpId="0" animBg="1" autoUpdateAnimBg="0"/>
      <p:bldP spid="522249" grpId="0" animBg="1" autoUpdateAnimBg="0"/>
      <p:bldP spid="522250" grpId="0" animBg="1" autoUpdateAnimBg="0"/>
      <p:bldP spid="522251" grpId="0" animBg="1" autoUpdateAnimBg="0"/>
      <p:bldP spid="522252" grpId="0" animBg="1" autoUpdateAnimBg="0"/>
      <p:bldP spid="522253" grpId="0" animBg="1" autoUpdateAnimBg="0"/>
      <p:bldP spid="522254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9</a:t>
            </a:r>
          </a:p>
        </p:txBody>
      </p:sp>
      <p:sp>
        <p:nvSpPr>
          <p:cNvPr id="461827" name="Text Box 3"/>
          <p:cNvSpPr txBox="1">
            <a:spLocks noChangeArrowheads="1"/>
          </p:cNvSpPr>
          <p:nvPr/>
        </p:nvSpPr>
        <p:spPr bwMode="auto">
          <a:xfrm>
            <a:off x="1682750" y="2284413"/>
            <a:ext cx="6535738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0000"/>
              </a:spcBef>
            </a:pPr>
            <a:r>
              <a:rPr lang="en-US" sz="4400" b="1"/>
              <a:t>Explain the relationship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between audit objectives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and the accumulation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of audit evidence.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 of Conducting an Audit of Financial Statements</a:t>
            </a:r>
          </a:p>
        </p:txBody>
      </p:sp>
      <p:sp>
        <p:nvSpPr>
          <p:cNvPr id="464899" name="Rectangle 1027"/>
          <p:cNvSpPr>
            <a:spLocks noChangeArrowheads="1"/>
          </p:cNvSpPr>
          <p:nvPr/>
        </p:nvSpPr>
        <p:spPr bwMode="auto">
          <a:xfrm>
            <a:off x="1682750" y="2741613"/>
            <a:ext cx="6535738" cy="18288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8018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eaLnBrk="0" hangingPunct="0"/>
            <a:r>
              <a:rPr lang="en-US"/>
              <a:t>The primary objective of the audit</a:t>
            </a:r>
          </a:p>
          <a:p>
            <a:pPr eaLnBrk="0" hangingPunct="0"/>
            <a:r>
              <a:rPr lang="en-US"/>
              <a:t>is to express an opinion on the</a:t>
            </a:r>
          </a:p>
          <a:p>
            <a:pPr eaLnBrk="0" hangingPunct="0"/>
            <a:r>
              <a:rPr lang="en-US"/>
              <a:t>financial statements.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4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899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Audit Objectives</a:t>
            </a:r>
            <a:br>
              <a:rPr lang="en-US"/>
            </a:br>
            <a:r>
              <a:rPr lang="en-US"/>
              <a:t>Are Met</a:t>
            </a:r>
          </a:p>
        </p:txBody>
      </p:sp>
      <p:sp>
        <p:nvSpPr>
          <p:cNvPr id="506885" name="Text Box 5"/>
          <p:cNvSpPr txBox="1">
            <a:spLocks noChangeArrowheads="1"/>
          </p:cNvSpPr>
          <p:nvPr/>
        </p:nvSpPr>
        <p:spPr bwMode="auto">
          <a:xfrm>
            <a:off x="1781175" y="2284413"/>
            <a:ext cx="6338888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Auditors plan the combination</a:t>
            </a:r>
          </a:p>
          <a:p>
            <a:r>
              <a:rPr lang="en-US"/>
              <a:t>of objectives and evidence by</a:t>
            </a:r>
          </a:p>
          <a:p>
            <a:r>
              <a:rPr lang="en-US"/>
              <a:t>following an audit process.</a:t>
            </a:r>
          </a:p>
        </p:txBody>
      </p:sp>
      <p:sp>
        <p:nvSpPr>
          <p:cNvPr id="506886" name="Text Box 6"/>
          <p:cNvSpPr txBox="1">
            <a:spLocks noChangeArrowheads="1"/>
          </p:cNvSpPr>
          <p:nvPr/>
        </p:nvSpPr>
        <p:spPr bwMode="auto">
          <a:xfrm>
            <a:off x="1781175" y="3838575"/>
            <a:ext cx="6338888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An audit process is a methodology</a:t>
            </a:r>
          </a:p>
          <a:p>
            <a:r>
              <a:rPr lang="en-US"/>
              <a:t>for organizing an audit.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5" grpId="0" animBg="1" autoUpdateAnimBg="0"/>
      <p:bldP spid="506886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Four Phases of an Audit</a:t>
            </a:r>
          </a:p>
        </p:txBody>
      </p:sp>
      <p:sp>
        <p:nvSpPr>
          <p:cNvPr id="523267" name="Text Box 3"/>
          <p:cNvSpPr txBox="1">
            <a:spLocks noChangeArrowheads="1"/>
          </p:cNvSpPr>
          <p:nvPr/>
        </p:nvSpPr>
        <p:spPr bwMode="auto">
          <a:xfrm>
            <a:off x="98425" y="2101850"/>
            <a:ext cx="1584325" cy="18288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800"/>
              <a:t>Phase I</a:t>
            </a:r>
          </a:p>
        </p:txBody>
      </p:sp>
      <p:sp>
        <p:nvSpPr>
          <p:cNvPr id="523268" name="Text Box 4"/>
          <p:cNvSpPr txBox="1">
            <a:spLocks noChangeArrowheads="1"/>
          </p:cNvSpPr>
          <p:nvPr/>
        </p:nvSpPr>
        <p:spPr bwMode="auto">
          <a:xfrm>
            <a:off x="98425" y="4570413"/>
            <a:ext cx="1584325" cy="18288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800"/>
              <a:t>Phase II</a:t>
            </a:r>
          </a:p>
        </p:txBody>
      </p:sp>
      <p:sp>
        <p:nvSpPr>
          <p:cNvPr id="523269" name="Text Box 5"/>
          <p:cNvSpPr txBox="1">
            <a:spLocks noChangeArrowheads="1"/>
          </p:cNvSpPr>
          <p:nvPr/>
        </p:nvSpPr>
        <p:spPr bwMode="auto">
          <a:xfrm>
            <a:off x="5149850" y="2101850"/>
            <a:ext cx="1582738" cy="18288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800"/>
              <a:t>Phase III</a:t>
            </a:r>
          </a:p>
        </p:txBody>
      </p:sp>
      <p:sp>
        <p:nvSpPr>
          <p:cNvPr id="523270" name="Text Box 6"/>
          <p:cNvSpPr txBox="1">
            <a:spLocks noChangeArrowheads="1"/>
          </p:cNvSpPr>
          <p:nvPr/>
        </p:nvSpPr>
        <p:spPr bwMode="auto">
          <a:xfrm>
            <a:off x="5149850" y="4570413"/>
            <a:ext cx="1582738" cy="182880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800"/>
              <a:t>Phase IV</a:t>
            </a:r>
          </a:p>
        </p:txBody>
      </p:sp>
      <p:sp>
        <p:nvSpPr>
          <p:cNvPr id="523271" name="Text Box 7"/>
          <p:cNvSpPr txBox="1">
            <a:spLocks noChangeArrowheads="1"/>
          </p:cNvSpPr>
          <p:nvPr/>
        </p:nvSpPr>
        <p:spPr bwMode="auto">
          <a:xfrm>
            <a:off x="1682750" y="2101850"/>
            <a:ext cx="3068638" cy="18288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800"/>
              <a:t>Plan and design</a:t>
            </a:r>
          </a:p>
          <a:p>
            <a:pPr eaLnBrk="0" hangingPunct="0"/>
            <a:r>
              <a:rPr lang="en-US" sz="2800"/>
              <a:t>an audit approach.</a:t>
            </a:r>
          </a:p>
        </p:txBody>
      </p:sp>
      <p:sp>
        <p:nvSpPr>
          <p:cNvPr id="523272" name="Text Box 8"/>
          <p:cNvSpPr txBox="1">
            <a:spLocks noChangeArrowheads="1"/>
          </p:cNvSpPr>
          <p:nvPr/>
        </p:nvSpPr>
        <p:spPr bwMode="auto">
          <a:xfrm>
            <a:off x="1682750" y="4570413"/>
            <a:ext cx="3068638" cy="18288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800"/>
              <a:t>Perform tests of</a:t>
            </a:r>
          </a:p>
          <a:p>
            <a:pPr eaLnBrk="0" hangingPunct="0"/>
            <a:r>
              <a:rPr lang="en-US" sz="2800"/>
              <a:t>controls and</a:t>
            </a:r>
          </a:p>
          <a:p>
            <a:pPr eaLnBrk="0" hangingPunct="0"/>
            <a:r>
              <a:rPr lang="en-US" sz="2800"/>
              <a:t>substantive tests</a:t>
            </a:r>
          </a:p>
          <a:p>
            <a:pPr eaLnBrk="0" hangingPunct="0"/>
            <a:r>
              <a:rPr lang="en-US" sz="2800"/>
              <a:t>of transactions.</a:t>
            </a:r>
          </a:p>
        </p:txBody>
      </p:sp>
      <p:sp>
        <p:nvSpPr>
          <p:cNvPr id="523273" name="Text Box 9"/>
          <p:cNvSpPr txBox="1">
            <a:spLocks noChangeArrowheads="1"/>
          </p:cNvSpPr>
          <p:nvPr/>
        </p:nvSpPr>
        <p:spPr bwMode="auto">
          <a:xfrm>
            <a:off x="6732588" y="2101850"/>
            <a:ext cx="3068637" cy="18288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800"/>
              <a:t>Perform analytical</a:t>
            </a:r>
          </a:p>
          <a:p>
            <a:pPr eaLnBrk="0" hangingPunct="0"/>
            <a:r>
              <a:rPr lang="en-US" sz="2800"/>
              <a:t>procedures and</a:t>
            </a:r>
          </a:p>
          <a:p>
            <a:pPr eaLnBrk="0" hangingPunct="0"/>
            <a:r>
              <a:rPr lang="en-US" sz="2800"/>
              <a:t>tests of details</a:t>
            </a:r>
          </a:p>
          <a:p>
            <a:pPr eaLnBrk="0" hangingPunct="0"/>
            <a:r>
              <a:rPr lang="en-US" sz="2800"/>
              <a:t>of balances.</a:t>
            </a:r>
          </a:p>
        </p:txBody>
      </p:sp>
      <p:sp>
        <p:nvSpPr>
          <p:cNvPr id="523274" name="Text Box 10"/>
          <p:cNvSpPr txBox="1">
            <a:spLocks noChangeArrowheads="1"/>
          </p:cNvSpPr>
          <p:nvPr/>
        </p:nvSpPr>
        <p:spPr bwMode="auto">
          <a:xfrm>
            <a:off x="6732588" y="4570413"/>
            <a:ext cx="3070225" cy="182880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800"/>
              <a:t>Complete the</a:t>
            </a:r>
          </a:p>
          <a:p>
            <a:pPr eaLnBrk="0" hangingPunct="0"/>
            <a:r>
              <a:rPr lang="en-US" sz="2800"/>
              <a:t>audit and issue</a:t>
            </a:r>
          </a:p>
          <a:p>
            <a:pPr eaLnBrk="0" hangingPunct="0"/>
            <a:r>
              <a:rPr lang="en-US" sz="2800"/>
              <a:t>an audit report.</a:t>
            </a:r>
          </a:p>
        </p:txBody>
      </p:sp>
      <p:cxnSp>
        <p:nvCxnSpPr>
          <p:cNvPr id="523276" name="AutoShape 12"/>
          <p:cNvCxnSpPr>
            <a:cxnSpLocks noChangeShapeType="1"/>
            <a:stCxn id="523267" idx="2"/>
            <a:endCxn id="523268" idx="0"/>
          </p:cNvCxnSpPr>
          <p:nvPr/>
        </p:nvCxnSpPr>
        <p:spPr bwMode="auto">
          <a:xfrm>
            <a:off x="890588" y="3930650"/>
            <a:ext cx="0" cy="639763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</p:cxnSp>
      <p:cxnSp>
        <p:nvCxnSpPr>
          <p:cNvPr id="523277" name="AutoShape 13"/>
          <p:cNvCxnSpPr>
            <a:cxnSpLocks noChangeShapeType="1"/>
            <a:stCxn id="523272" idx="3"/>
            <a:endCxn id="523269" idx="1"/>
          </p:cNvCxnSpPr>
          <p:nvPr/>
        </p:nvCxnSpPr>
        <p:spPr bwMode="auto">
          <a:xfrm flipV="1">
            <a:off x="4751388" y="3016250"/>
            <a:ext cx="398462" cy="2468563"/>
          </a:xfrm>
          <a:prstGeom prst="bentConnector3">
            <a:avLst>
              <a:gd name="adj1" fmla="val 49801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523278" name="AutoShape 14"/>
          <p:cNvCxnSpPr>
            <a:cxnSpLocks noChangeShapeType="1"/>
            <a:stCxn id="523269" idx="2"/>
            <a:endCxn id="523270" idx="0"/>
          </p:cNvCxnSpPr>
          <p:nvPr/>
        </p:nvCxnSpPr>
        <p:spPr bwMode="auto">
          <a:xfrm>
            <a:off x="5942013" y="3930650"/>
            <a:ext cx="0" cy="630238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2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23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52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52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23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52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52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2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523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52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267" grpId="0" animBg="1" autoUpdateAnimBg="0"/>
      <p:bldP spid="523268" grpId="0" animBg="1" autoUpdateAnimBg="0"/>
      <p:bldP spid="523269" grpId="0" animBg="1" autoUpdateAnimBg="0"/>
      <p:bldP spid="523270" grpId="0" animBg="1" autoUpdateAnimBg="0"/>
      <p:bldP spid="523271" grpId="0" animBg="1" autoUpdateAnimBg="0"/>
      <p:bldP spid="523272" grpId="0" animBg="1" autoUpdateAnimBg="0"/>
      <p:bldP spid="523273" grpId="0" animBg="1" autoUpdateAnimBg="0"/>
      <p:bldP spid="523274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2284413"/>
            <a:ext cx="5943600" cy="914400"/>
          </a:xfrm>
        </p:spPr>
        <p:txBody>
          <a:bodyPr wrap="none" anchor="t"/>
          <a:lstStyle/>
          <a:p>
            <a:r>
              <a:rPr lang="en-US" b="1"/>
              <a:t>End of Chapter 6</a:t>
            </a:r>
          </a:p>
        </p:txBody>
      </p:sp>
    </p:spTree>
  </p:cSld>
  <p:clrMapOvr>
    <a:masterClrMapping/>
  </p:clrMapOvr>
  <p:transition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9999"/>
            </a:gs>
            <a:gs pos="100000">
              <a:schemeClr val="tx2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ChangeArrowheads="1"/>
          </p:cNvSpPr>
          <p:nvPr/>
        </p:nvSpPr>
        <p:spPr bwMode="auto">
          <a:xfrm>
            <a:off x="4044950" y="1689100"/>
            <a:ext cx="5035550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5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xotc350 DmBd BT" pitchFamily="82" charset="0"/>
              </a:rPr>
              <a:t>&amp;</a:t>
            </a:r>
          </a:p>
          <a:p>
            <a:pPr eaLnBrk="0" hangingPunct="0"/>
            <a:r>
              <a:rPr lang="en-US" sz="4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xotc350 DmBd BT" pitchFamily="82" charset="0"/>
              </a:rPr>
              <a:t>Assurance Service</a:t>
            </a:r>
          </a:p>
          <a:p>
            <a:pPr eaLnBrk="0" hangingPunct="0"/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xotc350 DmBd BT" pitchFamily="82" charset="0"/>
              </a:rPr>
              <a:t>An  Integrated Approach</a:t>
            </a:r>
          </a:p>
        </p:txBody>
      </p:sp>
      <p:sp>
        <p:nvSpPr>
          <p:cNvPr id="526339" name="Rectangle 3"/>
          <p:cNvSpPr>
            <a:spLocks noChangeArrowheads="1"/>
          </p:cNvSpPr>
          <p:nvPr/>
        </p:nvSpPr>
        <p:spPr bwMode="auto">
          <a:xfrm>
            <a:off x="5573713" y="3714750"/>
            <a:ext cx="2195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 eaLnBrk="0" hangingPunct="0"/>
            <a:r>
              <a:rPr lang="en-US" sz="2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Nine Edition</a:t>
            </a:r>
          </a:p>
        </p:txBody>
      </p:sp>
      <p:graphicFrame>
        <p:nvGraphicFramePr>
          <p:cNvPr id="526340" name="Object 4"/>
          <p:cNvGraphicFramePr>
            <a:graphicFrameLocks/>
          </p:cNvGraphicFramePr>
          <p:nvPr/>
        </p:nvGraphicFramePr>
        <p:xfrm>
          <a:off x="3724275" y="322263"/>
          <a:ext cx="5738813" cy="1628775"/>
        </p:xfrm>
        <a:graphic>
          <a:graphicData uri="http://schemas.openxmlformats.org/presentationml/2006/ole">
            <p:oleObj spid="_x0000_s526340" name="Image" r:id="rId4" imgW="8899200" imgH="1628640" progId="Photoshop.Image.5">
              <p:embed/>
            </p:oleObj>
          </a:graphicData>
        </a:graphic>
      </p:graphicFrame>
      <p:graphicFrame>
        <p:nvGraphicFramePr>
          <p:cNvPr id="526341" name="Object 5"/>
          <p:cNvGraphicFramePr>
            <a:graphicFrameLocks/>
          </p:cNvGraphicFramePr>
          <p:nvPr/>
        </p:nvGraphicFramePr>
        <p:xfrm>
          <a:off x="330200" y="488950"/>
          <a:ext cx="3262313" cy="4975225"/>
        </p:xfrm>
        <a:graphic>
          <a:graphicData uri="http://schemas.openxmlformats.org/presentationml/2006/ole">
            <p:oleObj spid="_x0000_s526341" name="Image" r:id="rId5" imgW="3906720" imgH="3565440" progId="Photoshop.Image.5">
              <p:embed/>
            </p:oleObj>
          </a:graphicData>
        </a:graphic>
      </p:graphicFrame>
      <p:sp>
        <p:nvSpPr>
          <p:cNvPr id="526345" name="Rectangle 9"/>
          <p:cNvSpPr>
            <a:spLocks noChangeArrowheads="1"/>
          </p:cNvSpPr>
          <p:nvPr/>
        </p:nvSpPr>
        <p:spPr bwMode="auto">
          <a:xfrm>
            <a:off x="0" y="6438900"/>
            <a:ext cx="9906000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6347" name="Rectangle 11"/>
          <p:cNvSpPr>
            <a:spLocks noChangeArrowheads="1"/>
          </p:cNvSpPr>
          <p:nvPr/>
        </p:nvSpPr>
        <p:spPr bwMode="auto">
          <a:xfrm>
            <a:off x="4292600" y="4552950"/>
            <a:ext cx="4602163" cy="1162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latin typeface="Formal436 BT" pitchFamily="66" charset="0"/>
              </a:rPr>
              <a:t>Printed by </a:t>
            </a:r>
          </a:p>
          <a:p>
            <a:r>
              <a:rPr lang="en-US">
                <a:latin typeface="Formal436 BT" pitchFamily="66" charset="0"/>
              </a:rPr>
              <a:t>Gusnardi</a:t>
            </a:r>
          </a:p>
          <a:p>
            <a:r>
              <a:rPr lang="en-US" sz="2000">
                <a:latin typeface="Formal436 BT" pitchFamily="66" charset="0"/>
              </a:rPr>
              <a:t>132 230 690</a:t>
            </a:r>
          </a:p>
        </p:txBody>
      </p:sp>
      <p:sp>
        <p:nvSpPr>
          <p:cNvPr id="526350" name="Rectangle 14"/>
          <p:cNvSpPr>
            <a:spLocks noChangeArrowheads="1"/>
          </p:cNvSpPr>
          <p:nvPr/>
        </p:nvSpPr>
        <p:spPr bwMode="auto">
          <a:xfrm>
            <a:off x="0" y="6369050"/>
            <a:ext cx="9906000" cy="488950"/>
          </a:xfrm>
          <a:prstGeom prst="rect">
            <a:avLst/>
          </a:prstGeom>
          <a:gradFill rotWithShape="0">
            <a:gsLst>
              <a:gs pos="0">
                <a:schemeClr val="tx1">
                  <a:gamma/>
                  <a:shade val="46275"/>
                  <a:invGamma/>
                </a:schemeClr>
              </a:gs>
              <a:gs pos="5000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263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263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263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263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8" grpId="0" autoUpdateAnimBg="0"/>
      <p:bldP spid="52633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Steps to Develop</a:t>
            </a:r>
            <a:br>
              <a:rPr lang="en-US"/>
            </a:br>
            <a:r>
              <a:rPr lang="en-US"/>
              <a:t>Audit Objectives</a:t>
            </a:r>
          </a:p>
        </p:txBody>
      </p:sp>
      <p:sp>
        <p:nvSpPr>
          <p:cNvPr id="466947" name="Rectangle 1027"/>
          <p:cNvSpPr>
            <a:spLocks noChangeArrowheads="1"/>
          </p:cNvSpPr>
          <p:nvPr/>
        </p:nvSpPr>
        <p:spPr bwMode="auto">
          <a:xfrm>
            <a:off x="2374900" y="2284413"/>
            <a:ext cx="5148263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Understand objectives and</a:t>
            </a:r>
          </a:p>
          <a:p>
            <a:pPr eaLnBrk="0" hangingPunct="0"/>
            <a:r>
              <a:rPr lang="en-US"/>
              <a:t>responsibilities for the audit.</a:t>
            </a:r>
          </a:p>
        </p:txBody>
      </p:sp>
      <p:sp>
        <p:nvSpPr>
          <p:cNvPr id="466948" name="Oval 1028"/>
          <p:cNvSpPr>
            <a:spLocks noChangeArrowheads="1"/>
          </p:cNvSpPr>
          <p:nvPr/>
        </p:nvSpPr>
        <p:spPr bwMode="auto">
          <a:xfrm>
            <a:off x="790575" y="2284413"/>
            <a:ext cx="793750" cy="1096962"/>
          </a:xfrm>
          <a:prstGeom prst="ellipse">
            <a:avLst/>
          </a:prstGeom>
          <a:gradFill rotWithShape="0">
            <a:gsLst>
              <a:gs pos="0">
                <a:srgbClr val="A50021">
                  <a:gamma/>
                  <a:shade val="46275"/>
                  <a:invGamma/>
                </a:srgbClr>
              </a:gs>
              <a:gs pos="100000">
                <a:srgbClr val="A50021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>
                <a:solidFill>
                  <a:schemeClr val="tx2"/>
                </a:solidFill>
              </a:rPr>
              <a:t>1</a:t>
            </a:r>
            <a:endParaRPr lang="en-US"/>
          </a:p>
        </p:txBody>
      </p:sp>
      <p:sp>
        <p:nvSpPr>
          <p:cNvPr id="466949" name="Oval 1029"/>
          <p:cNvSpPr>
            <a:spLocks noChangeArrowheads="1"/>
          </p:cNvSpPr>
          <p:nvPr/>
        </p:nvSpPr>
        <p:spPr bwMode="auto">
          <a:xfrm>
            <a:off x="790575" y="3656013"/>
            <a:ext cx="793750" cy="1096962"/>
          </a:xfrm>
          <a:prstGeom prst="ellipse">
            <a:avLst/>
          </a:prstGeom>
          <a:gradFill rotWithShape="0">
            <a:gsLst>
              <a:gs pos="0">
                <a:srgbClr val="A50021">
                  <a:gamma/>
                  <a:shade val="46275"/>
                  <a:invGamma/>
                </a:srgbClr>
              </a:gs>
              <a:gs pos="100000">
                <a:srgbClr val="A50021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>
                <a:solidFill>
                  <a:schemeClr val="tx2"/>
                </a:solidFill>
              </a:rPr>
              <a:t>2</a:t>
            </a:r>
            <a:endParaRPr lang="en-US"/>
          </a:p>
        </p:txBody>
      </p:sp>
      <p:sp>
        <p:nvSpPr>
          <p:cNvPr id="466950" name="Rectangle 1030"/>
          <p:cNvSpPr>
            <a:spLocks noChangeArrowheads="1"/>
          </p:cNvSpPr>
          <p:nvPr/>
        </p:nvSpPr>
        <p:spPr bwMode="auto">
          <a:xfrm>
            <a:off x="2374900" y="3656013"/>
            <a:ext cx="5148263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Divide financial statements</a:t>
            </a:r>
          </a:p>
          <a:p>
            <a:pPr eaLnBrk="0" hangingPunct="0"/>
            <a:r>
              <a:rPr lang="en-US"/>
              <a:t>into cycles.</a:t>
            </a:r>
          </a:p>
        </p:txBody>
      </p:sp>
      <p:sp>
        <p:nvSpPr>
          <p:cNvPr id="466951" name="Oval 1031"/>
          <p:cNvSpPr>
            <a:spLocks noChangeArrowheads="1"/>
          </p:cNvSpPr>
          <p:nvPr/>
        </p:nvSpPr>
        <p:spPr bwMode="auto">
          <a:xfrm>
            <a:off x="790575" y="5027613"/>
            <a:ext cx="793750" cy="1096962"/>
          </a:xfrm>
          <a:prstGeom prst="ellipse">
            <a:avLst/>
          </a:prstGeom>
          <a:gradFill rotWithShape="0">
            <a:gsLst>
              <a:gs pos="0">
                <a:srgbClr val="A50021">
                  <a:gamma/>
                  <a:shade val="46275"/>
                  <a:invGamma/>
                </a:srgbClr>
              </a:gs>
              <a:gs pos="100000">
                <a:srgbClr val="A50021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>
                <a:solidFill>
                  <a:schemeClr val="tx2"/>
                </a:solidFill>
              </a:rPr>
              <a:t>3</a:t>
            </a:r>
            <a:endParaRPr lang="en-US"/>
          </a:p>
        </p:txBody>
      </p:sp>
      <p:sp>
        <p:nvSpPr>
          <p:cNvPr id="466952" name="Rectangle 1032"/>
          <p:cNvSpPr>
            <a:spLocks noChangeArrowheads="1"/>
          </p:cNvSpPr>
          <p:nvPr/>
        </p:nvSpPr>
        <p:spPr bwMode="auto">
          <a:xfrm>
            <a:off x="2374900" y="5027613"/>
            <a:ext cx="5148263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Know management</a:t>
            </a:r>
          </a:p>
          <a:p>
            <a:pPr eaLnBrk="0" hangingPunct="0"/>
            <a:r>
              <a:rPr lang="en-US"/>
              <a:t>assertions about accounts.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6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6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6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66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66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6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6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6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6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66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66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66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66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66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66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6947" grpId="0" animBg="1" autoUpdateAnimBg="0"/>
      <p:bldP spid="466948" grpId="0" animBg="1" autoUpdateAnimBg="0"/>
      <p:bldP spid="466949" grpId="0" animBg="1" autoUpdateAnimBg="0"/>
      <p:bldP spid="466950" grpId="0" animBg="1" autoUpdateAnimBg="0"/>
      <p:bldP spid="466951" grpId="0" animBg="1" autoUpdateAnimBg="0"/>
      <p:bldP spid="46695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Steps to Develop</a:t>
            </a:r>
            <a:br>
              <a:rPr lang="en-US"/>
            </a:br>
            <a:r>
              <a:rPr lang="en-US"/>
              <a:t>Audit Objectives</a:t>
            </a:r>
          </a:p>
        </p:txBody>
      </p:sp>
      <p:sp>
        <p:nvSpPr>
          <p:cNvPr id="513027" name="Rectangle 2051"/>
          <p:cNvSpPr>
            <a:spLocks noChangeArrowheads="1"/>
          </p:cNvSpPr>
          <p:nvPr/>
        </p:nvSpPr>
        <p:spPr bwMode="auto">
          <a:xfrm>
            <a:off x="2374900" y="2284413"/>
            <a:ext cx="6735763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Know general audit objectives for</a:t>
            </a:r>
          </a:p>
          <a:p>
            <a:pPr eaLnBrk="0" hangingPunct="0"/>
            <a:r>
              <a:rPr lang="en-US"/>
              <a:t>classes of transactions and accounts.</a:t>
            </a:r>
          </a:p>
        </p:txBody>
      </p:sp>
      <p:sp>
        <p:nvSpPr>
          <p:cNvPr id="513028" name="Oval 2052"/>
          <p:cNvSpPr>
            <a:spLocks noChangeArrowheads="1"/>
          </p:cNvSpPr>
          <p:nvPr/>
        </p:nvSpPr>
        <p:spPr bwMode="auto">
          <a:xfrm>
            <a:off x="790575" y="2284413"/>
            <a:ext cx="793750" cy="1096962"/>
          </a:xfrm>
          <a:prstGeom prst="ellipse">
            <a:avLst/>
          </a:prstGeom>
          <a:gradFill rotWithShape="0">
            <a:gsLst>
              <a:gs pos="0">
                <a:srgbClr val="A50021">
                  <a:gamma/>
                  <a:shade val="46275"/>
                  <a:invGamma/>
                </a:srgbClr>
              </a:gs>
              <a:gs pos="100000">
                <a:srgbClr val="A50021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>
                <a:solidFill>
                  <a:schemeClr val="tx2"/>
                </a:solidFill>
              </a:rPr>
              <a:t>4</a:t>
            </a:r>
            <a:endParaRPr lang="en-US"/>
          </a:p>
        </p:txBody>
      </p:sp>
      <p:sp>
        <p:nvSpPr>
          <p:cNvPr id="513029" name="Oval 2053"/>
          <p:cNvSpPr>
            <a:spLocks noChangeArrowheads="1"/>
          </p:cNvSpPr>
          <p:nvPr/>
        </p:nvSpPr>
        <p:spPr bwMode="auto">
          <a:xfrm>
            <a:off x="790575" y="4113213"/>
            <a:ext cx="793750" cy="1096962"/>
          </a:xfrm>
          <a:prstGeom prst="ellipse">
            <a:avLst/>
          </a:prstGeom>
          <a:gradFill rotWithShape="0">
            <a:gsLst>
              <a:gs pos="0">
                <a:srgbClr val="A50021">
                  <a:gamma/>
                  <a:shade val="46275"/>
                  <a:invGamma/>
                </a:srgbClr>
              </a:gs>
              <a:gs pos="100000">
                <a:srgbClr val="A50021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>
                <a:solidFill>
                  <a:schemeClr val="tx2"/>
                </a:solidFill>
              </a:rPr>
              <a:t>5</a:t>
            </a:r>
            <a:endParaRPr lang="en-US"/>
          </a:p>
        </p:txBody>
      </p:sp>
      <p:sp>
        <p:nvSpPr>
          <p:cNvPr id="513030" name="Rectangle 2054"/>
          <p:cNvSpPr>
            <a:spLocks noChangeArrowheads="1"/>
          </p:cNvSpPr>
          <p:nvPr/>
        </p:nvSpPr>
        <p:spPr bwMode="auto">
          <a:xfrm>
            <a:off x="2374900" y="4113213"/>
            <a:ext cx="6735763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Know specific audit objectives for</a:t>
            </a:r>
          </a:p>
          <a:p>
            <a:pPr eaLnBrk="0" hangingPunct="0"/>
            <a:r>
              <a:rPr lang="en-US"/>
              <a:t>classes of transactions and accounts.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3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3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1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3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3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3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3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27" grpId="0" animBg="1" autoUpdateAnimBg="0"/>
      <p:bldP spid="513028" grpId="0" animBg="1" autoUpdateAnimBg="0"/>
      <p:bldP spid="513029" grpId="0" animBg="1" autoUpdateAnimBg="0"/>
      <p:bldP spid="513030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454659" name="Text Box 3"/>
          <p:cNvSpPr txBox="1">
            <a:spLocks noChangeArrowheads="1"/>
          </p:cNvSpPr>
          <p:nvPr/>
        </p:nvSpPr>
        <p:spPr bwMode="auto">
          <a:xfrm>
            <a:off x="298450" y="2009775"/>
            <a:ext cx="9309100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0000"/>
              </a:spcBef>
            </a:pPr>
            <a:r>
              <a:rPr lang="en-US" sz="4400" b="1"/>
              <a:t>Distinguish management’s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responsibilities for preparing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financial statements from the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auditor’s responsibilities for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verifying those financial statements.</a:t>
            </a: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Responsibilities</a:t>
            </a:r>
          </a:p>
        </p:txBody>
      </p:sp>
      <p:sp>
        <p:nvSpPr>
          <p:cNvPr id="468995" name="Rectangle 2051"/>
          <p:cNvSpPr>
            <a:spLocks noChangeArrowheads="1"/>
          </p:cNvSpPr>
          <p:nvPr/>
        </p:nvSpPr>
        <p:spPr bwMode="auto">
          <a:xfrm>
            <a:off x="2374900" y="2284413"/>
            <a:ext cx="5148263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Management is responsible</a:t>
            </a:r>
          </a:p>
          <a:p>
            <a:pPr eaLnBrk="0" hangingPunct="0"/>
            <a:r>
              <a:rPr lang="en-US"/>
              <a:t>for the financial statements,</a:t>
            </a:r>
          </a:p>
          <a:p>
            <a:pPr eaLnBrk="0" hangingPunct="0"/>
            <a:r>
              <a:rPr lang="en-US"/>
              <a:t>and for internal control.</a:t>
            </a:r>
          </a:p>
        </p:txBody>
      </p:sp>
      <p:sp>
        <p:nvSpPr>
          <p:cNvPr id="468998" name="Rectangle 2054"/>
          <p:cNvSpPr>
            <a:spLocks noChangeArrowheads="1"/>
          </p:cNvSpPr>
          <p:nvPr/>
        </p:nvSpPr>
        <p:spPr bwMode="auto">
          <a:xfrm>
            <a:off x="2374900" y="3838575"/>
            <a:ext cx="5148263" cy="15541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Auditors issue an</a:t>
            </a:r>
          </a:p>
          <a:p>
            <a:pPr eaLnBrk="0" hangingPunct="0"/>
            <a:r>
              <a:rPr lang="en-US"/>
              <a:t>opinion on fairness</a:t>
            </a:r>
          </a:p>
          <a:p>
            <a:pPr eaLnBrk="0" hangingPunct="0"/>
            <a:r>
              <a:rPr lang="en-US"/>
              <a:t>of the financial statements.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8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995" grpId="0" animBg="1" autoUpdateAnimBg="0"/>
      <p:bldP spid="468998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455683" name="Text Box 3"/>
          <p:cNvSpPr txBox="1">
            <a:spLocks noChangeArrowheads="1"/>
          </p:cNvSpPr>
          <p:nvPr/>
        </p:nvSpPr>
        <p:spPr bwMode="auto">
          <a:xfrm>
            <a:off x="1089025" y="2284413"/>
            <a:ext cx="7723188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spcBef>
                <a:spcPct val="20000"/>
              </a:spcBef>
            </a:pPr>
            <a:r>
              <a:rPr lang="en-US" sz="4400" b="1"/>
              <a:t>Explain the auditor’s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responsibility for discovering</a:t>
            </a:r>
          </a:p>
          <a:p>
            <a:pPr>
              <a:spcBef>
                <a:spcPct val="20000"/>
              </a:spcBef>
            </a:pPr>
            <a:r>
              <a:rPr lang="en-US" sz="4400" b="1"/>
              <a:t>material misstatements.</a:t>
            </a:r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Auditor’s Responsibilities</a:t>
            </a:r>
          </a:p>
        </p:txBody>
      </p:sp>
      <p:sp>
        <p:nvSpPr>
          <p:cNvPr id="473091" name="Rectangle 3"/>
          <p:cNvSpPr>
            <a:spLocks noChangeArrowheads="1"/>
          </p:cNvSpPr>
          <p:nvPr/>
        </p:nvSpPr>
        <p:spPr bwMode="auto">
          <a:xfrm>
            <a:off x="1187450" y="2284413"/>
            <a:ext cx="7526338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Material versus immaterial misstatements</a:t>
            </a:r>
          </a:p>
        </p:txBody>
      </p:sp>
      <p:sp>
        <p:nvSpPr>
          <p:cNvPr id="473092" name="Rectangle 4"/>
          <p:cNvSpPr>
            <a:spLocks noChangeArrowheads="1"/>
          </p:cNvSpPr>
          <p:nvPr/>
        </p:nvSpPr>
        <p:spPr bwMode="auto">
          <a:xfrm>
            <a:off x="1187450" y="2924175"/>
            <a:ext cx="7526338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Reasonable assurance</a:t>
            </a:r>
          </a:p>
        </p:txBody>
      </p:sp>
      <p:sp>
        <p:nvSpPr>
          <p:cNvPr id="473093" name="Rectangle 5"/>
          <p:cNvSpPr>
            <a:spLocks noChangeArrowheads="1"/>
          </p:cNvSpPr>
          <p:nvPr/>
        </p:nvSpPr>
        <p:spPr bwMode="auto">
          <a:xfrm>
            <a:off x="1187450" y="3563938"/>
            <a:ext cx="7526338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Errors versus fraud</a:t>
            </a:r>
          </a:p>
        </p:txBody>
      </p:sp>
      <p:sp>
        <p:nvSpPr>
          <p:cNvPr id="473094" name="Rectangle 6"/>
          <p:cNvSpPr>
            <a:spLocks noChangeArrowheads="1"/>
          </p:cNvSpPr>
          <p:nvPr/>
        </p:nvSpPr>
        <p:spPr bwMode="auto">
          <a:xfrm>
            <a:off x="1187450" y="4203700"/>
            <a:ext cx="7526338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Professional skepticism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7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091" grpId="0" animBg="1" autoUpdateAnimBg="0"/>
      <p:bldP spid="473092" grpId="0" animBg="1" autoUpdateAnimBg="0"/>
      <p:bldP spid="473093" grpId="0" animBg="1" autoUpdateAnimBg="0"/>
      <p:bldP spid="473094" grpId="0" animBg="1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4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33CC33">
                <a:gamma/>
                <a:shade val="46275"/>
                <a:invGamma/>
              </a:srgbClr>
            </a:gs>
            <a:gs pos="50000">
              <a:srgbClr val="33CC33"/>
            </a:gs>
            <a:gs pos="100000">
              <a:srgbClr val="33CC33">
                <a:gamma/>
                <a:shade val="46275"/>
                <a:invGamma/>
              </a:srgbClr>
            </a:gs>
          </a:gsLst>
          <a:lin ang="5400000" scaled="1"/>
        </a:gradFill>
        <a:ln w="12700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33CC33">
                <a:gamma/>
                <a:shade val="46275"/>
                <a:invGamma/>
              </a:srgbClr>
            </a:gs>
            <a:gs pos="50000">
              <a:srgbClr val="33CC33"/>
            </a:gs>
            <a:gs pos="100000">
              <a:srgbClr val="33CC33">
                <a:gamma/>
                <a:shade val="46275"/>
                <a:invGamma/>
              </a:srgbClr>
            </a:gs>
          </a:gsLst>
          <a:lin ang="5400000" scaled="1"/>
        </a:gradFill>
        <a:ln w="12700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3329</TotalTime>
  <Words>818</Words>
  <Application>Microsoft PowerPoint</Application>
  <PresentationFormat>A4 Paper (210x297 mm)</PresentationFormat>
  <Paragraphs>319</Paragraphs>
  <Slides>33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Times New Roman</vt:lpstr>
      <vt:lpstr>Tahoma</vt:lpstr>
      <vt:lpstr>Wingdings</vt:lpstr>
      <vt:lpstr>Exotc350 DmBd BT</vt:lpstr>
      <vt:lpstr>Formal436 BT</vt:lpstr>
      <vt:lpstr>Blends</vt:lpstr>
      <vt:lpstr>Image</vt:lpstr>
      <vt:lpstr>Audit Responsibilities and Objectives</vt:lpstr>
      <vt:lpstr>Learning Objective 1</vt:lpstr>
      <vt:lpstr>Objective of Conducting an Audit of Financial Statements</vt:lpstr>
      <vt:lpstr>Steps to Develop Audit Objectives</vt:lpstr>
      <vt:lpstr>Steps to Develop Audit Objectives</vt:lpstr>
      <vt:lpstr>Learning Objective 2</vt:lpstr>
      <vt:lpstr> Responsibilities</vt:lpstr>
      <vt:lpstr>Learning Objective 3</vt:lpstr>
      <vt:lpstr>Auditor’s Responsibilities</vt:lpstr>
      <vt:lpstr>Responsibilities for Discovering Illegal Acts</vt:lpstr>
      <vt:lpstr>Responsibilities for Discovering Illegal Acts</vt:lpstr>
      <vt:lpstr>Learning Objective 4</vt:lpstr>
      <vt:lpstr>Transaction Flow Example</vt:lpstr>
      <vt:lpstr>Transaction Flow Example</vt:lpstr>
      <vt:lpstr>Relationships Among Transaction Cycles</vt:lpstr>
      <vt:lpstr>Learning Objective 5</vt:lpstr>
      <vt:lpstr>Balance and Transactions Affecting Balances Example</vt:lpstr>
      <vt:lpstr>Learning Objective 6</vt:lpstr>
      <vt:lpstr>Management Assertions</vt:lpstr>
      <vt:lpstr>Learning Objective 7</vt:lpstr>
      <vt:lpstr>Transaction-Related Audit Objectives</vt:lpstr>
      <vt:lpstr>Transaction-Related Audit Objectives</vt:lpstr>
      <vt:lpstr>Transaction-Related Audit Objectives and Management Assertions</vt:lpstr>
      <vt:lpstr>Learning Objective 8</vt:lpstr>
      <vt:lpstr>General Balance-Related Audit Objectives</vt:lpstr>
      <vt:lpstr>General Balance-Related Audit Objectives</vt:lpstr>
      <vt:lpstr>General Balance-Related Audit Objectives</vt:lpstr>
      <vt:lpstr>Assertions and Balance-Related Audit Objectives</vt:lpstr>
      <vt:lpstr>Learning Objective 9</vt:lpstr>
      <vt:lpstr>How Audit Objectives Are Met</vt:lpstr>
      <vt:lpstr>Four Phases of an Audit</vt:lpstr>
      <vt:lpstr>End of Chapter 6</vt:lpstr>
      <vt:lpstr>Slide 33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Responsibilities and Objectives</dc:title>
  <dc:subject>Auditing and Assurance Services 9/e</dc:subject>
  <dc:creator>Olga Quintana</dc:creator>
  <cp:lastModifiedBy>Subur Harahap</cp:lastModifiedBy>
  <cp:revision>126</cp:revision>
  <cp:lastPrinted>2000-01-04T21:14:28Z</cp:lastPrinted>
  <dcterms:created xsi:type="dcterms:W3CDTF">1999-11-19T19:43:43Z</dcterms:created>
  <dcterms:modified xsi:type="dcterms:W3CDTF">2014-05-16T04:11:59Z</dcterms:modified>
</cp:coreProperties>
</file>