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5" r:id="rId1"/>
  </p:sldMasterIdLst>
  <p:notesMasterIdLst>
    <p:notesMasterId r:id="rId45"/>
  </p:notesMasterIdLst>
  <p:handoutMasterIdLst>
    <p:handoutMasterId r:id="rId46"/>
  </p:handoutMasterIdLst>
  <p:sldIdLst>
    <p:sldId id="653" r:id="rId2"/>
    <p:sldId id="655" r:id="rId3"/>
    <p:sldId id="731" r:id="rId4"/>
    <p:sldId id="715" r:id="rId5"/>
    <p:sldId id="716" r:id="rId6"/>
    <p:sldId id="656" r:id="rId7"/>
    <p:sldId id="679" r:id="rId8"/>
    <p:sldId id="657" r:id="rId9"/>
    <p:sldId id="680" r:id="rId10"/>
    <p:sldId id="690" r:id="rId11"/>
    <p:sldId id="689" r:id="rId12"/>
    <p:sldId id="717" r:id="rId13"/>
    <p:sldId id="682" r:id="rId14"/>
    <p:sldId id="683" r:id="rId15"/>
    <p:sldId id="685" r:id="rId16"/>
    <p:sldId id="658" r:id="rId17"/>
    <p:sldId id="686" r:id="rId18"/>
    <p:sldId id="692" r:id="rId19"/>
    <p:sldId id="659" r:id="rId20"/>
    <p:sldId id="694" r:id="rId21"/>
    <p:sldId id="687" r:id="rId22"/>
    <p:sldId id="718" r:id="rId23"/>
    <p:sldId id="695" r:id="rId24"/>
    <p:sldId id="719" r:id="rId25"/>
    <p:sldId id="720" r:id="rId26"/>
    <p:sldId id="721" r:id="rId27"/>
    <p:sldId id="660" r:id="rId28"/>
    <p:sldId id="704" r:id="rId29"/>
    <p:sldId id="701" r:id="rId30"/>
    <p:sldId id="722" r:id="rId31"/>
    <p:sldId id="723" r:id="rId32"/>
    <p:sldId id="661" r:id="rId33"/>
    <p:sldId id="703" r:id="rId34"/>
    <p:sldId id="724" r:id="rId35"/>
    <p:sldId id="725" r:id="rId36"/>
    <p:sldId id="662" r:id="rId37"/>
    <p:sldId id="726" r:id="rId38"/>
    <p:sldId id="727" r:id="rId39"/>
    <p:sldId id="728" r:id="rId40"/>
    <p:sldId id="729" r:id="rId41"/>
    <p:sldId id="730" r:id="rId42"/>
    <p:sldId id="732" r:id="rId43"/>
    <p:sldId id="714" r:id="rId4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8BC1"/>
    <a:srgbClr val="45509C"/>
    <a:srgbClr val="969696"/>
    <a:srgbClr val="CC3300"/>
    <a:srgbClr val="33CC33"/>
    <a:srgbClr val="FF9900"/>
    <a:srgbClr val="FFFF00"/>
    <a:srgbClr val="007F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32787"/>
    <p:restoredTop sz="90929"/>
  </p:normalViewPr>
  <p:slideViewPr>
    <p:cSldViewPr snapToGrid="0">
      <p:cViewPr varScale="1">
        <p:scale>
          <a:sx n="70" d="100"/>
          <a:sy n="70" d="100"/>
        </p:scale>
        <p:origin x="-149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6980"/>
    </p:cViewPr>
  </p:sorterViewPr>
  <p:notesViewPr>
    <p:cSldViewPr snapToGrid="0">
      <p:cViewPr varScale="1">
        <p:scale>
          <a:sx n="40" d="100"/>
          <a:sy n="40" d="100"/>
        </p:scale>
        <p:origin x="-1458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4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0" y="8869363"/>
            <a:ext cx="5484813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pPr eaLnBrk="0" hangingPunct="0"/>
            <a:r>
              <a:rPr lang="en-US" sz="1000"/>
              <a:t>©2003 Prentice Hall Business Publishing, </a:t>
            </a:r>
            <a:r>
              <a:rPr lang="en-US" sz="1000" i="1"/>
              <a:t>Auditing and Assurance Services</a:t>
            </a:r>
            <a:r>
              <a:rPr lang="en-US" sz="1000"/>
              <a:t> </a:t>
            </a:r>
            <a:r>
              <a:rPr lang="en-US" sz="1000" i="1"/>
              <a:t>9/e,</a:t>
            </a:r>
            <a:r>
              <a:rPr lang="en-US" sz="1000"/>
              <a:t> Arens/Elder/Beasley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6122988" y="8866188"/>
            <a:ext cx="6397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0" hangingPunct="0"/>
            <a:r>
              <a:rPr lang="en-US" sz="1000"/>
              <a:t>8 - </a:t>
            </a:r>
            <a:fld id="{51F3D607-568E-45B1-B1E2-74B9C0196D04}" type="slidenum">
              <a:rPr lang="en-US" sz="1000"/>
              <a:pPr algn="r" eaLnBrk="0" hangingPunct="0"/>
              <a:t>‹#›</a:t>
            </a:fld>
            <a:endParaRPr lang="en-US" sz="10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E359D983-13CC-4401-8247-667D6894B11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1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681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4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6817" name="Rectangle 17"/>
          <p:cNvSpPr>
            <a:spLocks noChangeArrowheads="1"/>
          </p:cNvSpPr>
          <p:nvPr userDrawn="1"/>
        </p:nvSpPr>
        <p:spPr bwMode="ltGray">
          <a:xfrm>
            <a:off x="417513" y="2924175"/>
            <a:ext cx="438150" cy="4746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18" name="Rectangle 18"/>
          <p:cNvSpPr>
            <a:spLocks noChangeArrowheads="1"/>
          </p:cNvSpPr>
          <p:nvPr userDrawn="1"/>
        </p:nvSpPr>
        <p:spPr bwMode="ltGray">
          <a:xfrm>
            <a:off x="800100" y="2924175"/>
            <a:ext cx="328613" cy="4746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19" name="Rectangle 19"/>
          <p:cNvSpPr>
            <a:spLocks noChangeArrowheads="1"/>
          </p:cNvSpPr>
          <p:nvPr userDrawn="1"/>
        </p:nvSpPr>
        <p:spPr bwMode="ltGray">
          <a:xfrm>
            <a:off x="547688" y="3135313"/>
            <a:ext cx="365125" cy="457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0" name="Rectangle 20"/>
          <p:cNvSpPr>
            <a:spLocks noChangeArrowheads="1"/>
          </p:cNvSpPr>
          <p:nvPr userDrawn="1"/>
        </p:nvSpPr>
        <p:spPr bwMode="ltGray">
          <a:xfrm>
            <a:off x="911225" y="3152775"/>
            <a:ext cx="368300" cy="4572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1" name="Rectangle 21"/>
          <p:cNvSpPr>
            <a:spLocks noChangeArrowheads="1"/>
          </p:cNvSpPr>
          <p:nvPr userDrawn="1"/>
        </p:nvSpPr>
        <p:spPr bwMode="ltGray">
          <a:xfrm>
            <a:off x="179388" y="3271838"/>
            <a:ext cx="560387" cy="42227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2" name="Rectangle 22"/>
          <p:cNvSpPr>
            <a:spLocks noChangeArrowheads="1"/>
          </p:cNvSpPr>
          <p:nvPr userDrawn="1"/>
        </p:nvSpPr>
        <p:spPr bwMode="gray">
          <a:xfrm>
            <a:off x="831850" y="2814638"/>
            <a:ext cx="31750" cy="1052512"/>
          </a:xfrm>
          <a:prstGeom prst="rect">
            <a:avLst/>
          </a:prstGeom>
          <a:solidFill>
            <a:schemeClr val="bg2"/>
          </a:soli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3" name="Rectangle 23"/>
          <p:cNvSpPr>
            <a:spLocks noChangeArrowheads="1"/>
          </p:cNvSpPr>
          <p:nvPr userDrawn="1"/>
        </p:nvSpPr>
        <p:spPr bwMode="gray">
          <a:xfrm>
            <a:off x="442913" y="33813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4" name="Text Box 24"/>
          <p:cNvSpPr txBox="1">
            <a:spLocks noChangeArrowheads="1"/>
          </p:cNvSpPr>
          <p:nvPr userDrawn="1"/>
        </p:nvSpPr>
        <p:spPr bwMode="auto">
          <a:xfrm>
            <a:off x="0" y="6397625"/>
            <a:ext cx="84105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pPr eaLnBrk="0" hangingPunct="0"/>
            <a:r>
              <a:rPr lang="en-US" sz="1600"/>
              <a:t>©2003 Prentice Hall Business Publishing, </a:t>
            </a:r>
            <a:r>
              <a:rPr lang="en-US" sz="1600" i="1"/>
              <a:t>Auditing and Assurance Services 9/e,</a:t>
            </a:r>
            <a:r>
              <a:rPr lang="en-US" sz="1600"/>
              <a:t> Arens/Elder/Beasley </a:t>
            </a:r>
          </a:p>
        </p:txBody>
      </p:sp>
      <p:sp>
        <p:nvSpPr>
          <p:cNvPr id="76825" name="Rectangle 25"/>
          <p:cNvSpPr>
            <a:spLocks noChangeArrowheads="1"/>
          </p:cNvSpPr>
          <p:nvPr userDrawn="1"/>
        </p:nvSpPr>
        <p:spPr bwMode="auto">
          <a:xfrm>
            <a:off x="8226425" y="6397625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0" hangingPunct="0"/>
            <a:r>
              <a:rPr lang="en-US" sz="1600"/>
              <a:t>8 - </a:t>
            </a:r>
            <a:fld id="{CF6BE843-21B9-47EC-860B-70751FA3E638}" type="slidenum">
              <a:rPr lang="en-US" sz="1600"/>
              <a:pPr algn="r" eaLnBrk="0" hangingPunct="0"/>
              <a:t>‹#›</a:t>
            </a:fld>
            <a:endParaRPr lang="en-US" sz="16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365125"/>
            <a:ext cx="2055813" cy="5759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365125"/>
            <a:ext cx="6018212" cy="5759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2009775"/>
            <a:ext cx="40370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2009775"/>
            <a:ext cx="403701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7F96">
                <a:gamma/>
                <a:shade val="46275"/>
                <a:invGamma/>
              </a:srgbClr>
            </a:gs>
            <a:gs pos="50000">
              <a:srgbClr val="007F96"/>
            </a:gs>
            <a:gs pos="100000">
              <a:srgbClr val="007F96">
                <a:gamma/>
                <a:shade val="46275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ltGray">
          <a:xfrm>
            <a:off x="547688" y="1311275"/>
            <a:ext cx="365125" cy="457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1" name="Rectangle 5"/>
          <p:cNvSpPr>
            <a:spLocks noChangeArrowheads="1"/>
          </p:cNvSpPr>
          <p:nvPr userDrawn="1"/>
        </p:nvSpPr>
        <p:spPr bwMode="ltGray">
          <a:xfrm>
            <a:off x="911225" y="1323975"/>
            <a:ext cx="368300" cy="4572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ltGray">
          <a:xfrm>
            <a:off x="179388" y="1447800"/>
            <a:ext cx="560387" cy="42227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3" name="Rectangle 7"/>
          <p:cNvSpPr>
            <a:spLocks noChangeArrowheads="1"/>
          </p:cNvSpPr>
          <p:nvPr/>
        </p:nvSpPr>
        <p:spPr bwMode="gray">
          <a:xfrm>
            <a:off x="83185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4" name="Rectangle 8"/>
          <p:cNvSpPr>
            <a:spLocks noChangeArrowheads="1"/>
          </p:cNvSpPr>
          <p:nvPr/>
        </p:nvSpPr>
        <p:spPr bwMode="gray">
          <a:xfrm>
            <a:off x="442913" y="1554163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912813" y="3651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578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2009775"/>
            <a:ext cx="82264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91" name="Text Box 15"/>
          <p:cNvSpPr txBox="1">
            <a:spLocks noChangeArrowheads="1"/>
          </p:cNvSpPr>
          <p:nvPr userDrawn="1"/>
        </p:nvSpPr>
        <p:spPr bwMode="auto">
          <a:xfrm>
            <a:off x="0" y="6397625"/>
            <a:ext cx="84105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pPr eaLnBrk="0" hangingPunct="0"/>
            <a:r>
              <a:rPr lang="en-US" sz="1600"/>
              <a:t>©2003 Prentice Hall Business Publishing, </a:t>
            </a:r>
            <a:r>
              <a:rPr lang="en-US" sz="1600" i="1"/>
              <a:t>Auditing and Assurance Services 9/e,</a:t>
            </a:r>
            <a:r>
              <a:rPr lang="en-US" sz="1600"/>
              <a:t> Arens/Elder/Beasley </a:t>
            </a:r>
          </a:p>
        </p:txBody>
      </p:sp>
      <p:sp>
        <p:nvSpPr>
          <p:cNvPr id="75792" name="Rectangle 16"/>
          <p:cNvSpPr>
            <a:spLocks noChangeArrowheads="1"/>
          </p:cNvSpPr>
          <p:nvPr userDrawn="1"/>
        </p:nvSpPr>
        <p:spPr bwMode="auto">
          <a:xfrm>
            <a:off x="8226425" y="6397625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0" hangingPunct="0"/>
            <a:r>
              <a:rPr lang="en-US" sz="1600"/>
              <a:t>8 - </a:t>
            </a:r>
            <a:fld id="{9050E6B2-D8AB-4490-8341-BADA45E70E67}" type="slidenum">
              <a:rPr lang="en-US" sz="1600"/>
              <a:pPr algn="r" eaLnBrk="0" hangingPunct="0"/>
              <a:t>‹#›</a:t>
            </a:fld>
            <a:endParaRPr lang="en-US" sz="160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FF00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586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1827213" y="1644650"/>
            <a:ext cx="5484812" cy="1462088"/>
          </a:xfrm>
        </p:spPr>
        <p:txBody>
          <a:bodyPr wrap="none" anchor="t"/>
          <a:lstStyle/>
          <a:p>
            <a:pPr>
              <a:spcBef>
                <a:spcPct val="20000"/>
              </a:spcBef>
            </a:pPr>
            <a:r>
              <a:rPr lang="en-US" b="1"/>
              <a:t>Audit Planning and</a:t>
            </a:r>
            <a:br>
              <a:rPr lang="en-US" b="1"/>
            </a:br>
            <a:r>
              <a:rPr lang="en-US" b="1"/>
              <a:t>Analytical Procedures</a:t>
            </a:r>
          </a:p>
        </p:txBody>
      </p:sp>
      <p:sp>
        <p:nvSpPr>
          <p:cNvPr id="579587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741613" y="3656013"/>
            <a:ext cx="3656012" cy="914400"/>
          </a:xfrm>
        </p:spPr>
        <p:txBody>
          <a:bodyPr wrap="none"/>
          <a:lstStyle/>
          <a:p>
            <a:r>
              <a:rPr lang="en-US" b="1"/>
              <a:t>Chapter 8</a:t>
            </a: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Understanding of the Client’s Business and Industry</a:t>
            </a:r>
          </a:p>
        </p:txBody>
      </p:sp>
      <p:sp>
        <p:nvSpPr>
          <p:cNvPr id="617475" name="Rectangle 3"/>
          <p:cNvSpPr>
            <a:spLocks noChangeArrowheads="1"/>
          </p:cNvSpPr>
          <p:nvPr/>
        </p:nvSpPr>
        <p:spPr bwMode="auto">
          <a:xfrm>
            <a:off x="912813" y="2284413"/>
            <a:ext cx="7313612" cy="15541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What are some factors that have increased</a:t>
            </a:r>
          </a:p>
          <a:p>
            <a:pPr algn="ctr" eaLnBrk="0" hangingPunct="0"/>
            <a:r>
              <a:rPr lang="en-US"/>
              <a:t>the importance of understanding the</a:t>
            </a:r>
          </a:p>
          <a:p>
            <a:pPr algn="ctr" eaLnBrk="0" hangingPunct="0"/>
            <a:r>
              <a:rPr lang="en-US"/>
              <a:t>client’s business and industry?</a:t>
            </a:r>
          </a:p>
        </p:txBody>
      </p:sp>
      <p:sp>
        <p:nvSpPr>
          <p:cNvPr id="617478" name="Text Box 6"/>
          <p:cNvSpPr txBox="1">
            <a:spLocks noChangeArrowheads="1"/>
          </p:cNvSpPr>
          <p:nvPr/>
        </p:nvSpPr>
        <p:spPr bwMode="auto">
          <a:xfrm>
            <a:off x="912813" y="4570413"/>
            <a:ext cx="2101850" cy="10969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Information</a:t>
            </a:r>
          </a:p>
          <a:p>
            <a:pPr algn="ctr"/>
            <a:r>
              <a:rPr lang="en-US"/>
              <a:t>technology</a:t>
            </a:r>
          </a:p>
        </p:txBody>
      </p:sp>
      <p:sp>
        <p:nvSpPr>
          <p:cNvPr id="617479" name="Text Box 7"/>
          <p:cNvSpPr txBox="1">
            <a:spLocks noChangeArrowheads="1"/>
          </p:cNvSpPr>
          <p:nvPr/>
        </p:nvSpPr>
        <p:spPr bwMode="auto">
          <a:xfrm>
            <a:off x="3517900" y="4570413"/>
            <a:ext cx="2101850" cy="10969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Global</a:t>
            </a:r>
          </a:p>
          <a:p>
            <a:pPr algn="ctr"/>
            <a:r>
              <a:rPr lang="en-US"/>
              <a:t>operations</a:t>
            </a:r>
          </a:p>
        </p:txBody>
      </p:sp>
      <p:sp>
        <p:nvSpPr>
          <p:cNvPr id="617480" name="Text Box 8"/>
          <p:cNvSpPr txBox="1">
            <a:spLocks noChangeArrowheads="1"/>
          </p:cNvSpPr>
          <p:nvPr/>
        </p:nvSpPr>
        <p:spPr bwMode="auto">
          <a:xfrm>
            <a:off x="6122988" y="4570413"/>
            <a:ext cx="2101850" cy="1096962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Human</a:t>
            </a:r>
          </a:p>
          <a:p>
            <a:pPr algn="ctr"/>
            <a:r>
              <a:rPr lang="en-US"/>
              <a:t>capital</a:t>
            </a:r>
          </a:p>
        </p:txBody>
      </p:sp>
      <p:cxnSp>
        <p:nvCxnSpPr>
          <p:cNvPr id="617481" name="AutoShape 9"/>
          <p:cNvCxnSpPr>
            <a:cxnSpLocks noChangeShapeType="1"/>
            <a:stCxn id="617475" idx="2"/>
            <a:endCxn id="617479" idx="0"/>
          </p:cNvCxnSpPr>
          <p:nvPr/>
        </p:nvCxnSpPr>
        <p:spPr bwMode="auto">
          <a:xfrm flipH="1">
            <a:off x="4568825" y="3838575"/>
            <a:ext cx="1588" cy="731838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  <p:cxnSp>
        <p:nvCxnSpPr>
          <p:cNvPr id="617482" name="AutoShape 10"/>
          <p:cNvCxnSpPr>
            <a:cxnSpLocks noChangeShapeType="1"/>
          </p:cNvCxnSpPr>
          <p:nvPr/>
        </p:nvCxnSpPr>
        <p:spPr bwMode="auto">
          <a:xfrm flipH="1">
            <a:off x="1965325" y="3838575"/>
            <a:ext cx="1588" cy="731838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  <p:cxnSp>
        <p:nvCxnSpPr>
          <p:cNvPr id="617483" name="AutoShape 11"/>
          <p:cNvCxnSpPr>
            <a:cxnSpLocks noChangeShapeType="1"/>
          </p:cNvCxnSpPr>
          <p:nvPr/>
        </p:nvCxnSpPr>
        <p:spPr bwMode="auto">
          <a:xfrm flipH="1">
            <a:off x="7175500" y="3838575"/>
            <a:ext cx="1588" cy="731838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17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617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17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617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617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500"/>
                                        <p:tgtEl>
                                          <p:spTgt spid="617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478" grpId="0" animBg="1" autoUpdateAnimBg="0"/>
      <p:bldP spid="617479" grpId="0" animBg="1" autoUpdateAnimBg="0"/>
      <p:bldP spid="617480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Industry and External Environment</a:t>
            </a:r>
          </a:p>
        </p:txBody>
      </p:sp>
      <p:sp>
        <p:nvSpPr>
          <p:cNvPr id="616451" name="Rectangle 3"/>
          <p:cNvSpPr>
            <a:spLocks noChangeArrowheads="1"/>
          </p:cNvSpPr>
          <p:nvPr/>
        </p:nvSpPr>
        <p:spPr bwMode="auto">
          <a:xfrm>
            <a:off x="1187450" y="2009775"/>
            <a:ext cx="6764338" cy="15541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What are some reasons for obtaining an</a:t>
            </a:r>
          </a:p>
          <a:p>
            <a:pPr algn="ctr" eaLnBrk="0" hangingPunct="0"/>
            <a:r>
              <a:rPr lang="en-US"/>
              <a:t> understanding of  the client’s industry </a:t>
            </a:r>
          </a:p>
          <a:p>
            <a:pPr algn="ctr" eaLnBrk="0" hangingPunct="0"/>
            <a:r>
              <a:rPr lang="en-US"/>
              <a:t>and external environment?</a:t>
            </a:r>
          </a:p>
        </p:txBody>
      </p:sp>
      <p:sp>
        <p:nvSpPr>
          <p:cNvPr id="616453" name="Rectangle 5"/>
          <p:cNvSpPr>
            <a:spLocks noChangeArrowheads="1"/>
          </p:cNvSpPr>
          <p:nvPr/>
        </p:nvSpPr>
        <p:spPr bwMode="auto">
          <a:xfrm>
            <a:off x="1187450" y="3563938"/>
            <a:ext cx="6764338" cy="6397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Risks associated with specific industries</a:t>
            </a:r>
          </a:p>
        </p:txBody>
      </p:sp>
      <p:sp>
        <p:nvSpPr>
          <p:cNvPr id="616454" name="Rectangle 6"/>
          <p:cNvSpPr>
            <a:spLocks noChangeArrowheads="1"/>
          </p:cNvSpPr>
          <p:nvPr/>
        </p:nvSpPr>
        <p:spPr bwMode="auto">
          <a:xfrm>
            <a:off x="1187450" y="4203700"/>
            <a:ext cx="6764338" cy="10969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Inherent risks common to all </a:t>
            </a:r>
          </a:p>
          <a:p>
            <a:pPr algn="ctr" eaLnBrk="0" hangingPunct="0"/>
            <a:r>
              <a:rPr lang="en-US"/>
              <a:t>clients in certain industries</a:t>
            </a:r>
          </a:p>
        </p:txBody>
      </p:sp>
      <p:sp>
        <p:nvSpPr>
          <p:cNvPr id="616455" name="Text Box 7"/>
          <p:cNvSpPr txBox="1">
            <a:spLocks noChangeArrowheads="1"/>
          </p:cNvSpPr>
          <p:nvPr/>
        </p:nvSpPr>
        <p:spPr bwMode="auto">
          <a:xfrm>
            <a:off x="1187450" y="5300663"/>
            <a:ext cx="6764338" cy="639762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Unique accounting requirements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16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616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616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616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451" grpId="0" animBg="1" autoUpdateAnimBg="0"/>
      <p:bldP spid="616453" grpId="0" animBg="1" autoUpdateAnimBg="0"/>
      <p:bldP spid="616454" grpId="0" animBg="1" autoUpdateAnimBg="0"/>
      <p:bldP spid="616455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33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Business Operations</a:t>
            </a:r>
            <a:br>
              <a:rPr lang="en-US"/>
            </a:br>
            <a:r>
              <a:rPr lang="en-US"/>
              <a:t>and Processes</a:t>
            </a:r>
          </a:p>
        </p:txBody>
      </p:sp>
      <p:sp>
        <p:nvSpPr>
          <p:cNvPr id="654339" name="Rectangle 1027"/>
          <p:cNvSpPr>
            <a:spLocks noChangeArrowheads="1"/>
          </p:cNvSpPr>
          <p:nvPr/>
        </p:nvSpPr>
        <p:spPr bwMode="auto">
          <a:xfrm>
            <a:off x="1370013" y="1919288"/>
            <a:ext cx="6399212" cy="6397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Factors the auditor should understand:</a:t>
            </a:r>
          </a:p>
        </p:txBody>
      </p:sp>
      <p:sp>
        <p:nvSpPr>
          <p:cNvPr id="654340" name="Rectangle 1028"/>
          <p:cNvSpPr>
            <a:spLocks noChangeArrowheads="1"/>
          </p:cNvSpPr>
          <p:nvPr/>
        </p:nvSpPr>
        <p:spPr bwMode="auto">
          <a:xfrm>
            <a:off x="1370013" y="2559050"/>
            <a:ext cx="6399212" cy="6397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– major sources of revenue</a:t>
            </a:r>
          </a:p>
        </p:txBody>
      </p:sp>
      <p:sp>
        <p:nvSpPr>
          <p:cNvPr id="654341" name="Rectangle 1029"/>
          <p:cNvSpPr>
            <a:spLocks noChangeArrowheads="1"/>
          </p:cNvSpPr>
          <p:nvPr/>
        </p:nvSpPr>
        <p:spPr bwMode="auto">
          <a:xfrm>
            <a:off x="1370013" y="3198813"/>
            <a:ext cx="6399212" cy="6397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– sources of revenue</a:t>
            </a:r>
          </a:p>
        </p:txBody>
      </p:sp>
      <p:sp>
        <p:nvSpPr>
          <p:cNvPr id="654342" name="Text Box 1030"/>
          <p:cNvSpPr txBox="1">
            <a:spLocks noChangeArrowheads="1"/>
          </p:cNvSpPr>
          <p:nvPr/>
        </p:nvSpPr>
        <p:spPr bwMode="auto">
          <a:xfrm>
            <a:off x="1370013" y="3838575"/>
            <a:ext cx="6399212" cy="6397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– key customers and suppliers</a:t>
            </a:r>
          </a:p>
        </p:txBody>
      </p:sp>
      <p:sp>
        <p:nvSpPr>
          <p:cNvPr id="654343" name="Text Box 1031"/>
          <p:cNvSpPr txBox="1">
            <a:spLocks noChangeArrowheads="1"/>
          </p:cNvSpPr>
          <p:nvPr/>
        </p:nvSpPr>
        <p:spPr bwMode="auto">
          <a:xfrm>
            <a:off x="1370013" y="4478338"/>
            <a:ext cx="6399212" cy="6397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– sources of financing</a:t>
            </a:r>
          </a:p>
        </p:txBody>
      </p:sp>
      <p:sp>
        <p:nvSpPr>
          <p:cNvPr id="654344" name="Text Box 1032"/>
          <p:cNvSpPr txBox="1">
            <a:spLocks noChangeArrowheads="1"/>
          </p:cNvSpPr>
          <p:nvPr/>
        </p:nvSpPr>
        <p:spPr bwMode="auto">
          <a:xfrm>
            <a:off x="1370013" y="5118100"/>
            <a:ext cx="6399212" cy="6397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– information about related parties</a:t>
            </a:r>
          </a:p>
        </p:txBody>
      </p:sp>
      <p:sp>
        <p:nvSpPr>
          <p:cNvPr id="654345" name="Text Box 1033"/>
          <p:cNvSpPr txBox="1">
            <a:spLocks noChangeArrowheads="1"/>
          </p:cNvSpPr>
          <p:nvPr/>
        </p:nvSpPr>
        <p:spPr bwMode="auto">
          <a:xfrm>
            <a:off x="1370013" y="5757863"/>
            <a:ext cx="6399212" cy="6397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– ability to obtain financing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5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65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65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65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65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65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65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4339" grpId="0" animBg="1" autoUpdateAnimBg="0"/>
      <p:bldP spid="654340" grpId="0" animBg="1" autoUpdateAnimBg="0"/>
      <p:bldP spid="654341" grpId="0" animBg="1" autoUpdateAnimBg="0"/>
      <p:bldP spid="654342" grpId="0" animBg="1" autoUpdateAnimBg="0"/>
      <p:bldP spid="654343" grpId="0" animBg="1" autoUpdateAnimBg="0"/>
      <p:bldP spid="654344" grpId="0" animBg="1" autoUpdateAnimBg="0"/>
      <p:bldP spid="654345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28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Management and Governance</a:t>
            </a:r>
          </a:p>
        </p:txBody>
      </p:sp>
      <p:sp>
        <p:nvSpPr>
          <p:cNvPr id="609283" name="Rectangle 1027"/>
          <p:cNvSpPr>
            <a:spLocks noChangeArrowheads="1"/>
          </p:cNvSpPr>
          <p:nvPr/>
        </p:nvSpPr>
        <p:spPr bwMode="auto">
          <a:xfrm>
            <a:off x="547688" y="2192338"/>
            <a:ext cx="8043862" cy="10969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Management establishes the strategies and</a:t>
            </a:r>
          </a:p>
          <a:p>
            <a:pPr algn="ctr" eaLnBrk="0" hangingPunct="0"/>
            <a:r>
              <a:rPr lang="en-US"/>
              <a:t>processes followed by the client’s business.</a:t>
            </a:r>
          </a:p>
        </p:txBody>
      </p:sp>
      <p:sp>
        <p:nvSpPr>
          <p:cNvPr id="609285" name="Rectangle 1029"/>
          <p:cNvSpPr>
            <a:spLocks noChangeArrowheads="1"/>
          </p:cNvSpPr>
          <p:nvPr/>
        </p:nvSpPr>
        <p:spPr bwMode="auto">
          <a:xfrm>
            <a:off x="547688" y="3289300"/>
            <a:ext cx="8045450" cy="15541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Governance includes the client’s organizational</a:t>
            </a:r>
          </a:p>
          <a:p>
            <a:pPr algn="ctr" eaLnBrk="0" hangingPunct="0"/>
            <a:r>
              <a:rPr lang="en-US"/>
              <a:t>structure, as well as the activities of the board</a:t>
            </a:r>
          </a:p>
          <a:p>
            <a:pPr algn="ctr" eaLnBrk="0" hangingPunct="0"/>
            <a:r>
              <a:rPr lang="en-US"/>
              <a:t>of directors and the audit committee.</a:t>
            </a:r>
          </a:p>
        </p:txBody>
      </p:sp>
      <p:sp>
        <p:nvSpPr>
          <p:cNvPr id="609286" name="Rectangle 1030"/>
          <p:cNvSpPr>
            <a:spLocks noChangeArrowheads="1"/>
          </p:cNvSpPr>
          <p:nvPr/>
        </p:nvSpPr>
        <p:spPr bwMode="auto">
          <a:xfrm>
            <a:off x="547688" y="4843463"/>
            <a:ext cx="8043862" cy="6397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Corporate charter and bylaws</a:t>
            </a:r>
          </a:p>
        </p:txBody>
      </p:sp>
      <p:sp>
        <p:nvSpPr>
          <p:cNvPr id="609288" name="Rectangle 1032"/>
          <p:cNvSpPr>
            <a:spLocks noChangeArrowheads="1"/>
          </p:cNvSpPr>
          <p:nvPr/>
        </p:nvSpPr>
        <p:spPr bwMode="auto">
          <a:xfrm>
            <a:off x="547688" y="5483225"/>
            <a:ext cx="8043862" cy="6397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Minutes of meetings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09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609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609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609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9283" grpId="0" animBg="1" autoUpdateAnimBg="0"/>
      <p:bldP spid="609285" grpId="0" animBg="1" autoUpdateAnimBg="0"/>
      <p:bldP spid="609286" grpId="0" animBg="1" autoUpdateAnimBg="0"/>
      <p:bldP spid="609288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Client Objectives</a:t>
            </a:r>
            <a:br>
              <a:rPr lang="en-US"/>
            </a:br>
            <a:r>
              <a:rPr lang="en-US"/>
              <a:t>and Strategies</a:t>
            </a:r>
          </a:p>
        </p:txBody>
      </p:sp>
      <p:sp>
        <p:nvSpPr>
          <p:cNvPr id="610307" name="Rectangle 3"/>
          <p:cNvSpPr>
            <a:spLocks noChangeArrowheads="1"/>
          </p:cNvSpPr>
          <p:nvPr/>
        </p:nvSpPr>
        <p:spPr bwMode="auto">
          <a:xfrm>
            <a:off x="365125" y="2192338"/>
            <a:ext cx="8410575" cy="10969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Strategies are approaches followed by the</a:t>
            </a:r>
          </a:p>
          <a:p>
            <a:pPr algn="ctr" eaLnBrk="0" hangingPunct="0"/>
            <a:r>
              <a:rPr lang="en-US"/>
              <a:t>entity to achieve organizational objectives.</a:t>
            </a:r>
          </a:p>
        </p:txBody>
      </p:sp>
      <p:sp>
        <p:nvSpPr>
          <p:cNvPr id="610308" name="Rectangle 4"/>
          <p:cNvSpPr>
            <a:spLocks noChangeArrowheads="1"/>
          </p:cNvSpPr>
          <p:nvPr/>
        </p:nvSpPr>
        <p:spPr bwMode="auto">
          <a:xfrm>
            <a:off x="365125" y="3609975"/>
            <a:ext cx="8410575" cy="6397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Auditors should understand client objectives.</a:t>
            </a:r>
          </a:p>
        </p:txBody>
      </p:sp>
      <p:sp>
        <p:nvSpPr>
          <p:cNvPr id="610310" name="Text Box 6"/>
          <p:cNvSpPr txBox="1">
            <a:spLocks noChangeArrowheads="1"/>
          </p:cNvSpPr>
          <p:nvPr/>
        </p:nvSpPr>
        <p:spPr bwMode="auto">
          <a:xfrm>
            <a:off x="365125" y="4570413"/>
            <a:ext cx="2559050" cy="15541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Financial</a:t>
            </a:r>
          </a:p>
          <a:p>
            <a:pPr algn="ctr"/>
            <a:r>
              <a:rPr lang="en-US"/>
              <a:t>reporting</a:t>
            </a:r>
          </a:p>
          <a:p>
            <a:pPr algn="ctr"/>
            <a:r>
              <a:rPr lang="en-US"/>
              <a:t>reliability</a:t>
            </a:r>
          </a:p>
        </p:txBody>
      </p:sp>
      <p:sp>
        <p:nvSpPr>
          <p:cNvPr id="610311" name="Text Box 7"/>
          <p:cNvSpPr txBox="1">
            <a:spLocks noChangeArrowheads="1"/>
          </p:cNvSpPr>
          <p:nvPr/>
        </p:nvSpPr>
        <p:spPr bwMode="auto">
          <a:xfrm>
            <a:off x="3289300" y="4570413"/>
            <a:ext cx="2559050" cy="15541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Effectiveness</a:t>
            </a:r>
          </a:p>
          <a:p>
            <a:pPr algn="ctr"/>
            <a:r>
              <a:rPr lang="en-US"/>
              <a:t>and efficiency</a:t>
            </a:r>
          </a:p>
          <a:p>
            <a:pPr algn="ctr"/>
            <a:r>
              <a:rPr lang="en-US"/>
              <a:t>of operations</a:t>
            </a:r>
          </a:p>
        </p:txBody>
      </p:sp>
      <p:sp>
        <p:nvSpPr>
          <p:cNvPr id="610312" name="Text Box 8"/>
          <p:cNvSpPr txBox="1">
            <a:spLocks noChangeArrowheads="1"/>
          </p:cNvSpPr>
          <p:nvPr/>
        </p:nvSpPr>
        <p:spPr bwMode="auto">
          <a:xfrm>
            <a:off x="6215063" y="4570413"/>
            <a:ext cx="2559050" cy="15541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Compliance</a:t>
            </a:r>
          </a:p>
          <a:p>
            <a:pPr algn="ctr"/>
            <a:r>
              <a:rPr lang="en-US"/>
              <a:t>with laws and</a:t>
            </a:r>
          </a:p>
          <a:p>
            <a:pPr algn="ctr"/>
            <a:r>
              <a:rPr lang="en-US"/>
              <a:t>regulations</a:t>
            </a:r>
          </a:p>
        </p:txBody>
      </p:sp>
      <p:cxnSp>
        <p:nvCxnSpPr>
          <p:cNvPr id="610316" name="AutoShape 12"/>
          <p:cNvCxnSpPr>
            <a:cxnSpLocks noChangeShapeType="1"/>
            <a:stCxn id="610308" idx="2"/>
            <a:endCxn id="610311" idx="0"/>
          </p:cNvCxnSpPr>
          <p:nvPr/>
        </p:nvCxnSpPr>
        <p:spPr bwMode="auto">
          <a:xfrm flipH="1">
            <a:off x="4568825" y="4249738"/>
            <a:ext cx="1588" cy="320675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  <p:cxnSp>
        <p:nvCxnSpPr>
          <p:cNvPr id="610317" name="AutoShape 13"/>
          <p:cNvCxnSpPr>
            <a:cxnSpLocks noChangeShapeType="1"/>
          </p:cNvCxnSpPr>
          <p:nvPr/>
        </p:nvCxnSpPr>
        <p:spPr bwMode="auto">
          <a:xfrm flipH="1">
            <a:off x="1644650" y="4249738"/>
            <a:ext cx="1588" cy="320675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  <p:cxnSp>
        <p:nvCxnSpPr>
          <p:cNvPr id="610318" name="AutoShape 14"/>
          <p:cNvCxnSpPr>
            <a:cxnSpLocks noChangeShapeType="1"/>
          </p:cNvCxnSpPr>
          <p:nvPr/>
        </p:nvCxnSpPr>
        <p:spPr bwMode="auto">
          <a:xfrm flipH="1">
            <a:off x="7494588" y="4249738"/>
            <a:ext cx="1587" cy="320675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10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610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10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610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610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610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610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610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0307" grpId="0" animBg="1" autoUpdateAnimBg="0"/>
      <p:bldP spid="610308" grpId="0" animBg="1" autoUpdateAnimBg="0"/>
      <p:bldP spid="610310" grpId="0" animBg="1" autoUpdateAnimBg="0"/>
      <p:bldP spid="610311" grpId="0" animBg="1" autoUpdateAnimBg="0"/>
      <p:bldP spid="610312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Measurement and Performance</a:t>
            </a:r>
          </a:p>
        </p:txBody>
      </p:sp>
      <p:sp>
        <p:nvSpPr>
          <p:cNvPr id="612355" name="Rectangle 3"/>
          <p:cNvSpPr>
            <a:spLocks noChangeArrowheads="1"/>
          </p:cNvSpPr>
          <p:nvPr/>
        </p:nvSpPr>
        <p:spPr bwMode="auto">
          <a:xfrm>
            <a:off x="455613" y="2009775"/>
            <a:ext cx="8226425" cy="10969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The client’s performance measurement system</a:t>
            </a:r>
          </a:p>
          <a:p>
            <a:pPr algn="ctr" eaLnBrk="0" hangingPunct="0"/>
            <a:r>
              <a:rPr lang="en-US"/>
              <a:t>includes key performance indicators. Examples:</a:t>
            </a:r>
          </a:p>
        </p:txBody>
      </p:sp>
      <p:sp>
        <p:nvSpPr>
          <p:cNvPr id="612356" name="Rectangle 4"/>
          <p:cNvSpPr>
            <a:spLocks noChangeArrowheads="1"/>
          </p:cNvSpPr>
          <p:nvPr/>
        </p:nvSpPr>
        <p:spPr bwMode="auto">
          <a:xfrm>
            <a:off x="455613" y="5027613"/>
            <a:ext cx="8226425" cy="10969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Performance measurement includes ratio analysis</a:t>
            </a:r>
          </a:p>
          <a:p>
            <a:pPr algn="ctr" eaLnBrk="0" hangingPunct="0"/>
            <a:r>
              <a:rPr lang="en-US"/>
              <a:t>and benchmarking against key competitors.</a:t>
            </a:r>
          </a:p>
        </p:txBody>
      </p:sp>
      <p:sp>
        <p:nvSpPr>
          <p:cNvPr id="612364" name="Text Box 12"/>
          <p:cNvSpPr txBox="1">
            <a:spLocks noChangeArrowheads="1"/>
          </p:cNvSpPr>
          <p:nvPr/>
        </p:nvSpPr>
        <p:spPr bwMode="auto">
          <a:xfrm>
            <a:off x="455613" y="3106738"/>
            <a:ext cx="4113212" cy="6397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/>
              <a:t>– market share</a:t>
            </a:r>
          </a:p>
        </p:txBody>
      </p:sp>
      <p:sp>
        <p:nvSpPr>
          <p:cNvPr id="612365" name="Text Box 13"/>
          <p:cNvSpPr txBox="1">
            <a:spLocks noChangeArrowheads="1"/>
          </p:cNvSpPr>
          <p:nvPr/>
        </p:nvSpPr>
        <p:spPr bwMode="auto">
          <a:xfrm>
            <a:off x="4570413" y="3106738"/>
            <a:ext cx="4113212" cy="6397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/>
              <a:t>– sales per employee</a:t>
            </a:r>
          </a:p>
        </p:txBody>
      </p:sp>
      <p:sp>
        <p:nvSpPr>
          <p:cNvPr id="612366" name="Text Box 14"/>
          <p:cNvSpPr txBox="1">
            <a:spLocks noChangeArrowheads="1"/>
          </p:cNvSpPr>
          <p:nvPr/>
        </p:nvSpPr>
        <p:spPr bwMode="auto">
          <a:xfrm>
            <a:off x="455613" y="3746500"/>
            <a:ext cx="4113212" cy="6397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/>
              <a:t>– unit sales growth</a:t>
            </a:r>
          </a:p>
        </p:txBody>
      </p:sp>
      <p:sp>
        <p:nvSpPr>
          <p:cNvPr id="612367" name="Text Box 15"/>
          <p:cNvSpPr txBox="1">
            <a:spLocks noChangeArrowheads="1"/>
          </p:cNvSpPr>
          <p:nvPr/>
        </p:nvSpPr>
        <p:spPr bwMode="auto">
          <a:xfrm>
            <a:off x="4570413" y="3746500"/>
            <a:ext cx="4113212" cy="639763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/>
              <a:t>– Web site visitors</a:t>
            </a:r>
          </a:p>
        </p:txBody>
      </p:sp>
      <p:sp>
        <p:nvSpPr>
          <p:cNvPr id="612368" name="Text Box 16"/>
          <p:cNvSpPr txBox="1">
            <a:spLocks noChangeArrowheads="1"/>
          </p:cNvSpPr>
          <p:nvPr/>
        </p:nvSpPr>
        <p:spPr bwMode="auto">
          <a:xfrm>
            <a:off x="455613" y="4386263"/>
            <a:ext cx="4113212" cy="6397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/>
              <a:t>– same-store sales</a:t>
            </a:r>
          </a:p>
        </p:txBody>
      </p:sp>
      <p:sp>
        <p:nvSpPr>
          <p:cNvPr id="612369" name="Text Box 17"/>
          <p:cNvSpPr txBox="1">
            <a:spLocks noChangeArrowheads="1"/>
          </p:cNvSpPr>
          <p:nvPr/>
        </p:nvSpPr>
        <p:spPr bwMode="auto">
          <a:xfrm>
            <a:off x="4570413" y="4386263"/>
            <a:ext cx="4113212" cy="6397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/>
              <a:t>– sales/square foot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12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612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612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612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612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612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612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612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2355" grpId="0" animBg="1" autoUpdateAnimBg="0"/>
      <p:bldP spid="612356" grpId="0" animBg="1" autoUpdateAnimBg="0"/>
      <p:bldP spid="612364" grpId="0" animBg="1" autoUpdateAnimBg="0"/>
      <p:bldP spid="612365" grpId="0" animBg="1" autoUpdateAnimBg="0"/>
      <p:bldP spid="612366" grpId="0" animBg="1" autoUpdateAnimBg="0"/>
      <p:bldP spid="612367" grpId="0" animBg="1" autoUpdateAnimBg="0"/>
      <p:bldP spid="612368" grpId="0" animBg="1" autoUpdateAnimBg="0"/>
      <p:bldP spid="612369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4</a:t>
            </a:r>
          </a:p>
        </p:txBody>
      </p:sp>
      <p:sp>
        <p:nvSpPr>
          <p:cNvPr id="584707" name="Rectangle 3"/>
          <p:cNvSpPr>
            <a:spLocks noChangeArrowheads="1"/>
          </p:cNvSpPr>
          <p:nvPr/>
        </p:nvSpPr>
        <p:spPr bwMode="auto">
          <a:xfrm>
            <a:off x="455613" y="2741613"/>
            <a:ext cx="82264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Assess client business risk.</a:t>
            </a:r>
          </a:p>
        </p:txBody>
      </p:sp>
    </p:spTree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Assess Client Business Risk</a:t>
            </a:r>
          </a:p>
        </p:txBody>
      </p:sp>
      <p:sp>
        <p:nvSpPr>
          <p:cNvPr id="613379" name="Rectangle 3"/>
          <p:cNvSpPr>
            <a:spLocks noChangeArrowheads="1"/>
          </p:cNvSpPr>
          <p:nvPr/>
        </p:nvSpPr>
        <p:spPr bwMode="auto">
          <a:xfrm>
            <a:off x="1279525" y="2284413"/>
            <a:ext cx="6581775" cy="10969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Client business risk is the risk that the</a:t>
            </a:r>
          </a:p>
          <a:p>
            <a:pPr algn="ctr" eaLnBrk="0" hangingPunct="0"/>
            <a:r>
              <a:rPr lang="en-US"/>
              <a:t>client will fail to achieve its objectives.</a:t>
            </a:r>
          </a:p>
        </p:txBody>
      </p:sp>
      <p:sp>
        <p:nvSpPr>
          <p:cNvPr id="613380" name="Rectangle 4"/>
          <p:cNvSpPr>
            <a:spLocks noChangeArrowheads="1"/>
          </p:cNvSpPr>
          <p:nvPr/>
        </p:nvSpPr>
        <p:spPr bwMode="auto">
          <a:xfrm>
            <a:off x="1279525" y="3381375"/>
            <a:ext cx="6581775" cy="6397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What is the auditor’s primary concern?</a:t>
            </a:r>
          </a:p>
        </p:txBody>
      </p:sp>
      <p:sp>
        <p:nvSpPr>
          <p:cNvPr id="613381" name="Rectangle 5"/>
          <p:cNvSpPr>
            <a:spLocks noChangeArrowheads="1"/>
          </p:cNvSpPr>
          <p:nvPr/>
        </p:nvSpPr>
        <p:spPr bwMode="auto">
          <a:xfrm>
            <a:off x="1279525" y="4021138"/>
            <a:ext cx="6581775" cy="10969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– material misstatement of the financial</a:t>
            </a:r>
          </a:p>
          <a:p>
            <a:pPr algn="ctr" eaLnBrk="0" hangingPunct="0"/>
            <a:r>
              <a:rPr lang="en-US"/>
              <a:t>statements due to client business risk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3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13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13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79" grpId="0" animBg="1" autoUpdateAnimBg="0"/>
      <p:bldP spid="613380" grpId="0" animBg="1" autoUpdateAnimBg="0"/>
      <p:bldP spid="613381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524" name="Rectangle 4"/>
          <p:cNvSpPr>
            <a:spLocks noGrp="1" noChangeArrowheads="1"/>
          </p:cNvSpPr>
          <p:nvPr>
            <p:ph type="title"/>
          </p:nvPr>
        </p:nvSpPr>
        <p:spPr>
          <a:xfrm>
            <a:off x="830263" y="76200"/>
            <a:ext cx="7480300" cy="1431925"/>
          </a:xfrm>
        </p:spPr>
        <p:txBody>
          <a:bodyPr wrap="none">
            <a:spAutoFit/>
          </a:bodyPr>
          <a:lstStyle/>
          <a:p>
            <a:r>
              <a:rPr lang="en-US"/>
              <a:t>The Client’s Business, Risk, and</a:t>
            </a:r>
            <a:br>
              <a:rPr lang="en-US"/>
            </a:br>
            <a:r>
              <a:rPr lang="en-US"/>
              <a:t>Auditor’s Risk Assessment</a:t>
            </a:r>
          </a:p>
        </p:txBody>
      </p:sp>
      <p:sp>
        <p:nvSpPr>
          <p:cNvPr id="619525" name="Text Box 5"/>
          <p:cNvSpPr txBox="1">
            <a:spLocks noChangeArrowheads="1"/>
          </p:cNvSpPr>
          <p:nvPr/>
        </p:nvSpPr>
        <p:spPr bwMode="auto">
          <a:xfrm>
            <a:off x="4570413" y="1827213"/>
            <a:ext cx="4479925" cy="4572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 sz="2400"/>
              <a:t>Industry and External Environment</a:t>
            </a:r>
          </a:p>
        </p:txBody>
      </p:sp>
      <p:sp>
        <p:nvSpPr>
          <p:cNvPr id="619526" name="Text Box 6"/>
          <p:cNvSpPr txBox="1">
            <a:spLocks noChangeArrowheads="1"/>
          </p:cNvSpPr>
          <p:nvPr/>
        </p:nvSpPr>
        <p:spPr bwMode="auto">
          <a:xfrm>
            <a:off x="4570413" y="2376488"/>
            <a:ext cx="4479925" cy="4572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 sz="2400"/>
              <a:t>Business Operations and Processes</a:t>
            </a:r>
          </a:p>
        </p:txBody>
      </p:sp>
      <p:sp>
        <p:nvSpPr>
          <p:cNvPr id="619527" name="Text Box 7"/>
          <p:cNvSpPr txBox="1">
            <a:spLocks noChangeArrowheads="1"/>
          </p:cNvSpPr>
          <p:nvPr/>
        </p:nvSpPr>
        <p:spPr bwMode="auto">
          <a:xfrm>
            <a:off x="4570413" y="2924175"/>
            <a:ext cx="4479925" cy="4572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 sz="2400"/>
              <a:t>Management and Governance</a:t>
            </a:r>
          </a:p>
        </p:txBody>
      </p:sp>
      <p:sp>
        <p:nvSpPr>
          <p:cNvPr id="619528" name="Text Box 8"/>
          <p:cNvSpPr txBox="1">
            <a:spLocks noChangeArrowheads="1"/>
          </p:cNvSpPr>
          <p:nvPr/>
        </p:nvSpPr>
        <p:spPr bwMode="auto">
          <a:xfrm>
            <a:off x="4570413" y="3473450"/>
            <a:ext cx="4479925" cy="4572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 sz="2400"/>
              <a:t>Objectives and Strategies</a:t>
            </a:r>
          </a:p>
        </p:txBody>
      </p:sp>
      <p:sp>
        <p:nvSpPr>
          <p:cNvPr id="619529" name="Text Box 9"/>
          <p:cNvSpPr txBox="1">
            <a:spLocks noChangeArrowheads="1"/>
          </p:cNvSpPr>
          <p:nvPr/>
        </p:nvSpPr>
        <p:spPr bwMode="auto">
          <a:xfrm>
            <a:off x="4570413" y="4021138"/>
            <a:ext cx="4479925" cy="4572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 sz="2400"/>
              <a:t>Measurement and Performance</a:t>
            </a:r>
          </a:p>
        </p:txBody>
      </p:sp>
      <p:sp>
        <p:nvSpPr>
          <p:cNvPr id="619530" name="Text Box 10"/>
          <p:cNvSpPr txBox="1">
            <a:spLocks noChangeArrowheads="1"/>
          </p:cNvSpPr>
          <p:nvPr/>
        </p:nvSpPr>
        <p:spPr bwMode="auto">
          <a:xfrm>
            <a:off x="90488" y="2284413"/>
            <a:ext cx="3473450" cy="9144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2800"/>
              <a:t>Understand Client’s</a:t>
            </a:r>
          </a:p>
          <a:p>
            <a:pPr algn="ctr"/>
            <a:r>
              <a:rPr lang="en-US" sz="2800"/>
              <a:t>Business and Industry</a:t>
            </a:r>
          </a:p>
        </p:txBody>
      </p:sp>
      <p:sp>
        <p:nvSpPr>
          <p:cNvPr id="619531" name="Text Box 11"/>
          <p:cNvSpPr txBox="1">
            <a:spLocks noChangeArrowheads="1"/>
          </p:cNvSpPr>
          <p:nvPr/>
        </p:nvSpPr>
        <p:spPr bwMode="auto">
          <a:xfrm>
            <a:off x="90488" y="3930650"/>
            <a:ext cx="3473450" cy="9144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2800"/>
              <a:t>Assess Client</a:t>
            </a:r>
          </a:p>
          <a:p>
            <a:pPr algn="ctr"/>
            <a:r>
              <a:rPr lang="en-US" sz="2800"/>
              <a:t>Business Risk</a:t>
            </a:r>
          </a:p>
        </p:txBody>
      </p:sp>
      <p:sp>
        <p:nvSpPr>
          <p:cNvPr id="619532" name="Text Box 12"/>
          <p:cNvSpPr txBox="1">
            <a:spLocks noChangeArrowheads="1"/>
          </p:cNvSpPr>
          <p:nvPr/>
        </p:nvSpPr>
        <p:spPr bwMode="auto">
          <a:xfrm>
            <a:off x="90488" y="5575300"/>
            <a:ext cx="3473450" cy="9144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2800"/>
              <a:t>Assess Risk of</a:t>
            </a:r>
          </a:p>
          <a:p>
            <a:pPr algn="ctr"/>
            <a:r>
              <a:rPr lang="en-US" sz="2800"/>
              <a:t>Material Misstatements</a:t>
            </a:r>
          </a:p>
        </p:txBody>
      </p:sp>
      <p:sp>
        <p:nvSpPr>
          <p:cNvPr id="619540" name="AutoShape 20"/>
          <p:cNvSpPr>
            <a:spLocks noChangeArrowheads="1"/>
          </p:cNvSpPr>
          <p:nvPr/>
        </p:nvSpPr>
        <p:spPr bwMode="auto">
          <a:xfrm>
            <a:off x="1827213" y="3289300"/>
            <a:ext cx="136525" cy="547688"/>
          </a:xfrm>
          <a:prstGeom prst="downArrow">
            <a:avLst>
              <a:gd name="adj1" fmla="val 50000"/>
              <a:gd name="adj2" fmla="val 100291"/>
            </a:avLst>
          </a:prstGeom>
          <a:solidFill>
            <a:srgbClr val="CC3300"/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619541" name="AutoShape 21"/>
          <p:cNvSpPr>
            <a:spLocks noChangeArrowheads="1"/>
          </p:cNvSpPr>
          <p:nvPr/>
        </p:nvSpPr>
        <p:spPr bwMode="auto">
          <a:xfrm>
            <a:off x="1827213" y="4935538"/>
            <a:ext cx="136525" cy="547687"/>
          </a:xfrm>
          <a:prstGeom prst="downArrow">
            <a:avLst>
              <a:gd name="adj1" fmla="val 50000"/>
              <a:gd name="adj2" fmla="val 100291"/>
            </a:avLst>
          </a:prstGeom>
          <a:solidFill>
            <a:srgbClr val="CC3300"/>
          </a:solidFill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619543" name="Line 23"/>
          <p:cNvSpPr>
            <a:spLocks noChangeShapeType="1"/>
          </p:cNvSpPr>
          <p:nvPr/>
        </p:nvSpPr>
        <p:spPr bwMode="auto">
          <a:xfrm flipH="1">
            <a:off x="4067175" y="2055813"/>
            <a:ext cx="503238" cy="0"/>
          </a:xfrm>
          <a:prstGeom prst="line">
            <a:avLst/>
          </a:prstGeom>
          <a:noFill/>
          <a:ln w="19050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19544" name="Line 24"/>
          <p:cNvSpPr>
            <a:spLocks noChangeShapeType="1"/>
          </p:cNvSpPr>
          <p:nvPr/>
        </p:nvSpPr>
        <p:spPr bwMode="auto">
          <a:xfrm flipH="1">
            <a:off x="4067175" y="2605088"/>
            <a:ext cx="503238" cy="0"/>
          </a:xfrm>
          <a:prstGeom prst="line">
            <a:avLst/>
          </a:prstGeom>
          <a:noFill/>
          <a:ln w="19050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19545" name="Line 25"/>
          <p:cNvSpPr>
            <a:spLocks noChangeShapeType="1"/>
          </p:cNvSpPr>
          <p:nvPr/>
        </p:nvSpPr>
        <p:spPr bwMode="auto">
          <a:xfrm flipH="1">
            <a:off x="4067175" y="3152775"/>
            <a:ext cx="503238" cy="0"/>
          </a:xfrm>
          <a:prstGeom prst="line">
            <a:avLst/>
          </a:prstGeom>
          <a:noFill/>
          <a:ln w="19050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19546" name="Line 26"/>
          <p:cNvSpPr>
            <a:spLocks noChangeShapeType="1"/>
          </p:cNvSpPr>
          <p:nvPr/>
        </p:nvSpPr>
        <p:spPr bwMode="auto">
          <a:xfrm flipH="1">
            <a:off x="4067175" y="3702050"/>
            <a:ext cx="503238" cy="0"/>
          </a:xfrm>
          <a:prstGeom prst="line">
            <a:avLst/>
          </a:prstGeom>
          <a:noFill/>
          <a:ln w="19050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19547" name="Line 27"/>
          <p:cNvSpPr>
            <a:spLocks noChangeShapeType="1"/>
          </p:cNvSpPr>
          <p:nvPr/>
        </p:nvSpPr>
        <p:spPr bwMode="auto">
          <a:xfrm flipH="1">
            <a:off x="4067175" y="4249738"/>
            <a:ext cx="503238" cy="0"/>
          </a:xfrm>
          <a:prstGeom prst="line">
            <a:avLst/>
          </a:prstGeom>
          <a:noFill/>
          <a:ln w="19050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19548" name="Line 28"/>
          <p:cNvSpPr>
            <a:spLocks noChangeShapeType="1"/>
          </p:cNvSpPr>
          <p:nvPr/>
        </p:nvSpPr>
        <p:spPr bwMode="auto">
          <a:xfrm>
            <a:off x="4067175" y="2055813"/>
            <a:ext cx="0" cy="2193925"/>
          </a:xfrm>
          <a:prstGeom prst="line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19549" name="Line 29"/>
          <p:cNvSpPr>
            <a:spLocks noChangeShapeType="1"/>
          </p:cNvSpPr>
          <p:nvPr/>
        </p:nvSpPr>
        <p:spPr bwMode="auto">
          <a:xfrm flipH="1">
            <a:off x="3563938" y="2741613"/>
            <a:ext cx="503237" cy="0"/>
          </a:xfrm>
          <a:prstGeom prst="line">
            <a:avLst/>
          </a:prstGeom>
          <a:noFill/>
          <a:ln w="19050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19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19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19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619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9531" grpId="0" animBg="1" autoUpdateAnimBg="0"/>
      <p:bldP spid="619532" grpId="0" animBg="1" autoUpdateAnimBg="0"/>
      <p:bldP spid="619540" grpId="0" animBg="1" autoUpdateAnimBg="0"/>
      <p:bldP spid="619541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5</a:t>
            </a:r>
          </a:p>
        </p:txBody>
      </p:sp>
      <p:sp>
        <p:nvSpPr>
          <p:cNvPr id="585731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Perform preliminary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analytical procedures.</a:t>
            </a: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1</a:t>
            </a:r>
          </a:p>
        </p:txBody>
      </p:sp>
      <p:sp>
        <p:nvSpPr>
          <p:cNvPr id="581635" name="Rectangle 3"/>
          <p:cNvSpPr>
            <a:spLocks noChangeArrowheads="1"/>
          </p:cNvSpPr>
          <p:nvPr/>
        </p:nvSpPr>
        <p:spPr bwMode="auto">
          <a:xfrm>
            <a:off x="1187450" y="2284413"/>
            <a:ext cx="6764338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Discuss why adequate audit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planning is essential.</a:t>
            </a:r>
          </a:p>
        </p:txBody>
      </p:sp>
    </p:spTree>
  </p:cSld>
  <p:clrMapOvr>
    <a:masterClrMapping/>
  </p:clrMapOvr>
  <p:transition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Preliminary Analytical Procedures</a:t>
            </a:r>
          </a:p>
        </p:txBody>
      </p:sp>
      <p:sp>
        <p:nvSpPr>
          <p:cNvPr id="621572" name="Text Box 4"/>
          <p:cNvSpPr txBox="1">
            <a:spLocks noChangeArrowheads="1"/>
          </p:cNvSpPr>
          <p:nvPr/>
        </p:nvSpPr>
        <p:spPr bwMode="auto">
          <a:xfrm>
            <a:off x="912813" y="2284413"/>
            <a:ext cx="7313612" cy="15541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Comparison of client ratios to industry</a:t>
            </a:r>
          </a:p>
          <a:p>
            <a:pPr algn="ctr"/>
            <a:r>
              <a:rPr lang="en-US"/>
              <a:t>or competitor benchmarks provides an</a:t>
            </a:r>
          </a:p>
          <a:p>
            <a:pPr algn="ctr"/>
            <a:r>
              <a:rPr lang="en-US"/>
              <a:t>indication of the company’s performance.</a:t>
            </a:r>
          </a:p>
        </p:txBody>
      </p:sp>
      <p:sp>
        <p:nvSpPr>
          <p:cNvPr id="621573" name="Text Box 5"/>
          <p:cNvSpPr txBox="1">
            <a:spLocks noChangeArrowheads="1"/>
          </p:cNvSpPr>
          <p:nvPr/>
        </p:nvSpPr>
        <p:spPr bwMode="auto">
          <a:xfrm>
            <a:off x="912813" y="3838575"/>
            <a:ext cx="7313612" cy="10969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Analytical procedures are also an important</a:t>
            </a:r>
          </a:p>
          <a:p>
            <a:pPr algn="ctr"/>
            <a:r>
              <a:rPr lang="en-US"/>
              <a:t>part of testing throughout the audit.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621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621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1572" grpId="0" animBg="1" autoUpdateAnimBg="0"/>
      <p:bldP spid="621573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1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 of Planning Analytical Procedures</a:t>
            </a:r>
          </a:p>
        </p:txBody>
      </p:sp>
      <p:sp>
        <p:nvSpPr>
          <p:cNvPr id="614407" name="Text Box 7"/>
          <p:cNvSpPr txBox="1">
            <a:spLocks noChangeArrowheads="1"/>
          </p:cNvSpPr>
          <p:nvPr/>
        </p:nvSpPr>
        <p:spPr bwMode="auto">
          <a:xfrm>
            <a:off x="5940425" y="1827213"/>
            <a:ext cx="1554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2800" b="1"/>
              <a:t>Client</a:t>
            </a:r>
          </a:p>
        </p:txBody>
      </p:sp>
      <p:sp>
        <p:nvSpPr>
          <p:cNvPr id="614408" name="Text Box 8"/>
          <p:cNvSpPr txBox="1">
            <a:spLocks noChangeArrowheads="1"/>
          </p:cNvSpPr>
          <p:nvPr/>
        </p:nvSpPr>
        <p:spPr bwMode="auto">
          <a:xfrm>
            <a:off x="7494588" y="1827213"/>
            <a:ext cx="1554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2800" b="1"/>
              <a:t>Industry</a:t>
            </a:r>
          </a:p>
        </p:txBody>
      </p:sp>
      <p:sp>
        <p:nvSpPr>
          <p:cNvPr id="614409" name="Text Box 9"/>
          <p:cNvSpPr txBox="1">
            <a:spLocks noChangeArrowheads="1"/>
          </p:cNvSpPr>
          <p:nvPr/>
        </p:nvSpPr>
        <p:spPr bwMode="auto">
          <a:xfrm>
            <a:off x="90488" y="2376488"/>
            <a:ext cx="5849937" cy="914400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 sz="2800" u="sng"/>
              <a:t>Short-Term Debt-Paying Ability</a:t>
            </a:r>
          </a:p>
          <a:p>
            <a:r>
              <a:rPr lang="en-US" sz="2800"/>
              <a:t>Current ratio</a:t>
            </a:r>
          </a:p>
        </p:txBody>
      </p:sp>
      <p:sp>
        <p:nvSpPr>
          <p:cNvPr id="614410" name="Text Box 10"/>
          <p:cNvSpPr txBox="1">
            <a:spLocks noChangeArrowheads="1"/>
          </p:cNvSpPr>
          <p:nvPr/>
        </p:nvSpPr>
        <p:spPr bwMode="auto">
          <a:xfrm>
            <a:off x="90488" y="3289300"/>
            <a:ext cx="5849937" cy="914400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 sz="2800" u="sng"/>
              <a:t>Liquidity Activity Ratio</a:t>
            </a:r>
          </a:p>
          <a:p>
            <a:r>
              <a:rPr lang="en-US" sz="2800"/>
              <a:t>Inventory turnover</a:t>
            </a:r>
          </a:p>
        </p:txBody>
      </p:sp>
      <p:sp>
        <p:nvSpPr>
          <p:cNvPr id="614411" name="Text Box 11"/>
          <p:cNvSpPr txBox="1">
            <a:spLocks noChangeArrowheads="1"/>
          </p:cNvSpPr>
          <p:nvPr/>
        </p:nvSpPr>
        <p:spPr bwMode="auto">
          <a:xfrm>
            <a:off x="90488" y="4203700"/>
            <a:ext cx="5849937" cy="9144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 sz="2800" u="sng"/>
              <a:t>Ability to Meet Long-Term Obligations</a:t>
            </a:r>
          </a:p>
          <a:p>
            <a:r>
              <a:rPr lang="en-US" sz="2800"/>
              <a:t>Debt to equity</a:t>
            </a:r>
          </a:p>
        </p:txBody>
      </p:sp>
      <p:sp>
        <p:nvSpPr>
          <p:cNvPr id="614412" name="Text Box 12"/>
          <p:cNvSpPr txBox="1">
            <a:spLocks noChangeArrowheads="1"/>
          </p:cNvSpPr>
          <p:nvPr/>
        </p:nvSpPr>
        <p:spPr bwMode="auto">
          <a:xfrm>
            <a:off x="90488" y="5118100"/>
            <a:ext cx="5849937" cy="914400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100000">
                <a:srgbClr val="969696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 sz="2800" u="sng"/>
              <a:t>Profitability</a:t>
            </a:r>
          </a:p>
          <a:p>
            <a:r>
              <a:rPr lang="en-US" sz="2800"/>
              <a:t>Return on assets</a:t>
            </a:r>
          </a:p>
        </p:txBody>
      </p:sp>
      <p:sp>
        <p:nvSpPr>
          <p:cNvPr id="614413" name="Text Box 13"/>
          <p:cNvSpPr txBox="1">
            <a:spLocks noChangeArrowheads="1"/>
          </p:cNvSpPr>
          <p:nvPr/>
        </p:nvSpPr>
        <p:spPr bwMode="auto">
          <a:xfrm>
            <a:off x="5940425" y="2376488"/>
            <a:ext cx="1554163" cy="914400"/>
          </a:xfrm>
          <a:prstGeom prst="rect">
            <a:avLst/>
          </a:prstGeom>
          <a:solidFill>
            <a:srgbClr val="FF9900"/>
          </a:soli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/>
            <a:r>
              <a:rPr lang="en-US" sz="2800"/>
              <a:t>3.86</a:t>
            </a:r>
          </a:p>
        </p:txBody>
      </p:sp>
      <p:sp>
        <p:nvSpPr>
          <p:cNvPr id="614414" name="Text Box 14"/>
          <p:cNvSpPr txBox="1">
            <a:spLocks noChangeArrowheads="1"/>
          </p:cNvSpPr>
          <p:nvPr/>
        </p:nvSpPr>
        <p:spPr bwMode="auto">
          <a:xfrm>
            <a:off x="7494588" y="2376488"/>
            <a:ext cx="1554162" cy="9144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/>
            <a:r>
              <a:rPr lang="en-US" sz="2800"/>
              <a:t>5.20</a:t>
            </a:r>
          </a:p>
        </p:txBody>
      </p:sp>
      <p:sp>
        <p:nvSpPr>
          <p:cNvPr id="614415" name="Text Box 15"/>
          <p:cNvSpPr txBox="1">
            <a:spLocks noChangeArrowheads="1"/>
          </p:cNvSpPr>
          <p:nvPr/>
        </p:nvSpPr>
        <p:spPr bwMode="auto">
          <a:xfrm>
            <a:off x="5940425" y="3289300"/>
            <a:ext cx="1554163" cy="914400"/>
          </a:xfrm>
          <a:prstGeom prst="rect">
            <a:avLst/>
          </a:prstGeom>
          <a:solidFill>
            <a:srgbClr val="33CC33"/>
          </a:soli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/>
            <a:r>
              <a:rPr lang="en-US" sz="2800"/>
              <a:t>3.46</a:t>
            </a:r>
          </a:p>
        </p:txBody>
      </p:sp>
      <p:sp>
        <p:nvSpPr>
          <p:cNvPr id="614416" name="Text Box 16"/>
          <p:cNvSpPr txBox="1">
            <a:spLocks noChangeArrowheads="1"/>
          </p:cNvSpPr>
          <p:nvPr/>
        </p:nvSpPr>
        <p:spPr bwMode="auto">
          <a:xfrm>
            <a:off x="7494588" y="3289300"/>
            <a:ext cx="1554162" cy="9144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/>
            <a:r>
              <a:rPr lang="en-US" sz="2800"/>
              <a:t>5.20</a:t>
            </a:r>
          </a:p>
        </p:txBody>
      </p:sp>
      <p:sp>
        <p:nvSpPr>
          <p:cNvPr id="614417" name="Text Box 17"/>
          <p:cNvSpPr txBox="1">
            <a:spLocks noChangeArrowheads="1"/>
          </p:cNvSpPr>
          <p:nvPr/>
        </p:nvSpPr>
        <p:spPr bwMode="auto">
          <a:xfrm>
            <a:off x="5940425" y="4203700"/>
            <a:ext cx="1554163" cy="914400"/>
          </a:xfrm>
          <a:prstGeom prst="rect">
            <a:avLst/>
          </a:prstGeom>
          <a:solidFill>
            <a:schemeClr val="hlink"/>
          </a:soli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/>
            <a:r>
              <a:rPr lang="en-US" sz="2800"/>
              <a:t>1.73</a:t>
            </a:r>
          </a:p>
        </p:txBody>
      </p:sp>
      <p:sp>
        <p:nvSpPr>
          <p:cNvPr id="614418" name="Text Box 18"/>
          <p:cNvSpPr txBox="1">
            <a:spLocks noChangeArrowheads="1"/>
          </p:cNvSpPr>
          <p:nvPr/>
        </p:nvSpPr>
        <p:spPr bwMode="auto">
          <a:xfrm>
            <a:off x="7494588" y="4203700"/>
            <a:ext cx="1554162" cy="9144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/>
            <a:r>
              <a:rPr lang="en-US" sz="2800"/>
              <a:t>2.51</a:t>
            </a:r>
          </a:p>
        </p:txBody>
      </p:sp>
      <p:sp>
        <p:nvSpPr>
          <p:cNvPr id="614419" name="Text Box 19"/>
          <p:cNvSpPr txBox="1">
            <a:spLocks noChangeArrowheads="1"/>
          </p:cNvSpPr>
          <p:nvPr/>
        </p:nvSpPr>
        <p:spPr bwMode="auto">
          <a:xfrm>
            <a:off x="5940425" y="5118100"/>
            <a:ext cx="1554163" cy="914400"/>
          </a:xfrm>
          <a:prstGeom prst="rect">
            <a:avLst/>
          </a:prstGeom>
          <a:solidFill>
            <a:srgbClr val="969696"/>
          </a:soli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/>
            <a:r>
              <a:rPr lang="en-US" sz="2800"/>
              <a:t>0.09</a:t>
            </a:r>
          </a:p>
        </p:txBody>
      </p:sp>
      <p:sp>
        <p:nvSpPr>
          <p:cNvPr id="614420" name="Text Box 20"/>
          <p:cNvSpPr txBox="1">
            <a:spLocks noChangeArrowheads="1"/>
          </p:cNvSpPr>
          <p:nvPr/>
        </p:nvSpPr>
        <p:spPr bwMode="auto">
          <a:xfrm>
            <a:off x="7494588" y="5118100"/>
            <a:ext cx="1554162" cy="914400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/>
            <a:r>
              <a:rPr lang="en-US" sz="2800"/>
              <a:t>0.09</a:t>
            </a:r>
          </a:p>
        </p:txBody>
      </p:sp>
      <p:sp>
        <p:nvSpPr>
          <p:cNvPr id="614406" name="Text Box 6"/>
          <p:cNvSpPr txBox="1">
            <a:spLocks noChangeArrowheads="1"/>
          </p:cNvSpPr>
          <p:nvPr/>
        </p:nvSpPr>
        <p:spPr bwMode="auto">
          <a:xfrm>
            <a:off x="90488" y="1827213"/>
            <a:ext cx="5849937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2800" b="1"/>
              <a:t>Selected Ratios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4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14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14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14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14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14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14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14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14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614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14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614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09" grpId="0" animBg="1" autoUpdateAnimBg="0"/>
      <p:bldP spid="614410" grpId="0" animBg="1" autoUpdateAnimBg="0"/>
      <p:bldP spid="614411" grpId="0" animBg="1" autoUpdateAnimBg="0"/>
      <p:bldP spid="614412" grpId="0" animBg="1" autoUpdateAnimBg="0"/>
      <p:bldP spid="614413" grpId="0" animBg="1" autoUpdateAnimBg="0"/>
      <p:bldP spid="614414" grpId="0" animBg="1" autoUpdateAnimBg="0"/>
      <p:bldP spid="614415" grpId="0" animBg="1" autoUpdateAnimBg="0"/>
      <p:bldP spid="614416" grpId="0" animBg="1" autoUpdateAnimBg="0"/>
      <p:bldP spid="614417" grpId="0" animBg="1" autoUpdateAnimBg="0"/>
      <p:bldP spid="614418" grpId="0" animBg="1" autoUpdateAnimBg="0"/>
      <p:bldP spid="614419" grpId="0" animBg="1" autoUpdateAnimBg="0"/>
      <p:bldP spid="614420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 of the Purposes</a:t>
            </a:r>
            <a:br>
              <a:rPr lang="en-US"/>
            </a:br>
            <a:r>
              <a:rPr lang="en-US"/>
              <a:t>of Auditing Planning</a:t>
            </a:r>
          </a:p>
        </p:txBody>
      </p:sp>
      <p:sp>
        <p:nvSpPr>
          <p:cNvPr id="655363" name="Text Box 3"/>
          <p:cNvSpPr txBox="1">
            <a:spLocks noChangeArrowheads="1"/>
          </p:cNvSpPr>
          <p:nvPr/>
        </p:nvSpPr>
        <p:spPr bwMode="auto">
          <a:xfrm>
            <a:off x="912813" y="2284413"/>
            <a:ext cx="7313612" cy="10969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A major purpose is to gain an understanding </a:t>
            </a:r>
          </a:p>
          <a:p>
            <a:pPr algn="ctr" eaLnBrk="0" hangingPunct="0"/>
            <a:r>
              <a:rPr lang="en-US"/>
              <a:t>of the client’s business and industry.</a:t>
            </a:r>
          </a:p>
        </p:txBody>
      </p:sp>
      <p:pic>
        <p:nvPicPr>
          <p:cNvPr id="655364" name="Picture 4" descr="D:\CLIP_ART\BUSINESS\CRTN_A-H\CNTRPTIN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90725" y="4292600"/>
            <a:ext cx="5146675" cy="1897063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65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5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63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Key Parts of Planning</a:t>
            </a:r>
          </a:p>
        </p:txBody>
      </p:sp>
      <p:sp>
        <p:nvSpPr>
          <p:cNvPr id="625671" name="Text Box 7"/>
          <p:cNvSpPr txBox="1">
            <a:spLocks noChangeArrowheads="1"/>
          </p:cNvSpPr>
          <p:nvPr/>
        </p:nvSpPr>
        <p:spPr bwMode="auto">
          <a:xfrm>
            <a:off x="2284413" y="1827213"/>
            <a:ext cx="4570412" cy="10969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Accept Client and Perform</a:t>
            </a:r>
          </a:p>
          <a:p>
            <a:pPr algn="ctr"/>
            <a:r>
              <a:rPr lang="en-US"/>
              <a:t>Initial Planning</a:t>
            </a:r>
          </a:p>
        </p:txBody>
      </p:sp>
      <p:sp>
        <p:nvSpPr>
          <p:cNvPr id="625672" name="Text Box 8"/>
          <p:cNvSpPr txBox="1">
            <a:spLocks noChangeArrowheads="1"/>
          </p:cNvSpPr>
          <p:nvPr/>
        </p:nvSpPr>
        <p:spPr bwMode="auto">
          <a:xfrm>
            <a:off x="455613" y="3198813"/>
            <a:ext cx="2741612" cy="15541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New client</a:t>
            </a:r>
          </a:p>
          <a:p>
            <a:pPr algn="ctr"/>
            <a:r>
              <a:rPr lang="en-US"/>
              <a:t>acceptance and</a:t>
            </a:r>
          </a:p>
          <a:p>
            <a:pPr algn="ctr"/>
            <a:r>
              <a:rPr lang="en-US"/>
              <a:t>continuance</a:t>
            </a:r>
          </a:p>
        </p:txBody>
      </p:sp>
      <p:sp>
        <p:nvSpPr>
          <p:cNvPr id="625673" name="Text Box 9"/>
          <p:cNvSpPr txBox="1">
            <a:spLocks noChangeArrowheads="1"/>
          </p:cNvSpPr>
          <p:nvPr/>
        </p:nvSpPr>
        <p:spPr bwMode="auto">
          <a:xfrm>
            <a:off x="455613" y="4935538"/>
            <a:ext cx="2741612" cy="15541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Identify client’s</a:t>
            </a:r>
          </a:p>
          <a:p>
            <a:pPr algn="ctr"/>
            <a:r>
              <a:rPr lang="en-US"/>
              <a:t>reasons for</a:t>
            </a:r>
          </a:p>
          <a:p>
            <a:pPr algn="ctr"/>
            <a:r>
              <a:rPr lang="en-US"/>
              <a:t>the audit</a:t>
            </a:r>
          </a:p>
        </p:txBody>
      </p:sp>
      <p:sp>
        <p:nvSpPr>
          <p:cNvPr id="625674" name="Text Box 10"/>
          <p:cNvSpPr txBox="1">
            <a:spLocks noChangeArrowheads="1"/>
          </p:cNvSpPr>
          <p:nvPr/>
        </p:nvSpPr>
        <p:spPr bwMode="auto">
          <a:xfrm>
            <a:off x="5940425" y="3203575"/>
            <a:ext cx="2741613" cy="1554163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Obtain an</a:t>
            </a:r>
          </a:p>
          <a:p>
            <a:pPr algn="ctr"/>
            <a:r>
              <a:rPr lang="en-US"/>
              <a:t>understanding</a:t>
            </a:r>
          </a:p>
          <a:p>
            <a:pPr algn="ctr"/>
            <a:r>
              <a:rPr lang="en-US"/>
              <a:t>with client</a:t>
            </a:r>
          </a:p>
        </p:txBody>
      </p:sp>
      <p:sp>
        <p:nvSpPr>
          <p:cNvPr id="625675" name="Text Box 11"/>
          <p:cNvSpPr txBox="1">
            <a:spLocks noChangeArrowheads="1"/>
          </p:cNvSpPr>
          <p:nvPr/>
        </p:nvSpPr>
        <p:spPr bwMode="auto">
          <a:xfrm>
            <a:off x="5940425" y="4937125"/>
            <a:ext cx="2741613" cy="1554163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Staff the</a:t>
            </a:r>
          </a:p>
          <a:p>
            <a:pPr algn="ctr"/>
            <a:r>
              <a:rPr lang="en-US"/>
              <a:t>engagement</a:t>
            </a:r>
          </a:p>
        </p:txBody>
      </p:sp>
      <p:cxnSp>
        <p:nvCxnSpPr>
          <p:cNvPr id="625676" name="AutoShape 12"/>
          <p:cNvCxnSpPr>
            <a:cxnSpLocks noChangeShapeType="1"/>
            <a:stCxn id="625671" idx="1"/>
            <a:endCxn id="625672" idx="0"/>
          </p:cNvCxnSpPr>
          <p:nvPr/>
        </p:nvCxnSpPr>
        <p:spPr bwMode="auto">
          <a:xfrm rot="10800000" flipV="1">
            <a:off x="1827213" y="2376488"/>
            <a:ext cx="457200" cy="822325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  <p:cxnSp>
        <p:nvCxnSpPr>
          <p:cNvPr id="625677" name="AutoShape 13"/>
          <p:cNvCxnSpPr>
            <a:cxnSpLocks noChangeShapeType="1"/>
            <a:stCxn id="625671" idx="2"/>
            <a:endCxn id="625673" idx="3"/>
          </p:cNvCxnSpPr>
          <p:nvPr/>
        </p:nvCxnSpPr>
        <p:spPr bwMode="auto">
          <a:xfrm rot="5400000">
            <a:off x="2489200" y="3632200"/>
            <a:ext cx="2789238" cy="1373188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  <p:cxnSp>
        <p:nvCxnSpPr>
          <p:cNvPr id="625678" name="AutoShape 14"/>
          <p:cNvCxnSpPr>
            <a:cxnSpLocks noChangeShapeType="1"/>
            <a:stCxn id="625671" idx="3"/>
            <a:endCxn id="625674" idx="0"/>
          </p:cNvCxnSpPr>
          <p:nvPr/>
        </p:nvCxnSpPr>
        <p:spPr bwMode="auto">
          <a:xfrm>
            <a:off x="6854825" y="2376488"/>
            <a:ext cx="457200" cy="827087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  <p:cxnSp>
        <p:nvCxnSpPr>
          <p:cNvPr id="625679" name="AutoShape 15"/>
          <p:cNvCxnSpPr>
            <a:cxnSpLocks noChangeShapeType="1"/>
            <a:stCxn id="625671" idx="2"/>
            <a:endCxn id="625675" idx="1"/>
          </p:cNvCxnSpPr>
          <p:nvPr/>
        </p:nvCxnSpPr>
        <p:spPr bwMode="auto">
          <a:xfrm rot="16200000" flipH="1">
            <a:off x="3860006" y="3634582"/>
            <a:ext cx="2790825" cy="1370012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</p:spTree>
  </p:cSld>
  <p:clrMapOvr>
    <a:masterClrMapping/>
  </p:clrMapOvr>
  <p:transition>
    <p:wipe dir="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Key Parts of Planning</a:t>
            </a:r>
          </a:p>
        </p:txBody>
      </p:sp>
      <p:sp>
        <p:nvSpPr>
          <p:cNvPr id="656387" name="Text Box 3"/>
          <p:cNvSpPr txBox="1">
            <a:spLocks noChangeArrowheads="1"/>
          </p:cNvSpPr>
          <p:nvPr/>
        </p:nvSpPr>
        <p:spPr bwMode="auto">
          <a:xfrm>
            <a:off x="2284413" y="1827213"/>
            <a:ext cx="4570412" cy="10969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Understand the Client’s</a:t>
            </a:r>
          </a:p>
          <a:p>
            <a:pPr algn="ctr"/>
            <a:r>
              <a:rPr lang="en-US"/>
              <a:t>Business and Industry</a:t>
            </a:r>
          </a:p>
        </p:txBody>
      </p:sp>
      <p:sp>
        <p:nvSpPr>
          <p:cNvPr id="656388" name="Text Box 4"/>
          <p:cNvSpPr txBox="1">
            <a:spLocks noChangeArrowheads="1"/>
          </p:cNvSpPr>
          <p:nvPr/>
        </p:nvSpPr>
        <p:spPr bwMode="auto">
          <a:xfrm>
            <a:off x="547688" y="3656013"/>
            <a:ext cx="3473450" cy="210185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Understand</a:t>
            </a:r>
          </a:p>
          <a:p>
            <a:pPr algn="ctr"/>
            <a:r>
              <a:rPr lang="en-US"/>
              <a:t>client’s industry</a:t>
            </a:r>
          </a:p>
          <a:p>
            <a:pPr algn="ctr"/>
            <a:r>
              <a:rPr lang="en-US"/>
              <a:t>and external</a:t>
            </a:r>
          </a:p>
          <a:p>
            <a:pPr algn="ctr"/>
            <a:r>
              <a:rPr lang="en-US"/>
              <a:t>environment </a:t>
            </a:r>
          </a:p>
        </p:txBody>
      </p:sp>
      <p:sp>
        <p:nvSpPr>
          <p:cNvPr id="656390" name="Text Box 6"/>
          <p:cNvSpPr txBox="1">
            <a:spLocks noChangeArrowheads="1"/>
          </p:cNvSpPr>
          <p:nvPr/>
        </p:nvSpPr>
        <p:spPr bwMode="auto">
          <a:xfrm>
            <a:off x="5118100" y="3656013"/>
            <a:ext cx="3473450" cy="210185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Understand</a:t>
            </a:r>
          </a:p>
          <a:p>
            <a:pPr algn="ctr"/>
            <a:r>
              <a:rPr lang="en-US"/>
              <a:t>client’s operations,</a:t>
            </a:r>
          </a:p>
          <a:p>
            <a:pPr algn="ctr"/>
            <a:r>
              <a:rPr lang="en-US"/>
              <a:t>strategies, and</a:t>
            </a:r>
          </a:p>
          <a:p>
            <a:pPr algn="ctr"/>
            <a:r>
              <a:rPr lang="en-US"/>
              <a:t>performance system</a:t>
            </a:r>
          </a:p>
        </p:txBody>
      </p:sp>
      <p:cxnSp>
        <p:nvCxnSpPr>
          <p:cNvPr id="656392" name="AutoShape 8"/>
          <p:cNvCxnSpPr>
            <a:cxnSpLocks noChangeShapeType="1"/>
            <a:stCxn id="656387" idx="2"/>
            <a:endCxn id="656388" idx="0"/>
          </p:cNvCxnSpPr>
          <p:nvPr/>
        </p:nvCxnSpPr>
        <p:spPr bwMode="auto">
          <a:xfrm rot="5400000">
            <a:off x="3061494" y="2147094"/>
            <a:ext cx="731838" cy="2286000"/>
          </a:xfrm>
          <a:prstGeom prst="bentConnector3">
            <a:avLst>
              <a:gd name="adj1" fmla="val 49894"/>
            </a:avLst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  <p:cxnSp>
        <p:nvCxnSpPr>
          <p:cNvPr id="656394" name="AutoShape 10"/>
          <p:cNvCxnSpPr>
            <a:cxnSpLocks noChangeShapeType="1"/>
            <a:stCxn id="656387" idx="2"/>
            <a:endCxn id="656390" idx="0"/>
          </p:cNvCxnSpPr>
          <p:nvPr/>
        </p:nvCxnSpPr>
        <p:spPr bwMode="auto">
          <a:xfrm rot="16200000" flipH="1">
            <a:off x="5346700" y="2147888"/>
            <a:ext cx="731838" cy="2284412"/>
          </a:xfrm>
          <a:prstGeom prst="bentConnector3">
            <a:avLst>
              <a:gd name="adj1" fmla="val 49894"/>
            </a:avLst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</p:spTree>
  </p:cSld>
  <p:clrMapOvr>
    <a:masterClrMapping/>
  </p:clrMapOvr>
  <p:transition>
    <p:wipe dir="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Key Parts of Planning</a:t>
            </a:r>
          </a:p>
        </p:txBody>
      </p:sp>
      <p:sp>
        <p:nvSpPr>
          <p:cNvPr id="657411" name="Text Box 3"/>
          <p:cNvSpPr txBox="1">
            <a:spLocks noChangeArrowheads="1"/>
          </p:cNvSpPr>
          <p:nvPr/>
        </p:nvSpPr>
        <p:spPr bwMode="auto">
          <a:xfrm>
            <a:off x="2284413" y="1827213"/>
            <a:ext cx="4570412" cy="10969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Assess Client</a:t>
            </a:r>
          </a:p>
          <a:p>
            <a:pPr algn="ctr"/>
            <a:r>
              <a:rPr lang="en-US"/>
              <a:t>Business Risk</a:t>
            </a:r>
          </a:p>
        </p:txBody>
      </p:sp>
      <p:sp>
        <p:nvSpPr>
          <p:cNvPr id="657412" name="Text Box 4"/>
          <p:cNvSpPr txBox="1">
            <a:spLocks noChangeArrowheads="1"/>
          </p:cNvSpPr>
          <p:nvPr/>
        </p:nvSpPr>
        <p:spPr bwMode="auto">
          <a:xfrm>
            <a:off x="455613" y="3152775"/>
            <a:ext cx="2468562" cy="1554163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Assess client</a:t>
            </a:r>
          </a:p>
          <a:p>
            <a:pPr algn="ctr"/>
            <a:r>
              <a:rPr lang="en-US"/>
              <a:t>business risk</a:t>
            </a:r>
          </a:p>
        </p:txBody>
      </p:sp>
      <p:sp>
        <p:nvSpPr>
          <p:cNvPr id="657413" name="Text Box 5"/>
          <p:cNvSpPr txBox="1">
            <a:spLocks noChangeArrowheads="1"/>
          </p:cNvSpPr>
          <p:nvPr/>
        </p:nvSpPr>
        <p:spPr bwMode="auto">
          <a:xfrm>
            <a:off x="2284413" y="4935538"/>
            <a:ext cx="4570412" cy="15541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Evaluate management</a:t>
            </a:r>
          </a:p>
          <a:p>
            <a:pPr algn="ctr"/>
            <a:r>
              <a:rPr lang="en-US"/>
              <a:t>business controls</a:t>
            </a:r>
          </a:p>
          <a:p>
            <a:pPr algn="ctr"/>
            <a:r>
              <a:rPr lang="en-US"/>
              <a:t>affecting business risk</a:t>
            </a:r>
          </a:p>
        </p:txBody>
      </p:sp>
      <p:cxnSp>
        <p:nvCxnSpPr>
          <p:cNvPr id="657415" name="AutoShape 7"/>
          <p:cNvCxnSpPr>
            <a:cxnSpLocks noChangeShapeType="1"/>
            <a:stCxn id="657411" idx="2"/>
            <a:endCxn id="657413" idx="0"/>
          </p:cNvCxnSpPr>
          <p:nvPr/>
        </p:nvCxnSpPr>
        <p:spPr bwMode="auto">
          <a:xfrm rot="5400000">
            <a:off x="3564731" y="3929857"/>
            <a:ext cx="2011363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  <p:sp>
        <p:nvSpPr>
          <p:cNvPr id="657416" name="Text Box 8"/>
          <p:cNvSpPr txBox="1">
            <a:spLocks noChangeArrowheads="1"/>
          </p:cNvSpPr>
          <p:nvPr/>
        </p:nvSpPr>
        <p:spPr bwMode="auto">
          <a:xfrm>
            <a:off x="6215063" y="3152775"/>
            <a:ext cx="2468562" cy="1554163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Assess risk</a:t>
            </a:r>
          </a:p>
          <a:p>
            <a:pPr algn="ctr"/>
            <a:r>
              <a:rPr lang="en-US"/>
              <a:t>of material</a:t>
            </a:r>
          </a:p>
          <a:p>
            <a:pPr algn="ctr"/>
            <a:r>
              <a:rPr lang="en-US"/>
              <a:t>misstatements</a:t>
            </a:r>
          </a:p>
        </p:txBody>
      </p:sp>
      <p:cxnSp>
        <p:nvCxnSpPr>
          <p:cNvPr id="657417" name="AutoShape 9"/>
          <p:cNvCxnSpPr>
            <a:cxnSpLocks noChangeShapeType="1"/>
            <a:stCxn id="657411" idx="1"/>
            <a:endCxn id="657412" idx="0"/>
          </p:cNvCxnSpPr>
          <p:nvPr/>
        </p:nvCxnSpPr>
        <p:spPr bwMode="auto">
          <a:xfrm rot="10800000" flipV="1">
            <a:off x="1690688" y="2376488"/>
            <a:ext cx="593725" cy="776287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  <p:cxnSp>
        <p:nvCxnSpPr>
          <p:cNvPr id="657418" name="AutoShape 10"/>
          <p:cNvCxnSpPr>
            <a:cxnSpLocks noChangeShapeType="1"/>
            <a:stCxn id="657411" idx="3"/>
            <a:endCxn id="657416" idx="0"/>
          </p:cNvCxnSpPr>
          <p:nvPr/>
        </p:nvCxnSpPr>
        <p:spPr bwMode="auto">
          <a:xfrm>
            <a:off x="6854825" y="2376488"/>
            <a:ext cx="595313" cy="776287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</p:spTree>
  </p:cSld>
  <p:clrMapOvr>
    <a:masterClrMapping/>
  </p:clrMapOvr>
  <p:transition>
    <p:wipe dir="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Key Parts of Planning</a:t>
            </a:r>
          </a:p>
        </p:txBody>
      </p:sp>
      <p:sp>
        <p:nvSpPr>
          <p:cNvPr id="658435" name="Text Box 3"/>
          <p:cNvSpPr txBox="1">
            <a:spLocks noChangeArrowheads="1"/>
          </p:cNvSpPr>
          <p:nvPr/>
        </p:nvSpPr>
        <p:spPr bwMode="auto">
          <a:xfrm>
            <a:off x="2284413" y="1827213"/>
            <a:ext cx="4570412" cy="1096962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Perform Preliminary</a:t>
            </a:r>
          </a:p>
          <a:p>
            <a:pPr algn="ctr"/>
            <a:r>
              <a:rPr lang="en-US"/>
              <a:t>Analytical Procedures</a:t>
            </a:r>
          </a:p>
        </p:txBody>
      </p:sp>
      <p:pic>
        <p:nvPicPr>
          <p:cNvPr id="658442" name="Picture 10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27688" y="3751263"/>
            <a:ext cx="3522662" cy="27543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500"/>
                                        <p:tgtEl>
                                          <p:spTgt spid="65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6</a:t>
            </a:r>
          </a:p>
        </p:txBody>
      </p:sp>
      <p:sp>
        <p:nvSpPr>
          <p:cNvPr id="586755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State the purposes of analytical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procedures and the timing of 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each purpose.</a:t>
            </a:r>
          </a:p>
        </p:txBody>
      </p:sp>
    </p:spTree>
  </p:cSld>
  <p:clrMapOvr>
    <a:masterClrMapping/>
  </p:clrMapOvr>
  <p:transition>
    <p:wipe dir="r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Analytical Procedures</a:t>
            </a:r>
          </a:p>
        </p:txBody>
      </p:sp>
      <p:sp>
        <p:nvSpPr>
          <p:cNvPr id="637955" name="Rectangle 3"/>
          <p:cNvSpPr>
            <a:spLocks noChangeArrowheads="1"/>
          </p:cNvSpPr>
          <p:nvPr/>
        </p:nvSpPr>
        <p:spPr bwMode="auto">
          <a:xfrm>
            <a:off x="912813" y="2284413"/>
            <a:ext cx="7313612" cy="15541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Analytical procedures use comparisons and</a:t>
            </a:r>
          </a:p>
          <a:p>
            <a:pPr algn="ctr" eaLnBrk="0" hangingPunct="0"/>
            <a:r>
              <a:rPr lang="en-US"/>
              <a:t>relationships to assess whether account</a:t>
            </a:r>
          </a:p>
          <a:p>
            <a:pPr algn="ctr" eaLnBrk="0" hangingPunct="0"/>
            <a:r>
              <a:rPr lang="en-US"/>
              <a:t>balances or other data appear reasonable.</a:t>
            </a:r>
          </a:p>
        </p:txBody>
      </p:sp>
      <p:sp>
        <p:nvSpPr>
          <p:cNvPr id="637956" name="Rectangle 4"/>
          <p:cNvSpPr>
            <a:spLocks noChangeArrowheads="1"/>
          </p:cNvSpPr>
          <p:nvPr/>
        </p:nvSpPr>
        <p:spPr bwMode="auto">
          <a:xfrm>
            <a:off x="912813" y="3838575"/>
            <a:ext cx="7313612" cy="10969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SAS 56 emphasizes the expectations</a:t>
            </a:r>
          </a:p>
          <a:p>
            <a:pPr algn="ctr" eaLnBrk="0" hangingPunct="0"/>
            <a:r>
              <a:rPr lang="en-US"/>
              <a:t>developed by the auditor.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37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637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7955" grpId="0" animBg="1" autoUpdateAnimBg="0"/>
      <p:bldP spid="637956" grpId="0" animBg="1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Timing and Purpose of Analytical Procedures</a:t>
            </a:r>
          </a:p>
        </p:txBody>
      </p:sp>
      <p:sp>
        <p:nvSpPr>
          <p:cNvPr id="634887" name="Text Box 7"/>
          <p:cNvSpPr txBox="1">
            <a:spLocks noChangeArrowheads="1"/>
          </p:cNvSpPr>
          <p:nvPr/>
        </p:nvSpPr>
        <p:spPr bwMode="auto">
          <a:xfrm>
            <a:off x="5667375" y="1919288"/>
            <a:ext cx="3290888" cy="10969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b="1">
                <a:solidFill>
                  <a:srgbClr val="FFFF00"/>
                </a:solidFill>
              </a:rPr>
              <a:t>(Required)</a:t>
            </a:r>
          </a:p>
          <a:p>
            <a:pPr algn="ctr"/>
            <a:r>
              <a:rPr lang="en-US"/>
              <a:t>Planning Phase</a:t>
            </a:r>
          </a:p>
        </p:txBody>
      </p:sp>
      <p:sp>
        <p:nvSpPr>
          <p:cNvPr id="634888" name="Text Box 8"/>
          <p:cNvSpPr txBox="1">
            <a:spLocks noChangeArrowheads="1"/>
          </p:cNvSpPr>
          <p:nvPr/>
        </p:nvSpPr>
        <p:spPr bwMode="auto">
          <a:xfrm>
            <a:off x="182563" y="1919288"/>
            <a:ext cx="5484812" cy="10969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Purpose</a:t>
            </a:r>
          </a:p>
        </p:txBody>
      </p:sp>
      <p:sp>
        <p:nvSpPr>
          <p:cNvPr id="634889" name="Text Box 9"/>
          <p:cNvSpPr txBox="1">
            <a:spLocks noChangeArrowheads="1"/>
          </p:cNvSpPr>
          <p:nvPr/>
        </p:nvSpPr>
        <p:spPr bwMode="auto">
          <a:xfrm>
            <a:off x="182563" y="3016250"/>
            <a:ext cx="5484812" cy="10969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Understand client’s</a:t>
            </a:r>
          </a:p>
          <a:p>
            <a:pPr algn="ctr"/>
            <a:r>
              <a:rPr lang="en-US"/>
              <a:t>industry and business</a:t>
            </a:r>
          </a:p>
        </p:txBody>
      </p:sp>
      <p:sp>
        <p:nvSpPr>
          <p:cNvPr id="634890" name="Text Box 10"/>
          <p:cNvSpPr txBox="1">
            <a:spLocks noChangeArrowheads="1"/>
          </p:cNvSpPr>
          <p:nvPr/>
        </p:nvSpPr>
        <p:spPr bwMode="auto">
          <a:xfrm>
            <a:off x="179388" y="4113213"/>
            <a:ext cx="5484812" cy="6397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Assess going concern</a:t>
            </a:r>
          </a:p>
        </p:txBody>
      </p:sp>
      <p:sp>
        <p:nvSpPr>
          <p:cNvPr id="634891" name="Text Box 11"/>
          <p:cNvSpPr txBox="1">
            <a:spLocks noChangeArrowheads="1"/>
          </p:cNvSpPr>
          <p:nvPr/>
        </p:nvSpPr>
        <p:spPr bwMode="auto">
          <a:xfrm>
            <a:off x="182563" y="4752975"/>
            <a:ext cx="5484812" cy="10969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100000">
                <a:srgbClr val="969696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Indicate possible misstatements</a:t>
            </a:r>
          </a:p>
          <a:p>
            <a:pPr algn="ctr"/>
            <a:r>
              <a:rPr lang="en-US"/>
              <a:t>(attention directing)</a:t>
            </a:r>
          </a:p>
        </p:txBody>
      </p:sp>
      <p:sp>
        <p:nvSpPr>
          <p:cNvPr id="634892" name="Text Box 12"/>
          <p:cNvSpPr txBox="1">
            <a:spLocks noChangeArrowheads="1"/>
          </p:cNvSpPr>
          <p:nvPr/>
        </p:nvSpPr>
        <p:spPr bwMode="auto">
          <a:xfrm>
            <a:off x="182563" y="5849938"/>
            <a:ext cx="5484812" cy="639762"/>
          </a:xfrm>
          <a:prstGeom prst="rect">
            <a:avLst/>
          </a:prstGeom>
          <a:gradFill rotWithShape="0">
            <a:gsLst>
              <a:gs pos="0">
                <a:srgbClr val="CC3399">
                  <a:gamma/>
                  <a:shade val="46275"/>
                  <a:invGamma/>
                </a:srgbClr>
              </a:gs>
              <a:gs pos="100000">
                <a:srgbClr val="CC3399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Reduce detailed tests</a:t>
            </a:r>
          </a:p>
        </p:txBody>
      </p:sp>
      <p:sp>
        <p:nvSpPr>
          <p:cNvPr id="634893" name="Text Box 13"/>
          <p:cNvSpPr txBox="1">
            <a:spLocks noChangeArrowheads="1"/>
          </p:cNvSpPr>
          <p:nvPr/>
        </p:nvSpPr>
        <p:spPr bwMode="auto">
          <a:xfrm>
            <a:off x="5667375" y="3016250"/>
            <a:ext cx="3290888" cy="10969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Primary purpose</a:t>
            </a:r>
          </a:p>
        </p:txBody>
      </p:sp>
      <p:sp>
        <p:nvSpPr>
          <p:cNvPr id="634894" name="Text Box 14"/>
          <p:cNvSpPr txBox="1">
            <a:spLocks noChangeArrowheads="1"/>
          </p:cNvSpPr>
          <p:nvPr/>
        </p:nvSpPr>
        <p:spPr bwMode="auto">
          <a:xfrm>
            <a:off x="5667375" y="4113213"/>
            <a:ext cx="3290888" cy="6397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Secondary purpose</a:t>
            </a:r>
          </a:p>
        </p:txBody>
      </p:sp>
      <p:sp>
        <p:nvSpPr>
          <p:cNvPr id="634895" name="Text Box 15"/>
          <p:cNvSpPr txBox="1">
            <a:spLocks noChangeArrowheads="1"/>
          </p:cNvSpPr>
          <p:nvPr/>
        </p:nvSpPr>
        <p:spPr bwMode="auto">
          <a:xfrm>
            <a:off x="5667375" y="4752975"/>
            <a:ext cx="3290888" cy="1096963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Primary purpose</a:t>
            </a:r>
          </a:p>
        </p:txBody>
      </p:sp>
      <p:sp>
        <p:nvSpPr>
          <p:cNvPr id="634896" name="Text Box 16"/>
          <p:cNvSpPr txBox="1">
            <a:spLocks noChangeArrowheads="1"/>
          </p:cNvSpPr>
          <p:nvPr/>
        </p:nvSpPr>
        <p:spPr bwMode="auto">
          <a:xfrm>
            <a:off x="5667375" y="5849938"/>
            <a:ext cx="3290888" cy="639762"/>
          </a:xfrm>
          <a:prstGeom prst="rect">
            <a:avLst/>
          </a:prstGeom>
          <a:gradFill rotWithShape="0">
            <a:gsLst>
              <a:gs pos="0">
                <a:srgbClr val="CC3399"/>
              </a:gs>
              <a:gs pos="100000">
                <a:srgbClr val="CC3399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Secondary purpose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4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34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34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34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34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34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34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34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634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34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887" grpId="0" animBg="1" autoUpdateAnimBg="0"/>
      <p:bldP spid="634888" grpId="0" animBg="1" autoUpdateAnimBg="0"/>
      <p:bldP spid="634889" grpId="0" animBg="1" autoUpdateAnimBg="0"/>
      <p:bldP spid="634890" grpId="0" animBg="1" autoUpdateAnimBg="0"/>
      <p:bldP spid="634891" grpId="0" animBg="1" autoUpdateAnimBg="0"/>
      <p:bldP spid="634892" grpId="0" animBg="1" autoUpdateAnimBg="0"/>
      <p:bldP spid="634893" grpId="0" animBg="1" autoUpdateAnimBg="0"/>
      <p:bldP spid="634894" grpId="0" animBg="1" autoUpdateAnimBg="0"/>
      <p:bldP spid="634895" grpId="0" animBg="1" autoUpdateAnimBg="0"/>
      <p:bldP spid="634896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Planning</a:t>
            </a:r>
          </a:p>
        </p:txBody>
      </p:sp>
      <p:sp>
        <p:nvSpPr>
          <p:cNvPr id="674819" name="AutoShape 3"/>
          <p:cNvSpPr>
            <a:spLocks noChangeArrowheads="1"/>
          </p:cNvSpPr>
          <p:nvPr/>
        </p:nvSpPr>
        <p:spPr bwMode="auto">
          <a:xfrm>
            <a:off x="455613" y="2009775"/>
            <a:ext cx="8226425" cy="1462088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The work is to be adequately planned, and</a:t>
            </a:r>
          </a:p>
          <a:p>
            <a:pPr algn="ctr" eaLnBrk="0" hangingPunct="0"/>
            <a:r>
              <a:rPr lang="en-US"/>
              <a:t>assistants, if any, are to be properly supervised.</a:t>
            </a:r>
          </a:p>
        </p:txBody>
      </p:sp>
      <p:sp>
        <p:nvSpPr>
          <p:cNvPr id="674820" name="AutoShape 4"/>
          <p:cNvSpPr>
            <a:spLocks noChangeArrowheads="1"/>
          </p:cNvSpPr>
          <p:nvPr/>
        </p:nvSpPr>
        <p:spPr bwMode="auto">
          <a:xfrm>
            <a:off x="455613" y="3656013"/>
            <a:ext cx="8226425" cy="1279525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Acceptable audit risk</a:t>
            </a:r>
          </a:p>
        </p:txBody>
      </p:sp>
      <p:sp>
        <p:nvSpPr>
          <p:cNvPr id="674821" name="AutoShape 5"/>
          <p:cNvSpPr>
            <a:spLocks noChangeArrowheads="1"/>
          </p:cNvSpPr>
          <p:nvPr/>
        </p:nvSpPr>
        <p:spPr bwMode="auto">
          <a:xfrm>
            <a:off x="455613" y="5118100"/>
            <a:ext cx="8226425" cy="1279525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Inherent risk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7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67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67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4819" grpId="0" animBg="1" autoUpdateAnimBg="0"/>
      <p:bldP spid="674820" grpId="0" animBg="1" autoUpdateAnimBg="0"/>
      <p:bldP spid="674821" grpId="0" animBg="1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Timing and Purpose of Analytical Procedures</a:t>
            </a:r>
          </a:p>
        </p:txBody>
      </p:sp>
      <p:sp>
        <p:nvSpPr>
          <p:cNvPr id="659459" name="Text Box 3"/>
          <p:cNvSpPr txBox="1">
            <a:spLocks noChangeArrowheads="1"/>
          </p:cNvSpPr>
          <p:nvPr/>
        </p:nvSpPr>
        <p:spPr bwMode="auto">
          <a:xfrm>
            <a:off x="5667375" y="1919288"/>
            <a:ext cx="3290888" cy="10969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Testing</a:t>
            </a:r>
          </a:p>
          <a:p>
            <a:pPr algn="ctr"/>
            <a:r>
              <a:rPr lang="en-US"/>
              <a:t>Phase</a:t>
            </a:r>
          </a:p>
        </p:txBody>
      </p:sp>
      <p:sp>
        <p:nvSpPr>
          <p:cNvPr id="659460" name="Text Box 4"/>
          <p:cNvSpPr txBox="1">
            <a:spLocks noChangeArrowheads="1"/>
          </p:cNvSpPr>
          <p:nvPr/>
        </p:nvSpPr>
        <p:spPr bwMode="auto">
          <a:xfrm>
            <a:off x="182563" y="1919288"/>
            <a:ext cx="5484812" cy="10969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Purpose</a:t>
            </a:r>
          </a:p>
        </p:txBody>
      </p:sp>
      <p:sp>
        <p:nvSpPr>
          <p:cNvPr id="659461" name="Text Box 5"/>
          <p:cNvSpPr txBox="1">
            <a:spLocks noChangeArrowheads="1"/>
          </p:cNvSpPr>
          <p:nvPr/>
        </p:nvSpPr>
        <p:spPr bwMode="auto">
          <a:xfrm>
            <a:off x="182563" y="3016250"/>
            <a:ext cx="5484812" cy="10969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Understand client’s</a:t>
            </a:r>
          </a:p>
          <a:p>
            <a:pPr algn="ctr"/>
            <a:r>
              <a:rPr lang="en-US"/>
              <a:t>industry and business</a:t>
            </a:r>
          </a:p>
        </p:txBody>
      </p:sp>
      <p:sp>
        <p:nvSpPr>
          <p:cNvPr id="659462" name="Text Box 6"/>
          <p:cNvSpPr txBox="1">
            <a:spLocks noChangeArrowheads="1"/>
          </p:cNvSpPr>
          <p:nvPr/>
        </p:nvSpPr>
        <p:spPr bwMode="auto">
          <a:xfrm>
            <a:off x="179388" y="4113213"/>
            <a:ext cx="5484812" cy="6397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Assess going concern</a:t>
            </a:r>
          </a:p>
        </p:txBody>
      </p:sp>
      <p:sp>
        <p:nvSpPr>
          <p:cNvPr id="659463" name="Text Box 7"/>
          <p:cNvSpPr txBox="1">
            <a:spLocks noChangeArrowheads="1"/>
          </p:cNvSpPr>
          <p:nvPr/>
        </p:nvSpPr>
        <p:spPr bwMode="auto">
          <a:xfrm>
            <a:off x="182563" y="4752975"/>
            <a:ext cx="5484812" cy="10969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100000">
                <a:srgbClr val="969696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Indicate possible misstatements</a:t>
            </a:r>
          </a:p>
          <a:p>
            <a:pPr algn="ctr"/>
            <a:r>
              <a:rPr lang="en-US"/>
              <a:t>(attention directing)</a:t>
            </a:r>
          </a:p>
        </p:txBody>
      </p:sp>
      <p:sp>
        <p:nvSpPr>
          <p:cNvPr id="659464" name="Text Box 8"/>
          <p:cNvSpPr txBox="1">
            <a:spLocks noChangeArrowheads="1"/>
          </p:cNvSpPr>
          <p:nvPr/>
        </p:nvSpPr>
        <p:spPr bwMode="auto">
          <a:xfrm>
            <a:off x="182563" y="5849938"/>
            <a:ext cx="5484812" cy="639762"/>
          </a:xfrm>
          <a:prstGeom prst="rect">
            <a:avLst/>
          </a:prstGeom>
          <a:gradFill rotWithShape="0">
            <a:gsLst>
              <a:gs pos="0">
                <a:srgbClr val="CC3399">
                  <a:gamma/>
                  <a:shade val="46275"/>
                  <a:invGamma/>
                </a:srgbClr>
              </a:gs>
              <a:gs pos="100000">
                <a:srgbClr val="CC3399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Reduce detailed tests</a:t>
            </a:r>
          </a:p>
        </p:txBody>
      </p:sp>
      <p:sp>
        <p:nvSpPr>
          <p:cNvPr id="659465" name="Text Box 9"/>
          <p:cNvSpPr txBox="1">
            <a:spLocks noChangeArrowheads="1"/>
          </p:cNvSpPr>
          <p:nvPr/>
        </p:nvSpPr>
        <p:spPr bwMode="auto">
          <a:xfrm>
            <a:off x="5667375" y="3016250"/>
            <a:ext cx="3290888" cy="10969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659466" name="Text Box 10"/>
          <p:cNvSpPr txBox="1">
            <a:spLocks noChangeArrowheads="1"/>
          </p:cNvSpPr>
          <p:nvPr/>
        </p:nvSpPr>
        <p:spPr bwMode="auto">
          <a:xfrm>
            <a:off x="5667375" y="4113213"/>
            <a:ext cx="3290888" cy="6397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endParaRPr lang="en-US"/>
          </a:p>
        </p:txBody>
      </p:sp>
      <p:sp>
        <p:nvSpPr>
          <p:cNvPr id="659467" name="Text Box 11"/>
          <p:cNvSpPr txBox="1">
            <a:spLocks noChangeArrowheads="1"/>
          </p:cNvSpPr>
          <p:nvPr/>
        </p:nvSpPr>
        <p:spPr bwMode="auto">
          <a:xfrm>
            <a:off x="5667375" y="4752975"/>
            <a:ext cx="3290888" cy="1096963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Secondary purpose</a:t>
            </a:r>
          </a:p>
        </p:txBody>
      </p:sp>
      <p:sp>
        <p:nvSpPr>
          <p:cNvPr id="659468" name="Text Box 12"/>
          <p:cNvSpPr txBox="1">
            <a:spLocks noChangeArrowheads="1"/>
          </p:cNvSpPr>
          <p:nvPr/>
        </p:nvSpPr>
        <p:spPr bwMode="auto">
          <a:xfrm>
            <a:off x="5667375" y="5849938"/>
            <a:ext cx="3290888" cy="639762"/>
          </a:xfrm>
          <a:prstGeom prst="rect">
            <a:avLst/>
          </a:prstGeom>
          <a:gradFill rotWithShape="0">
            <a:gsLst>
              <a:gs pos="0">
                <a:srgbClr val="CC3399"/>
              </a:gs>
              <a:gs pos="100000">
                <a:srgbClr val="CC3399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Primary purpose</a:t>
            </a:r>
          </a:p>
        </p:txBody>
      </p:sp>
    </p:spTree>
  </p:cSld>
  <p:clrMapOvr>
    <a:masterClrMapping/>
  </p:clrMapOvr>
  <p:transition>
    <p:wipe dir="r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Timing and Purpose of Analytical Procedures</a:t>
            </a:r>
          </a:p>
        </p:txBody>
      </p:sp>
      <p:sp>
        <p:nvSpPr>
          <p:cNvPr id="660483" name="Text Box 3"/>
          <p:cNvSpPr txBox="1">
            <a:spLocks noChangeArrowheads="1"/>
          </p:cNvSpPr>
          <p:nvPr/>
        </p:nvSpPr>
        <p:spPr bwMode="auto">
          <a:xfrm>
            <a:off x="5667375" y="1919288"/>
            <a:ext cx="3290888" cy="10969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b="1">
                <a:solidFill>
                  <a:srgbClr val="FFFF00"/>
                </a:solidFill>
              </a:rPr>
              <a:t>(Required)</a:t>
            </a:r>
          </a:p>
          <a:p>
            <a:pPr algn="ctr"/>
            <a:r>
              <a:rPr lang="en-US"/>
              <a:t>Completion Phase</a:t>
            </a:r>
          </a:p>
        </p:txBody>
      </p:sp>
      <p:sp>
        <p:nvSpPr>
          <p:cNvPr id="660484" name="Text Box 4"/>
          <p:cNvSpPr txBox="1">
            <a:spLocks noChangeArrowheads="1"/>
          </p:cNvSpPr>
          <p:nvPr/>
        </p:nvSpPr>
        <p:spPr bwMode="auto">
          <a:xfrm>
            <a:off x="182563" y="1919288"/>
            <a:ext cx="5484812" cy="10969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Purpose</a:t>
            </a:r>
          </a:p>
        </p:txBody>
      </p:sp>
      <p:sp>
        <p:nvSpPr>
          <p:cNvPr id="660485" name="Text Box 5"/>
          <p:cNvSpPr txBox="1">
            <a:spLocks noChangeArrowheads="1"/>
          </p:cNvSpPr>
          <p:nvPr/>
        </p:nvSpPr>
        <p:spPr bwMode="auto">
          <a:xfrm>
            <a:off x="182563" y="3016250"/>
            <a:ext cx="5484812" cy="10969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Understand client’s</a:t>
            </a:r>
          </a:p>
          <a:p>
            <a:pPr algn="ctr"/>
            <a:r>
              <a:rPr lang="en-US"/>
              <a:t>industry and business</a:t>
            </a:r>
          </a:p>
        </p:txBody>
      </p:sp>
      <p:sp>
        <p:nvSpPr>
          <p:cNvPr id="660486" name="Text Box 6"/>
          <p:cNvSpPr txBox="1">
            <a:spLocks noChangeArrowheads="1"/>
          </p:cNvSpPr>
          <p:nvPr/>
        </p:nvSpPr>
        <p:spPr bwMode="auto">
          <a:xfrm>
            <a:off x="179388" y="4113213"/>
            <a:ext cx="5484812" cy="6397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Access going concern</a:t>
            </a:r>
          </a:p>
        </p:txBody>
      </p:sp>
      <p:sp>
        <p:nvSpPr>
          <p:cNvPr id="660487" name="Text Box 7"/>
          <p:cNvSpPr txBox="1">
            <a:spLocks noChangeArrowheads="1"/>
          </p:cNvSpPr>
          <p:nvPr/>
        </p:nvSpPr>
        <p:spPr bwMode="auto">
          <a:xfrm>
            <a:off x="182563" y="4752975"/>
            <a:ext cx="5484812" cy="10969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100000">
                <a:srgbClr val="969696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Indicate possible misstatements</a:t>
            </a:r>
          </a:p>
          <a:p>
            <a:pPr algn="ctr"/>
            <a:r>
              <a:rPr lang="en-US"/>
              <a:t>(attention directing)</a:t>
            </a:r>
          </a:p>
        </p:txBody>
      </p:sp>
      <p:sp>
        <p:nvSpPr>
          <p:cNvPr id="660488" name="Text Box 8"/>
          <p:cNvSpPr txBox="1">
            <a:spLocks noChangeArrowheads="1"/>
          </p:cNvSpPr>
          <p:nvPr/>
        </p:nvSpPr>
        <p:spPr bwMode="auto">
          <a:xfrm>
            <a:off x="182563" y="5849938"/>
            <a:ext cx="5484812" cy="639762"/>
          </a:xfrm>
          <a:prstGeom prst="rect">
            <a:avLst/>
          </a:prstGeom>
          <a:gradFill rotWithShape="0">
            <a:gsLst>
              <a:gs pos="0">
                <a:srgbClr val="CC3399">
                  <a:gamma/>
                  <a:shade val="46275"/>
                  <a:invGamma/>
                </a:srgbClr>
              </a:gs>
              <a:gs pos="100000">
                <a:srgbClr val="CC3399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Reduce detailed tests</a:t>
            </a:r>
          </a:p>
        </p:txBody>
      </p:sp>
      <p:sp>
        <p:nvSpPr>
          <p:cNvPr id="660489" name="Text Box 9"/>
          <p:cNvSpPr txBox="1">
            <a:spLocks noChangeArrowheads="1"/>
          </p:cNvSpPr>
          <p:nvPr/>
        </p:nvSpPr>
        <p:spPr bwMode="auto">
          <a:xfrm>
            <a:off x="5667375" y="3016250"/>
            <a:ext cx="3290888" cy="10969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660490" name="Text Box 10"/>
          <p:cNvSpPr txBox="1">
            <a:spLocks noChangeArrowheads="1"/>
          </p:cNvSpPr>
          <p:nvPr/>
        </p:nvSpPr>
        <p:spPr bwMode="auto">
          <a:xfrm>
            <a:off x="5667375" y="4113213"/>
            <a:ext cx="3290888" cy="6397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Secondary purpose</a:t>
            </a:r>
          </a:p>
        </p:txBody>
      </p:sp>
      <p:sp>
        <p:nvSpPr>
          <p:cNvPr id="660491" name="Text Box 11"/>
          <p:cNvSpPr txBox="1">
            <a:spLocks noChangeArrowheads="1"/>
          </p:cNvSpPr>
          <p:nvPr/>
        </p:nvSpPr>
        <p:spPr bwMode="auto">
          <a:xfrm>
            <a:off x="5667375" y="4752975"/>
            <a:ext cx="3290888" cy="1096963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Primary purpose</a:t>
            </a:r>
          </a:p>
        </p:txBody>
      </p:sp>
      <p:sp>
        <p:nvSpPr>
          <p:cNvPr id="660492" name="Text Box 12"/>
          <p:cNvSpPr txBox="1">
            <a:spLocks noChangeArrowheads="1"/>
          </p:cNvSpPr>
          <p:nvPr/>
        </p:nvSpPr>
        <p:spPr bwMode="auto">
          <a:xfrm>
            <a:off x="5667375" y="5849938"/>
            <a:ext cx="3290888" cy="639762"/>
          </a:xfrm>
          <a:prstGeom prst="rect">
            <a:avLst/>
          </a:prstGeom>
          <a:gradFill rotWithShape="0">
            <a:gsLst>
              <a:gs pos="0">
                <a:srgbClr val="CC3399"/>
              </a:gs>
              <a:gs pos="100000">
                <a:srgbClr val="CC3399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7</a:t>
            </a:r>
          </a:p>
        </p:txBody>
      </p:sp>
      <p:sp>
        <p:nvSpPr>
          <p:cNvPr id="587779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Select the most appropriate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analytical procedure from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among the five major types.</a:t>
            </a:r>
          </a:p>
        </p:txBody>
      </p:sp>
    </p:spTree>
  </p:cSld>
  <p:clrMapOvr>
    <a:masterClrMapping/>
  </p:clrMapOvr>
  <p:transition>
    <p:wipe dir="r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93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Five Major Types of</a:t>
            </a:r>
            <a:br>
              <a:rPr lang="en-US"/>
            </a:br>
            <a:r>
              <a:rPr lang="en-US"/>
              <a:t>Analytical Procedures</a:t>
            </a:r>
          </a:p>
        </p:txBody>
      </p:sp>
      <p:sp>
        <p:nvSpPr>
          <p:cNvPr id="636932" name="Text Box 4"/>
          <p:cNvSpPr txBox="1">
            <a:spLocks noChangeArrowheads="1"/>
          </p:cNvSpPr>
          <p:nvPr/>
        </p:nvSpPr>
        <p:spPr bwMode="auto">
          <a:xfrm>
            <a:off x="1279525" y="1827213"/>
            <a:ext cx="6581775" cy="457041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defTabSz="347663" eaLnBrk="0" hangingPunct="0">
              <a:buClr>
                <a:srgbClr val="FFFF00"/>
              </a:buClr>
              <a:buSzPct val="75000"/>
              <a:buFont typeface="Wingdings" pitchFamily="2" charset="2"/>
              <a:buAutoNum type="arabicPeriod"/>
            </a:pPr>
            <a:r>
              <a:rPr lang="en-US"/>
              <a:t>Compare client and industry data.</a:t>
            </a:r>
          </a:p>
          <a:p>
            <a:pPr marL="457200" indent="-457200" defTabSz="347663" eaLnBrk="0" hangingPunct="0">
              <a:buClr>
                <a:srgbClr val="FFFF00"/>
              </a:buClr>
              <a:buSzPct val="75000"/>
              <a:buFont typeface="Wingdings" pitchFamily="2" charset="2"/>
              <a:buAutoNum type="arabicPeriod"/>
            </a:pPr>
            <a:r>
              <a:rPr lang="en-US"/>
              <a:t>Compare client data with similar prior-period data.</a:t>
            </a:r>
          </a:p>
          <a:p>
            <a:pPr marL="457200" indent="-457200" defTabSz="347663" eaLnBrk="0" hangingPunct="0">
              <a:buClr>
                <a:srgbClr val="FFFF00"/>
              </a:buClr>
              <a:buSzPct val="75000"/>
              <a:buFont typeface="Wingdings" pitchFamily="2" charset="2"/>
              <a:buAutoNum type="arabicPeriod"/>
            </a:pPr>
            <a:r>
              <a:rPr lang="en-US"/>
              <a:t>Compare client data with        client-determined expected results.</a:t>
            </a:r>
          </a:p>
          <a:p>
            <a:pPr marL="457200" indent="-457200" defTabSz="347663" eaLnBrk="0" hangingPunct="0">
              <a:buClr>
                <a:srgbClr val="FFFF00"/>
              </a:buClr>
              <a:buSzPct val="75000"/>
              <a:buFont typeface="Wingdings" pitchFamily="2" charset="2"/>
              <a:buAutoNum type="arabicPeriod"/>
            </a:pPr>
            <a:r>
              <a:rPr lang="en-US"/>
              <a:t>Compare client data with      auditor-determined expected results.</a:t>
            </a:r>
          </a:p>
          <a:p>
            <a:pPr marL="457200" indent="-457200" defTabSz="347663" eaLnBrk="0" hangingPunct="0">
              <a:buClr>
                <a:srgbClr val="FFFF00"/>
              </a:buClr>
              <a:buSzPct val="75000"/>
              <a:buFont typeface="Wingdings" pitchFamily="2" charset="2"/>
              <a:buAutoNum type="arabicPeriod"/>
            </a:pPr>
            <a:r>
              <a:rPr lang="en-US"/>
              <a:t>Compare client data with expected results, using nonfinancial data.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36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6932" grpId="0" animBg="1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Compare Client</a:t>
            </a:r>
            <a:br>
              <a:rPr lang="en-US"/>
            </a:br>
            <a:r>
              <a:rPr lang="en-US"/>
              <a:t>and Industry Data</a:t>
            </a:r>
          </a:p>
        </p:txBody>
      </p:sp>
      <p:sp>
        <p:nvSpPr>
          <p:cNvPr id="667653" name="Text Box 5"/>
          <p:cNvSpPr txBox="1">
            <a:spLocks noChangeArrowheads="1"/>
          </p:cNvSpPr>
          <p:nvPr/>
        </p:nvSpPr>
        <p:spPr bwMode="auto">
          <a:xfrm>
            <a:off x="365125" y="2284413"/>
            <a:ext cx="8410575" cy="274161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defTabSz="406400"/>
            <a:r>
              <a:rPr lang="en-US" sz="2800"/>
              <a:t>										 </a:t>
            </a:r>
            <a:r>
              <a:rPr lang="en-US" sz="2800" u="sng"/>
              <a:t>Client</a:t>
            </a:r>
            <a:r>
              <a:rPr lang="en-US" sz="2800"/>
              <a:t>	 		    </a:t>
            </a:r>
            <a:r>
              <a:rPr lang="en-US" sz="2800" u="sng"/>
              <a:t>Industry</a:t>
            </a:r>
          </a:p>
          <a:p>
            <a:pPr defTabSz="406400"/>
            <a:r>
              <a:rPr lang="en-US" sz="2800"/>
              <a:t>									</a:t>
            </a:r>
            <a:r>
              <a:rPr lang="en-US" sz="2800" u="sng"/>
              <a:t>2002</a:t>
            </a:r>
            <a:r>
              <a:rPr lang="en-US" sz="2800"/>
              <a:t>		</a:t>
            </a:r>
            <a:r>
              <a:rPr lang="en-US" sz="2800" u="sng"/>
              <a:t>2001</a:t>
            </a:r>
            <a:r>
              <a:rPr lang="en-US" sz="2800"/>
              <a:t>		</a:t>
            </a:r>
            <a:r>
              <a:rPr lang="en-US" sz="2800" u="sng"/>
              <a:t>2002</a:t>
            </a:r>
            <a:r>
              <a:rPr lang="en-US" sz="2800"/>
              <a:t>		</a:t>
            </a:r>
            <a:r>
              <a:rPr lang="en-US" sz="2800" u="sng"/>
              <a:t>2001</a:t>
            </a:r>
          </a:p>
          <a:p>
            <a:pPr defTabSz="406400" eaLnBrk="0" hangingPunct="0"/>
            <a:r>
              <a:rPr lang="en-US" sz="2800"/>
              <a:t>Inventory turnover			  3.4		  3.5		  3.9		  3.4</a:t>
            </a:r>
          </a:p>
          <a:p>
            <a:pPr defTabSz="406400" eaLnBrk="0" hangingPunct="0"/>
            <a:r>
              <a:rPr lang="en-US" sz="2800"/>
              <a:t>Gross margin percent		26.3%	26.4%	27.3%	26.2%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6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7653" grpId="0" animBg="1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67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Compare Client Data With Similar Prior-period Data</a:t>
            </a:r>
          </a:p>
        </p:txBody>
      </p:sp>
      <p:sp>
        <p:nvSpPr>
          <p:cNvPr id="668676" name="Text Box 4"/>
          <p:cNvSpPr txBox="1">
            <a:spLocks noChangeArrowheads="1"/>
          </p:cNvSpPr>
          <p:nvPr/>
        </p:nvSpPr>
        <p:spPr bwMode="auto">
          <a:xfrm>
            <a:off x="90488" y="2192338"/>
            <a:ext cx="8958262" cy="393065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marL="457200" indent="-457200" defTabSz="455613"/>
            <a:r>
              <a:rPr lang="en-US" sz="2800"/>
              <a:t>					</a:t>
            </a:r>
            <a:r>
              <a:rPr lang="en-US" sz="2800" u="sng"/>
              <a:t>			2002			</a:t>
            </a:r>
            <a:r>
              <a:rPr lang="en-US" sz="2800"/>
              <a:t>	 </a:t>
            </a:r>
            <a:r>
              <a:rPr lang="en-US" sz="2800" u="sng"/>
              <a:t>		 2001			</a:t>
            </a:r>
          </a:p>
          <a:p>
            <a:pPr marL="457200" indent="-457200" defTabSz="455613"/>
            <a:r>
              <a:rPr lang="en-US" sz="2800"/>
              <a:t>					 (000,000)	   % of	     (000,000)   % of</a:t>
            </a:r>
          </a:p>
          <a:p>
            <a:pPr marL="457200" indent="-457200" defTabSz="455613"/>
            <a:r>
              <a:rPr lang="en-US" sz="2800"/>
              <a:t>				    </a:t>
            </a:r>
            <a:r>
              <a:rPr lang="en-US" sz="2800" u="sng"/>
              <a:t>Preliminary</a:t>
            </a:r>
            <a:r>
              <a:rPr lang="en-US" sz="2800"/>
              <a:t>	</a:t>
            </a:r>
            <a:r>
              <a:rPr lang="en-US" sz="2800" u="sng"/>
              <a:t>Net Sales</a:t>
            </a:r>
            <a:r>
              <a:rPr lang="en-US" sz="2800"/>
              <a:t>		 </a:t>
            </a:r>
            <a:r>
              <a:rPr lang="en-US" sz="2800" u="sng"/>
              <a:t>Audited</a:t>
            </a:r>
            <a:r>
              <a:rPr lang="en-US" sz="2800"/>
              <a:t>	 </a:t>
            </a:r>
            <a:r>
              <a:rPr lang="en-US" sz="2800" u="sng"/>
              <a:t>Net Sales</a:t>
            </a:r>
            <a:endParaRPr lang="en-US" sz="2800"/>
          </a:p>
          <a:p>
            <a:pPr marL="457200" indent="-457200" defTabSz="455613"/>
            <a:r>
              <a:rPr lang="en-US" sz="2800"/>
              <a:t>Net sales				143			100			131		100</a:t>
            </a:r>
          </a:p>
          <a:p>
            <a:pPr marL="457200" indent="-457200" defTabSz="455613"/>
            <a:r>
              <a:rPr lang="en-US" sz="2800"/>
              <a:t>Cost of goods sold	</a:t>
            </a:r>
            <a:r>
              <a:rPr lang="en-US" sz="2800" u="sng"/>
              <a:t>103</a:t>
            </a:r>
            <a:r>
              <a:rPr lang="en-US" sz="2800"/>
              <a:t>			</a:t>
            </a:r>
            <a:r>
              <a:rPr lang="en-US" sz="2800" u="sng"/>
              <a:t>  72</a:t>
            </a:r>
            <a:r>
              <a:rPr lang="en-US" sz="2800"/>
              <a:t>			</a:t>
            </a:r>
            <a:r>
              <a:rPr lang="en-US" sz="2800" u="sng"/>
              <a:t>  95</a:t>
            </a:r>
            <a:r>
              <a:rPr lang="en-US" sz="2800"/>
              <a:t>		</a:t>
            </a:r>
            <a:r>
              <a:rPr lang="en-US" sz="2800" u="sng"/>
              <a:t>  72</a:t>
            </a:r>
          </a:p>
          <a:p>
            <a:pPr marL="457200" indent="-457200" defTabSz="455613"/>
            <a:r>
              <a:rPr lang="en-US" sz="2800"/>
              <a:t>Gross profit			</a:t>
            </a:r>
            <a:r>
              <a:rPr lang="en-US" sz="2800" u="sng"/>
              <a:t>  40</a:t>
            </a:r>
            <a:r>
              <a:rPr lang="en-US" sz="2800"/>
              <a:t>			</a:t>
            </a:r>
            <a:r>
              <a:rPr lang="en-US" sz="2800" u="sng"/>
              <a:t>  28</a:t>
            </a:r>
            <a:r>
              <a:rPr lang="en-US" sz="2800"/>
              <a:t>			</a:t>
            </a:r>
            <a:r>
              <a:rPr lang="en-US" sz="2800" u="sng"/>
              <a:t>  36</a:t>
            </a:r>
            <a:r>
              <a:rPr lang="en-US" sz="2800"/>
              <a:t>		</a:t>
            </a:r>
            <a:r>
              <a:rPr lang="en-US" sz="2800" u="sng"/>
              <a:t>  28</a:t>
            </a:r>
          </a:p>
          <a:p>
            <a:pPr marL="457200" indent="-457200" defTabSz="455613"/>
            <a:r>
              <a:rPr lang="en-US" sz="2800"/>
              <a:t>S &amp; A					  32		  	  22		  	  30		  23</a:t>
            </a:r>
          </a:p>
          <a:p>
            <a:pPr marL="457200" indent="-457200" defTabSz="455613"/>
            <a:r>
              <a:rPr lang="en-US" sz="2800"/>
              <a:t>Other					</a:t>
            </a:r>
            <a:r>
              <a:rPr lang="en-US" sz="2800" u="sng"/>
              <a:t>    4</a:t>
            </a:r>
            <a:r>
              <a:rPr lang="en-US" sz="2800"/>
              <a:t>			</a:t>
            </a:r>
            <a:r>
              <a:rPr lang="en-US" sz="2800" u="sng"/>
              <a:t>    3</a:t>
            </a:r>
            <a:r>
              <a:rPr lang="en-US" sz="2800"/>
              <a:t>			</a:t>
            </a:r>
            <a:r>
              <a:rPr lang="en-US" sz="2800" u="sng"/>
              <a:t>    3</a:t>
            </a:r>
            <a:r>
              <a:rPr lang="en-US" sz="2800"/>
              <a:t>		</a:t>
            </a:r>
            <a:r>
              <a:rPr lang="en-US" sz="2800" u="sng"/>
              <a:t>    3</a:t>
            </a:r>
          </a:p>
          <a:p>
            <a:pPr marL="457200" indent="-457200" defTabSz="455613"/>
            <a:r>
              <a:rPr lang="en-US" sz="2800"/>
              <a:t>Net income			    4		    	    3		    	    3		    2</a:t>
            </a:r>
            <a:endParaRPr lang="en-US" sz="2800" u="sng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6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8676" grpId="0" animBg="1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8</a:t>
            </a:r>
          </a:p>
        </p:txBody>
      </p:sp>
      <p:sp>
        <p:nvSpPr>
          <p:cNvPr id="588803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Compute common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financial ratios.</a:t>
            </a:r>
          </a:p>
        </p:txBody>
      </p:sp>
    </p:spTree>
  </p:cSld>
  <p:clrMapOvr>
    <a:masterClrMapping/>
  </p:clrMapOvr>
  <p:transition>
    <p:wipe dir="r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Common Financial Ratios</a:t>
            </a:r>
          </a:p>
        </p:txBody>
      </p:sp>
      <p:sp>
        <p:nvSpPr>
          <p:cNvPr id="669699" name="AutoShape 3"/>
          <p:cNvSpPr>
            <a:spLocks noChangeArrowheads="1"/>
          </p:cNvSpPr>
          <p:nvPr/>
        </p:nvSpPr>
        <p:spPr bwMode="auto">
          <a:xfrm>
            <a:off x="822325" y="2192338"/>
            <a:ext cx="7496175" cy="822325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Short-term debt-paying ability</a:t>
            </a:r>
          </a:p>
        </p:txBody>
      </p:sp>
      <p:sp>
        <p:nvSpPr>
          <p:cNvPr id="669700" name="AutoShape 4"/>
          <p:cNvSpPr>
            <a:spLocks noChangeArrowheads="1"/>
          </p:cNvSpPr>
          <p:nvPr/>
        </p:nvSpPr>
        <p:spPr bwMode="auto">
          <a:xfrm>
            <a:off x="822325" y="3106738"/>
            <a:ext cx="7496175" cy="822325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Liquidity activity ratios</a:t>
            </a:r>
          </a:p>
        </p:txBody>
      </p:sp>
      <p:sp>
        <p:nvSpPr>
          <p:cNvPr id="669701" name="AutoShape 5"/>
          <p:cNvSpPr>
            <a:spLocks noChangeArrowheads="1"/>
          </p:cNvSpPr>
          <p:nvPr/>
        </p:nvSpPr>
        <p:spPr bwMode="auto">
          <a:xfrm>
            <a:off x="822325" y="4021138"/>
            <a:ext cx="7496175" cy="822325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Ability to meet long-term debt obligations</a:t>
            </a:r>
          </a:p>
        </p:txBody>
      </p:sp>
      <p:sp>
        <p:nvSpPr>
          <p:cNvPr id="669702" name="AutoShape 6"/>
          <p:cNvSpPr>
            <a:spLocks noChangeArrowheads="1"/>
          </p:cNvSpPr>
          <p:nvPr/>
        </p:nvSpPr>
        <p:spPr bwMode="auto">
          <a:xfrm>
            <a:off x="822325" y="4935538"/>
            <a:ext cx="7496175" cy="822325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Profitability ratios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6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66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66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66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9699" grpId="0" animBg="1" autoUpdateAnimBg="0"/>
      <p:bldP spid="669700" grpId="0" animBg="1" autoUpdateAnimBg="0"/>
      <p:bldP spid="669701" grpId="0" animBg="1" autoUpdateAnimBg="0"/>
      <p:bldP spid="669702" grpId="0" animBg="1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729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Short-term</a:t>
            </a:r>
            <a:br>
              <a:rPr lang="en-US"/>
            </a:br>
            <a:r>
              <a:rPr lang="en-US"/>
              <a:t>Debt-paying Ability</a:t>
            </a:r>
          </a:p>
        </p:txBody>
      </p:sp>
      <p:sp>
        <p:nvSpPr>
          <p:cNvPr id="670723" name="AutoShape 3"/>
          <p:cNvSpPr>
            <a:spLocks noChangeArrowheads="1"/>
          </p:cNvSpPr>
          <p:nvPr/>
        </p:nvSpPr>
        <p:spPr bwMode="auto">
          <a:xfrm>
            <a:off x="639763" y="1919288"/>
            <a:ext cx="7861300" cy="1279525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/>
              <a:t>Cash ratio:</a:t>
            </a:r>
          </a:p>
          <a:p>
            <a:pPr algn="ctr" eaLnBrk="0" hangingPunct="0"/>
            <a:r>
              <a:rPr lang="en-US" sz="2800"/>
              <a:t>(Cash + Marketable securities) ÷ Current liabilities</a:t>
            </a:r>
          </a:p>
        </p:txBody>
      </p:sp>
      <p:sp>
        <p:nvSpPr>
          <p:cNvPr id="670727" name="AutoShape 7"/>
          <p:cNvSpPr>
            <a:spLocks noChangeArrowheads="1"/>
          </p:cNvSpPr>
          <p:nvPr/>
        </p:nvSpPr>
        <p:spPr bwMode="auto">
          <a:xfrm>
            <a:off x="639763" y="3289300"/>
            <a:ext cx="7861300" cy="1736725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/>
              <a:t>Quick ratio:</a:t>
            </a:r>
          </a:p>
          <a:p>
            <a:pPr algn="ctr" eaLnBrk="0" hangingPunct="0"/>
            <a:r>
              <a:rPr lang="en-US" sz="2800"/>
              <a:t>(Cash + Marketable securities</a:t>
            </a:r>
          </a:p>
          <a:p>
            <a:pPr algn="ctr" eaLnBrk="0" hangingPunct="0"/>
            <a:r>
              <a:rPr lang="en-US" sz="2800"/>
              <a:t>+ Net accounts receivable) ÷ Current liabilities</a:t>
            </a:r>
          </a:p>
        </p:txBody>
      </p:sp>
      <p:sp>
        <p:nvSpPr>
          <p:cNvPr id="670728" name="AutoShape 8"/>
          <p:cNvSpPr>
            <a:spLocks noChangeArrowheads="1"/>
          </p:cNvSpPr>
          <p:nvPr/>
        </p:nvSpPr>
        <p:spPr bwMode="auto">
          <a:xfrm>
            <a:off x="639763" y="5118100"/>
            <a:ext cx="7861300" cy="1279525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/>
              <a:t>Current ratio:</a:t>
            </a:r>
          </a:p>
          <a:p>
            <a:pPr algn="ctr" eaLnBrk="0" hangingPunct="0"/>
            <a:r>
              <a:rPr lang="en-US" sz="2800"/>
              <a:t>Current assets ÷ Current liabilities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7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67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0727" grpId="0" animBg="1" autoUpdateAnimBg="0"/>
      <p:bldP spid="670728" grpId="0" animBg="1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Liquidity Activity Ratios</a:t>
            </a:r>
          </a:p>
        </p:txBody>
      </p:sp>
      <p:sp>
        <p:nvSpPr>
          <p:cNvPr id="671747" name="AutoShape 3"/>
          <p:cNvSpPr>
            <a:spLocks noChangeArrowheads="1"/>
          </p:cNvSpPr>
          <p:nvPr/>
        </p:nvSpPr>
        <p:spPr bwMode="auto">
          <a:xfrm>
            <a:off x="639763" y="2009775"/>
            <a:ext cx="7861300" cy="1279525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/>
              <a:t>Accounts receivable turnover:</a:t>
            </a:r>
          </a:p>
          <a:p>
            <a:pPr algn="ctr" eaLnBrk="0" hangingPunct="0"/>
            <a:r>
              <a:rPr lang="en-US" sz="2800"/>
              <a:t>Net sales ÷ Average gross receivables </a:t>
            </a:r>
          </a:p>
        </p:txBody>
      </p:sp>
      <p:sp>
        <p:nvSpPr>
          <p:cNvPr id="671748" name="AutoShape 4"/>
          <p:cNvSpPr>
            <a:spLocks noChangeArrowheads="1"/>
          </p:cNvSpPr>
          <p:nvPr/>
        </p:nvSpPr>
        <p:spPr bwMode="auto">
          <a:xfrm>
            <a:off x="639763" y="3563938"/>
            <a:ext cx="7861300" cy="1279525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/>
              <a:t>Days to collect receivables:</a:t>
            </a:r>
          </a:p>
          <a:p>
            <a:pPr algn="ctr" eaLnBrk="0" hangingPunct="0"/>
            <a:r>
              <a:rPr lang="en-US" sz="2800"/>
              <a:t>365 days ÷ Accounts receivable turnover</a:t>
            </a:r>
          </a:p>
        </p:txBody>
      </p:sp>
      <p:sp>
        <p:nvSpPr>
          <p:cNvPr id="671749" name="AutoShape 5"/>
          <p:cNvSpPr>
            <a:spLocks noChangeArrowheads="1"/>
          </p:cNvSpPr>
          <p:nvPr/>
        </p:nvSpPr>
        <p:spPr bwMode="auto">
          <a:xfrm>
            <a:off x="639763" y="5118100"/>
            <a:ext cx="7861300" cy="1279525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/>
              <a:t>Inventory turnover:</a:t>
            </a:r>
          </a:p>
          <a:p>
            <a:pPr algn="ctr" eaLnBrk="0" hangingPunct="0"/>
            <a:r>
              <a:rPr lang="en-US" sz="2800"/>
              <a:t>Cost of goods sold ÷ Average inventory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7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67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1748" grpId="0" animBg="1" autoUpdateAnimBg="0"/>
      <p:bldP spid="671749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Planning an Audit and Designing an Approach</a:t>
            </a:r>
          </a:p>
        </p:txBody>
      </p:sp>
      <p:sp>
        <p:nvSpPr>
          <p:cNvPr id="652291" name="Rectangle 3"/>
          <p:cNvSpPr>
            <a:spLocks noChangeArrowheads="1"/>
          </p:cNvSpPr>
          <p:nvPr/>
        </p:nvSpPr>
        <p:spPr bwMode="auto">
          <a:xfrm>
            <a:off x="611188" y="2289175"/>
            <a:ext cx="3656012" cy="1554163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/>
              <a:t>Accept client and</a:t>
            </a:r>
          </a:p>
          <a:p>
            <a:pPr algn="ctr" eaLnBrk="0" hangingPunct="0"/>
            <a:r>
              <a:rPr lang="en-US"/>
              <a:t>perform initial</a:t>
            </a:r>
          </a:p>
          <a:p>
            <a:pPr algn="ctr" eaLnBrk="0" hangingPunct="0"/>
            <a:r>
              <a:rPr lang="en-US"/>
              <a:t>audit planning</a:t>
            </a:r>
          </a:p>
        </p:txBody>
      </p:sp>
      <p:sp>
        <p:nvSpPr>
          <p:cNvPr id="652292" name="Rectangle 4"/>
          <p:cNvSpPr>
            <a:spLocks noChangeArrowheads="1"/>
          </p:cNvSpPr>
          <p:nvPr/>
        </p:nvSpPr>
        <p:spPr bwMode="auto">
          <a:xfrm>
            <a:off x="611188" y="4386263"/>
            <a:ext cx="3656012" cy="15541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Understand the</a:t>
            </a:r>
          </a:p>
          <a:p>
            <a:pPr algn="ctr"/>
            <a:r>
              <a:rPr lang="en-US"/>
              <a:t>client’s business</a:t>
            </a:r>
          </a:p>
          <a:p>
            <a:pPr algn="ctr"/>
            <a:r>
              <a:rPr lang="en-US"/>
              <a:t>and industry</a:t>
            </a:r>
          </a:p>
        </p:txBody>
      </p:sp>
      <p:sp>
        <p:nvSpPr>
          <p:cNvPr id="652293" name="Rectangle 5"/>
          <p:cNvSpPr>
            <a:spLocks noChangeArrowheads="1"/>
          </p:cNvSpPr>
          <p:nvPr/>
        </p:nvSpPr>
        <p:spPr bwMode="auto">
          <a:xfrm>
            <a:off x="4872038" y="2284413"/>
            <a:ext cx="3656012" cy="15541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Assess client</a:t>
            </a:r>
          </a:p>
          <a:p>
            <a:pPr algn="ctr"/>
            <a:r>
              <a:rPr lang="en-US"/>
              <a:t>business risk</a:t>
            </a:r>
          </a:p>
        </p:txBody>
      </p:sp>
      <p:sp>
        <p:nvSpPr>
          <p:cNvPr id="652294" name="Rectangle 6"/>
          <p:cNvSpPr>
            <a:spLocks noChangeArrowheads="1"/>
          </p:cNvSpPr>
          <p:nvPr/>
        </p:nvSpPr>
        <p:spPr bwMode="auto">
          <a:xfrm>
            <a:off x="4872038" y="4386263"/>
            <a:ext cx="3656012" cy="1554162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Perform preliminary</a:t>
            </a:r>
          </a:p>
          <a:p>
            <a:pPr algn="ctr"/>
            <a:r>
              <a:rPr lang="en-US"/>
              <a:t>analytical procedures</a:t>
            </a:r>
          </a:p>
        </p:txBody>
      </p:sp>
      <p:cxnSp>
        <p:nvCxnSpPr>
          <p:cNvPr id="652295" name="AutoShape 7"/>
          <p:cNvCxnSpPr>
            <a:cxnSpLocks noChangeShapeType="1"/>
            <a:stCxn id="652291" idx="2"/>
            <a:endCxn id="652292" idx="0"/>
          </p:cNvCxnSpPr>
          <p:nvPr/>
        </p:nvCxnSpPr>
        <p:spPr bwMode="auto">
          <a:xfrm>
            <a:off x="2439988" y="3843338"/>
            <a:ext cx="0" cy="542925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  <p:cxnSp>
        <p:nvCxnSpPr>
          <p:cNvPr id="652296" name="AutoShape 8"/>
          <p:cNvCxnSpPr>
            <a:cxnSpLocks noChangeShapeType="1"/>
            <a:stCxn id="652292" idx="3"/>
            <a:endCxn id="652293" idx="1"/>
          </p:cNvCxnSpPr>
          <p:nvPr/>
        </p:nvCxnSpPr>
        <p:spPr bwMode="auto">
          <a:xfrm flipV="1">
            <a:off x="4267200" y="3062288"/>
            <a:ext cx="604838" cy="2101850"/>
          </a:xfrm>
          <a:prstGeom prst="bentConnector3">
            <a:avLst>
              <a:gd name="adj1" fmla="val 49870"/>
            </a:avLst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  <p:cxnSp>
        <p:nvCxnSpPr>
          <p:cNvPr id="652297" name="AutoShape 9"/>
          <p:cNvCxnSpPr>
            <a:cxnSpLocks noChangeShapeType="1"/>
            <a:stCxn id="652293" idx="2"/>
            <a:endCxn id="652294" idx="0"/>
          </p:cNvCxnSpPr>
          <p:nvPr/>
        </p:nvCxnSpPr>
        <p:spPr bwMode="auto">
          <a:xfrm>
            <a:off x="6700838" y="3838575"/>
            <a:ext cx="0" cy="547688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5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5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5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5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5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65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65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2291" grpId="0" animBg="1" autoUpdateAnimBg="0"/>
      <p:bldP spid="652292" grpId="0" animBg="1" autoUpdateAnimBg="0"/>
      <p:bldP spid="652293" grpId="0" animBg="1" autoUpdateAnimBg="0"/>
      <p:bldP spid="652294" grpId="0" animBg="1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Liquidity Activity Ratios</a:t>
            </a:r>
          </a:p>
        </p:txBody>
      </p:sp>
      <p:sp>
        <p:nvSpPr>
          <p:cNvPr id="672771" name="AutoShape 3"/>
          <p:cNvSpPr>
            <a:spLocks noChangeArrowheads="1"/>
          </p:cNvSpPr>
          <p:nvPr/>
        </p:nvSpPr>
        <p:spPr bwMode="auto">
          <a:xfrm>
            <a:off x="639763" y="2009775"/>
            <a:ext cx="7861300" cy="1279525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/>
              <a:t>Days to sell inventory:</a:t>
            </a:r>
          </a:p>
          <a:p>
            <a:pPr algn="ctr" eaLnBrk="0" hangingPunct="0"/>
            <a:r>
              <a:rPr lang="en-US" sz="2800"/>
              <a:t>365 days ÷ inventory turnover</a:t>
            </a:r>
          </a:p>
        </p:txBody>
      </p:sp>
      <p:pic>
        <p:nvPicPr>
          <p:cNvPr id="672774" name="Picture 6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38375" y="3808413"/>
            <a:ext cx="4683125" cy="2452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7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Ability to Meet Long-term Debt Obligation</a:t>
            </a:r>
          </a:p>
        </p:txBody>
      </p:sp>
      <p:sp>
        <p:nvSpPr>
          <p:cNvPr id="673795" name="AutoShape 3"/>
          <p:cNvSpPr>
            <a:spLocks noChangeArrowheads="1"/>
          </p:cNvSpPr>
          <p:nvPr/>
        </p:nvSpPr>
        <p:spPr bwMode="auto">
          <a:xfrm>
            <a:off x="639763" y="2284413"/>
            <a:ext cx="7861300" cy="1279525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/>
              <a:t>Debt to equity:</a:t>
            </a:r>
          </a:p>
          <a:p>
            <a:pPr algn="ctr" eaLnBrk="0" hangingPunct="0"/>
            <a:r>
              <a:rPr lang="en-US" sz="2800"/>
              <a:t>Total liabilities ÷ Total equity</a:t>
            </a:r>
          </a:p>
        </p:txBody>
      </p:sp>
      <p:sp>
        <p:nvSpPr>
          <p:cNvPr id="673797" name="AutoShape 5"/>
          <p:cNvSpPr>
            <a:spLocks noChangeArrowheads="1"/>
          </p:cNvSpPr>
          <p:nvPr/>
        </p:nvSpPr>
        <p:spPr bwMode="auto">
          <a:xfrm>
            <a:off x="639763" y="3838575"/>
            <a:ext cx="7861300" cy="1279525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/>
              <a:t>Times interest earned:</a:t>
            </a:r>
          </a:p>
          <a:p>
            <a:pPr algn="ctr" eaLnBrk="0" hangingPunct="0"/>
            <a:r>
              <a:rPr lang="en-US" sz="2800"/>
              <a:t>Operating income ÷ Interest expense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7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3797" grpId="0" animBg="1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 of Analytical Procedures</a:t>
            </a:r>
          </a:p>
        </p:txBody>
      </p:sp>
      <p:sp>
        <p:nvSpPr>
          <p:cNvPr id="676867" name="AutoShape 3"/>
          <p:cNvSpPr>
            <a:spLocks noChangeArrowheads="1"/>
          </p:cNvSpPr>
          <p:nvPr/>
        </p:nvSpPr>
        <p:spPr bwMode="auto">
          <a:xfrm>
            <a:off x="182563" y="1919288"/>
            <a:ext cx="8770937" cy="1279525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/>
              <a:t>They involve the computation of ratios and other</a:t>
            </a:r>
          </a:p>
          <a:p>
            <a:pPr algn="ctr" eaLnBrk="0" hangingPunct="0"/>
            <a:r>
              <a:rPr lang="en-US" sz="2800"/>
              <a:t> comparisons of recorded amounts to auditor expectations.</a:t>
            </a:r>
          </a:p>
        </p:txBody>
      </p:sp>
      <p:sp>
        <p:nvSpPr>
          <p:cNvPr id="676868" name="AutoShape 4"/>
          <p:cNvSpPr>
            <a:spLocks noChangeArrowheads="1"/>
          </p:cNvSpPr>
          <p:nvPr/>
        </p:nvSpPr>
        <p:spPr bwMode="auto">
          <a:xfrm>
            <a:off x="182563" y="3289300"/>
            <a:ext cx="8775700" cy="1279525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rect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/>
              <a:t>They are used in planning to understand </a:t>
            </a:r>
          </a:p>
          <a:p>
            <a:pPr algn="ctr" eaLnBrk="0" hangingPunct="0"/>
            <a:r>
              <a:rPr lang="en-US" sz="2800"/>
              <a:t>the client’s business and industry.</a:t>
            </a:r>
          </a:p>
        </p:txBody>
      </p:sp>
      <p:sp>
        <p:nvSpPr>
          <p:cNvPr id="676869" name="AutoShape 5"/>
          <p:cNvSpPr>
            <a:spLocks noChangeArrowheads="1"/>
          </p:cNvSpPr>
          <p:nvPr/>
        </p:nvSpPr>
        <p:spPr bwMode="auto">
          <a:xfrm>
            <a:off x="182563" y="4660900"/>
            <a:ext cx="8775700" cy="1830388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/>
              <a:t>They are used throughout the audit to identify</a:t>
            </a:r>
          </a:p>
          <a:p>
            <a:pPr algn="ctr" eaLnBrk="0" hangingPunct="0"/>
            <a:r>
              <a:rPr lang="en-US" sz="2800"/>
              <a:t>possible misstatements, reduce detailed tests,</a:t>
            </a:r>
          </a:p>
          <a:p>
            <a:pPr algn="ctr" eaLnBrk="0" hangingPunct="0"/>
            <a:r>
              <a:rPr lang="en-US" sz="2800"/>
              <a:t>and to assess going-concern issues.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7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67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67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867" grpId="0" animBg="1" autoUpdateAnimBg="0"/>
      <p:bldP spid="676868" grpId="0" animBg="1" autoUpdateAnimBg="0"/>
      <p:bldP spid="676869" grpId="0" animBg="1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7213" y="2284413"/>
            <a:ext cx="5484812" cy="914400"/>
          </a:xfrm>
        </p:spPr>
        <p:txBody>
          <a:bodyPr wrap="none" anchor="t"/>
          <a:lstStyle/>
          <a:p>
            <a:pPr>
              <a:spcBef>
                <a:spcPct val="20000"/>
              </a:spcBef>
            </a:pPr>
            <a:r>
              <a:rPr lang="en-US" b="1"/>
              <a:t>End of Chapter 8</a:t>
            </a:r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Planning an Audit and Designing an Approach</a:t>
            </a:r>
          </a:p>
        </p:txBody>
      </p:sp>
      <p:sp>
        <p:nvSpPr>
          <p:cNvPr id="653315" name="Rectangle 3"/>
          <p:cNvSpPr>
            <a:spLocks noChangeArrowheads="1"/>
          </p:cNvSpPr>
          <p:nvPr/>
        </p:nvSpPr>
        <p:spPr bwMode="auto">
          <a:xfrm>
            <a:off x="365125" y="2284413"/>
            <a:ext cx="4022725" cy="15541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/>
              <a:t>Set materiality, and</a:t>
            </a:r>
          </a:p>
          <a:p>
            <a:pPr algn="ctr" eaLnBrk="0" hangingPunct="0"/>
            <a:r>
              <a:rPr lang="en-US"/>
              <a:t>assess acceptable audit</a:t>
            </a:r>
          </a:p>
          <a:p>
            <a:pPr algn="ctr" eaLnBrk="0" hangingPunct="0"/>
            <a:r>
              <a:rPr lang="en-US"/>
              <a:t>risk and inherent risk</a:t>
            </a:r>
          </a:p>
        </p:txBody>
      </p:sp>
      <p:sp>
        <p:nvSpPr>
          <p:cNvPr id="653316" name="Rectangle 4"/>
          <p:cNvSpPr>
            <a:spLocks noChangeArrowheads="1"/>
          </p:cNvSpPr>
          <p:nvPr/>
        </p:nvSpPr>
        <p:spPr bwMode="auto">
          <a:xfrm>
            <a:off x="365125" y="4386263"/>
            <a:ext cx="4022725" cy="15541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/>
              <a:t>Understand internal</a:t>
            </a:r>
          </a:p>
          <a:p>
            <a:pPr algn="ctr" eaLnBrk="0" hangingPunct="0"/>
            <a:r>
              <a:rPr lang="en-US"/>
              <a:t>control and assess</a:t>
            </a:r>
          </a:p>
          <a:p>
            <a:pPr algn="ctr" eaLnBrk="0" hangingPunct="0"/>
            <a:r>
              <a:rPr lang="en-US"/>
              <a:t>control risk</a:t>
            </a:r>
          </a:p>
        </p:txBody>
      </p:sp>
      <p:sp>
        <p:nvSpPr>
          <p:cNvPr id="653317" name="Rectangle 5"/>
          <p:cNvSpPr>
            <a:spLocks noChangeArrowheads="1"/>
          </p:cNvSpPr>
          <p:nvPr/>
        </p:nvSpPr>
        <p:spPr bwMode="auto">
          <a:xfrm>
            <a:off x="4752975" y="4386263"/>
            <a:ext cx="4022725" cy="15541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/>
            <a:r>
              <a:rPr lang="en-US"/>
              <a:t>Develop overall</a:t>
            </a:r>
          </a:p>
          <a:p>
            <a:pPr algn="ctr" eaLnBrk="0" hangingPunct="0"/>
            <a:r>
              <a:rPr lang="en-US"/>
              <a:t>audit plan and</a:t>
            </a:r>
          </a:p>
          <a:p>
            <a:pPr algn="ctr" eaLnBrk="0" hangingPunct="0"/>
            <a:r>
              <a:rPr lang="en-US"/>
              <a:t>audit program</a:t>
            </a:r>
          </a:p>
        </p:txBody>
      </p:sp>
      <p:cxnSp>
        <p:nvCxnSpPr>
          <p:cNvPr id="653323" name="AutoShape 11"/>
          <p:cNvCxnSpPr>
            <a:cxnSpLocks noChangeShapeType="1"/>
            <a:stCxn id="653316" idx="3"/>
            <a:endCxn id="653317" idx="1"/>
          </p:cNvCxnSpPr>
          <p:nvPr/>
        </p:nvCxnSpPr>
        <p:spPr bwMode="auto">
          <a:xfrm>
            <a:off x="4387850" y="5164138"/>
            <a:ext cx="365125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  <p:cxnSp>
        <p:nvCxnSpPr>
          <p:cNvPr id="653324" name="AutoShape 12"/>
          <p:cNvCxnSpPr>
            <a:cxnSpLocks noChangeShapeType="1"/>
            <a:stCxn id="653315" idx="2"/>
            <a:endCxn id="653316" idx="0"/>
          </p:cNvCxnSpPr>
          <p:nvPr/>
        </p:nvCxnSpPr>
        <p:spPr bwMode="auto">
          <a:xfrm>
            <a:off x="2376488" y="3838575"/>
            <a:ext cx="0" cy="547688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5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5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5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5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3316" grpId="0" animBg="1" autoUpdateAnimBg="0"/>
      <p:bldP spid="653317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2</a:t>
            </a:r>
          </a:p>
        </p:txBody>
      </p:sp>
      <p:sp>
        <p:nvSpPr>
          <p:cNvPr id="582659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Make client acceptance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decisions and perform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initial audit planning.</a:t>
            </a:r>
          </a:p>
        </p:txBody>
      </p:sp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Initial Audit Planning</a:t>
            </a:r>
          </a:p>
        </p:txBody>
      </p:sp>
      <p:sp>
        <p:nvSpPr>
          <p:cNvPr id="606211" name="Rectangle 3"/>
          <p:cNvSpPr>
            <a:spLocks noChangeArrowheads="1"/>
          </p:cNvSpPr>
          <p:nvPr/>
        </p:nvSpPr>
        <p:spPr bwMode="auto">
          <a:xfrm>
            <a:off x="639763" y="2289175"/>
            <a:ext cx="7861300" cy="6397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Should the auditor accept a new client?</a:t>
            </a:r>
          </a:p>
        </p:txBody>
      </p:sp>
      <p:sp>
        <p:nvSpPr>
          <p:cNvPr id="606212" name="Text Box 4"/>
          <p:cNvSpPr txBox="1">
            <a:spLocks noChangeArrowheads="1"/>
          </p:cNvSpPr>
          <p:nvPr/>
        </p:nvSpPr>
        <p:spPr bwMode="auto">
          <a:xfrm>
            <a:off x="639763" y="2924175"/>
            <a:ext cx="7861300" cy="6397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Identify why the client wants or needs an audit.</a:t>
            </a:r>
          </a:p>
        </p:txBody>
      </p:sp>
      <p:sp>
        <p:nvSpPr>
          <p:cNvPr id="606213" name="Text Box 5"/>
          <p:cNvSpPr txBox="1">
            <a:spLocks noChangeArrowheads="1"/>
          </p:cNvSpPr>
          <p:nvPr/>
        </p:nvSpPr>
        <p:spPr bwMode="auto">
          <a:xfrm>
            <a:off x="639763" y="3563938"/>
            <a:ext cx="7861300" cy="6397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Obtain an understanding with the client.</a:t>
            </a:r>
          </a:p>
        </p:txBody>
      </p:sp>
      <p:sp>
        <p:nvSpPr>
          <p:cNvPr id="606214" name="Text Box 6"/>
          <p:cNvSpPr txBox="1">
            <a:spLocks noChangeArrowheads="1"/>
          </p:cNvSpPr>
          <p:nvPr/>
        </p:nvSpPr>
        <p:spPr bwMode="auto">
          <a:xfrm>
            <a:off x="639763" y="4203700"/>
            <a:ext cx="7861300" cy="6397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Select staff for the engagement.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06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606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606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606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6211" grpId="0" animBg="1" autoUpdateAnimBg="0"/>
      <p:bldP spid="606212" grpId="0" animBg="1" autoUpdateAnimBg="0"/>
      <p:bldP spid="606213" grpId="0" animBg="1" autoUpdateAnimBg="0"/>
      <p:bldP spid="606214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3</a:t>
            </a:r>
          </a:p>
        </p:txBody>
      </p:sp>
      <p:sp>
        <p:nvSpPr>
          <p:cNvPr id="583683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Gain an understanding of the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client’s business and industry.</a:t>
            </a:r>
          </a:p>
        </p:txBody>
      </p:sp>
    </p:spTree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Understanding of the Client’s Business and Industry</a:t>
            </a:r>
          </a:p>
        </p:txBody>
      </p:sp>
      <p:sp>
        <p:nvSpPr>
          <p:cNvPr id="607235" name="Rectangle 3"/>
          <p:cNvSpPr>
            <a:spLocks noChangeArrowheads="1"/>
          </p:cNvSpPr>
          <p:nvPr/>
        </p:nvSpPr>
        <p:spPr bwMode="auto">
          <a:xfrm>
            <a:off x="1370013" y="2009775"/>
            <a:ext cx="7313612" cy="639763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Understand Client’s Business and Industry</a:t>
            </a:r>
          </a:p>
        </p:txBody>
      </p:sp>
      <p:sp>
        <p:nvSpPr>
          <p:cNvPr id="607240" name="Rectangle 8"/>
          <p:cNvSpPr>
            <a:spLocks noChangeArrowheads="1"/>
          </p:cNvSpPr>
          <p:nvPr/>
        </p:nvSpPr>
        <p:spPr bwMode="auto">
          <a:xfrm>
            <a:off x="1827213" y="2741613"/>
            <a:ext cx="6399212" cy="6397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 Industry and External Environment</a:t>
            </a:r>
          </a:p>
        </p:txBody>
      </p:sp>
      <p:sp>
        <p:nvSpPr>
          <p:cNvPr id="607241" name="Rectangle 9"/>
          <p:cNvSpPr>
            <a:spLocks noChangeArrowheads="1"/>
          </p:cNvSpPr>
          <p:nvPr/>
        </p:nvSpPr>
        <p:spPr bwMode="auto">
          <a:xfrm>
            <a:off x="1827213" y="3473450"/>
            <a:ext cx="6399212" cy="639763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Business Operations and Processes</a:t>
            </a:r>
          </a:p>
        </p:txBody>
      </p:sp>
      <p:sp>
        <p:nvSpPr>
          <p:cNvPr id="607242" name="Rectangle 10"/>
          <p:cNvSpPr>
            <a:spLocks noChangeArrowheads="1"/>
          </p:cNvSpPr>
          <p:nvPr/>
        </p:nvSpPr>
        <p:spPr bwMode="auto">
          <a:xfrm>
            <a:off x="1827213" y="4203700"/>
            <a:ext cx="6399212" cy="639763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Management and Governance</a:t>
            </a:r>
          </a:p>
        </p:txBody>
      </p:sp>
      <p:sp>
        <p:nvSpPr>
          <p:cNvPr id="607243" name="Rectangle 11"/>
          <p:cNvSpPr>
            <a:spLocks noChangeArrowheads="1"/>
          </p:cNvSpPr>
          <p:nvPr/>
        </p:nvSpPr>
        <p:spPr bwMode="auto">
          <a:xfrm>
            <a:off x="1827213" y="4935538"/>
            <a:ext cx="6399212" cy="6397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Objectives and Strategies</a:t>
            </a:r>
          </a:p>
        </p:txBody>
      </p:sp>
      <p:sp>
        <p:nvSpPr>
          <p:cNvPr id="607244" name="Rectangle 12"/>
          <p:cNvSpPr>
            <a:spLocks noChangeArrowheads="1"/>
          </p:cNvSpPr>
          <p:nvPr/>
        </p:nvSpPr>
        <p:spPr bwMode="auto">
          <a:xfrm>
            <a:off x="1827213" y="5667375"/>
            <a:ext cx="6399212" cy="639763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Measurement and Performance</a:t>
            </a:r>
          </a:p>
        </p:txBody>
      </p:sp>
      <p:cxnSp>
        <p:nvCxnSpPr>
          <p:cNvPr id="607246" name="AutoShape 14"/>
          <p:cNvCxnSpPr>
            <a:cxnSpLocks noChangeShapeType="1"/>
          </p:cNvCxnSpPr>
          <p:nvPr/>
        </p:nvCxnSpPr>
        <p:spPr bwMode="auto">
          <a:xfrm rot="16200000">
            <a:off x="-873125" y="3743325"/>
            <a:ext cx="3656013" cy="830263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607247" name="AutoShape 15"/>
          <p:cNvCxnSpPr>
            <a:cxnSpLocks noChangeShapeType="1"/>
            <a:stCxn id="607244" idx="1"/>
          </p:cNvCxnSpPr>
          <p:nvPr/>
        </p:nvCxnSpPr>
        <p:spPr bwMode="auto">
          <a:xfrm flipH="1">
            <a:off x="539750" y="5988050"/>
            <a:ext cx="1287463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607248" name="AutoShape 16"/>
          <p:cNvCxnSpPr>
            <a:cxnSpLocks noChangeShapeType="1"/>
          </p:cNvCxnSpPr>
          <p:nvPr/>
        </p:nvCxnSpPr>
        <p:spPr bwMode="auto">
          <a:xfrm flipH="1">
            <a:off x="538163" y="5254625"/>
            <a:ext cx="1287462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607249" name="AutoShape 17"/>
          <p:cNvCxnSpPr>
            <a:cxnSpLocks noChangeShapeType="1"/>
          </p:cNvCxnSpPr>
          <p:nvPr/>
        </p:nvCxnSpPr>
        <p:spPr bwMode="auto">
          <a:xfrm flipH="1">
            <a:off x="538163" y="4524375"/>
            <a:ext cx="1287462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607250" name="AutoShape 18"/>
          <p:cNvCxnSpPr>
            <a:cxnSpLocks noChangeShapeType="1"/>
          </p:cNvCxnSpPr>
          <p:nvPr/>
        </p:nvCxnSpPr>
        <p:spPr bwMode="auto">
          <a:xfrm flipH="1">
            <a:off x="538163" y="3792538"/>
            <a:ext cx="1287462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607251" name="AutoShape 19"/>
          <p:cNvCxnSpPr>
            <a:cxnSpLocks noChangeShapeType="1"/>
          </p:cNvCxnSpPr>
          <p:nvPr/>
        </p:nvCxnSpPr>
        <p:spPr bwMode="auto">
          <a:xfrm flipH="1">
            <a:off x="538163" y="3060700"/>
            <a:ext cx="1287462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Blends">
  <a:themeElements>
    <a:clrScheme name="Blends 4">
      <a:dk1>
        <a:srgbClr val="000094"/>
      </a:dk1>
      <a:lt1>
        <a:srgbClr val="FFFFFF"/>
      </a:lt1>
      <a:dk2>
        <a:srgbClr val="0000CC"/>
      </a:dk2>
      <a:lt2>
        <a:srgbClr val="FFFFCC"/>
      </a:lt2>
      <a:accent1>
        <a:srgbClr val="3193FF"/>
      </a:accent1>
      <a:accent2>
        <a:srgbClr val="9900FF"/>
      </a:accent2>
      <a:accent3>
        <a:srgbClr val="AAAAE2"/>
      </a:accent3>
      <a:accent4>
        <a:srgbClr val="DADADA"/>
      </a:accent4>
      <a:accent5>
        <a:srgbClr val="ADC8FF"/>
      </a:accent5>
      <a:accent6>
        <a:srgbClr val="8A00E7"/>
      </a:accent6>
      <a:hlink>
        <a:srgbClr val="FF3399"/>
      </a:hlink>
      <a:folHlink>
        <a:srgbClr val="FFCC00"/>
      </a:folHlink>
    </a:clrScheme>
    <a:fontScheme name="Blend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3833</TotalTime>
  <Words>1100</Words>
  <Application>Microsoft PowerPoint</Application>
  <PresentationFormat>On-screen Show (4:3)</PresentationFormat>
  <Paragraphs>312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7" baseType="lpstr">
      <vt:lpstr>Times New Roman</vt:lpstr>
      <vt:lpstr>Tahoma</vt:lpstr>
      <vt:lpstr>Wingdings</vt:lpstr>
      <vt:lpstr>Blends</vt:lpstr>
      <vt:lpstr>Audit Planning and Analytical Procedures</vt:lpstr>
      <vt:lpstr>Learning Objective 1</vt:lpstr>
      <vt:lpstr>Planning</vt:lpstr>
      <vt:lpstr>Planning an Audit and Designing an Approach</vt:lpstr>
      <vt:lpstr>Planning an Audit and Designing an Approach</vt:lpstr>
      <vt:lpstr>Learning Objective 2</vt:lpstr>
      <vt:lpstr>Initial Audit Planning</vt:lpstr>
      <vt:lpstr>Learning Objective 3</vt:lpstr>
      <vt:lpstr>Understanding of the Client’s Business and Industry</vt:lpstr>
      <vt:lpstr>Understanding of the Client’s Business and Industry</vt:lpstr>
      <vt:lpstr>Industry and External Environment</vt:lpstr>
      <vt:lpstr>Business Operations and Processes</vt:lpstr>
      <vt:lpstr>Management and Governance</vt:lpstr>
      <vt:lpstr>Client Objectives and Strategies</vt:lpstr>
      <vt:lpstr>Measurement and Performance</vt:lpstr>
      <vt:lpstr>Learning Objective 4</vt:lpstr>
      <vt:lpstr>Assess Client Business Risk</vt:lpstr>
      <vt:lpstr>The Client’s Business, Risk, and Auditor’s Risk Assessment</vt:lpstr>
      <vt:lpstr>Learning Objective 5</vt:lpstr>
      <vt:lpstr>Preliminary Analytical Procedures</vt:lpstr>
      <vt:lpstr>Examples of Planning Analytical Procedures</vt:lpstr>
      <vt:lpstr>Summary of the Purposes of Auditing Planning</vt:lpstr>
      <vt:lpstr>Key Parts of Planning</vt:lpstr>
      <vt:lpstr>Key Parts of Planning</vt:lpstr>
      <vt:lpstr>Key Parts of Planning</vt:lpstr>
      <vt:lpstr>Key Parts of Planning</vt:lpstr>
      <vt:lpstr>Learning Objective 6</vt:lpstr>
      <vt:lpstr>Analytical Procedures</vt:lpstr>
      <vt:lpstr>Timing and Purpose of Analytical Procedures</vt:lpstr>
      <vt:lpstr>Timing and Purpose of Analytical Procedures</vt:lpstr>
      <vt:lpstr>Timing and Purpose of Analytical Procedures</vt:lpstr>
      <vt:lpstr>Learning Objective 7</vt:lpstr>
      <vt:lpstr>Five Major Types of Analytical Procedures</vt:lpstr>
      <vt:lpstr>Compare Client and Industry Data</vt:lpstr>
      <vt:lpstr>Compare Client Data With Similar Prior-period Data</vt:lpstr>
      <vt:lpstr>Learning Objective 8</vt:lpstr>
      <vt:lpstr>Common Financial Ratios</vt:lpstr>
      <vt:lpstr>Short-term Debt-paying Ability</vt:lpstr>
      <vt:lpstr>Liquidity Activity Ratios</vt:lpstr>
      <vt:lpstr>Liquidity Activity Ratios</vt:lpstr>
      <vt:lpstr>Ability to Meet Long-term Debt Obligation</vt:lpstr>
      <vt:lpstr>Summary of Analytical Procedures</vt:lpstr>
      <vt:lpstr>End of Chapter 8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Audit Planning and Analytical Procedures</dc:title>
  <dc:subject>Auditing and Assurance Services 9/e</dc:subject>
  <dc:creator>Olga Quintana</dc:creator>
  <cp:lastModifiedBy>Subur Harahap</cp:lastModifiedBy>
  <cp:revision>157</cp:revision>
  <cp:lastPrinted>2000-01-04T21:14:28Z</cp:lastPrinted>
  <dcterms:created xsi:type="dcterms:W3CDTF">1999-11-19T19:43:43Z</dcterms:created>
  <dcterms:modified xsi:type="dcterms:W3CDTF">2014-05-16T04:13:20Z</dcterms:modified>
</cp:coreProperties>
</file>