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45"/>
  </p:notesMasterIdLst>
  <p:handoutMasterIdLst>
    <p:handoutMasterId r:id="rId46"/>
  </p:handoutMasterIdLst>
  <p:sldIdLst>
    <p:sldId id="708" r:id="rId2"/>
    <p:sldId id="739" r:id="rId3"/>
    <p:sldId id="853" r:id="rId4"/>
    <p:sldId id="854" r:id="rId5"/>
    <p:sldId id="740" r:id="rId6"/>
    <p:sldId id="800" r:id="rId7"/>
    <p:sldId id="855" r:id="rId8"/>
    <p:sldId id="857" r:id="rId9"/>
    <p:sldId id="858" r:id="rId10"/>
    <p:sldId id="859" r:id="rId11"/>
    <p:sldId id="860" r:id="rId12"/>
    <p:sldId id="861" r:id="rId13"/>
    <p:sldId id="805" r:id="rId14"/>
    <p:sldId id="804" r:id="rId15"/>
    <p:sldId id="803" r:id="rId16"/>
    <p:sldId id="807" r:id="rId17"/>
    <p:sldId id="862" r:id="rId18"/>
    <p:sldId id="863" r:id="rId19"/>
    <p:sldId id="811" r:id="rId20"/>
    <p:sldId id="741" r:id="rId21"/>
    <p:sldId id="816" r:id="rId22"/>
    <p:sldId id="814" r:id="rId23"/>
    <p:sldId id="813" r:id="rId24"/>
    <p:sldId id="742" r:id="rId25"/>
    <p:sldId id="864" r:id="rId26"/>
    <p:sldId id="865" r:id="rId27"/>
    <p:sldId id="821" r:id="rId28"/>
    <p:sldId id="830" r:id="rId29"/>
    <p:sldId id="839" r:id="rId30"/>
    <p:sldId id="868" r:id="rId31"/>
    <p:sldId id="840" r:id="rId32"/>
    <p:sldId id="842" r:id="rId33"/>
    <p:sldId id="743" r:id="rId34"/>
    <p:sldId id="846" r:id="rId35"/>
    <p:sldId id="845" r:id="rId36"/>
    <p:sldId id="744" r:id="rId37"/>
    <p:sldId id="866" r:id="rId38"/>
    <p:sldId id="761" r:id="rId39"/>
    <p:sldId id="848" r:id="rId40"/>
    <p:sldId id="850" r:id="rId41"/>
    <p:sldId id="849" r:id="rId42"/>
    <p:sldId id="867" r:id="rId43"/>
    <p:sldId id="762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 snapToGrid="0">
      <p:cViewPr varScale="1">
        <p:scale>
          <a:sx n="70" d="100"/>
          <a:sy n="70" d="100"/>
        </p:scale>
        <p:origin x="-14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578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13 - </a:t>
            </a:r>
            <a:fld id="{AE00B2E1-8F5E-43F5-8DB7-4CDEB65E18DB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962CB116-CB8E-4675-A610-BC410A8344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1A0F7A-085C-4284-8E79-94FCAC69ACBB}" type="slidenum">
              <a:rPr lang="en-US"/>
              <a:pPr/>
              <a:t>25</a:t>
            </a:fld>
            <a:endParaRPr lang="en-US"/>
          </a:p>
        </p:txBody>
      </p:sp>
      <p:sp>
        <p:nvSpPr>
          <p:cNvPr id="8325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251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1041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1042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1043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1044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1045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1046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1047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1048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1049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13 - </a:t>
            </a:r>
            <a:fld id="{C8EF7255-1F47-46BF-B078-77835A80E4EE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365125"/>
            <a:ext cx="205581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365125"/>
            <a:ext cx="601821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2009775"/>
            <a:ext cx="4037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009775"/>
            <a:ext cx="40370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47688" y="1311275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79388" y="1447800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83185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42913" y="15541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3651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2009775"/>
            <a:ext cx="8226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13 - </a:t>
            </a:r>
            <a:fld id="{DE803B92-0BAD-440A-A454-47854498D7EF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1644650"/>
            <a:ext cx="5484812" cy="1462088"/>
          </a:xfrm>
        </p:spPr>
        <p:txBody>
          <a:bodyPr wrap="none" anchor="t"/>
          <a:lstStyle/>
          <a:p>
            <a:r>
              <a:rPr lang="en-US" b="1"/>
              <a:t>Audit of the Sales and</a:t>
            </a:r>
            <a:br>
              <a:rPr lang="en-US" b="1"/>
            </a:br>
            <a:r>
              <a:rPr lang="en-US" b="1"/>
              <a:t>Collection Cycle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13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Sales Returns and Allowances Transaction</a:t>
            </a:r>
          </a:p>
        </p:txBody>
      </p:sp>
      <p:sp>
        <p:nvSpPr>
          <p:cNvPr id="826377" name="Rectangle 9"/>
          <p:cNvSpPr>
            <a:spLocks noChangeArrowheads="1"/>
          </p:cNvSpPr>
          <p:nvPr/>
        </p:nvSpPr>
        <p:spPr bwMode="auto">
          <a:xfrm>
            <a:off x="182563" y="2009775"/>
            <a:ext cx="2101850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Accounts</a:t>
            </a:r>
          </a:p>
        </p:txBody>
      </p:sp>
      <p:sp>
        <p:nvSpPr>
          <p:cNvPr id="826378" name="Rectangle 10"/>
          <p:cNvSpPr>
            <a:spLocks noChangeArrowheads="1"/>
          </p:cNvSpPr>
          <p:nvPr/>
        </p:nvSpPr>
        <p:spPr bwMode="auto">
          <a:xfrm>
            <a:off x="182563" y="3289300"/>
            <a:ext cx="2101850" cy="13716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Business</a:t>
            </a:r>
          </a:p>
          <a:p>
            <a:pPr algn="ctr" eaLnBrk="0" hangingPunct="0"/>
            <a:r>
              <a:rPr lang="en-US" sz="2800"/>
              <a:t>Functions</a:t>
            </a:r>
          </a:p>
        </p:txBody>
      </p:sp>
      <p:sp>
        <p:nvSpPr>
          <p:cNvPr id="826379" name="Rectangle 11"/>
          <p:cNvSpPr>
            <a:spLocks noChangeArrowheads="1"/>
          </p:cNvSpPr>
          <p:nvPr/>
        </p:nvSpPr>
        <p:spPr bwMode="auto">
          <a:xfrm>
            <a:off x="182563" y="5027613"/>
            <a:ext cx="2101850" cy="1371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Documents</a:t>
            </a:r>
          </a:p>
          <a:p>
            <a:pPr algn="ctr" eaLnBrk="0" hangingPunct="0"/>
            <a:r>
              <a:rPr lang="en-US" sz="2800"/>
              <a:t>and Records</a:t>
            </a:r>
          </a:p>
        </p:txBody>
      </p:sp>
      <p:sp>
        <p:nvSpPr>
          <p:cNvPr id="826380" name="Rectangle 12"/>
          <p:cNvSpPr>
            <a:spLocks noChangeArrowheads="1"/>
          </p:cNvSpPr>
          <p:nvPr/>
        </p:nvSpPr>
        <p:spPr bwMode="auto">
          <a:xfrm>
            <a:off x="2284413" y="2009775"/>
            <a:ext cx="667226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Sales returns and allowances</a:t>
            </a:r>
          </a:p>
          <a:p>
            <a:pPr eaLnBrk="0" hangingPunct="0"/>
            <a:r>
              <a:rPr lang="en-US" sz="2800"/>
              <a:t>Accounts receivable</a:t>
            </a:r>
          </a:p>
        </p:txBody>
      </p:sp>
      <p:sp>
        <p:nvSpPr>
          <p:cNvPr id="826381" name="Rectangle 13"/>
          <p:cNvSpPr>
            <a:spLocks noChangeArrowheads="1"/>
          </p:cNvSpPr>
          <p:nvPr/>
        </p:nvSpPr>
        <p:spPr bwMode="auto">
          <a:xfrm>
            <a:off x="2284413" y="3289300"/>
            <a:ext cx="6672262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sz="2800"/>
              <a:t>Processing and recording</a:t>
            </a:r>
          </a:p>
          <a:p>
            <a:pPr eaLnBrk="0" hangingPunct="0"/>
            <a:r>
              <a:rPr lang="en-US" sz="2800"/>
              <a:t>sales returns and allowances</a:t>
            </a:r>
          </a:p>
        </p:txBody>
      </p:sp>
      <p:sp>
        <p:nvSpPr>
          <p:cNvPr id="826382" name="Rectangle 14"/>
          <p:cNvSpPr>
            <a:spLocks noChangeArrowheads="1"/>
          </p:cNvSpPr>
          <p:nvPr/>
        </p:nvSpPr>
        <p:spPr bwMode="auto">
          <a:xfrm>
            <a:off x="2284413" y="5027613"/>
            <a:ext cx="6672262" cy="137318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sz="2800"/>
              <a:t>Credit memo</a:t>
            </a:r>
          </a:p>
          <a:p>
            <a:pPr eaLnBrk="0" hangingPunct="0"/>
            <a:r>
              <a:rPr lang="en-US" sz="2800"/>
              <a:t>Sales returns and allowances journal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2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2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80" grpId="0" animBg="1" autoUpdateAnimBg="0"/>
      <p:bldP spid="826381" grpId="0" animBg="1" autoUpdateAnimBg="0"/>
      <p:bldP spid="82638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Charge-off of Uncollectible Accounts Transaction</a:t>
            </a:r>
          </a:p>
        </p:txBody>
      </p:sp>
      <p:sp>
        <p:nvSpPr>
          <p:cNvPr id="827401" name="Rectangle 9"/>
          <p:cNvSpPr>
            <a:spLocks noChangeArrowheads="1"/>
          </p:cNvSpPr>
          <p:nvPr/>
        </p:nvSpPr>
        <p:spPr bwMode="auto">
          <a:xfrm>
            <a:off x="182563" y="2009775"/>
            <a:ext cx="2101850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Accounts</a:t>
            </a:r>
          </a:p>
        </p:txBody>
      </p:sp>
      <p:sp>
        <p:nvSpPr>
          <p:cNvPr id="827402" name="Rectangle 10"/>
          <p:cNvSpPr>
            <a:spLocks noChangeArrowheads="1"/>
          </p:cNvSpPr>
          <p:nvPr/>
        </p:nvSpPr>
        <p:spPr bwMode="auto">
          <a:xfrm>
            <a:off x="182563" y="3289300"/>
            <a:ext cx="2101850" cy="13716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Business</a:t>
            </a:r>
          </a:p>
          <a:p>
            <a:pPr algn="ctr" eaLnBrk="0" hangingPunct="0"/>
            <a:r>
              <a:rPr lang="en-US" sz="2800"/>
              <a:t>Functions</a:t>
            </a:r>
          </a:p>
        </p:txBody>
      </p:sp>
      <p:sp>
        <p:nvSpPr>
          <p:cNvPr id="827403" name="Rectangle 11"/>
          <p:cNvSpPr>
            <a:spLocks noChangeArrowheads="1"/>
          </p:cNvSpPr>
          <p:nvPr/>
        </p:nvSpPr>
        <p:spPr bwMode="auto">
          <a:xfrm>
            <a:off x="182563" y="5027613"/>
            <a:ext cx="2101850" cy="1371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Documents</a:t>
            </a:r>
          </a:p>
          <a:p>
            <a:pPr algn="ctr" eaLnBrk="0" hangingPunct="0"/>
            <a:r>
              <a:rPr lang="en-US" sz="2800"/>
              <a:t>and Records</a:t>
            </a:r>
          </a:p>
        </p:txBody>
      </p:sp>
      <p:sp>
        <p:nvSpPr>
          <p:cNvPr id="827404" name="Rectangle 12"/>
          <p:cNvSpPr>
            <a:spLocks noChangeArrowheads="1"/>
          </p:cNvSpPr>
          <p:nvPr/>
        </p:nvSpPr>
        <p:spPr bwMode="auto">
          <a:xfrm>
            <a:off x="2284413" y="2009775"/>
            <a:ext cx="667226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Accounts receivable</a:t>
            </a:r>
          </a:p>
          <a:p>
            <a:pPr eaLnBrk="0" hangingPunct="0"/>
            <a:r>
              <a:rPr lang="en-US" sz="2800"/>
              <a:t>Allowance for uncollectible accounts</a:t>
            </a:r>
          </a:p>
        </p:txBody>
      </p:sp>
      <p:sp>
        <p:nvSpPr>
          <p:cNvPr id="827405" name="Rectangle 13"/>
          <p:cNvSpPr>
            <a:spLocks noChangeArrowheads="1"/>
          </p:cNvSpPr>
          <p:nvPr/>
        </p:nvSpPr>
        <p:spPr bwMode="auto">
          <a:xfrm>
            <a:off x="2284413" y="3289300"/>
            <a:ext cx="6672262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sz="2800"/>
              <a:t>Charging off uncollectible</a:t>
            </a:r>
          </a:p>
          <a:p>
            <a:pPr eaLnBrk="0" hangingPunct="0"/>
            <a:r>
              <a:rPr lang="en-US" sz="2800"/>
              <a:t>accounts receivable</a:t>
            </a:r>
          </a:p>
        </p:txBody>
      </p:sp>
      <p:sp>
        <p:nvSpPr>
          <p:cNvPr id="827406" name="Rectangle 14"/>
          <p:cNvSpPr>
            <a:spLocks noChangeArrowheads="1"/>
          </p:cNvSpPr>
          <p:nvPr/>
        </p:nvSpPr>
        <p:spPr bwMode="auto">
          <a:xfrm>
            <a:off x="2284413" y="5027613"/>
            <a:ext cx="6672262" cy="137318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sz="2800"/>
              <a:t>Uncollectible account authorization form</a:t>
            </a:r>
          </a:p>
          <a:p>
            <a:pPr eaLnBrk="0" hangingPunct="0"/>
            <a:r>
              <a:rPr lang="en-US" sz="2800"/>
              <a:t>General journal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2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2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7404" grpId="0" animBg="1" autoUpdateAnimBg="0"/>
      <p:bldP spid="827405" grpId="0" animBg="1" autoUpdateAnimBg="0"/>
      <p:bldP spid="82740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Bad Debt Expense</a:t>
            </a:r>
            <a:br>
              <a:rPr lang="en-US"/>
            </a:br>
            <a:r>
              <a:rPr lang="en-US"/>
              <a:t>Transaction</a:t>
            </a:r>
          </a:p>
        </p:txBody>
      </p:sp>
      <p:sp>
        <p:nvSpPr>
          <p:cNvPr id="828425" name="Rectangle 9"/>
          <p:cNvSpPr>
            <a:spLocks noChangeArrowheads="1"/>
          </p:cNvSpPr>
          <p:nvPr/>
        </p:nvSpPr>
        <p:spPr bwMode="auto">
          <a:xfrm>
            <a:off x="182563" y="2009775"/>
            <a:ext cx="2101850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Accounts</a:t>
            </a:r>
          </a:p>
        </p:txBody>
      </p:sp>
      <p:sp>
        <p:nvSpPr>
          <p:cNvPr id="828426" name="Rectangle 10"/>
          <p:cNvSpPr>
            <a:spLocks noChangeArrowheads="1"/>
          </p:cNvSpPr>
          <p:nvPr/>
        </p:nvSpPr>
        <p:spPr bwMode="auto">
          <a:xfrm>
            <a:off x="182563" y="3289300"/>
            <a:ext cx="2101850" cy="13716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Business</a:t>
            </a:r>
          </a:p>
          <a:p>
            <a:pPr algn="ctr" eaLnBrk="0" hangingPunct="0"/>
            <a:r>
              <a:rPr lang="en-US" sz="2800"/>
              <a:t>Functions</a:t>
            </a:r>
          </a:p>
        </p:txBody>
      </p:sp>
      <p:sp>
        <p:nvSpPr>
          <p:cNvPr id="828427" name="Rectangle 11"/>
          <p:cNvSpPr>
            <a:spLocks noChangeArrowheads="1"/>
          </p:cNvSpPr>
          <p:nvPr/>
        </p:nvSpPr>
        <p:spPr bwMode="auto">
          <a:xfrm>
            <a:off x="182563" y="5027613"/>
            <a:ext cx="2101850" cy="1371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Documents</a:t>
            </a:r>
          </a:p>
          <a:p>
            <a:pPr algn="ctr" eaLnBrk="0" hangingPunct="0"/>
            <a:r>
              <a:rPr lang="en-US" sz="2800"/>
              <a:t>and Records</a:t>
            </a:r>
          </a:p>
        </p:txBody>
      </p:sp>
      <p:sp>
        <p:nvSpPr>
          <p:cNvPr id="828428" name="Rectangle 12"/>
          <p:cNvSpPr>
            <a:spLocks noChangeArrowheads="1"/>
          </p:cNvSpPr>
          <p:nvPr/>
        </p:nvSpPr>
        <p:spPr bwMode="auto">
          <a:xfrm>
            <a:off x="2284413" y="2009775"/>
            <a:ext cx="667226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Bad debt expense</a:t>
            </a:r>
          </a:p>
          <a:p>
            <a:pPr eaLnBrk="0" hangingPunct="0"/>
            <a:r>
              <a:rPr lang="en-US" sz="2800"/>
              <a:t>Allowance for uncollectible accounts</a:t>
            </a:r>
          </a:p>
        </p:txBody>
      </p:sp>
      <p:sp>
        <p:nvSpPr>
          <p:cNvPr id="828429" name="Rectangle 13"/>
          <p:cNvSpPr>
            <a:spLocks noChangeArrowheads="1"/>
          </p:cNvSpPr>
          <p:nvPr/>
        </p:nvSpPr>
        <p:spPr bwMode="auto">
          <a:xfrm>
            <a:off x="2284413" y="3289300"/>
            <a:ext cx="6672262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sz="2800"/>
              <a:t>Providing for bad debts</a:t>
            </a:r>
          </a:p>
        </p:txBody>
      </p:sp>
      <p:sp>
        <p:nvSpPr>
          <p:cNvPr id="828430" name="Rectangle 14"/>
          <p:cNvSpPr>
            <a:spLocks noChangeArrowheads="1"/>
          </p:cNvSpPr>
          <p:nvPr/>
        </p:nvSpPr>
        <p:spPr bwMode="auto">
          <a:xfrm>
            <a:off x="2284413" y="5027613"/>
            <a:ext cx="6672262" cy="137318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sz="2800"/>
              <a:t>General journal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2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28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28" grpId="0" animBg="1" autoUpdateAnimBg="0"/>
      <p:bldP spid="828429" grpId="0" animBg="1" autoUpdateAnimBg="0"/>
      <p:bldP spid="828430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Shipping Goods</a:t>
            </a:r>
          </a:p>
        </p:txBody>
      </p:sp>
      <p:sp>
        <p:nvSpPr>
          <p:cNvPr id="766983" name="Text Box 1031"/>
          <p:cNvSpPr txBox="1">
            <a:spLocks noChangeArrowheads="1"/>
          </p:cNvSpPr>
          <p:nvPr/>
        </p:nvSpPr>
        <p:spPr bwMode="auto">
          <a:xfrm>
            <a:off x="1370013" y="2284413"/>
            <a:ext cx="6399212" cy="11890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This is the first point in the cycle</a:t>
            </a:r>
          </a:p>
          <a:p>
            <a:pPr algn="ctr"/>
            <a:r>
              <a:rPr lang="en-US"/>
              <a:t>where company assets are given up.</a:t>
            </a:r>
          </a:p>
        </p:txBody>
      </p:sp>
      <p:sp>
        <p:nvSpPr>
          <p:cNvPr id="766986" name="AutoShape 1034"/>
          <p:cNvSpPr>
            <a:spLocks noChangeArrowheads="1"/>
          </p:cNvSpPr>
          <p:nvPr/>
        </p:nvSpPr>
        <p:spPr bwMode="auto">
          <a:xfrm>
            <a:off x="3473450" y="3698875"/>
            <a:ext cx="2193925" cy="2741613"/>
          </a:xfrm>
          <a:prstGeom prst="flowChartMultidocumen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Shipping</a:t>
            </a:r>
          </a:p>
          <a:p>
            <a:pPr algn="ctr"/>
            <a:r>
              <a:rPr lang="en-US"/>
              <a:t>document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6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6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83" grpId="0" animBg="1" autoUpdateAnimBg="0"/>
      <p:bldP spid="76698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Billing Customers</a:t>
            </a:r>
            <a:br>
              <a:rPr lang="en-US"/>
            </a:br>
            <a:r>
              <a:rPr lang="en-US"/>
              <a:t>and Recording Sales</a:t>
            </a:r>
          </a:p>
        </p:txBody>
      </p:sp>
      <p:sp>
        <p:nvSpPr>
          <p:cNvPr id="765956" name="Text Box 1028"/>
          <p:cNvSpPr txBox="1">
            <a:spLocks noChangeArrowheads="1"/>
          </p:cNvSpPr>
          <p:nvPr/>
        </p:nvSpPr>
        <p:spPr bwMode="auto">
          <a:xfrm>
            <a:off x="1462088" y="2192338"/>
            <a:ext cx="6216650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Sales invoice</a:t>
            </a:r>
          </a:p>
        </p:txBody>
      </p:sp>
      <p:sp>
        <p:nvSpPr>
          <p:cNvPr id="765960" name="Text Box 1032"/>
          <p:cNvSpPr txBox="1">
            <a:spLocks noChangeArrowheads="1"/>
          </p:cNvSpPr>
          <p:nvPr/>
        </p:nvSpPr>
        <p:spPr bwMode="auto">
          <a:xfrm>
            <a:off x="1462088" y="2833688"/>
            <a:ext cx="621665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Sales transaction file</a:t>
            </a:r>
          </a:p>
        </p:txBody>
      </p:sp>
      <p:sp>
        <p:nvSpPr>
          <p:cNvPr id="765961" name="Text Box 1033"/>
          <p:cNvSpPr txBox="1">
            <a:spLocks noChangeArrowheads="1"/>
          </p:cNvSpPr>
          <p:nvPr/>
        </p:nvSpPr>
        <p:spPr bwMode="auto">
          <a:xfrm>
            <a:off x="1462088" y="3473450"/>
            <a:ext cx="6216650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Sales journal or listing</a:t>
            </a:r>
          </a:p>
        </p:txBody>
      </p:sp>
      <p:sp>
        <p:nvSpPr>
          <p:cNvPr id="765962" name="Text Box 1034"/>
          <p:cNvSpPr txBox="1">
            <a:spLocks noChangeArrowheads="1"/>
          </p:cNvSpPr>
          <p:nvPr/>
        </p:nvSpPr>
        <p:spPr bwMode="auto">
          <a:xfrm>
            <a:off x="1462088" y="4113213"/>
            <a:ext cx="6216650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Accounts receivable master file</a:t>
            </a:r>
          </a:p>
        </p:txBody>
      </p:sp>
      <p:sp>
        <p:nvSpPr>
          <p:cNvPr id="765963" name="Text Box 1035"/>
          <p:cNvSpPr txBox="1">
            <a:spLocks noChangeArrowheads="1"/>
          </p:cNvSpPr>
          <p:nvPr/>
        </p:nvSpPr>
        <p:spPr bwMode="auto">
          <a:xfrm>
            <a:off x="1462088" y="4752975"/>
            <a:ext cx="6216650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Accounts receivable trial balance</a:t>
            </a:r>
          </a:p>
        </p:txBody>
      </p:sp>
      <p:sp>
        <p:nvSpPr>
          <p:cNvPr id="765964" name="Text Box 1036"/>
          <p:cNvSpPr txBox="1">
            <a:spLocks noChangeArrowheads="1"/>
          </p:cNvSpPr>
          <p:nvPr/>
        </p:nvSpPr>
        <p:spPr bwMode="auto">
          <a:xfrm>
            <a:off x="1462088" y="5392738"/>
            <a:ext cx="621665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Monthly statement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6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6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6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6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6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765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5956" grpId="0" animBg="1" autoUpdateAnimBg="0"/>
      <p:bldP spid="765960" grpId="0" animBg="1" autoUpdateAnimBg="0"/>
      <p:bldP spid="765961" grpId="0" animBg="1" autoUpdateAnimBg="0"/>
      <p:bldP spid="765962" grpId="0" animBg="1" autoUpdateAnimBg="0"/>
      <p:bldP spid="765963" grpId="0" animBg="1" autoUpdateAnimBg="0"/>
      <p:bldP spid="76596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Processing and Recording</a:t>
            </a:r>
            <a:br>
              <a:rPr lang="en-US"/>
            </a:br>
            <a:r>
              <a:rPr lang="en-US"/>
              <a:t>Cash Receipts</a:t>
            </a:r>
          </a:p>
        </p:txBody>
      </p:sp>
      <p:sp>
        <p:nvSpPr>
          <p:cNvPr id="764941" name="Text Box 1037"/>
          <p:cNvSpPr txBox="1">
            <a:spLocks noChangeArrowheads="1"/>
          </p:cNvSpPr>
          <p:nvPr/>
        </p:nvSpPr>
        <p:spPr bwMode="auto">
          <a:xfrm>
            <a:off x="1827213" y="2741613"/>
            <a:ext cx="548481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Remittance advise</a:t>
            </a:r>
          </a:p>
        </p:txBody>
      </p:sp>
      <p:sp>
        <p:nvSpPr>
          <p:cNvPr id="764942" name="Text Box 1038"/>
          <p:cNvSpPr txBox="1">
            <a:spLocks noChangeArrowheads="1"/>
          </p:cNvSpPr>
          <p:nvPr/>
        </p:nvSpPr>
        <p:spPr bwMode="auto">
          <a:xfrm>
            <a:off x="1827213" y="33813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Prelisting of cash receipts</a:t>
            </a:r>
          </a:p>
        </p:txBody>
      </p:sp>
      <p:sp>
        <p:nvSpPr>
          <p:cNvPr id="764943" name="Text Box 1039"/>
          <p:cNvSpPr txBox="1">
            <a:spLocks noChangeArrowheads="1"/>
          </p:cNvSpPr>
          <p:nvPr/>
        </p:nvSpPr>
        <p:spPr bwMode="auto">
          <a:xfrm>
            <a:off x="1827213" y="4021138"/>
            <a:ext cx="5484812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Cash receipts transaction file</a:t>
            </a:r>
          </a:p>
        </p:txBody>
      </p:sp>
      <p:sp>
        <p:nvSpPr>
          <p:cNvPr id="764944" name="Text Box 1040"/>
          <p:cNvSpPr txBox="1">
            <a:spLocks noChangeArrowheads="1"/>
          </p:cNvSpPr>
          <p:nvPr/>
        </p:nvSpPr>
        <p:spPr bwMode="auto">
          <a:xfrm>
            <a:off x="1827213" y="4660900"/>
            <a:ext cx="5484812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Cash receipts journal or listing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6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64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6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64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941" grpId="0" animBg="1" autoUpdateAnimBg="0"/>
      <p:bldP spid="764942" grpId="0" animBg="1" autoUpdateAnimBg="0"/>
      <p:bldP spid="764943" grpId="0" animBg="1" autoUpdateAnimBg="0"/>
      <p:bldP spid="764944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Lockbox Systems and Electronic Funds Transfer</a:t>
            </a:r>
          </a:p>
        </p:txBody>
      </p:sp>
      <p:sp>
        <p:nvSpPr>
          <p:cNvPr id="769028" name="Oval 1028"/>
          <p:cNvSpPr>
            <a:spLocks noChangeArrowheads="1"/>
          </p:cNvSpPr>
          <p:nvPr/>
        </p:nvSpPr>
        <p:spPr bwMode="auto">
          <a:xfrm>
            <a:off x="1981200" y="3409950"/>
            <a:ext cx="1644650" cy="16446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5F5F5F"/>
            </a:solidFill>
            <a:round/>
            <a:headEnd/>
            <a:tailEnd/>
          </a:ln>
          <a:effectLst>
            <a:outerShdw dist="107763" dir="13500000" algn="ctr" rotWithShape="0">
              <a:schemeClr val="hlink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2400" b="1"/>
              <a:t>Customer</a:t>
            </a:r>
          </a:p>
        </p:txBody>
      </p:sp>
      <p:pic>
        <p:nvPicPr>
          <p:cNvPr id="769029" name="Picture 1029" descr="D:\CLIPART\POWERPNT\BUILDNG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75" y="1900238"/>
            <a:ext cx="2970213" cy="941387"/>
          </a:xfrm>
          <a:prstGeom prst="rect">
            <a:avLst/>
          </a:prstGeom>
          <a:noFill/>
        </p:spPr>
      </p:pic>
      <p:sp>
        <p:nvSpPr>
          <p:cNvPr id="769031" name="Text Box 1031"/>
          <p:cNvSpPr txBox="1">
            <a:spLocks noChangeArrowheads="1"/>
          </p:cNvSpPr>
          <p:nvPr/>
        </p:nvSpPr>
        <p:spPr bwMode="auto">
          <a:xfrm>
            <a:off x="6896100" y="2011363"/>
            <a:ext cx="87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tx2"/>
                </a:solidFill>
              </a:rPr>
              <a:t>Bank</a:t>
            </a:r>
          </a:p>
        </p:txBody>
      </p:sp>
      <p:pic>
        <p:nvPicPr>
          <p:cNvPr id="769032" name="Picture 1032" descr="D:\CLIP_ART\CARTOONS\PEOPL_NZ\NCEWOMAN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429000"/>
            <a:ext cx="868363" cy="1673225"/>
          </a:xfrm>
          <a:prstGeom prst="rect">
            <a:avLst/>
          </a:prstGeom>
          <a:noFill/>
        </p:spPr>
      </p:pic>
      <p:sp>
        <p:nvSpPr>
          <p:cNvPr id="769033" name="Line 1033"/>
          <p:cNvSpPr>
            <a:spLocks noChangeShapeType="1"/>
          </p:cNvSpPr>
          <p:nvPr/>
        </p:nvSpPr>
        <p:spPr bwMode="auto">
          <a:xfrm>
            <a:off x="1295400" y="4229100"/>
            <a:ext cx="533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9045" name="Text Box 1045"/>
          <p:cNvSpPr txBox="1">
            <a:spLocks noChangeArrowheads="1"/>
          </p:cNvSpPr>
          <p:nvPr/>
        </p:nvSpPr>
        <p:spPr bwMode="auto">
          <a:xfrm>
            <a:off x="428625" y="2667000"/>
            <a:ext cx="2230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/>
              <a:t>Order/Payment</a:t>
            </a:r>
          </a:p>
          <a:p>
            <a:pPr algn="ctr" eaLnBrk="0" hangingPunct="0"/>
            <a:r>
              <a:rPr lang="en-US" sz="2400" b="1"/>
              <a:t>Information</a:t>
            </a:r>
          </a:p>
        </p:txBody>
      </p:sp>
      <p:sp>
        <p:nvSpPr>
          <p:cNvPr id="769046" name="Line 1046"/>
          <p:cNvSpPr>
            <a:spLocks noChangeShapeType="1"/>
          </p:cNvSpPr>
          <p:nvPr/>
        </p:nvSpPr>
        <p:spPr bwMode="auto">
          <a:xfrm>
            <a:off x="1543050" y="34290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9055" name="Oval 1055"/>
          <p:cNvSpPr>
            <a:spLocks noChangeArrowheads="1"/>
          </p:cNvSpPr>
          <p:nvPr/>
        </p:nvSpPr>
        <p:spPr bwMode="auto">
          <a:xfrm>
            <a:off x="6426200" y="4078288"/>
            <a:ext cx="1644650" cy="164465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5F5F5F"/>
            </a:solidFill>
            <a:round/>
            <a:headEnd/>
            <a:tailEnd/>
          </a:ln>
          <a:effectLst>
            <a:outerShdw dist="107763" dir="13500000" algn="ctr" rotWithShape="0">
              <a:srgbClr val="FF9900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2400" b="1"/>
              <a:t>Company</a:t>
            </a:r>
          </a:p>
        </p:txBody>
      </p:sp>
      <p:cxnSp>
        <p:nvCxnSpPr>
          <p:cNvPr id="769059" name="AutoShape 1059"/>
          <p:cNvCxnSpPr>
            <a:cxnSpLocks noChangeShapeType="1"/>
            <a:stCxn id="0" idx="2"/>
            <a:endCxn id="769055" idx="1"/>
          </p:cNvCxnSpPr>
          <p:nvPr/>
        </p:nvCxnSpPr>
        <p:spPr bwMode="auto">
          <a:xfrm>
            <a:off x="5438775" y="2841625"/>
            <a:ext cx="1228725" cy="1477963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69062" name="WordArt 1062"/>
          <p:cNvSpPr>
            <a:spLocks noChangeArrowheads="1" noChangeShapeType="1" noTextEdit="1"/>
          </p:cNvSpPr>
          <p:nvPr/>
        </p:nvSpPr>
        <p:spPr bwMode="auto">
          <a:xfrm>
            <a:off x="6402388" y="2727325"/>
            <a:ext cx="1704975" cy="965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Information</a:t>
            </a:r>
          </a:p>
        </p:txBody>
      </p:sp>
      <p:sp>
        <p:nvSpPr>
          <p:cNvPr id="769064" name="AutoShape 1064"/>
          <p:cNvSpPr>
            <a:spLocks noChangeArrowheads="1"/>
          </p:cNvSpPr>
          <p:nvPr/>
        </p:nvSpPr>
        <p:spPr bwMode="auto">
          <a:xfrm rot="-3429998">
            <a:off x="3274219" y="3309144"/>
            <a:ext cx="2259013" cy="549275"/>
          </a:xfrm>
          <a:prstGeom prst="lightningBolt">
            <a:avLst/>
          </a:prstGeom>
          <a:solidFill>
            <a:srgbClr val="FFFF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9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6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6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69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76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69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031" grpId="0" autoUpdateAnimBg="0"/>
      <p:bldP spid="769055" grpId="0" animBg="1" autoUpdateAnimBg="0"/>
      <p:bldP spid="769062" grpId="0" animBg="1"/>
      <p:bldP spid="76906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Processing and Recording Sales Returns and Allowances</a:t>
            </a:r>
          </a:p>
        </p:txBody>
      </p:sp>
      <p:sp>
        <p:nvSpPr>
          <p:cNvPr id="829443" name="Text Box 3"/>
          <p:cNvSpPr txBox="1">
            <a:spLocks noChangeArrowheads="1"/>
          </p:cNvSpPr>
          <p:nvPr/>
        </p:nvSpPr>
        <p:spPr bwMode="auto">
          <a:xfrm>
            <a:off x="2741613" y="2284413"/>
            <a:ext cx="3656012" cy="11890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>
                <a:sym typeface="Wingdings" pitchFamily="2" charset="2"/>
              </a:rPr>
              <a:t>Credit memo</a:t>
            </a:r>
          </a:p>
        </p:txBody>
      </p:sp>
      <p:sp>
        <p:nvSpPr>
          <p:cNvPr id="829444" name="Text Box 4"/>
          <p:cNvSpPr txBox="1">
            <a:spLocks noChangeArrowheads="1"/>
          </p:cNvSpPr>
          <p:nvPr/>
        </p:nvSpPr>
        <p:spPr bwMode="auto">
          <a:xfrm>
            <a:off x="2741613" y="4113213"/>
            <a:ext cx="3656012" cy="118903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>
                <a:sym typeface="Wingdings" pitchFamily="2" charset="2"/>
              </a:rPr>
              <a:t>Sales returns and</a:t>
            </a:r>
          </a:p>
          <a:p>
            <a:pPr algn="ctr" eaLnBrk="0" hangingPunct="0"/>
            <a:r>
              <a:rPr lang="en-US">
                <a:sym typeface="Wingdings" pitchFamily="2" charset="2"/>
              </a:rPr>
              <a:t>allowances journal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2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43" grpId="0" animBg="1" autoUpdateAnimBg="0"/>
      <p:bldP spid="829444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Charging Off Uncollectible</a:t>
            </a:r>
            <a:br>
              <a:rPr lang="en-US"/>
            </a:br>
            <a:r>
              <a:rPr lang="en-US"/>
              <a:t>Accounts Receivable</a:t>
            </a:r>
          </a:p>
        </p:txBody>
      </p:sp>
      <p:sp>
        <p:nvSpPr>
          <p:cNvPr id="830469" name="Text Box 5"/>
          <p:cNvSpPr txBox="1">
            <a:spLocks noChangeArrowheads="1"/>
          </p:cNvSpPr>
          <p:nvPr/>
        </p:nvSpPr>
        <p:spPr bwMode="auto">
          <a:xfrm>
            <a:off x="1187450" y="2284413"/>
            <a:ext cx="6764338" cy="11890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Uncollectible Account</a:t>
            </a:r>
          </a:p>
          <a:p>
            <a:pPr algn="ctr"/>
            <a:r>
              <a:rPr lang="en-US"/>
              <a:t>Authorization Form</a:t>
            </a:r>
          </a:p>
        </p:txBody>
      </p:sp>
      <p:sp>
        <p:nvSpPr>
          <p:cNvPr id="830470" name="Text Box 6"/>
          <p:cNvSpPr txBox="1">
            <a:spLocks noChangeArrowheads="1"/>
          </p:cNvSpPr>
          <p:nvPr/>
        </p:nvSpPr>
        <p:spPr bwMode="auto">
          <a:xfrm>
            <a:off x="1187450" y="4021138"/>
            <a:ext cx="6764338" cy="18288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This is a document used internally to</a:t>
            </a:r>
          </a:p>
          <a:p>
            <a:pPr algn="ctr" eaLnBrk="0" hangingPunct="0"/>
            <a:r>
              <a:rPr lang="en-US"/>
              <a:t>indicate authority to write an  account</a:t>
            </a:r>
          </a:p>
          <a:p>
            <a:pPr algn="ctr" eaLnBrk="0" hangingPunct="0"/>
            <a:r>
              <a:rPr lang="en-US"/>
              <a:t>receivable off as uncollectible</a:t>
            </a:r>
            <a:r>
              <a:rPr lang="en-US" b="1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3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3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469" grpId="0" animBg="1" autoUpdateAnimBg="0"/>
      <p:bldP spid="83047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Providing for Bad Debts</a:t>
            </a:r>
          </a:p>
        </p:txBody>
      </p:sp>
      <p:sp>
        <p:nvSpPr>
          <p:cNvPr id="773124" name="Text Box 1028"/>
          <p:cNvSpPr txBox="1">
            <a:spLocks noChangeArrowheads="1"/>
          </p:cNvSpPr>
          <p:nvPr/>
        </p:nvSpPr>
        <p:spPr bwMode="auto">
          <a:xfrm>
            <a:off x="1370013" y="2741613"/>
            <a:ext cx="6399212" cy="274161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This provision represents a residual,</a:t>
            </a:r>
          </a:p>
          <a:p>
            <a:pPr algn="ctr" eaLnBrk="0" hangingPunct="0"/>
            <a:r>
              <a:rPr lang="en-US"/>
              <a:t>resulting from management’s</a:t>
            </a:r>
          </a:p>
          <a:p>
            <a:pPr algn="ctr" eaLnBrk="0" hangingPunct="0"/>
            <a:r>
              <a:rPr lang="en-US"/>
              <a:t>end-of-period adjustment of the</a:t>
            </a:r>
          </a:p>
          <a:p>
            <a:pPr algn="ctr" eaLnBrk="0" hangingPunct="0"/>
            <a:r>
              <a:rPr lang="en-US"/>
              <a:t>allowance for uncollectible accounts</a:t>
            </a:r>
            <a:r>
              <a:rPr lang="en-US" b="1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7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2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696323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Identify the accounts and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classes of transactions in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sales and collection cycle.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69837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how e-commerce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activities affect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sales and collection cycle.</a:t>
            </a:r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E-Commerce on the Sales and Collection Cycle</a:t>
            </a:r>
          </a:p>
        </p:txBody>
      </p:sp>
      <p:sp>
        <p:nvSpPr>
          <p:cNvPr id="779267" name="Text Box 3"/>
          <p:cNvSpPr txBox="1">
            <a:spLocks noChangeArrowheads="1"/>
          </p:cNvSpPr>
          <p:nvPr/>
        </p:nvSpPr>
        <p:spPr bwMode="auto">
          <a:xfrm>
            <a:off x="933450" y="2286000"/>
            <a:ext cx="219392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>
                <a:solidFill>
                  <a:schemeClr val="tx2"/>
                </a:solidFill>
              </a:rPr>
              <a:t>The Internet</a:t>
            </a:r>
          </a:p>
        </p:txBody>
      </p:sp>
      <p:pic>
        <p:nvPicPr>
          <p:cNvPr id="779274" name="Picture 10" descr="D:\CLIP_ART\COMPUTER\SYSTEMS\LPTOP1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581400"/>
            <a:ext cx="1077913" cy="1022350"/>
          </a:xfrm>
          <a:prstGeom prst="rect">
            <a:avLst/>
          </a:prstGeom>
          <a:noFill/>
        </p:spPr>
      </p:pic>
      <p:pic>
        <p:nvPicPr>
          <p:cNvPr id="779275" name="Picture 11" descr="D:\CLIP_ART\COMPUTER\SYSTEMS\LPTOP1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692650"/>
            <a:ext cx="1077913" cy="1022350"/>
          </a:xfrm>
          <a:prstGeom prst="rect">
            <a:avLst/>
          </a:prstGeom>
          <a:noFill/>
        </p:spPr>
      </p:pic>
      <p:pic>
        <p:nvPicPr>
          <p:cNvPr id="779276" name="Picture 12" descr="D:\CLIP_ART\COMPUTER\SYSTEMS\LPTOP1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5530850"/>
            <a:ext cx="1077913" cy="1022350"/>
          </a:xfrm>
          <a:prstGeom prst="rect">
            <a:avLst/>
          </a:prstGeom>
          <a:noFill/>
        </p:spPr>
      </p:pic>
      <p:sp>
        <p:nvSpPr>
          <p:cNvPr id="779285" name="Line 21"/>
          <p:cNvSpPr>
            <a:spLocks noChangeShapeType="1"/>
          </p:cNvSpPr>
          <p:nvPr/>
        </p:nvSpPr>
        <p:spPr bwMode="auto">
          <a:xfrm>
            <a:off x="1644650" y="5118100"/>
            <a:ext cx="1462088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79286" name="AutoShape 22"/>
          <p:cNvCxnSpPr>
            <a:cxnSpLocks noChangeShapeType="1"/>
            <a:stCxn id="779285" idx="1"/>
            <a:endCxn id="0" idx="2"/>
          </p:cNvCxnSpPr>
          <p:nvPr/>
        </p:nvCxnSpPr>
        <p:spPr bwMode="auto">
          <a:xfrm flipH="1" flipV="1">
            <a:off x="1835150" y="4603750"/>
            <a:ext cx="1271588" cy="5286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  <p:cxnSp>
        <p:nvCxnSpPr>
          <p:cNvPr id="779287" name="AutoShape 23"/>
          <p:cNvCxnSpPr>
            <a:cxnSpLocks noChangeShapeType="1"/>
            <a:stCxn id="779285" idx="1"/>
            <a:endCxn id="0" idx="0"/>
          </p:cNvCxnSpPr>
          <p:nvPr/>
        </p:nvCxnSpPr>
        <p:spPr bwMode="auto">
          <a:xfrm flipH="1">
            <a:off x="2444750" y="5132388"/>
            <a:ext cx="661988" cy="398462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  <p:sp>
        <p:nvSpPr>
          <p:cNvPr id="779288" name="Line 24"/>
          <p:cNvSpPr>
            <a:spLocks noChangeShapeType="1"/>
          </p:cNvSpPr>
          <p:nvPr/>
        </p:nvSpPr>
        <p:spPr bwMode="auto">
          <a:xfrm>
            <a:off x="3106738" y="5118100"/>
            <a:ext cx="609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9289" name="Line 25"/>
          <p:cNvSpPr>
            <a:spLocks noChangeShapeType="1"/>
          </p:cNvSpPr>
          <p:nvPr/>
        </p:nvSpPr>
        <p:spPr bwMode="auto">
          <a:xfrm>
            <a:off x="3276600" y="4935538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9290" name="Line 26"/>
          <p:cNvSpPr>
            <a:spLocks noChangeShapeType="1"/>
          </p:cNvSpPr>
          <p:nvPr/>
        </p:nvSpPr>
        <p:spPr bwMode="auto">
          <a:xfrm>
            <a:off x="3725863" y="4752975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79297" name="AutoShape 33"/>
          <p:cNvCxnSpPr>
            <a:cxnSpLocks noChangeShapeType="1"/>
            <a:stCxn id="779288" idx="1"/>
            <a:endCxn id="779289" idx="0"/>
          </p:cNvCxnSpPr>
          <p:nvPr/>
        </p:nvCxnSpPr>
        <p:spPr bwMode="auto">
          <a:xfrm flipH="1" flipV="1">
            <a:off x="3276600" y="4921250"/>
            <a:ext cx="439738" cy="2111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  <p:cxnSp>
        <p:nvCxnSpPr>
          <p:cNvPr id="779298" name="AutoShape 34"/>
          <p:cNvCxnSpPr>
            <a:cxnSpLocks noChangeShapeType="1"/>
            <a:stCxn id="779289" idx="1"/>
            <a:endCxn id="779290" idx="0"/>
          </p:cNvCxnSpPr>
          <p:nvPr/>
        </p:nvCxnSpPr>
        <p:spPr bwMode="auto">
          <a:xfrm flipH="1" flipV="1">
            <a:off x="3725863" y="4738688"/>
            <a:ext cx="465137" cy="211137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</p:cxnSp>
      <p:sp>
        <p:nvSpPr>
          <p:cNvPr id="779302" name="Text Box 38"/>
          <p:cNvSpPr txBox="1">
            <a:spLocks noChangeArrowheads="1"/>
          </p:cNvSpPr>
          <p:nvPr/>
        </p:nvSpPr>
        <p:spPr bwMode="auto">
          <a:xfrm>
            <a:off x="4875213" y="2900363"/>
            <a:ext cx="4022725" cy="274161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The Internet and</a:t>
            </a:r>
          </a:p>
          <a:p>
            <a:pPr algn="ctr"/>
            <a:r>
              <a:rPr lang="en-US"/>
              <a:t>other developing</a:t>
            </a:r>
          </a:p>
          <a:p>
            <a:pPr algn="ctr"/>
            <a:r>
              <a:rPr lang="en-US"/>
              <a:t>technologies allow</a:t>
            </a:r>
          </a:p>
          <a:p>
            <a:pPr algn="ctr"/>
            <a:r>
              <a:rPr lang="en-US"/>
              <a:t>companies to develop</a:t>
            </a:r>
          </a:p>
          <a:p>
            <a:pPr algn="ctr"/>
            <a:r>
              <a:rPr lang="en-US"/>
              <a:t>new business models.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7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302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E-Commerce on the Sales and Collection Cycle</a:t>
            </a:r>
          </a:p>
        </p:txBody>
      </p:sp>
      <p:sp>
        <p:nvSpPr>
          <p:cNvPr id="776195" name="Text Box 3"/>
          <p:cNvSpPr txBox="1">
            <a:spLocks noChangeArrowheads="1"/>
          </p:cNvSpPr>
          <p:nvPr/>
        </p:nvSpPr>
        <p:spPr bwMode="auto">
          <a:xfrm>
            <a:off x="1187450" y="2101850"/>
            <a:ext cx="6764338" cy="1189038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Business-to-business (B2B)</a:t>
            </a:r>
          </a:p>
        </p:txBody>
      </p:sp>
      <p:sp>
        <p:nvSpPr>
          <p:cNvPr id="776196" name="Text Box 4"/>
          <p:cNvSpPr txBox="1">
            <a:spLocks noChangeArrowheads="1"/>
          </p:cNvSpPr>
          <p:nvPr/>
        </p:nvSpPr>
        <p:spPr bwMode="auto">
          <a:xfrm>
            <a:off x="1187450" y="3563938"/>
            <a:ext cx="6764338" cy="118903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Business-to-consumer (B2C)</a:t>
            </a:r>
          </a:p>
        </p:txBody>
      </p:sp>
      <p:sp>
        <p:nvSpPr>
          <p:cNvPr id="776197" name="Text Box 5"/>
          <p:cNvSpPr txBox="1">
            <a:spLocks noChangeArrowheads="1"/>
          </p:cNvSpPr>
          <p:nvPr/>
        </p:nvSpPr>
        <p:spPr bwMode="auto">
          <a:xfrm>
            <a:off x="1187450" y="5027613"/>
            <a:ext cx="6764338" cy="118903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Management’s assertions for sales and</a:t>
            </a:r>
          </a:p>
          <a:p>
            <a:pPr algn="ctr"/>
            <a:r>
              <a:rPr lang="en-US"/>
              <a:t>collection activities remain the same.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7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7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6" grpId="0" animBg="1" autoUpdateAnimBg="0"/>
      <p:bldP spid="776197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E-Commerce on the Sales and Collection Cycle</a:t>
            </a:r>
          </a:p>
        </p:txBody>
      </p:sp>
      <p:sp>
        <p:nvSpPr>
          <p:cNvPr id="775175" name="Text Box 7"/>
          <p:cNvSpPr txBox="1">
            <a:spLocks noChangeArrowheads="1"/>
          </p:cNvSpPr>
          <p:nvPr/>
        </p:nvSpPr>
        <p:spPr bwMode="auto">
          <a:xfrm>
            <a:off x="912813" y="2284413"/>
            <a:ext cx="7313612" cy="17367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Auditors should obtain an understanding</a:t>
            </a:r>
          </a:p>
          <a:p>
            <a:pPr algn="ctr"/>
            <a:r>
              <a:rPr lang="en-US"/>
              <a:t>of the design and operation of key internal</a:t>
            </a:r>
          </a:p>
          <a:p>
            <a:pPr algn="ctr"/>
            <a:r>
              <a:rPr lang="en-US"/>
              <a:t>controls over e-commerce revenues.</a:t>
            </a:r>
          </a:p>
        </p:txBody>
      </p:sp>
      <p:sp>
        <p:nvSpPr>
          <p:cNvPr id="775176" name="Text Box 8"/>
          <p:cNvSpPr txBox="1">
            <a:spLocks noChangeArrowheads="1"/>
          </p:cNvSpPr>
          <p:nvPr/>
        </p:nvSpPr>
        <p:spPr bwMode="auto">
          <a:xfrm>
            <a:off x="912813" y="4386263"/>
            <a:ext cx="7313612" cy="17367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Evidence for e-commerce activities</a:t>
            </a:r>
          </a:p>
          <a:p>
            <a:pPr algn="ctr"/>
            <a:r>
              <a:rPr lang="en-US"/>
              <a:t>is likely to be in electronic form.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7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5176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internal control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design and perform tests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of controls and substantive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tests of transactions for sales.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3050" y="76200"/>
            <a:ext cx="8593138" cy="1431925"/>
          </a:xfrm>
        </p:spPr>
        <p:txBody>
          <a:bodyPr wrap="none"/>
          <a:lstStyle/>
          <a:p>
            <a:r>
              <a:rPr lang="en-US"/>
              <a:t>Methodology for Designing Controls</a:t>
            </a:r>
            <a:br>
              <a:rPr lang="en-US"/>
            </a:br>
            <a:r>
              <a:rPr lang="en-US"/>
              <a:t>and Substantive Tests: Sales</a:t>
            </a:r>
          </a:p>
        </p:txBody>
      </p:sp>
      <p:sp>
        <p:nvSpPr>
          <p:cNvPr id="831491" name="Rectangle 3"/>
          <p:cNvSpPr>
            <a:spLocks noChangeArrowheads="1"/>
          </p:cNvSpPr>
          <p:nvPr/>
        </p:nvSpPr>
        <p:spPr bwMode="auto">
          <a:xfrm>
            <a:off x="90488" y="2009775"/>
            <a:ext cx="3656012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Understand internal</a:t>
            </a:r>
          </a:p>
          <a:p>
            <a:pPr algn="ctr"/>
            <a:r>
              <a:rPr lang="en-US"/>
              <a:t>control – sales</a:t>
            </a:r>
          </a:p>
        </p:txBody>
      </p:sp>
      <p:sp>
        <p:nvSpPr>
          <p:cNvPr id="831492" name="Rectangle 4"/>
          <p:cNvSpPr>
            <a:spLocks noChangeArrowheads="1"/>
          </p:cNvSpPr>
          <p:nvPr/>
        </p:nvSpPr>
        <p:spPr bwMode="auto">
          <a:xfrm>
            <a:off x="90488" y="3656013"/>
            <a:ext cx="3656012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Assess planned</a:t>
            </a:r>
          </a:p>
          <a:p>
            <a:pPr algn="ctr"/>
            <a:r>
              <a:rPr lang="en-US"/>
              <a:t>control risk – sales</a:t>
            </a:r>
          </a:p>
        </p:txBody>
      </p:sp>
      <p:sp>
        <p:nvSpPr>
          <p:cNvPr id="831493" name="Rectangle 5"/>
          <p:cNvSpPr>
            <a:spLocks noChangeArrowheads="1"/>
          </p:cNvSpPr>
          <p:nvPr/>
        </p:nvSpPr>
        <p:spPr bwMode="auto">
          <a:xfrm>
            <a:off x="90488" y="5392738"/>
            <a:ext cx="3656012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Evaluate cost-benefit</a:t>
            </a:r>
          </a:p>
          <a:p>
            <a:pPr algn="ctr"/>
            <a:r>
              <a:rPr lang="en-US"/>
              <a:t>of testing controls.</a:t>
            </a:r>
          </a:p>
        </p:txBody>
      </p:sp>
      <p:sp>
        <p:nvSpPr>
          <p:cNvPr id="831494" name="Rectangle 6"/>
          <p:cNvSpPr>
            <a:spLocks noChangeArrowheads="1"/>
          </p:cNvSpPr>
          <p:nvPr/>
        </p:nvSpPr>
        <p:spPr bwMode="auto">
          <a:xfrm>
            <a:off x="5027613" y="1736725"/>
            <a:ext cx="4025900" cy="25590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Design tests of controls</a:t>
            </a:r>
          </a:p>
          <a:p>
            <a:pPr algn="ctr"/>
            <a:r>
              <a:rPr lang="en-US"/>
              <a:t>and substantive tests</a:t>
            </a:r>
          </a:p>
          <a:p>
            <a:pPr algn="ctr"/>
            <a:r>
              <a:rPr lang="en-US"/>
              <a:t>of transactions for sales</a:t>
            </a:r>
          </a:p>
          <a:p>
            <a:pPr algn="ctr"/>
            <a:r>
              <a:rPr lang="en-US"/>
              <a:t>to meet transaction-</a:t>
            </a:r>
          </a:p>
          <a:p>
            <a:pPr algn="ctr"/>
            <a:r>
              <a:rPr lang="en-US"/>
              <a:t>related audit objectives.</a:t>
            </a:r>
          </a:p>
        </p:txBody>
      </p:sp>
      <p:sp>
        <p:nvSpPr>
          <p:cNvPr id="831495" name="Rectangle 7"/>
          <p:cNvSpPr>
            <a:spLocks noChangeArrowheads="1"/>
          </p:cNvSpPr>
          <p:nvPr/>
        </p:nvSpPr>
        <p:spPr bwMode="auto">
          <a:xfrm>
            <a:off x="5027613" y="4295775"/>
            <a:ext cx="4022725" cy="547688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Audit procedures</a:t>
            </a:r>
          </a:p>
        </p:txBody>
      </p:sp>
      <p:sp>
        <p:nvSpPr>
          <p:cNvPr id="831496" name="Rectangle 8"/>
          <p:cNvSpPr>
            <a:spLocks noChangeArrowheads="1"/>
          </p:cNvSpPr>
          <p:nvPr/>
        </p:nvSpPr>
        <p:spPr bwMode="auto">
          <a:xfrm>
            <a:off x="5027613" y="4843463"/>
            <a:ext cx="4022725" cy="547687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Sample size</a:t>
            </a:r>
          </a:p>
        </p:txBody>
      </p:sp>
      <p:sp>
        <p:nvSpPr>
          <p:cNvPr id="831497" name="Rectangle 9"/>
          <p:cNvSpPr>
            <a:spLocks noChangeArrowheads="1"/>
          </p:cNvSpPr>
          <p:nvPr/>
        </p:nvSpPr>
        <p:spPr bwMode="auto">
          <a:xfrm>
            <a:off x="5027613" y="5392738"/>
            <a:ext cx="4022725" cy="547687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Items to select</a:t>
            </a:r>
          </a:p>
        </p:txBody>
      </p:sp>
      <p:sp>
        <p:nvSpPr>
          <p:cNvPr id="831498" name="Rectangle 10"/>
          <p:cNvSpPr>
            <a:spLocks noChangeArrowheads="1"/>
          </p:cNvSpPr>
          <p:nvPr/>
        </p:nvSpPr>
        <p:spPr bwMode="auto">
          <a:xfrm>
            <a:off x="5027613" y="5940425"/>
            <a:ext cx="4022725" cy="547688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Timing</a:t>
            </a:r>
          </a:p>
        </p:txBody>
      </p:sp>
      <p:cxnSp>
        <p:nvCxnSpPr>
          <p:cNvPr id="831499" name="AutoShape 11"/>
          <p:cNvCxnSpPr>
            <a:cxnSpLocks noChangeShapeType="1"/>
            <a:stCxn id="831491" idx="2"/>
            <a:endCxn id="831492" idx="0"/>
          </p:cNvCxnSpPr>
          <p:nvPr/>
        </p:nvCxnSpPr>
        <p:spPr bwMode="auto">
          <a:xfrm>
            <a:off x="1919288" y="3106738"/>
            <a:ext cx="0" cy="5492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831500" name="AutoShape 12"/>
          <p:cNvCxnSpPr>
            <a:cxnSpLocks noChangeShapeType="1"/>
            <a:stCxn id="831492" idx="2"/>
            <a:endCxn id="831493" idx="0"/>
          </p:cNvCxnSpPr>
          <p:nvPr/>
        </p:nvCxnSpPr>
        <p:spPr bwMode="auto">
          <a:xfrm>
            <a:off x="1919288" y="4752975"/>
            <a:ext cx="0" cy="639763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831501" name="AutoShape 13"/>
          <p:cNvCxnSpPr>
            <a:cxnSpLocks noChangeShapeType="1"/>
            <a:stCxn id="831493" idx="3"/>
            <a:endCxn id="831494" idx="1"/>
          </p:cNvCxnSpPr>
          <p:nvPr/>
        </p:nvCxnSpPr>
        <p:spPr bwMode="auto">
          <a:xfrm flipV="1">
            <a:off x="3746500" y="3016250"/>
            <a:ext cx="1281113" cy="2925763"/>
          </a:xfrm>
          <a:prstGeom prst="bentConnector3">
            <a:avLst>
              <a:gd name="adj1" fmla="val 4994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31502" name="Line 14"/>
          <p:cNvSpPr>
            <a:spLocks noChangeShapeType="1"/>
          </p:cNvSpPr>
          <p:nvPr/>
        </p:nvSpPr>
        <p:spPr bwMode="auto">
          <a:xfrm>
            <a:off x="3746500" y="4478338"/>
            <a:ext cx="639763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Internal</a:t>
            </a:r>
            <a:br>
              <a:rPr lang="en-US"/>
            </a:br>
            <a:r>
              <a:rPr lang="en-US"/>
              <a:t>Control – Sales</a:t>
            </a:r>
          </a:p>
        </p:txBody>
      </p:sp>
      <p:sp>
        <p:nvSpPr>
          <p:cNvPr id="833541" name="AutoShape 5"/>
          <p:cNvSpPr>
            <a:spLocks noChangeArrowheads="1"/>
          </p:cNvSpPr>
          <p:nvPr/>
        </p:nvSpPr>
        <p:spPr bwMode="auto">
          <a:xfrm>
            <a:off x="1370013" y="2192338"/>
            <a:ext cx="6399212" cy="4022725"/>
          </a:xfrm>
          <a:prstGeom prst="flowChartMultidocumen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Study the client’s flowcharts,</a:t>
            </a:r>
          </a:p>
          <a:p>
            <a:pPr algn="ctr" eaLnBrk="0" hangingPunct="0"/>
            <a:r>
              <a:rPr lang="en-US"/>
              <a:t>prepare an internal control</a:t>
            </a:r>
          </a:p>
          <a:p>
            <a:pPr algn="ctr" eaLnBrk="0" hangingPunct="0"/>
            <a:r>
              <a:rPr lang="en-US"/>
              <a:t>questionnaire, and perform</a:t>
            </a:r>
          </a:p>
          <a:p>
            <a:pPr algn="ctr" eaLnBrk="0" hangingPunct="0"/>
            <a:r>
              <a:rPr lang="en-US"/>
              <a:t>walk-through tests of sales.</a:t>
            </a:r>
            <a:endParaRPr lang="en-US" b="1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3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3541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 Planned</a:t>
            </a:r>
            <a:br>
              <a:rPr lang="en-US"/>
            </a:br>
            <a:r>
              <a:rPr lang="en-US"/>
              <a:t>Control Risk – Sales</a:t>
            </a:r>
          </a:p>
        </p:txBody>
      </p:sp>
      <p:sp>
        <p:nvSpPr>
          <p:cNvPr id="786437" name="AutoShape 1029"/>
          <p:cNvSpPr>
            <a:spLocks noChangeArrowheads="1"/>
          </p:cNvSpPr>
          <p:nvPr/>
        </p:nvSpPr>
        <p:spPr bwMode="auto">
          <a:xfrm>
            <a:off x="565150" y="2284413"/>
            <a:ext cx="4570413" cy="914400"/>
          </a:xfrm>
          <a:prstGeom prst="homePlate">
            <a:avLst>
              <a:gd name="adj" fmla="val 124957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Adequate separation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of duties</a:t>
            </a:r>
          </a:p>
        </p:txBody>
      </p:sp>
      <p:sp>
        <p:nvSpPr>
          <p:cNvPr id="786438" name="AutoShape 1030"/>
          <p:cNvSpPr>
            <a:spLocks noChangeArrowheads="1"/>
          </p:cNvSpPr>
          <p:nvPr/>
        </p:nvSpPr>
        <p:spPr bwMode="auto">
          <a:xfrm flipH="1">
            <a:off x="4003675" y="2741613"/>
            <a:ext cx="4570413" cy="914400"/>
          </a:xfrm>
          <a:prstGeom prst="homePlate">
            <a:avLst>
              <a:gd name="adj" fmla="val 124957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Proper authorization</a:t>
            </a:r>
          </a:p>
        </p:txBody>
      </p:sp>
      <p:sp>
        <p:nvSpPr>
          <p:cNvPr id="786439" name="AutoShape 1031"/>
          <p:cNvSpPr>
            <a:spLocks noChangeArrowheads="1"/>
          </p:cNvSpPr>
          <p:nvPr/>
        </p:nvSpPr>
        <p:spPr bwMode="auto">
          <a:xfrm>
            <a:off x="565150" y="3198813"/>
            <a:ext cx="4570413" cy="914400"/>
          </a:xfrm>
          <a:prstGeom prst="homePlate">
            <a:avLst>
              <a:gd name="adj" fmla="val 124957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Adequate documents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and records</a:t>
            </a:r>
          </a:p>
        </p:txBody>
      </p:sp>
      <p:sp>
        <p:nvSpPr>
          <p:cNvPr id="786440" name="AutoShape 1032"/>
          <p:cNvSpPr>
            <a:spLocks noChangeArrowheads="1"/>
          </p:cNvSpPr>
          <p:nvPr/>
        </p:nvSpPr>
        <p:spPr bwMode="auto">
          <a:xfrm flipH="1">
            <a:off x="4003675" y="3656013"/>
            <a:ext cx="4570413" cy="914400"/>
          </a:xfrm>
          <a:prstGeom prst="homePlate">
            <a:avLst>
              <a:gd name="adj" fmla="val 124957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Prenumbered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documents</a:t>
            </a:r>
          </a:p>
        </p:txBody>
      </p:sp>
      <p:sp>
        <p:nvSpPr>
          <p:cNvPr id="786441" name="AutoShape 1033"/>
          <p:cNvSpPr>
            <a:spLocks noChangeArrowheads="1"/>
          </p:cNvSpPr>
          <p:nvPr/>
        </p:nvSpPr>
        <p:spPr bwMode="auto">
          <a:xfrm>
            <a:off x="565150" y="4113213"/>
            <a:ext cx="4570413" cy="914400"/>
          </a:xfrm>
          <a:prstGeom prst="homePlate">
            <a:avLst>
              <a:gd name="adj" fmla="val 124957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 Monthly statements</a:t>
            </a:r>
          </a:p>
        </p:txBody>
      </p:sp>
      <p:sp>
        <p:nvSpPr>
          <p:cNvPr id="786442" name="AutoShape 1034"/>
          <p:cNvSpPr>
            <a:spLocks noChangeArrowheads="1"/>
          </p:cNvSpPr>
          <p:nvPr/>
        </p:nvSpPr>
        <p:spPr bwMode="auto">
          <a:xfrm flipH="1">
            <a:off x="4003675" y="4570413"/>
            <a:ext cx="4570413" cy="914400"/>
          </a:xfrm>
          <a:prstGeom prst="homePlate">
            <a:avLst>
              <a:gd name="adj" fmla="val 124957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   Internal verification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   procedures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6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6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6437" grpId="0" animBg="1" autoUpdateAnimBg="0"/>
      <p:bldP spid="786438" grpId="0" animBg="1" autoUpdateAnimBg="0"/>
      <p:bldP spid="786439" grpId="0" animBg="1" autoUpdateAnimBg="0"/>
      <p:bldP spid="786440" grpId="0" animBg="1" autoUpdateAnimBg="0"/>
      <p:bldP spid="786441" grpId="0" animBg="1" autoUpdateAnimBg="0"/>
      <p:bldP spid="786442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Internal Verification Procedures</a:t>
            </a:r>
          </a:p>
        </p:txBody>
      </p:sp>
      <p:sp>
        <p:nvSpPr>
          <p:cNvPr id="796677" name="Text Box 5"/>
          <p:cNvSpPr txBox="1">
            <a:spLocks noChangeArrowheads="1"/>
          </p:cNvSpPr>
          <p:nvPr/>
        </p:nvSpPr>
        <p:spPr bwMode="auto">
          <a:xfrm>
            <a:off x="1462088" y="2284413"/>
            <a:ext cx="3656012" cy="13716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Evaluate cost-benefit</a:t>
            </a:r>
          </a:p>
          <a:p>
            <a:pPr algn="ctr"/>
            <a:r>
              <a:rPr lang="en-US"/>
              <a:t>of testing controls.</a:t>
            </a:r>
          </a:p>
        </p:txBody>
      </p:sp>
      <p:sp>
        <p:nvSpPr>
          <p:cNvPr id="796678" name="Text Box 6"/>
          <p:cNvSpPr txBox="1">
            <a:spLocks noChangeArrowheads="1"/>
          </p:cNvSpPr>
          <p:nvPr/>
        </p:nvSpPr>
        <p:spPr bwMode="auto">
          <a:xfrm>
            <a:off x="4025900" y="4570413"/>
            <a:ext cx="3656013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Design tests of</a:t>
            </a:r>
          </a:p>
          <a:p>
            <a:pPr algn="ctr"/>
            <a:r>
              <a:rPr lang="en-US"/>
              <a:t>controls for sales.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9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9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6677" grpId="0" animBg="1" autoUpdateAnimBg="0"/>
      <p:bldP spid="796678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Transaction-Related Audit</a:t>
            </a:r>
            <a:br>
              <a:rPr lang="en-US"/>
            </a:br>
            <a:r>
              <a:rPr lang="en-US"/>
              <a:t>Objectives for Sales</a:t>
            </a: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547688" y="2284413"/>
            <a:ext cx="8043862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Existence:</a:t>
            </a:r>
          </a:p>
          <a:p>
            <a:pPr algn="ctr" eaLnBrk="0" hangingPunct="0"/>
            <a:r>
              <a:rPr lang="en-US"/>
              <a:t>Recorded sales are for shipments actually made.</a:t>
            </a:r>
          </a:p>
        </p:txBody>
      </p:sp>
      <p:sp>
        <p:nvSpPr>
          <p:cNvPr id="805894" name="Text Box 6"/>
          <p:cNvSpPr txBox="1">
            <a:spLocks noChangeArrowheads="1"/>
          </p:cNvSpPr>
          <p:nvPr/>
        </p:nvSpPr>
        <p:spPr bwMode="auto">
          <a:xfrm>
            <a:off x="547688" y="4478338"/>
            <a:ext cx="8043862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Accuracy:</a:t>
            </a:r>
          </a:p>
          <a:p>
            <a:pPr algn="ctr" eaLnBrk="0" hangingPunct="0"/>
            <a:r>
              <a:rPr lang="en-US"/>
              <a:t>Recorded sales are for the amount shipped.</a:t>
            </a:r>
          </a:p>
        </p:txBody>
      </p:sp>
      <p:sp>
        <p:nvSpPr>
          <p:cNvPr id="805895" name="Rectangle 7"/>
          <p:cNvSpPr>
            <a:spLocks noChangeArrowheads="1"/>
          </p:cNvSpPr>
          <p:nvPr/>
        </p:nvSpPr>
        <p:spPr bwMode="auto">
          <a:xfrm>
            <a:off x="547688" y="3381375"/>
            <a:ext cx="8043862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Completeness:</a:t>
            </a:r>
          </a:p>
          <a:p>
            <a:pPr algn="ctr" eaLnBrk="0" hangingPunct="0"/>
            <a:r>
              <a:rPr lang="en-US"/>
              <a:t>Existing sales transactions are recorded.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0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0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0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3" grpId="0" animBg="1" autoUpdateAnimBg="0"/>
      <p:bldP spid="805894" grpId="0" animBg="1" autoUpdateAnimBg="0"/>
      <p:bldP spid="805895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Accounts in the Sales</a:t>
            </a:r>
            <a:br>
              <a:rPr lang="en-US"/>
            </a:br>
            <a:r>
              <a:rPr lang="en-US"/>
              <a:t>and Collection Cycle</a:t>
            </a:r>
          </a:p>
        </p:txBody>
      </p:sp>
      <p:sp>
        <p:nvSpPr>
          <p:cNvPr id="820241" name="Text Box 1041"/>
          <p:cNvSpPr txBox="1">
            <a:spLocks noChangeArrowheads="1"/>
          </p:cNvSpPr>
          <p:nvPr/>
        </p:nvSpPr>
        <p:spPr bwMode="auto">
          <a:xfrm>
            <a:off x="211138" y="1736725"/>
            <a:ext cx="203358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395288"/>
            <a:r>
              <a:rPr lang="en-US" sz="2400" b="1"/>
              <a:t>	Sales</a:t>
            </a:r>
          </a:p>
          <a:p>
            <a:pPr defTabSz="395288"/>
            <a:r>
              <a:rPr lang="en-US" sz="2400" b="1"/>
              <a:t>		Cash</a:t>
            </a:r>
          </a:p>
          <a:p>
            <a:pPr defTabSz="395288"/>
            <a:r>
              <a:rPr lang="en-US" sz="2400" b="1"/>
              <a:t>		sales</a:t>
            </a:r>
          </a:p>
          <a:p>
            <a:pPr defTabSz="395288"/>
            <a:r>
              <a:rPr lang="en-US" sz="2400" b="1"/>
              <a:t>		</a:t>
            </a:r>
          </a:p>
          <a:p>
            <a:pPr defTabSz="395288"/>
            <a:r>
              <a:rPr lang="en-US" sz="2400" b="1"/>
              <a:t>		Sales on</a:t>
            </a:r>
          </a:p>
          <a:p>
            <a:pPr defTabSz="395288"/>
            <a:r>
              <a:rPr lang="en-US" sz="2400" b="1"/>
              <a:t>		account</a:t>
            </a:r>
          </a:p>
        </p:txBody>
      </p:sp>
      <p:cxnSp>
        <p:nvCxnSpPr>
          <p:cNvPr id="820242" name="AutoShape 1042"/>
          <p:cNvCxnSpPr>
            <a:cxnSpLocks noChangeShapeType="1"/>
          </p:cNvCxnSpPr>
          <p:nvPr/>
        </p:nvCxnSpPr>
        <p:spPr bwMode="auto">
          <a:xfrm>
            <a:off x="106363" y="2159000"/>
            <a:ext cx="18288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820244" name="AutoShape 1044"/>
          <p:cNvCxnSpPr>
            <a:cxnSpLocks noChangeShapeType="1"/>
          </p:cNvCxnSpPr>
          <p:nvPr/>
        </p:nvCxnSpPr>
        <p:spPr bwMode="auto">
          <a:xfrm>
            <a:off x="1020763" y="2155825"/>
            <a:ext cx="0" cy="2011363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820245" name="Text Box 1045"/>
          <p:cNvSpPr txBox="1">
            <a:spLocks noChangeArrowheads="1"/>
          </p:cNvSpPr>
          <p:nvPr/>
        </p:nvSpPr>
        <p:spPr bwMode="auto">
          <a:xfrm>
            <a:off x="6946900" y="1736725"/>
            <a:ext cx="2101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/>
            <a:r>
              <a:rPr lang="en-US" sz="2400" b="1"/>
              <a:t>Cash in Bank</a:t>
            </a:r>
          </a:p>
        </p:txBody>
      </p:sp>
      <p:sp>
        <p:nvSpPr>
          <p:cNvPr id="820246" name="Text Box 1046"/>
          <p:cNvSpPr txBox="1">
            <a:spLocks noChangeArrowheads="1"/>
          </p:cNvSpPr>
          <p:nvPr/>
        </p:nvSpPr>
        <p:spPr bwMode="auto">
          <a:xfrm>
            <a:off x="6946900" y="2709863"/>
            <a:ext cx="2101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/>
            <a:r>
              <a:rPr lang="en-US" sz="2400" b="1"/>
              <a:t>Cash Discounts</a:t>
            </a:r>
          </a:p>
          <a:p>
            <a:pPr algn="ctr" defTabSz="395288"/>
            <a:r>
              <a:rPr lang="en-US" sz="2400" b="1"/>
              <a:t>Taken</a:t>
            </a:r>
          </a:p>
        </p:txBody>
      </p:sp>
      <p:sp>
        <p:nvSpPr>
          <p:cNvPr id="820247" name="Text Box 1047"/>
          <p:cNvSpPr txBox="1">
            <a:spLocks noChangeArrowheads="1"/>
          </p:cNvSpPr>
          <p:nvPr/>
        </p:nvSpPr>
        <p:spPr bwMode="auto">
          <a:xfrm>
            <a:off x="6946900" y="3840163"/>
            <a:ext cx="2101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/>
            <a:r>
              <a:rPr lang="en-US" sz="2400" b="1"/>
              <a:t>Sales Returns</a:t>
            </a:r>
          </a:p>
          <a:p>
            <a:pPr algn="ctr" defTabSz="395288"/>
            <a:r>
              <a:rPr lang="en-US" sz="2400" b="1"/>
              <a:t>and Allowances</a:t>
            </a:r>
          </a:p>
        </p:txBody>
      </p:sp>
      <p:sp>
        <p:nvSpPr>
          <p:cNvPr id="820248" name="Text Box 1048"/>
          <p:cNvSpPr txBox="1">
            <a:spLocks noChangeArrowheads="1"/>
          </p:cNvSpPr>
          <p:nvPr/>
        </p:nvSpPr>
        <p:spPr bwMode="auto">
          <a:xfrm>
            <a:off x="6946900" y="5249863"/>
            <a:ext cx="2101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/>
            <a:r>
              <a:rPr lang="en-US" sz="2400" b="1"/>
              <a:t>Bad Debt</a:t>
            </a:r>
          </a:p>
          <a:p>
            <a:pPr algn="ctr" defTabSz="395288"/>
            <a:r>
              <a:rPr lang="en-US" sz="2400" b="1"/>
              <a:t>Expense</a:t>
            </a:r>
          </a:p>
        </p:txBody>
      </p:sp>
      <p:sp>
        <p:nvSpPr>
          <p:cNvPr id="820250" name="Text Box 1050"/>
          <p:cNvSpPr txBox="1">
            <a:spLocks noChangeArrowheads="1"/>
          </p:cNvSpPr>
          <p:nvPr/>
        </p:nvSpPr>
        <p:spPr bwMode="auto">
          <a:xfrm>
            <a:off x="2741613" y="2741613"/>
            <a:ext cx="365601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5288"/>
            <a:r>
              <a:rPr lang="en-US" sz="2400" b="1"/>
              <a:t>	Accounts Receivable</a:t>
            </a:r>
          </a:p>
          <a:p>
            <a:pPr defTabSz="395288"/>
            <a:r>
              <a:rPr lang="en-US" sz="2400" b="1"/>
              <a:t>Beginning	Cash receipts</a:t>
            </a:r>
          </a:p>
          <a:p>
            <a:pPr defTabSz="395288"/>
            <a:r>
              <a:rPr lang="en-US" sz="2400" b="1"/>
              <a:t>balance</a:t>
            </a:r>
          </a:p>
          <a:p>
            <a:pPr defTabSz="395288"/>
            <a:r>
              <a:rPr lang="en-US" sz="2400" b="1"/>
              <a:t>				Sales returns</a:t>
            </a:r>
          </a:p>
          <a:p>
            <a:pPr defTabSz="395288"/>
            <a:r>
              <a:rPr lang="en-US" sz="2400" b="1"/>
              <a:t>Sales on		and allowances</a:t>
            </a:r>
          </a:p>
          <a:p>
            <a:pPr defTabSz="395288"/>
            <a:r>
              <a:rPr lang="en-US" sz="2400" b="1"/>
              <a:t>account</a:t>
            </a:r>
          </a:p>
          <a:p>
            <a:pPr defTabSz="395288"/>
            <a:r>
              <a:rPr lang="en-US" sz="2400" b="1"/>
              <a:t>				Charge-off of</a:t>
            </a:r>
          </a:p>
          <a:p>
            <a:pPr defTabSz="395288"/>
            <a:r>
              <a:rPr lang="en-US" sz="2400" b="1"/>
              <a:t>Ending		uncollectible</a:t>
            </a:r>
          </a:p>
          <a:p>
            <a:pPr defTabSz="395288"/>
            <a:r>
              <a:rPr lang="en-US" sz="2400" b="1"/>
              <a:t>balance		accounts</a:t>
            </a:r>
          </a:p>
        </p:txBody>
      </p:sp>
      <p:sp>
        <p:nvSpPr>
          <p:cNvPr id="820256" name="Line 1056"/>
          <p:cNvSpPr>
            <a:spLocks noChangeShapeType="1"/>
          </p:cNvSpPr>
          <p:nvPr/>
        </p:nvSpPr>
        <p:spPr bwMode="auto">
          <a:xfrm>
            <a:off x="2814638" y="3119438"/>
            <a:ext cx="340677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57" name="Line 1057"/>
          <p:cNvSpPr>
            <a:spLocks noChangeShapeType="1"/>
          </p:cNvSpPr>
          <p:nvPr/>
        </p:nvSpPr>
        <p:spPr bwMode="auto">
          <a:xfrm>
            <a:off x="4321175" y="3119438"/>
            <a:ext cx="0" cy="3030537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820260" name="AutoShape 1060"/>
          <p:cNvCxnSpPr>
            <a:cxnSpLocks noChangeShapeType="1"/>
          </p:cNvCxnSpPr>
          <p:nvPr/>
        </p:nvCxnSpPr>
        <p:spPr bwMode="auto">
          <a:xfrm rot="10800000">
            <a:off x="1511300" y="3954463"/>
            <a:ext cx="1179513" cy="71278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820261" name="AutoShape 1061"/>
          <p:cNvCxnSpPr>
            <a:cxnSpLocks noChangeShapeType="1"/>
          </p:cNvCxnSpPr>
          <p:nvPr/>
        </p:nvCxnSpPr>
        <p:spPr bwMode="auto">
          <a:xfrm flipV="1">
            <a:off x="1792288" y="2522538"/>
            <a:ext cx="5708650" cy="1587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820265" name="Line 1065"/>
          <p:cNvSpPr>
            <a:spLocks noChangeShapeType="1"/>
          </p:cNvSpPr>
          <p:nvPr/>
        </p:nvSpPr>
        <p:spPr bwMode="auto">
          <a:xfrm>
            <a:off x="6854825" y="2155825"/>
            <a:ext cx="21939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66" name="Line 1066"/>
          <p:cNvSpPr>
            <a:spLocks noChangeShapeType="1"/>
          </p:cNvSpPr>
          <p:nvPr/>
        </p:nvSpPr>
        <p:spPr bwMode="auto">
          <a:xfrm>
            <a:off x="7996238" y="2155825"/>
            <a:ext cx="0" cy="62865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67" name="Line 1067"/>
          <p:cNvSpPr>
            <a:spLocks noChangeShapeType="1"/>
          </p:cNvSpPr>
          <p:nvPr/>
        </p:nvSpPr>
        <p:spPr bwMode="auto">
          <a:xfrm>
            <a:off x="7997825" y="3513138"/>
            <a:ext cx="0" cy="365125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68" name="Line 1068"/>
          <p:cNvSpPr>
            <a:spLocks noChangeShapeType="1"/>
          </p:cNvSpPr>
          <p:nvPr/>
        </p:nvSpPr>
        <p:spPr bwMode="auto">
          <a:xfrm>
            <a:off x="6854825" y="3509963"/>
            <a:ext cx="21939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69" name="Line 1069"/>
          <p:cNvSpPr>
            <a:spLocks noChangeShapeType="1"/>
          </p:cNvSpPr>
          <p:nvPr/>
        </p:nvSpPr>
        <p:spPr bwMode="auto">
          <a:xfrm>
            <a:off x="6854825" y="4605338"/>
            <a:ext cx="21939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70" name="Line 1070"/>
          <p:cNvSpPr>
            <a:spLocks noChangeShapeType="1"/>
          </p:cNvSpPr>
          <p:nvPr/>
        </p:nvSpPr>
        <p:spPr bwMode="auto">
          <a:xfrm>
            <a:off x="7997825" y="4608513"/>
            <a:ext cx="0" cy="681037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71" name="Line 1071"/>
          <p:cNvSpPr>
            <a:spLocks noChangeShapeType="1"/>
          </p:cNvSpPr>
          <p:nvPr/>
        </p:nvSpPr>
        <p:spPr bwMode="auto">
          <a:xfrm>
            <a:off x="7997825" y="6070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0272" name="Line 1072"/>
          <p:cNvSpPr>
            <a:spLocks noChangeShapeType="1"/>
          </p:cNvSpPr>
          <p:nvPr/>
        </p:nvSpPr>
        <p:spPr bwMode="auto">
          <a:xfrm>
            <a:off x="6854825" y="6067425"/>
            <a:ext cx="21939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820274" name="AutoShape 1074"/>
          <p:cNvCxnSpPr>
            <a:cxnSpLocks noChangeShapeType="1"/>
          </p:cNvCxnSpPr>
          <p:nvPr/>
        </p:nvCxnSpPr>
        <p:spPr bwMode="auto">
          <a:xfrm rot="16200000" flipH="1">
            <a:off x="6259513" y="3749675"/>
            <a:ext cx="325438" cy="200183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820277" name="AutoShape 1077"/>
          <p:cNvCxnSpPr>
            <a:cxnSpLocks noChangeShapeType="1"/>
          </p:cNvCxnSpPr>
          <p:nvPr/>
        </p:nvCxnSpPr>
        <p:spPr bwMode="auto">
          <a:xfrm rot="16200000" flipH="1">
            <a:off x="6349206" y="2577307"/>
            <a:ext cx="276225" cy="2132012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820278" name="AutoShape 1078"/>
          <p:cNvCxnSpPr>
            <a:cxnSpLocks noChangeShapeType="1"/>
          </p:cNvCxnSpPr>
          <p:nvPr/>
        </p:nvCxnSpPr>
        <p:spPr bwMode="auto">
          <a:xfrm rot="16200000">
            <a:off x="6497638" y="2757487"/>
            <a:ext cx="992188" cy="1014413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 Substantive Tests</a:t>
            </a:r>
            <a:br>
              <a:rPr lang="en-US"/>
            </a:br>
            <a:r>
              <a:rPr lang="en-US"/>
              <a:t>of Transactions for Sales</a:t>
            </a:r>
          </a:p>
        </p:txBody>
      </p:sp>
      <p:sp>
        <p:nvSpPr>
          <p:cNvPr id="836614" name="Text Box 6"/>
          <p:cNvSpPr txBox="1">
            <a:spLocks noChangeArrowheads="1"/>
          </p:cNvSpPr>
          <p:nvPr/>
        </p:nvSpPr>
        <p:spPr bwMode="auto">
          <a:xfrm>
            <a:off x="912813" y="2284413"/>
            <a:ext cx="7313612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Classification:</a:t>
            </a:r>
          </a:p>
          <a:p>
            <a:pPr algn="ctr" eaLnBrk="0" hangingPunct="0"/>
            <a:r>
              <a:rPr lang="en-US"/>
              <a:t>Sales transactions are properly classified.</a:t>
            </a:r>
          </a:p>
        </p:txBody>
      </p:sp>
      <p:sp>
        <p:nvSpPr>
          <p:cNvPr id="836615" name="Text Box 7"/>
          <p:cNvSpPr txBox="1">
            <a:spLocks noChangeArrowheads="1"/>
          </p:cNvSpPr>
          <p:nvPr/>
        </p:nvSpPr>
        <p:spPr bwMode="auto">
          <a:xfrm>
            <a:off x="912813" y="3381375"/>
            <a:ext cx="7313612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Timing:</a:t>
            </a:r>
          </a:p>
          <a:p>
            <a:pPr algn="ctr" eaLnBrk="0" hangingPunct="0"/>
            <a:r>
              <a:rPr lang="en-US"/>
              <a:t>Sales are recorded on the correct dates.</a:t>
            </a:r>
          </a:p>
        </p:txBody>
      </p:sp>
      <p:sp>
        <p:nvSpPr>
          <p:cNvPr id="836616" name="Text Box 8"/>
          <p:cNvSpPr txBox="1">
            <a:spLocks noChangeArrowheads="1"/>
          </p:cNvSpPr>
          <p:nvPr/>
        </p:nvSpPr>
        <p:spPr bwMode="auto">
          <a:xfrm>
            <a:off x="912813" y="4478338"/>
            <a:ext cx="7313612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Posting and summarization:</a:t>
            </a:r>
          </a:p>
          <a:p>
            <a:pPr algn="ctr" eaLnBrk="0" hangingPunct="0"/>
            <a:r>
              <a:rPr lang="en-US"/>
              <a:t>Sales transactions are properly included</a:t>
            </a:r>
          </a:p>
          <a:p>
            <a:pPr algn="ctr" eaLnBrk="0" hangingPunct="0"/>
            <a:r>
              <a:rPr lang="en-US"/>
              <a:t>in the accounts receivable master file.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3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36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6615" grpId="0" animBg="1" autoUpdateAnimBg="0"/>
      <p:bldP spid="836616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Direction of Tests for Sales</a:t>
            </a:r>
          </a:p>
        </p:txBody>
      </p:sp>
      <p:sp>
        <p:nvSpPr>
          <p:cNvPr id="806918" name="Text Box 6"/>
          <p:cNvSpPr txBox="1">
            <a:spLocks noChangeArrowheads="1"/>
          </p:cNvSpPr>
          <p:nvPr/>
        </p:nvSpPr>
        <p:spPr bwMode="auto">
          <a:xfrm>
            <a:off x="547688" y="2009775"/>
            <a:ext cx="2286000" cy="13716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Customer</a:t>
            </a:r>
          </a:p>
          <a:p>
            <a:pPr algn="ctr">
              <a:lnSpc>
                <a:spcPct val="80000"/>
              </a:lnSpc>
            </a:pPr>
            <a:r>
              <a:rPr lang="en-US"/>
              <a:t>order</a:t>
            </a:r>
          </a:p>
        </p:txBody>
      </p:sp>
      <p:sp>
        <p:nvSpPr>
          <p:cNvPr id="806919" name="Text Box 7"/>
          <p:cNvSpPr txBox="1">
            <a:spLocks noChangeArrowheads="1"/>
          </p:cNvSpPr>
          <p:nvPr/>
        </p:nvSpPr>
        <p:spPr bwMode="auto">
          <a:xfrm>
            <a:off x="3427413" y="2009775"/>
            <a:ext cx="2286000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Shipping</a:t>
            </a:r>
          </a:p>
          <a:p>
            <a:pPr algn="ctr">
              <a:lnSpc>
                <a:spcPct val="80000"/>
              </a:lnSpc>
            </a:pPr>
            <a:r>
              <a:rPr lang="en-US"/>
              <a:t>document</a:t>
            </a:r>
          </a:p>
        </p:txBody>
      </p:sp>
      <p:sp>
        <p:nvSpPr>
          <p:cNvPr id="806920" name="Text Box 8"/>
          <p:cNvSpPr txBox="1">
            <a:spLocks noChangeArrowheads="1"/>
          </p:cNvSpPr>
          <p:nvPr/>
        </p:nvSpPr>
        <p:spPr bwMode="auto">
          <a:xfrm>
            <a:off x="6307138" y="2009775"/>
            <a:ext cx="2286000" cy="13716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Duplicate</a:t>
            </a:r>
          </a:p>
          <a:p>
            <a:pPr algn="ctr">
              <a:lnSpc>
                <a:spcPct val="80000"/>
              </a:lnSpc>
            </a:pPr>
            <a:r>
              <a:rPr lang="en-US"/>
              <a:t>sales invoice</a:t>
            </a:r>
          </a:p>
        </p:txBody>
      </p:sp>
      <p:sp>
        <p:nvSpPr>
          <p:cNvPr id="806921" name="Text Box 9"/>
          <p:cNvSpPr txBox="1">
            <a:spLocks noChangeArrowheads="1"/>
          </p:cNvSpPr>
          <p:nvPr/>
        </p:nvSpPr>
        <p:spPr bwMode="auto">
          <a:xfrm>
            <a:off x="547688" y="4570413"/>
            <a:ext cx="2286000" cy="13716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Sales</a:t>
            </a:r>
          </a:p>
          <a:p>
            <a:pPr algn="ctr">
              <a:lnSpc>
                <a:spcPct val="80000"/>
              </a:lnSpc>
            </a:pPr>
            <a:r>
              <a:rPr lang="en-US"/>
              <a:t>journal</a:t>
            </a:r>
          </a:p>
        </p:txBody>
      </p:sp>
      <p:sp>
        <p:nvSpPr>
          <p:cNvPr id="806922" name="Text Box 10"/>
          <p:cNvSpPr txBox="1">
            <a:spLocks noChangeArrowheads="1"/>
          </p:cNvSpPr>
          <p:nvPr/>
        </p:nvSpPr>
        <p:spPr bwMode="auto">
          <a:xfrm>
            <a:off x="3427413" y="4570413"/>
            <a:ext cx="2286000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General</a:t>
            </a:r>
          </a:p>
          <a:p>
            <a:pPr algn="ctr">
              <a:lnSpc>
                <a:spcPct val="80000"/>
              </a:lnSpc>
            </a:pPr>
            <a:r>
              <a:rPr lang="en-US"/>
              <a:t>ledger</a:t>
            </a:r>
          </a:p>
        </p:txBody>
      </p:sp>
      <p:sp>
        <p:nvSpPr>
          <p:cNvPr id="806923" name="Text Box 11"/>
          <p:cNvSpPr txBox="1">
            <a:spLocks noChangeArrowheads="1"/>
          </p:cNvSpPr>
          <p:nvPr/>
        </p:nvSpPr>
        <p:spPr bwMode="auto">
          <a:xfrm>
            <a:off x="6307138" y="4570413"/>
            <a:ext cx="2286000" cy="13716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/>
              <a:t>Accounts</a:t>
            </a:r>
          </a:p>
          <a:p>
            <a:pPr algn="ctr">
              <a:lnSpc>
                <a:spcPct val="80000"/>
              </a:lnSpc>
            </a:pPr>
            <a:r>
              <a:rPr lang="en-US"/>
              <a:t>receivable</a:t>
            </a:r>
          </a:p>
          <a:p>
            <a:pPr algn="ctr">
              <a:lnSpc>
                <a:spcPct val="80000"/>
              </a:lnSpc>
            </a:pPr>
            <a:r>
              <a:rPr lang="en-US"/>
              <a:t>master file</a:t>
            </a:r>
          </a:p>
        </p:txBody>
      </p:sp>
      <p:cxnSp>
        <p:nvCxnSpPr>
          <p:cNvPr id="806926" name="AutoShape 14"/>
          <p:cNvCxnSpPr>
            <a:cxnSpLocks noChangeShapeType="1"/>
            <a:stCxn id="806918" idx="3"/>
            <a:endCxn id="806919" idx="1"/>
          </p:cNvCxnSpPr>
          <p:nvPr/>
        </p:nvCxnSpPr>
        <p:spPr bwMode="auto">
          <a:xfrm>
            <a:off x="2833688" y="2695575"/>
            <a:ext cx="593725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06927" name="AutoShape 15"/>
          <p:cNvCxnSpPr>
            <a:cxnSpLocks noChangeShapeType="1"/>
            <a:stCxn id="806919" idx="3"/>
            <a:endCxn id="806920" idx="1"/>
          </p:cNvCxnSpPr>
          <p:nvPr/>
        </p:nvCxnSpPr>
        <p:spPr bwMode="auto">
          <a:xfrm>
            <a:off x="5713413" y="2695575"/>
            <a:ext cx="593725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06928" name="AutoShape 16"/>
          <p:cNvCxnSpPr>
            <a:cxnSpLocks noChangeShapeType="1"/>
            <a:stCxn id="806920" idx="2"/>
            <a:endCxn id="806921" idx="0"/>
          </p:cNvCxnSpPr>
          <p:nvPr/>
        </p:nvCxnSpPr>
        <p:spPr bwMode="auto">
          <a:xfrm rot="5400000">
            <a:off x="3975894" y="1096169"/>
            <a:ext cx="1189038" cy="5759450"/>
          </a:xfrm>
          <a:prstGeom prst="bentConnector3">
            <a:avLst>
              <a:gd name="adj1" fmla="val 49935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06929" name="AutoShape 17"/>
          <p:cNvCxnSpPr>
            <a:cxnSpLocks noChangeShapeType="1"/>
            <a:stCxn id="806921" idx="3"/>
            <a:endCxn id="806922" idx="1"/>
          </p:cNvCxnSpPr>
          <p:nvPr/>
        </p:nvCxnSpPr>
        <p:spPr bwMode="auto">
          <a:xfrm>
            <a:off x="2833688" y="5256213"/>
            <a:ext cx="593725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06930" name="Text Box 18"/>
          <p:cNvSpPr txBox="1">
            <a:spLocks noChangeArrowheads="1"/>
          </p:cNvSpPr>
          <p:nvPr/>
        </p:nvSpPr>
        <p:spPr bwMode="auto">
          <a:xfrm>
            <a:off x="5775325" y="4999038"/>
            <a:ext cx="50323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=</a:t>
            </a:r>
          </a:p>
        </p:txBody>
      </p:sp>
      <p:sp>
        <p:nvSpPr>
          <p:cNvPr id="806933" name="Oval 21"/>
          <p:cNvSpPr>
            <a:spLocks noChangeArrowheads="1"/>
          </p:cNvSpPr>
          <p:nvPr/>
        </p:nvSpPr>
        <p:spPr bwMode="auto">
          <a:xfrm>
            <a:off x="3198813" y="3438525"/>
            <a:ext cx="2741612" cy="457200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/>
              <a:t>Completeness Start</a:t>
            </a:r>
          </a:p>
        </p:txBody>
      </p:sp>
      <p:sp>
        <p:nvSpPr>
          <p:cNvPr id="806934" name="Oval 22"/>
          <p:cNvSpPr>
            <a:spLocks noChangeArrowheads="1"/>
          </p:cNvSpPr>
          <p:nvPr/>
        </p:nvSpPr>
        <p:spPr bwMode="auto">
          <a:xfrm>
            <a:off x="547688" y="6024563"/>
            <a:ext cx="2286000" cy="457200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/>
              <a:t>Existence Start</a:t>
            </a:r>
          </a:p>
        </p:txBody>
      </p:sp>
      <p:cxnSp>
        <p:nvCxnSpPr>
          <p:cNvPr id="806935" name="AutoShape 23"/>
          <p:cNvCxnSpPr>
            <a:cxnSpLocks noChangeShapeType="1"/>
          </p:cNvCxnSpPr>
          <p:nvPr/>
        </p:nvCxnSpPr>
        <p:spPr bwMode="auto">
          <a:xfrm>
            <a:off x="5953125" y="3668713"/>
            <a:ext cx="593725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06936" name="AutoShape 24"/>
          <p:cNvCxnSpPr>
            <a:cxnSpLocks noChangeShapeType="1"/>
          </p:cNvCxnSpPr>
          <p:nvPr/>
        </p:nvCxnSpPr>
        <p:spPr bwMode="auto">
          <a:xfrm>
            <a:off x="87313" y="6264275"/>
            <a:ext cx="4572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/>
          </a:ln>
          <a:effectLst/>
        </p:spPr>
      </p:cxn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Methodology</a:t>
            </a:r>
            <a:br>
              <a:rPr lang="en-US"/>
            </a:br>
            <a:r>
              <a:rPr lang="en-US"/>
              <a:t>for Sales</a:t>
            </a: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455613" y="2741613"/>
            <a:ext cx="8226425" cy="274161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eaLnBrk="0" hangingPunct="0"/>
            <a:r>
              <a:rPr lang="en-US"/>
              <a:t>Column 1:	Transaction-related audit objectives</a:t>
            </a:r>
          </a:p>
          <a:p>
            <a:pPr eaLnBrk="0" hangingPunct="0"/>
            <a:r>
              <a:rPr lang="en-US"/>
              <a:t>Column 2:	Key internal controls</a:t>
            </a:r>
          </a:p>
          <a:p>
            <a:pPr eaLnBrk="0" hangingPunct="0"/>
            <a:r>
              <a:rPr lang="en-US"/>
              <a:t>Column 3:	Test of controls</a:t>
            </a:r>
          </a:p>
          <a:p>
            <a:pPr eaLnBrk="0" hangingPunct="0"/>
            <a:r>
              <a:rPr lang="en-US"/>
              <a:t>Column 4:	Weaknesses</a:t>
            </a:r>
          </a:p>
          <a:p>
            <a:pPr eaLnBrk="0" hangingPunct="0"/>
            <a:r>
              <a:rPr lang="en-US"/>
              <a:t>Column 5:	Substantive tests of transactions</a:t>
            </a:r>
          </a:p>
        </p:txBody>
      </p:sp>
    </p:spTree>
  </p:cSld>
  <p:clrMapOvr>
    <a:masterClrMapping/>
  </p:clrMapOvr>
  <p:transition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700420" name="Rectangle 4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Apply the methodology for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controls over sales transactions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controls over sales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returns and allowances.</a:t>
            </a:r>
          </a:p>
        </p:txBody>
      </p:sp>
    </p:spTree>
  </p:cSld>
  <p:clrMapOvr>
    <a:masterClrMapping/>
  </p:clrMapOvr>
  <p:transition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Sales Returns</a:t>
            </a:r>
            <a:br>
              <a:rPr lang="en-US"/>
            </a:br>
            <a:r>
              <a:rPr lang="en-US"/>
              <a:t>and Allowances</a:t>
            </a:r>
          </a:p>
        </p:txBody>
      </p:sp>
      <p:sp>
        <p:nvSpPr>
          <p:cNvPr id="813059" name="Text Box 3"/>
          <p:cNvSpPr txBox="1">
            <a:spLocks noChangeArrowheads="1"/>
          </p:cNvSpPr>
          <p:nvPr/>
        </p:nvSpPr>
        <p:spPr bwMode="auto">
          <a:xfrm>
            <a:off x="912813" y="2559050"/>
            <a:ext cx="7313612" cy="274161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The transaction-related audit objectives</a:t>
            </a:r>
          </a:p>
          <a:p>
            <a:pPr algn="ctr"/>
            <a:r>
              <a:rPr lang="en-US"/>
              <a:t>and client’s methods of controlling</a:t>
            </a:r>
          </a:p>
          <a:p>
            <a:pPr algn="ctr"/>
            <a:r>
              <a:rPr lang="en-US"/>
              <a:t>misstatements are essentially the same</a:t>
            </a:r>
          </a:p>
          <a:p>
            <a:pPr algn="ctr"/>
            <a:r>
              <a:rPr lang="en-US"/>
              <a:t>for processing credit memos as those</a:t>
            </a:r>
          </a:p>
          <a:p>
            <a:pPr algn="ctr"/>
            <a:r>
              <a:rPr lang="en-US"/>
              <a:t>described for sales.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59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Sales Returns</a:t>
            </a:r>
            <a:br>
              <a:rPr lang="en-US"/>
            </a:br>
            <a:r>
              <a:rPr lang="en-US"/>
              <a:t>and Allowances</a:t>
            </a:r>
          </a:p>
        </p:txBody>
      </p:sp>
      <p:sp>
        <p:nvSpPr>
          <p:cNvPr id="812037" name="Text Box 5"/>
          <p:cNvSpPr txBox="1">
            <a:spLocks noChangeArrowheads="1"/>
          </p:cNvSpPr>
          <p:nvPr/>
        </p:nvSpPr>
        <p:spPr bwMode="auto">
          <a:xfrm>
            <a:off x="639763" y="2284413"/>
            <a:ext cx="7861300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There are, however, two important differences.</a:t>
            </a:r>
          </a:p>
        </p:txBody>
      </p:sp>
      <p:sp>
        <p:nvSpPr>
          <p:cNvPr id="812038" name="Oval 6"/>
          <p:cNvSpPr>
            <a:spLocks noChangeArrowheads="1"/>
          </p:cNvSpPr>
          <p:nvPr/>
        </p:nvSpPr>
        <p:spPr bwMode="auto">
          <a:xfrm>
            <a:off x="639763" y="3656013"/>
            <a:ext cx="3198812" cy="1462087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Materiality</a:t>
            </a:r>
          </a:p>
        </p:txBody>
      </p:sp>
      <p:sp>
        <p:nvSpPr>
          <p:cNvPr id="812040" name="Oval 8"/>
          <p:cNvSpPr>
            <a:spLocks noChangeArrowheads="1"/>
          </p:cNvSpPr>
          <p:nvPr/>
        </p:nvSpPr>
        <p:spPr bwMode="auto">
          <a:xfrm>
            <a:off x="5300663" y="3656013"/>
            <a:ext cx="3198812" cy="1462087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Emphasis on</a:t>
            </a:r>
          </a:p>
          <a:p>
            <a:pPr algn="ctr"/>
            <a:r>
              <a:rPr lang="en-US"/>
              <a:t>objectives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2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2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2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2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2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2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2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2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8" grpId="0" animBg="1" autoUpdateAnimBg="0"/>
      <p:bldP spid="812040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701443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internal control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 tests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controls and substantive tests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of transactions for cash receipts.</a:t>
            </a:r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76200"/>
            <a:ext cx="8410575" cy="1431925"/>
          </a:xfrm>
        </p:spPr>
        <p:txBody>
          <a:bodyPr wrap="none"/>
          <a:lstStyle/>
          <a:p>
            <a:r>
              <a:rPr lang="en-US"/>
              <a:t>Tests of Controls and Substantive Tests</a:t>
            </a:r>
            <a:br>
              <a:rPr lang="en-US"/>
            </a:br>
            <a:r>
              <a:rPr lang="en-US"/>
              <a:t>of Transactions for Cash Receipts</a:t>
            </a:r>
          </a:p>
        </p:txBody>
      </p:sp>
      <p:sp>
        <p:nvSpPr>
          <p:cNvPr id="834563" name="AutoShape 3"/>
          <p:cNvSpPr>
            <a:spLocks noChangeArrowheads="1"/>
          </p:cNvSpPr>
          <p:nvPr/>
        </p:nvSpPr>
        <p:spPr bwMode="auto">
          <a:xfrm>
            <a:off x="319088" y="2741613"/>
            <a:ext cx="8593137" cy="2286000"/>
          </a:xfrm>
          <a:prstGeom prst="flowChartAlternateProcess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>
            <a:outerShdw dist="107763" dir="13500000" algn="ctr" rotWithShape="0">
              <a:schemeClr val="hlink"/>
            </a:outerShdw>
          </a:effectLst>
        </p:spPr>
        <p:txBody>
          <a:bodyPr wrap="none" anchor="ctr"/>
          <a:lstStyle/>
          <a:p>
            <a:pPr eaLnBrk="0" hangingPunct="0">
              <a:buClr>
                <a:srgbClr val="FFFF00"/>
              </a:buClr>
              <a:buSzPct val="75000"/>
              <a:buFont typeface="Wingdings" pitchFamily="2" charset="2"/>
              <a:buChar char="v"/>
            </a:pPr>
            <a:r>
              <a:rPr lang="en-US">
                <a:sym typeface="Monotype Sorts" pitchFamily="2" charset="2"/>
              </a:rPr>
              <a:t> Determine whether cash received was recorded</a:t>
            </a:r>
          </a:p>
          <a:p>
            <a:pPr eaLnBrk="0" hangingPunct="0">
              <a:buClr>
                <a:srgbClr val="FFFF00"/>
              </a:buClr>
              <a:buSzPct val="75000"/>
              <a:buFont typeface="Wingdings" pitchFamily="2" charset="2"/>
              <a:buChar char="v"/>
            </a:pPr>
            <a:r>
              <a:rPr lang="en-US">
                <a:sym typeface="Monotype Sorts" pitchFamily="2" charset="2"/>
              </a:rPr>
              <a:t> Prepare proof of cash receipts</a:t>
            </a:r>
          </a:p>
          <a:p>
            <a:pPr eaLnBrk="0" hangingPunct="0">
              <a:buClr>
                <a:srgbClr val="FFFF00"/>
              </a:buClr>
              <a:buSzPct val="75000"/>
              <a:buFont typeface="Wingdings" pitchFamily="2" charset="2"/>
              <a:buChar char="v"/>
            </a:pPr>
            <a:r>
              <a:rPr lang="en-US">
                <a:sym typeface="Monotype Sorts" pitchFamily="2" charset="2"/>
              </a:rPr>
              <a:t> Test to discover lapping of accounts receivable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34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3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71885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Apply the methodology for controls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over the sales and collection cycle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write-offs of uncollectible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accounts receivable.</a:t>
            </a:r>
          </a:p>
        </p:txBody>
      </p: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365125"/>
            <a:ext cx="8569325" cy="1143000"/>
          </a:xfrm>
        </p:spPr>
        <p:txBody>
          <a:bodyPr/>
          <a:lstStyle/>
          <a:p>
            <a:r>
              <a:rPr lang="en-US"/>
              <a:t>Audit Tests for</a:t>
            </a:r>
            <a:br>
              <a:rPr lang="en-US"/>
            </a:br>
            <a:r>
              <a:rPr lang="en-US"/>
              <a:t>Uncollectible Accounts</a:t>
            </a:r>
          </a:p>
        </p:txBody>
      </p:sp>
      <p:sp>
        <p:nvSpPr>
          <p:cNvPr id="815109" name="Text Box 5"/>
          <p:cNvSpPr txBox="1">
            <a:spLocks noChangeArrowheads="1"/>
          </p:cNvSpPr>
          <p:nvPr/>
        </p:nvSpPr>
        <p:spPr bwMode="auto">
          <a:xfrm>
            <a:off x="822325" y="2284413"/>
            <a:ext cx="7496175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Existence of recorded write-offs is the most</a:t>
            </a:r>
          </a:p>
          <a:p>
            <a:pPr algn="ctr"/>
            <a:r>
              <a:rPr lang="en-US"/>
              <a:t>important transaction-related audit objective.</a:t>
            </a:r>
          </a:p>
        </p:txBody>
      </p:sp>
      <p:sp>
        <p:nvSpPr>
          <p:cNvPr id="815110" name="Text Box 6"/>
          <p:cNvSpPr txBox="1">
            <a:spLocks noChangeArrowheads="1"/>
          </p:cNvSpPr>
          <p:nvPr/>
        </p:nvSpPr>
        <p:spPr bwMode="auto">
          <a:xfrm>
            <a:off x="822325" y="3381375"/>
            <a:ext cx="7496175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What is a major concern in testing accounts</a:t>
            </a:r>
          </a:p>
          <a:p>
            <a:pPr algn="ctr"/>
            <a:r>
              <a:rPr lang="en-US"/>
              <a:t>charged off as uncollectible?</a:t>
            </a:r>
          </a:p>
        </p:txBody>
      </p:sp>
      <p:sp>
        <p:nvSpPr>
          <p:cNvPr id="815111" name="Text Box 7"/>
          <p:cNvSpPr txBox="1">
            <a:spLocks noChangeArrowheads="1"/>
          </p:cNvSpPr>
          <p:nvPr/>
        </p:nvSpPr>
        <p:spPr bwMode="auto">
          <a:xfrm>
            <a:off x="822325" y="4478338"/>
            <a:ext cx="7496175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– covering up a defalcation by charging off</a:t>
            </a:r>
          </a:p>
          <a:p>
            <a:r>
              <a:rPr lang="en-US"/>
              <a:t>accounts receivable that have been collected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1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1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1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09" grpId="0" animBg="1" autoUpdateAnimBg="0"/>
      <p:bldP spid="815110" grpId="0" animBg="1" autoUpdateAnimBg="0"/>
      <p:bldP spid="81511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Accounts in the Sales</a:t>
            </a:r>
            <a:br>
              <a:rPr lang="en-US"/>
            </a:br>
            <a:r>
              <a:rPr lang="en-US"/>
              <a:t>and Collection Cycle</a:t>
            </a:r>
          </a:p>
        </p:txBody>
      </p:sp>
      <p:sp>
        <p:nvSpPr>
          <p:cNvPr id="821251" name="Text Box 3"/>
          <p:cNvSpPr txBox="1">
            <a:spLocks noChangeArrowheads="1"/>
          </p:cNvSpPr>
          <p:nvPr/>
        </p:nvSpPr>
        <p:spPr bwMode="auto">
          <a:xfrm>
            <a:off x="90488" y="2192338"/>
            <a:ext cx="365601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5288"/>
            <a:r>
              <a:rPr lang="en-US" sz="2400" b="1"/>
              <a:t>	Accounts Receivable</a:t>
            </a:r>
          </a:p>
          <a:p>
            <a:pPr defTabSz="395288"/>
            <a:r>
              <a:rPr lang="en-US" sz="2400" b="1"/>
              <a:t>Beginning	Cash receipts</a:t>
            </a:r>
          </a:p>
          <a:p>
            <a:pPr defTabSz="395288"/>
            <a:r>
              <a:rPr lang="en-US" sz="2400" b="1"/>
              <a:t>balance</a:t>
            </a:r>
          </a:p>
          <a:p>
            <a:pPr defTabSz="395288"/>
            <a:r>
              <a:rPr lang="en-US" sz="2400" b="1"/>
              <a:t>				Sales returns</a:t>
            </a:r>
          </a:p>
          <a:p>
            <a:pPr defTabSz="395288"/>
            <a:r>
              <a:rPr lang="en-US" sz="2400" b="1"/>
              <a:t>Sales on		and allowances</a:t>
            </a:r>
          </a:p>
          <a:p>
            <a:pPr defTabSz="395288"/>
            <a:r>
              <a:rPr lang="en-US" sz="2400" b="1"/>
              <a:t>account</a:t>
            </a:r>
          </a:p>
          <a:p>
            <a:pPr defTabSz="395288"/>
            <a:r>
              <a:rPr lang="en-US" sz="2400" b="1"/>
              <a:t>				Charge-off of</a:t>
            </a:r>
          </a:p>
          <a:p>
            <a:pPr defTabSz="395288"/>
            <a:r>
              <a:rPr lang="en-US" sz="2400" b="1"/>
              <a:t>Ending		uncollectible</a:t>
            </a:r>
          </a:p>
          <a:p>
            <a:pPr defTabSz="395288"/>
            <a:r>
              <a:rPr lang="en-US" sz="2400" b="1"/>
              <a:t>balance		accounts</a:t>
            </a:r>
          </a:p>
        </p:txBody>
      </p:sp>
      <p:sp>
        <p:nvSpPr>
          <p:cNvPr id="821252" name="Text Box 4"/>
          <p:cNvSpPr txBox="1">
            <a:spLocks noChangeArrowheads="1"/>
          </p:cNvSpPr>
          <p:nvPr/>
        </p:nvSpPr>
        <p:spPr bwMode="auto">
          <a:xfrm>
            <a:off x="6946900" y="5249863"/>
            <a:ext cx="2101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95288"/>
            <a:r>
              <a:rPr lang="en-US" sz="2400" b="1"/>
              <a:t>Bad Debt</a:t>
            </a:r>
          </a:p>
          <a:p>
            <a:pPr algn="ctr" defTabSz="395288"/>
            <a:r>
              <a:rPr lang="en-US" sz="2400" b="1"/>
              <a:t>Expense</a:t>
            </a:r>
          </a:p>
        </p:txBody>
      </p:sp>
      <p:sp>
        <p:nvSpPr>
          <p:cNvPr id="821253" name="Text Box 5"/>
          <p:cNvSpPr txBox="1">
            <a:spLocks noChangeArrowheads="1"/>
          </p:cNvSpPr>
          <p:nvPr/>
        </p:nvSpPr>
        <p:spPr bwMode="auto">
          <a:xfrm>
            <a:off x="4021138" y="2192338"/>
            <a:ext cx="502761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5288"/>
            <a:r>
              <a:rPr lang="en-US" sz="2400" b="1"/>
              <a:t> Allowance for Uncollectible Accounts</a:t>
            </a:r>
          </a:p>
          <a:p>
            <a:pPr defTabSz="395288"/>
            <a:r>
              <a:rPr lang="en-US" sz="2400" b="1"/>
              <a:t>	Charge-off of		Beginning</a:t>
            </a:r>
          </a:p>
          <a:p>
            <a:pPr defTabSz="395288"/>
            <a:r>
              <a:rPr lang="en-US" sz="2400" b="1"/>
              <a:t>	uncollectible		balance</a:t>
            </a:r>
          </a:p>
          <a:p>
            <a:pPr defTabSz="395288"/>
            <a:r>
              <a:rPr lang="en-US" sz="2400" b="1"/>
              <a:t>	accounts</a:t>
            </a:r>
          </a:p>
          <a:p>
            <a:pPr defTabSz="395288"/>
            <a:r>
              <a:rPr lang="en-US" sz="2400" b="1"/>
              <a:t>							Estimate of bad</a:t>
            </a:r>
          </a:p>
          <a:p>
            <a:pPr defTabSz="395288"/>
            <a:r>
              <a:rPr lang="en-US" sz="2400" b="1"/>
              <a:t>							debt expense</a:t>
            </a:r>
          </a:p>
          <a:p>
            <a:pPr defTabSz="395288"/>
            <a:endParaRPr lang="en-US" sz="2400" b="1"/>
          </a:p>
          <a:p>
            <a:pPr defTabSz="395288"/>
            <a:r>
              <a:rPr lang="en-US" sz="2400" b="1"/>
              <a:t>							Ending balance</a:t>
            </a:r>
          </a:p>
        </p:txBody>
      </p:sp>
      <p:sp>
        <p:nvSpPr>
          <p:cNvPr id="821254" name="Line 6"/>
          <p:cNvSpPr>
            <a:spLocks noChangeShapeType="1"/>
          </p:cNvSpPr>
          <p:nvPr/>
        </p:nvSpPr>
        <p:spPr bwMode="auto">
          <a:xfrm>
            <a:off x="177800" y="2613025"/>
            <a:ext cx="340677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1255" name="Line 7"/>
          <p:cNvSpPr>
            <a:spLocks noChangeShapeType="1"/>
          </p:cNvSpPr>
          <p:nvPr/>
        </p:nvSpPr>
        <p:spPr bwMode="auto">
          <a:xfrm>
            <a:off x="1649413" y="2613025"/>
            <a:ext cx="0" cy="3030538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1257" name="Line 9"/>
          <p:cNvSpPr>
            <a:spLocks noChangeShapeType="1"/>
          </p:cNvSpPr>
          <p:nvPr/>
        </p:nvSpPr>
        <p:spPr bwMode="auto">
          <a:xfrm>
            <a:off x="7083425" y="6067425"/>
            <a:ext cx="1757363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1258" name="Line 10"/>
          <p:cNvSpPr>
            <a:spLocks noChangeShapeType="1"/>
          </p:cNvSpPr>
          <p:nvPr/>
        </p:nvSpPr>
        <p:spPr bwMode="auto">
          <a:xfrm>
            <a:off x="7997825" y="6070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1259" name="Line 11"/>
          <p:cNvSpPr>
            <a:spLocks noChangeShapeType="1"/>
          </p:cNvSpPr>
          <p:nvPr/>
        </p:nvSpPr>
        <p:spPr bwMode="auto">
          <a:xfrm>
            <a:off x="4156075" y="2617788"/>
            <a:ext cx="48768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21260" name="Line 12"/>
          <p:cNvSpPr>
            <a:spLocks noChangeShapeType="1"/>
          </p:cNvSpPr>
          <p:nvPr/>
        </p:nvSpPr>
        <p:spPr bwMode="auto">
          <a:xfrm>
            <a:off x="6551613" y="2613025"/>
            <a:ext cx="0" cy="2741613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821262" name="AutoShape 14"/>
          <p:cNvCxnSpPr>
            <a:cxnSpLocks noChangeShapeType="1"/>
          </p:cNvCxnSpPr>
          <p:nvPr/>
        </p:nvCxnSpPr>
        <p:spPr bwMode="auto">
          <a:xfrm flipV="1">
            <a:off x="3525838" y="3679825"/>
            <a:ext cx="1790700" cy="1323975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821263" name="AutoShape 15"/>
          <p:cNvCxnSpPr>
            <a:cxnSpLocks noChangeShapeType="1"/>
          </p:cNvCxnSpPr>
          <p:nvPr/>
        </p:nvCxnSpPr>
        <p:spPr bwMode="auto">
          <a:xfrm rot="10800000" flipH="1" flipV="1">
            <a:off x="6832600" y="4095750"/>
            <a:ext cx="860425" cy="2270125"/>
          </a:xfrm>
          <a:prstGeom prst="bentConnector3">
            <a:avLst>
              <a:gd name="adj1" fmla="val -95574"/>
            </a:avLst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365125"/>
            <a:ext cx="8569325" cy="1143000"/>
          </a:xfrm>
        </p:spPr>
        <p:txBody>
          <a:bodyPr/>
          <a:lstStyle/>
          <a:p>
            <a:r>
              <a:rPr lang="en-US"/>
              <a:t>Additional Internal Controls</a:t>
            </a:r>
            <a:br>
              <a:rPr lang="en-US"/>
            </a:br>
            <a:r>
              <a:rPr lang="en-US"/>
              <a:t>Over Account Balances</a:t>
            </a:r>
          </a:p>
        </p:txBody>
      </p:sp>
      <p:sp>
        <p:nvSpPr>
          <p:cNvPr id="817155" name="AutoShape 3"/>
          <p:cNvSpPr>
            <a:spLocks noChangeArrowheads="1"/>
          </p:cNvSpPr>
          <p:nvPr/>
        </p:nvSpPr>
        <p:spPr bwMode="auto">
          <a:xfrm>
            <a:off x="2741613" y="2284413"/>
            <a:ext cx="3656012" cy="914400"/>
          </a:xfrm>
          <a:prstGeom prst="homePlate">
            <a:avLst>
              <a:gd name="adj" fmla="val 99957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Realizable value</a:t>
            </a:r>
          </a:p>
        </p:txBody>
      </p:sp>
      <p:sp>
        <p:nvSpPr>
          <p:cNvPr id="817156" name="AutoShape 4"/>
          <p:cNvSpPr>
            <a:spLocks noChangeArrowheads="1"/>
          </p:cNvSpPr>
          <p:nvPr/>
        </p:nvSpPr>
        <p:spPr bwMode="auto">
          <a:xfrm>
            <a:off x="2284413" y="3381375"/>
            <a:ext cx="4570412" cy="914400"/>
          </a:xfrm>
          <a:prstGeom prst="homePlate">
            <a:avLst>
              <a:gd name="adj" fmla="val 124957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Rights and obligations</a:t>
            </a:r>
          </a:p>
        </p:txBody>
      </p:sp>
      <p:sp>
        <p:nvSpPr>
          <p:cNvPr id="817157" name="AutoShape 5"/>
          <p:cNvSpPr>
            <a:spLocks noChangeArrowheads="1"/>
          </p:cNvSpPr>
          <p:nvPr/>
        </p:nvSpPr>
        <p:spPr bwMode="auto">
          <a:xfrm>
            <a:off x="1827213" y="4478338"/>
            <a:ext cx="5484812" cy="914400"/>
          </a:xfrm>
          <a:prstGeom prst="homePlate">
            <a:avLst>
              <a:gd name="adj" fmla="val 149957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Presentation and disclosure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1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1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81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7155" grpId="0" animBg="1" autoUpdateAnimBg="0"/>
      <p:bldP spid="817156" grpId="0" animBg="1" autoUpdateAnimBg="0"/>
      <p:bldP spid="817157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03325" y="76200"/>
            <a:ext cx="7710488" cy="1431925"/>
          </a:xfrm>
        </p:spPr>
        <p:txBody>
          <a:bodyPr wrap="none">
            <a:spAutoFit/>
          </a:bodyPr>
          <a:lstStyle/>
          <a:p>
            <a:r>
              <a:rPr lang="en-US"/>
              <a:t>Effect of Results of Controls and</a:t>
            </a:r>
            <a:br>
              <a:rPr lang="en-US"/>
            </a:br>
            <a:r>
              <a:rPr lang="en-US"/>
              <a:t>Substantive Tests of Transactions</a:t>
            </a:r>
          </a:p>
        </p:txBody>
      </p:sp>
      <p:sp>
        <p:nvSpPr>
          <p:cNvPr id="816137" name="Text Box 9"/>
          <p:cNvSpPr txBox="1">
            <a:spLocks noChangeArrowheads="1"/>
          </p:cNvSpPr>
          <p:nvPr/>
        </p:nvSpPr>
        <p:spPr bwMode="auto">
          <a:xfrm>
            <a:off x="1004888" y="2284413"/>
            <a:ext cx="7129462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The parts of the audit most affected by the</a:t>
            </a:r>
          </a:p>
          <a:p>
            <a:r>
              <a:rPr lang="en-US"/>
              <a:t>tests for the sales and collection cycle are:</a:t>
            </a:r>
          </a:p>
        </p:txBody>
      </p:sp>
      <p:sp>
        <p:nvSpPr>
          <p:cNvPr id="816138" name="Text Box 10"/>
          <p:cNvSpPr txBox="1">
            <a:spLocks noChangeArrowheads="1"/>
          </p:cNvSpPr>
          <p:nvPr/>
        </p:nvSpPr>
        <p:spPr bwMode="auto">
          <a:xfrm>
            <a:off x="1004888" y="3656013"/>
            <a:ext cx="3108325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Accounts</a:t>
            </a:r>
          </a:p>
          <a:p>
            <a:pPr algn="ctr"/>
            <a:r>
              <a:rPr lang="en-US"/>
              <a:t>receivable</a:t>
            </a:r>
          </a:p>
        </p:txBody>
      </p:sp>
      <p:sp>
        <p:nvSpPr>
          <p:cNvPr id="816139" name="Text Box 11"/>
          <p:cNvSpPr txBox="1">
            <a:spLocks noChangeArrowheads="1"/>
          </p:cNvSpPr>
          <p:nvPr/>
        </p:nvSpPr>
        <p:spPr bwMode="auto">
          <a:xfrm>
            <a:off x="1004888" y="5027613"/>
            <a:ext cx="310832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Cash</a:t>
            </a:r>
          </a:p>
        </p:txBody>
      </p:sp>
      <p:sp>
        <p:nvSpPr>
          <p:cNvPr id="816140" name="Text Box 12"/>
          <p:cNvSpPr txBox="1">
            <a:spLocks noChangeArrowheads="1"/>
          </p:cNvSpPr>
          <p:nvPr/>
        </p:nvSpPr>
        <p:spPr bwMode="auto">
          <a:xfrm>
            <a:off x="5027613" y="3656013"/>
            <a:ext cx="3108325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Bad debt</a:t>
            </a:r>
          </a:p>
          <a:p>
            <a:pPr algn="ctr"/>
            <a:r>
              <a:rPr lang="en-US"/>
              <a:t>expense</a:t>
            </a:r>
          </a:p>
        </p:txBody>
      </p:sp>
      <p:sp>
        <p:nvSpPr>
          <p:cNvPr id="816141" name="Text Box 13"/>
          <p:cNvSpPr txBox="1">
            <a:spLocks noChangeArrowheads="1"/>
          </p:cNvSpPr>
          <p:nvPr/>
        </p:nvSpPr>
        <p:spPr bwMode="auto">
          <a:xfrm>
            <a:off x="5027613" y="5027613"/>
            <a:ext cx="3108325" cy="1096962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Allowance for</a:t>
            </a:r>
          </a:p>
          <a:p>
            <a:pPr algn="ctr"/>
            <a:r>
              <a:rPr lang="en-US"/>
              <a:t>doubtful accounts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81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81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81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81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81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6137" grpId="0" animBg="1" autoUpdateAnimBg="0"/>
      <p:bldP spid="816138" grpId="0" animBg="1" autoUpdateAnimBg="0"/>
      <p:bldP spid="816139" grpId="0" animBg="1" autoUpdateAnimBg="0"/>
      <p:bldP spid="816140" grpId="0" animBg="1" autoUpdateAnimBg="0"/>
      <p:bldP spid="816141" grpId="0" animBg="1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 of all Audit Tests in the Sales and Collection Cycle</a:t>
            </a:r>
          </a:p>
        </p:txBody>
      </p:sp>
      <p:sp>
        <p:nvSpPr>
          <p:cNvPr id="835587" name="Text Box 3"/>
          <p:cNvSpPr txBox="1">
            <a:spLocks noChangeArrowheads="1"/>
          </p:cNvSpPr>
          <p:nvPr/>
        </p:nvSpPr>
        <p:spPr bwMode="auto">
          <a:xfrm>
            <a:off x="182563" y="1827213"/>
            <a:ext cx="14620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lnSpc>
                <a:spcPct val="80000"/>
              </a:lnSpc>
            </a:pPr>
            <a:r>
              <a:rPr lang="en-US"/>
              <a:t>Sales</a:t>
            </a:r>
          </a:p>
        </p:txBody>
      </p:sp>
      <p:sp>
        <p:nvSpPr>
          <p:cNvPr id="835588" name="Text Box 4"/>
          <p:cNvSpPr txBox="1">
            <a:spLocks noChangeArrowheads="1"/>
          </p:cNvSpPr>
          <p:nvPr/>
        </p:nvSpPr>
        <p:spPr bwMode="auto">
          <a:xfrm>
            <a:off x="3568700" y="1827213"/>
            <a:ext cx="20113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/>
              <a:t>Accounts</a:t>
            </a:r>
          </a:p>
          <a:p>
            <a:pPr algn="ctr">
              <a:lnSpc>
                <a:spcPct val="80000"/>
              </a:lnSpc>
            </a:pPr>
            <a:r>
              <a:rPr lang="en-US"/>
              <a:t>Receivable</a:t>
            </a:r>
          </a:p>
        </p:txBody>
      </p:sp>
      <p:sp>
        <p:nvSpPr>
          <p:cNvPr id="835589" name="Text Box 5"/>
          <p:cNvSpPr txBox="1">
            <a:spLocks noChangeArrowheads="1"/>
          </p:cNvSpPr>
          <p:nvPr/>
        </p:nvSpPr>
        <p:spPr bwMode="auto">
          <a:xfrm>
            <a:off x="7494588" y="1827213"/>
            <a:ext cx="14620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/>
              <a:t>Cash in</a:t>
            </a:r>
          </a:p>
          <a:p>
            <a:pPr algn="ctr">
              <a:lnSpc>
                <a:spcPct val="80000"/>
              </a:lnSpc>
            </a:pPr>
            <a:r>
              <a:rPr lang="en-US"/>
              <a:t>Bank</a:t>
            </a:r>
          </a:p>
        </p:txBody>
      </p:sp>
      <p:sp>
        <p:nvSpPr>
          <p:cNvPr id="835590" name="Text Box 6"/>
          <p:cNvSpPr txBox="1">
            <a:spLocks noChangeArrowheads="1"/>
          </p:cNvSpPr>
          <p:nvPr/>
        </p:nvSpPr>
        <p:spPr bwMode="auto">
          <a:xfrm>
            <a:off x="1736725" y="2649538"/>
            <a:ext cx="201136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Sales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transactions</a:t>
            </a:r>
          </a:p>
        </p:txBody>
      </p:sp>
      <p:sp>
        <p:nvSpPr>
          <p:cNvPr id="835591" name="Text Box 7"/>
          <p:cNvSpPr txBox="1">
            <a:spLocks noChangeArrowheads="1"/>
          </p:cNvSpPr>
          <p:nvPr/>
        </p:nvSpPr>
        <p:spPr bwMode="auto">
          <a:xfrm>
            <a:off x="5392738" y="2649538"/>
            <a:ext cx="201136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Cash receipts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transactions</a:t>
            </a:r>
          </a:p>
        </p:txBody>
      </p:sp>
      <p:sp>
        <p:nvSpPr>
          <p:cNvPr id="835592" name="Text Box 8"/>
          <p:cNvSpPr txBox="1">
            <a:spLocks noChangeArrowheads="1"/>
          </p:cNvSpPr>
          <p:nvPr/>
        </p:nvSpPr>
        <p:spPr bwMode="auto">
          <a:xfrm>
            <a:off x="1004888" y="4157663"/>
            <a:ext cx="1189037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balance</a:t>
            </a:r>
          </a:p>
        </p:txBody>
      </p:sp>
      <p:sp>
        <p:nvSpPr>
          <p:cNvPr id="835593" name="Text Box 9"/>
          <p:cNvSpPr txBox="1">
            <a:spLocks noChangeArrowheads="1"/>
          </p:cNvSpPr>
          <p:nvPr/>
        </p:nvSpPr>
        <p:spPr bwMode="auto">
          <a:xfrm>
            <a:off x="3289300" y="4157663"/>
            <a:ext cx="1189038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balance</a:t>
            </a:r>
          </a:p>
        </p:txBody>
      </p:sp>
      <p:sp>
        <p:nvSpPr>
          <p:cNvPr id="835594" name="Text Box 10"/>
          <p:cNvSpPr txBox="1">
            <a:spLocks noChangeArrowheads="1"/>
          </p:cNvSpPr>
          <p:nvPr/>
        </p:nvSpPr>
        <p:spPr bwMode="auto">
          <a:xfrm>
            <a:off x="1187450" y="5781675"/>
            <a:ext cx="6764338" cy="7318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406400">
              <a:lnSpc>
                <a:spcPct val="80000"/>
              </a:lnSpc>
            </a:pPr>
            <a:r>
              <a:rPr lang="en-US" sz="2800" b="1">
                <a:solidFill>
                  <a:srgbClr val="FF9900"/>
                </a:solidFill>
              </a:rPr>
              <a:t>TOC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chemeClr val="hlink"/>
                </a:solidFill>
              </a:rPr>
              <a:t>STOT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rgbClr val="969696"/>
                </a:solidFill>
              </a:rPr>
              <a:t>AP</a:t>
            </a:r>
            <a:r>
              <a:rPr lang="en-US" sz="2800" b="1"/>
              <a:t> </a:t>
            </a:r>
            <a:r>
              <a:rPr lang="en-US" sz="2800" b="1">
                <a:solidFill>
                  <a:srgbClr val="000000"/>
                </a:solidFill>
              </a:rPr>
              <a:t>+</a:t>
            </a:r>
            <a:r>
              <a:rPr lang="en-US" sz="2800" b="1"/>
              <a:t> </a:t>
            </a:r>
            <a:r>
              <a:rPr lang="en-US" sz="2800" b="1">
                <a:solidFill>
                  <a:srgbClr val="CC0099"/>
                </a:solidFill>
              </a:rPr>
              <a:t>TDP</a:t>
            </a:r>
          </a:p>
          <a:p>
            <a:pPr algn="ctr" defTabSz="406400">
              <a:lnSpc>
                <a:spcPct val="80000"/>
              </a:lnSpc>
            </a:pPr>
            <a:r>
              <a:rPr lang="en-US" sz="2800" b="1">
                <a:solidFill>
                  <a:srgbClr val="000000"/>
                </a:solidFill>
              </a:rPr>
              <a:t>= Sufficient competent evidence per GAAS</a:t>
            </a:r>
          </a:p>
        </p:txBody>
      </p:sp>
      <p:sp>
        <p:nvSpPr>
          <p:cNvPr id="835595" name="Line 11"/>
          <p:cNvSpPr>
            <a:spLocks noChangeShapeType="1"/>
          </p:cNvSpPr>
          <p:nvPr/>
        </p:nvSpPr>
        <p:spPr bwMode="auto">
          <a:xfrm>
            <a:off x="4572000" y="2649538"/>
            <a:ext cx="0" cy="2741612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835596" name="AutoShape 12"/>
          <p:cNvCxnSpPr>
            <a:cxnSpLocks noChangeShapeType="1"/>
          </p:cNvCxnSpPr>
          <p:nvPr/>
        </p:nvCxnSpPr>
        <p:spPr bwMode="auto">
          <a:xfrm>
            <a:off x="7494588" y="2649538"/>
            <a:ext cx="14620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835597" name="AutoShape 13"/>
          <p:cNvCxnSpPr>
            <a:cxnSpLocks noChangeShapeType="1"/>
          </p:cNvCxnSpPr>
          <p:nvPr/>
        </p:nvCxnSpPr>
        <p:spPr bwMode="auto">
          <a:xfrm>
            <a:off x="182563" y="2649538"/>
            <a:ext cx="14620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835598" name="Line 14"/>
          <p:cNvSpPr>
            <a:spLocks noChangeShapeType="1"/>
          </p:cNvSpPr>
          <p:nvPr/>
        </p:nvSpPr>
        <p:spPr bwMode="auto">
          <a:xfrm>
            <a:off x="912813" y="2649538"/>
            <a:ext cx="0" cy="2741612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5599" name="Line 15"/>
          <p:cNvSpPr>
            <a:spLocks noChangeShapeType="1"/>
          </p:cNvSpPr>
          <p:nvPr/>
        </p:nvSpPr>
        <p:spPr bwMode="auto">
          <a:xfrm>
            <a:off x="8226425" y="2649538"/>
            <a:ext cx="0" cy="2741612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5600" name="Oval 16"/>
          <p:cNvSpPr>
            <a:spLocks noChangeArrowheads="1"/>
          </p:cNvSpPr>
          <p:nvPr/>
        </p:nvSpPr>
        <p:spPr bwMode="auto">
          <a:xfrm>
            <a:off x="1004888" y="3335338"/>
            <a:ext cx="3473450" cy="73183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FF9900"/>
                </a:solidFill>
              </a:rPr>
              <a:t>TOC</a:t>
            </a:r>
            <a:r>
              <a:rPr lang="en-US" sz="2400" b="1">
                <a:solidFill>
                  <a:srgbClr val="000000"/>
                </a:solidFill>
              </a:rPr>
              <a:t>,</a:t>
            </a:r>
            <a:r>
              <a:rPr lang="en-US" sz="2400" b="1">
                <a:solidFill>
                  <a:srgbClr val="FF9900"/>
                </a:solidFill>
              </a:rPr>
              <a:t> </a:t>
            </a:r>
            <a:r>
              <a:rPr lang="en-US" sz="2400" b="1">
                <a:solidFill>
                  <a:schemeClr val="hlink"/>
                </a:solidFill>
              </a:rPr>
              <a:t>STOT</a:t>
            </a:r>
            <a:r>
              <a:rPr lang="en-US" sz="2400" b="1">
                <a:solidFill>
                  <a:srgbClr val="000000"/>
                </a:solidFill>
              </a:rPr>
              <a:t>, and </a:t>
            </a:r>
            <a:r>
              <a:rPr lang="en-US" sz="2400" b="1">
                <a:solidFill>
                  <a:srgbClr val="969696"/>
                </a:solidFill>
              </a:rPr>
              <a:t>AP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835601" name="Oval 17"/>
          <p:cNvSpPr>
            <a:spLocks noChangeArrowheads="1"/>
          </p:cNvSpPr>
          <p:nvPr/>
        </p:nvSpPr>
        <p:spPr bwMode="auto">
          <a:xfrm>
            <a:off x="1004888" y="4843463"/>
            <a:ext cx="3473450" cy="73183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Audited by </a:t>
            </a:r>
            <a:r>
              <a:rPr lang="en-US" sz="2400" b="1">
                <a:solidFill>
                  <a:srgbClr val="969696"/>
                </a:solidFill>
              </a:rPr>
              <a:t>AP </a:t>
            </a:r>
            <a:r>
              <a:rPr lang="en-US" sz="2400" b="1">
                <a:solidFill>
                  <a:srgbClr val="000000"/>
                </a:solidFill>
              </a:rPr>
              <a:t>and </a:t>
            </a:r>
            <a:r>
              <a:rPr lang="en-US" sz="2400" b="1">
                <a:solidFill>
                  <a:srgbClr val="CC0099"/>
                </a:solidFill>
              </a:rPr>
              <a:t>TDP</a:t>
            </a:r>
            <a:endParaRPr lang="en-US" sz="2400" b="1">
              <a:solidFill>
                <a:srgbClr val="000000"/>
              </a:solidFill>
            </a:endParaRPr>
          </a:p>
        </p:txBody>
      </p:sp>
      <p:cxnSp>
        <p:nvCxnSpPr>
          <p:cNvPr id="835602" name="AutoShape 18"/>
          <p:cNvCxnSpPr>
            <a:cxnSpLocks noChangeShapeType="1"/>
            <a:stCxn id="835601" idx="0"/>
            <a:endCxn id="835592" idx="3"/>
          </p:cNvCxnSpPr>
          <p:nvPr/>
        </p:nvCxnSpPr>
        <p:spPr bwMode="auto">
          <a:xfrm rot="5400000" flipH="1">
            <a:off x="2308225" y="4410075"/>
            <a:ext cx="319088" cy="547688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835603" name="AutoShape 19"/>
          <p:cNvCxnSpPr>
            <a:cxnSpLocks noChangeShapeType="1"/>
            <a:stCxn id="835601" idx="0"/>
            <a:endCxn id="835593" idx="1"/>
          </p:cNvCxnSpPr>
          <p:nvPr/>
        </p:nvCxnSpPr>
        <p:spPr bwMode="auto">
          <a:xfrm rot="16200000">
            <a:off x="2855913" y="4410075"/>
            <a:ext cx="319088" cy="547687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835604" name="Oval 20"/>
          <p:cNvSpPr>
            <a:spLocks noChangeArrowheads="1"/>
          </p:cNvSpPr>
          <p:nvPr/>
        </p:nvSpPr>
        <p:spPr bwMode="auto">
          <a:xfrm>
            <a:off x="4660900" y="3335338"/>
            <a:ext cx="3473450" cy="73183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000000"/>
                </a:solidFill>
              </a:rPr>
              <a:t>Audited by</a:t>
            </a:r>
          </a:p>
          <a:p>
            <a:pPr algn="ctr">
              <a:lnSpc>
                <a:spcPct val="80000"/>
              </a:lnSpc>
            </a:pPr>
            <a:r>
              <a:rPr lang="en-US" sz="2400" b="1">
                <a:solidFill>
                  <a:srgbClr val="FF9900"/>
                </a:solidFill>
              </a:rPr>
              <a:t>TOC</a:t>
            </a:r>
            <a:r>
              <a:rPr lang="en-US" sz="2400" b="1">
                <a:solidFill>
                  <a:srgbClr val="000000"/>
                </a:solidFill>
              </a:rPr>
              <a:t>, </a:t>
            </a:r>
            <a:r>
              <a:rPr lang="en-US" sz="2400" b="1">
                <a:solidFill>
                  <a:srgbClr val="CC0099"/>
                </a:solidFill>
              </a:rPr>
              <a:t>STOT</a:t>
            </a:r>
            <a:r>
              <a:rPr lang="en-US" sz="2400" b="1">
                <a:solidFill>
                  <a:srgbClr val="000000"/>
                </a:solidFill>
              </a:rPr>
              <a:t>, and </a:t>
            </a:r>
            <a:r>
              <a:rPr lang="en-US" sz="2400" b="1">
                <a:solidFill>
                  <a:srgbClr val="969696"/>
                </a:solidFill>
              </a:rPr>
              <a:t>AP</a:t>
            </a:r>
            <a:endParaRPr lang="en-US" sz="2400" b="1">
              <a:solidFill>
                <a:srgbClr val="000000"/>
              </a:solidFill>
            </a:endParaRPr>
          </a:p>
        </p:txBody>
      </p:sp>
      <p:cxnSp>
        <p:nvCxnSpPr>
          <p:cNvPr id="835605" name="AutoShape 21"/>
          <p:cNvCxnSpPr>
            <a:cxnSpLocks noChangeShapeType="1"/>
          </p:cNvCxnSpPr>
          <p:nvPr/>
        </p:nvCxnSpPr>
        <p:spPr bwMode="auto">
          <a:xfrm>
            <a:off x="3568700" y="2649538"/>
            <a:ext cx="2011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835606" name="Line 22"/>
          <p:cNvSpPr>
            <a:spLocks noChangeShapeType="1"/>
          </p:cNvSpPr>
          <p:nvPr/>
        </p:nvSpPr>
        <p:spPr bwMode="auto">
          <a:xfrm>
            <a:off x="182563" y="4160838"/>
            <a:ext cx="87757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5607" name="Line 23"/>
          <p:cNvSpPr>
            <a:spLocks noChangeShapeType="1"/>
          </p:cNvSpPr>
          <p:nvPr/>
        </p:nvSpPr>
        <p:spPr bwMode="auto">
          <a:xfrm flipH="1">
            <a:off x="1349375" y="3019425"/>
            <a:ext cx="822325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5608" name="Line 24"/>
          <p:cNvSpPr>
            <a:spLocks noChangeShapeType="1"/>
          </p:cNvSpPr>
          <p:nvPr/>
        </p:nvSpPr>
        <p:spPr bwMode="auto">
          <a:xfrm flipH="1">
            <a:off x="4884738" y="3016250"/>
            <a:ext cx="822325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5609" name="Line 25"/>
          <p:cNvSpPr>
            <a:spLocks noChangeShapeType="1"/>
          </p:cNvSpPr>
          <p:nvPr/>
        </p:nvSpPr>
        <p:spPr bwMode="auto">
          <a:xfrm flipH="1">
            <a:off x="3344863" y="3016250"/>
            <a:ext cx="822325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5610" name="Line 26"/>
          <p:cNvSpPr>
            <a:spLocks noChangeShapeType="1"/>
          </p:cNvSpPr>
          <p:nvPr/>
        </p:nvSpPr>
        <p:spPr bwMode="auto">
          <a:xfrm flipH="1">
            <a:off x="7142163" y="3016250"/>
            <a:ext cx="822325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r>
              <a:rPr lang="en-US" b="1"/>
              <a:t>End of Chapter 13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697347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the business functions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the related documents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records in the sales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collection cycle.</a:t>
            </a: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Processing Customer Orders</a:t>
            </a:r>
          </a:p>
        </p:txBody>
      </p:sp>
      <p:sp>
        <p:nvSpPr>
          <p:cNvPr id="759811" name="Rectangle 3"/>
          <p:cNvSpPr>
            <a:spLocks noChangeArrowheads="1"/>
          </p:cNvSpPr>
          <p:nvPr/>
        </p:nvSpPr>
        <p:spPr bwMode="auto">
          <a:xfrm>
            <a:off x="2101850" y="2284413"/>
            <a:ext cx="4935538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 Customer Order:</a:t>
            </a:r>
          </a:p>
          <a:p>
            <a:pPr algn="ctr" eaLnBrk="0" hangingPunct="0"/>
            <a:r>
              <a:rPr lang="en-US"/>
              <a:t>A request for merchandise</a:t>
            </a:r>
          </a:p>
          <a:p>
            <a:pPr algn="ctr" eaLnBrk="0" hangingPunct="0"/>
            <a:r>
              <a:rPr lang="en-US"/>
              <a:t>by a customer</a:t>
            </a:r>
          </a:p>
        </p:txBody>
      </p:sp>
      <p:sp>
        <p:nvSpPr>
          <p:cNvPr id="759814" name="Rectangle 6"/>
          <p:cNvSpPr>
            <a:spLocks noChangeArrowheads="1"/>
          </p:cNvSpPr>
          <p:nvPr/>
        </p:nvSpPr>
        <p:spPr bwMode="auto">
          <a:xfrm>
            <a:off x="2101850" y="4113213"/>
            <a:ext cx="4935538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Sales Order: </a:t>
            </a:r>
          </a:p>
          <a:p>
            <a:pPr algn="ctr" eaLnBrk="0" hangingPunct="0"/>
            <a:r>
              <a:rPr lang="en-US"/>
              <a:t>A document describing the</a:t>
            </a:r>
          </a:p>
          <a:p>
            <a:pPr algn="ctr" eaLnBrk="0" hangingPunct="0"/>
            <a:r>
              <a:rPr lang="en-US"/>
              <a:t>goods ordered by a customer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5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5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11" grpId="0" animBg="1" autoUpdateAnimBg="0"/>
      <p:bldP spid="75981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Granting Credit</a:t>
            </a:r>
          </a:p>
        </p:txBody>
      </p:sp>
      <p:sp>
        <p:nvSpPr>
          <p:cNvPr id="822275" name="Rectangle 3"/>
          <p:cNvSpPr>
            <a:spLocks noChangeArrowheads="1"/>
          </p:cNvSpPr>
          <p:nvPr/>
        </p:nvSpPr>
        <p:spPr bwMode="auto">
          <a:xfrm>
            <a:off x="912813" y="2741613"/>
            <a:ext cx="7313612" cy="18288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 Before goods are shipped, a properly</a:t>
            </a:r>
          </a:p>
          <a:p>
            <a:pPr algn="ctr" eaLnBrk="0" hangingPunct="0"/>
            <a:r>
              <a:rPr lang="en-US"/>
              <a:t>authorized person must </a:t>
            </a:r>
            <a:r>
              <a:rPr lang="en-US" i="1">
                <a:solidFill>
                  <a:srgbClr val="FFFF00"/>
                </a:solidFill>
              </a:rPr>
              <a:t>approve credit</a:t>
            </a:r>
            <a:endParaRPr lang="en-US">
              <a:solidFill>
                <a:srgbClr val="FFFF00"/>
              </a:solidFill>
            </a:endParaRPr>
          </a:p>
          <a:p>
            <a:pPr algn="ctr" eaLnBrk="0" hangingPunct="0"/>
            <a:r>
              <a:rPr lang="en-US"/>
              <a:t>to the customer for sales on account.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75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Sales Transaction</a:t>
            </a:r>
          </a:p>
        </p:txBody>
      </p:sp>
      <p:sp>
        <p:nvSpPr>
          <p:cNvPr id="824323" name="Rectangle 2051"/>
          <p:cNvSpPr>
            <a:spLocks noChangeArrowheads="1"/>
          </p:cNvSpPr>
          <p:nvPr/>
        </p:nvSpPr>
        <p:spPr bwMode="auto">
          <a:xfrm>
            <a:off x="182563" y="2009775"/>
            <a:ext cx="2101850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Accounts</a:t>
            </a:r>
          </a:p>
        </p:txBody>
      </p:sp>
      <p:sp>
        <p:nvSpPr>
          <p:cNvPr id="824324" name="Rectangle 2052"/>
          <p:cNvSpPr>
            <a:spLocks noChangeArrowheads="1"/>
          </p:cNvSpPr>
          <p:nvPr/>
        </p:nvSpPr>
        <p:spPr bwMode="auto">
          <a:xfrm>
            <a:off x="182563" y="3289300"/>
            <a:ext cx="2101850" cy="13716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Business</a:t>
            </a:r>
          </a:p>
          <a:p>
            <a:pPr algn="ctr" eaLnBrk="0" hangingPunct="0"/>
            <a:r>
              <a:rPr lang="en-US" sz="2800"/>
              <a:t>Functions</a:t>
            </a:r>
          </a:p>
        </p:txBody>
      </p:sp>
      <p:sp>
        <p:nvSpPr>
          <p:cNvPr id="824325" name="Rectangle 2053"/>
          <p:cNvSpPr>
            <a:spLocks noChangeArrowheads="1"/>
          </p:cNvSpPr>
          <p:nvPr/>
        </p:nvSpPr>
        <p:spPr bwMode="auto">
          <a:xfrm>
            <a:off x="182563" y="5027613"/>
            <a:ext cx="2101850" cy="1371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Documents</a:t>
            </a:r>
          </a:p>
          <a:p>
            <a:pPr algn="ctr" eaLnBrk="0" hangingPunct="0"/>
            <a:r>
              <a:rPr lang="en-US" sz="2800"/>
              <a:t>and Records</a:t>
            </a:r>
          </a:p>
        </p:txBody>
      </p:sp>
      <p:sp>
        <p:nvSpPr>
          <p:cNvPr id="824326" name="Rectangle 2054"/>
          <p:cNvSpPr>
            <a:spLocks noChangeArrowheads="1"/>
          </p:cNvSpPr>
          <p:nvPr/>
        </p:nvSpPr>
        <p:spPr bwMode="auto">
          <a:xfrm>
            <a:off x="2284413" y="2009775"/>
            <a:ext cx="667226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Sales</a:t>
            </a:r>
          </a:p>
          <a:p>
            <a:pPr eaLnBrk="0" hangingPunct="0"/>
            <a:r>
              <a:rPr lang="en-US" sz="2800"/>
              <a:t>Accounts receivable</a:t>
            </a:r>
          </a:p>
        </p:txBody>
      </p:sp>
      <p:sp>
        <p:nvSpPr>
          <p:cNvPr id="824327" name="Rectangle 2055"/>
          <p:cNvSpPr>
            <a:spLocks noChangeArrowheads="1"/>
          </p:cNvSpPr>
          <p:nvPr/>
        </p:nvSpPr>
        <p:spPr bwMode="auto">
          <a:xfrm>
            <a:off x="2284413" y="3289300"/>
            <a:ext cx="6672262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Processing customer orders,</a:t>
            </a:r>
          </a:p>
          <a:p>
            <a:pPr eaLnBrk="0" hangingPunct="0"/>
            <a:r>
              <a:rPr lang="en-US" sz="2800"/>
              <a:t>Granting credit, Shipping goods,</a:t>
            </a:r>
          </a:p>
          <a:p>
            <a:pPr eaLnBrk="0" hangingPunct="0"/>
            <a:r>
              <a:rPr lang="en-US" sz="2800"/>
              <a:t>Billing customers and recording sales</a:t>
            </a:r>
          </a:p>
        </p:txBody>
      </p:sp>
      <p:sp>
        <p:nvSpPr>
          <p:cNvPr id="824328" name="Rectangle 2056"/>
          <p:cNvSpPr>
            <a:spLocks noChangeArrowheads="1"/>
          </p:cNvSpPr>
          <p:nvPr/>
        </p:nvSpPr>
        <p:spPr bwMode="auto">
          <a:xfrm>
            <a:off x="2284413" y="5027613"/>
            <a:ext cx="6672262" cy="137318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Sales invoice, Sales journal or listing, Sales</a:t>
            </a:r>
          </a:p>
          <a:p>
            <a:pPr eaLnBrk="0" hangingPunct="0"/>
            <a:r>
              <a:rPr lang="en-US" sz="2800"/>
              <a:t>transaction file, Accounts receivable master</a:t>
            </a:r>
          </a:p>
          <a:p>
            <a:pPr eaLnBrk="0" hangingPunct="0"/>
            <a:r>
              <a:rPr lang="en-US" sz="2800"/>
              <a:t>file and trial balance, Monthly statements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4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82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82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82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82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82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323" grpId="0" animBg="1" autoUpdateAnimBg="0"/>
      <p:bldP spid="824324" grpId="0" animBg="1" autoUpdateAnimBg="0"/>
      <p:bldP spid="824325" grpId="0" animBg="1" autoUpdateAnimBg="0"/>
      <p:bldP spid="824326" grpId="0" animBg="1" autoUpdateAnimBg="0"/>
      <p:bldP spid="824327" grpId="0" animBg="1" autoUpdateAnimBg="0"/>
      <p:bldP spid="82432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Cash Receipts Transaction</a:t>
            </a:r>
          </a:p>
        </p:txBody>
      </p:sp>
      <p:sp>
        <p:nvSpPr>
          <p:cNvPr id="825353" name="Rectangle 1033"/>
          <p:cNvSpPr>
            <a:spLocks noChangeArrowheads="1"/>
          </p:cNvSpPr>
          <p:nvPr/>
        </p:nvSpPr>
        <p:spPr bwMode="auto">
          <a:xfrm>
            <a:off x="182563" y="2009775"/>
            <a:ext cx="2101850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Accounts</a:t>
            </a:r>
          </a:p>
        </p:txBody>
      </p:sp>
      <p:sp>
        <p:nvSpPr>
          <p:cNvPr id="825354" name="Rectangle 1034"/>
          <p:cNvSpPr>
            <a:spLocks noChangeArrowheads="1"/>
          </p:cNvSpPr>
          <p:nvPr/>
        </p:nvSpPr>
        <p:spPr bwMode="auto">
          <a:xfrm>
            <a:off x="182563" y="3289300"/>
            <a:ext cx="2101850" cy="13716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Business</a:t>
            </a:r>
          </a:p>
          <a:p>
            <a:pPr algn="ctr" eaLnBrk="0" hangingPunct="0"/>
            <a:r>
              <a:rPr lang="en-US" sz="2800"/>
              <a:t>Functions</a:t>
            </a:r>
          </a:p>
        </p:txBody>
      </p:sp>
      <p:sp>
        <p:nvSpPr>
          <p:cNvPr id="825355" name="Rectangle 1035"/>
          <p:cNvSpPr>
            <a:spLocks noChangeArrowheads="1"/>
          </p:cNvSpPr>
          <p:nvPr/>
        </p:nvSpPr>
        <p:spPr bwMode="auto">
          <a:xfrm>
            <a:off x="182563" y="5027613"/>
            <a:ext cx="2101850" cy="13716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2800"/>
              <a:t>Documents</a:t>
            </a:r>
          </a:p>
          <a:p>
            <a:pPr algn="ctr" eaLnBrk="0" hangingPunct="0"/>
            <a:r>
              <a:rPr lang="en-US" sz="2800"/>
              <a:t>and Records</a:t>
            </a:r>
          </a:p>
        </p:txBody>
      </p:sp>
      <p:sp>
        <p:nvSpPr>
          <p:cNvPr id="825360" name="Rectangle 1040"/>
          <p:cNvSpPr>
            <a:spLocks noChangeArrowheads="1"/>
          </p:cNvSpPr>
          <p:nvPr/>
        </p:nvSpPr>
        <p:spPr bwMode="auto">
          <a:xfrm>
            <a:off x="2284413" y="2009775"/>
            <a:ext cx="667226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Cash in bank (debits from cash receipts)</a:t>
            </a:r>
          </a:p>
          <a:p>
            <a:pPr eaLnBrk="0" hangingPunct="0"/>
            <a:r>
              <a:rPr lang="en-US" sz="2800"/>
              <a:t>Accounts receivable</a:t>
            </a:r>
          </a:p>
        </p:txBody>
      </p:sp>
      <p:sp>
        <p:nvSpPr>
          <p:cNvPr id="825361" name="Rectangle 1041"/>
          <p:cNvSpPr>
            <a:spLocks noChangeArrowheads="1"/>
          </p:cNvSpPr>
          <p:nvPr/>
        </p:nvSpPr>
        <p:spPr bwMode="auto">
          <a:xfrm>
            <a:off x="2284413" y="3289300"/>
            <a:ext cx="6672262" cy="13716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sz="2800"/>
              <a:t>Processing and recording cash receipts</a:t>
            </a:r>
          </a:p>
        </p:txBody>
      </p:sp>
      <p:sp>
        <p:nvSpPr>
          <p:cNvPr id="825362" name="Rectangle 1042"/>
          <p:cNvSpPr>
            <a:spLocks noChangeArrowheads="1"/>
          </p:cNvSpPr>
          <p:nvPr/>
        </p:nvSpPr>
        <p:spPr bwMode="auto">
          <a:xfrm>
            <a:off x="2284413" y="5027613"/>
            <a:ext cx="6672262" cy="137318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 sz="2800"/>
              <a:t>Remittance advise, Prelisting of cash receipts,</a:t>
            </a:r>
          </a:p>
          <a:p>
            <a:pPr eaLnBrk="0" hangingPunct="0"/>
            <a:r>
              <a:rPr lang="en-US" sz="2800"/>
              <a:t>Cash receipts transaction file,</a:t>
            </a:r>
          </a:p>
          <a:p>
            <a:pPr eaLnBrk="0" hangingPunct="0"/>
            <a:r>
              <a:rPr lang="en-US" sz="2800"/>
              <a:t>Cash receipts journal or listing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5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2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2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360" grpId="0" animBg="1" autoUpdateAnimBg="0"/>
      <p:bldP spid="825361" grpId="0" animBg="1" autoUpdateAnimBg="0"/>
      <p:bldP spid="825362" grpId="0" animBg="1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3993</TotalTime>
  <Words>1038</Words>
  <Application>Microsoft PowerPoint</Application>
  <PresentationFormat>On-screen Show (4:3)</PresentationFormat>
  <Paragraphs>340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Times New Roman</vt:lpstr>
      <vt:lpstr>Tahoma</vt:lpstr>
      <vt:lpstr>Wingdings</vt:lpstr>
      <vt:lpstr>Monotype Sorts</vt:lpstr>
      <vt:lpstr>Blends</vt:lpstr>
      <vt:lpstr>Audit of the Sales and Collection Cycle</vt:lpstr>
      <vt:lpstr>Learning Objective 1</vt:lpstr>
      <vt:lpstr>Accounts in the Sales and Collection Cycle</vt:lpstr>
      <vt:lpstr>Accounts in the Sales and Collection Cycle</vt:lpstr>
      <vt:lpstr>Learning Objective 2</vt:lpstr>
      <vt:lpstr>Processing Customer Orders</vt:lpstr>
      <vt:lpstr>Granting Credit</vt:lpstr>
      <vt:lpstr>Sales Transaction</vt:lpstr>
      <vt:lpstr>Cash Receipts Transaction</vt:lpstr>
      <vt:lpstr>Sales Returns and Allowances Transaction</vt:lpstr>
      <vt:lpstr>Charge-off of Uncollectible Accounts Transaction</vt:lpstr>
      <vt:lpstr>Bad Debt Expense Transaction</vt:lpstr>
      <vt:lpstr>Shipping Goods</vt:lpstr>
      <vt:lpstr>Billing Customers and Recording Sales</vt:lpstr>
      <vt:lpstr>Processing and Recording Cash Receipts</vt:lpstr>
      <vt:lpstr>Lockbox Systems and Electronic Funds Transfer</vt:lpstr>
      <vt:lpstr>Processing and Recording Sales Returns and Allowances</vt:lpstr>
      <vt:lpstr>Charging Off Uncollectible Accounts Receivable</vt:lpstr>
      <vt:lpstr>Providing for Bad Debts</vt:lpstr>
      <vt:lpstr>Learning Objective 3</vt:lpstr>
      <vt:lpstr>Effect of E-Commerce on the Sales and Collection Cycle</vt:lpstr>
      <vt:lpstr>Effect of E-Commerce on the Sales and Collection Cycle</vt:lpstr>
      <vt:lpstr>Effect of E-Commerce on the Sales and Collection Cycle</vt:lpstr>
      <vt:lpstr>Learning Objective 4</vt:lpstr>
      <vt:lpstr>Methodology for Designing Controls and Substantive Tests: Sales</vt:lpstr>
      <vt:lpstr>Understanding Internal Control – Sales</vt:lpstr>
      <vt:lpstr>Assess Planned Control Risk – Sales</vt:lpstr>
      <vt:lpstr>Internal Verification Procedures</vt:lpstr>
      <vt:lpstr>Transaction-Related Audit Objectives for Sales</vt:lpstr>
      <vt:lpstr>Design Substantive Tests of Transactions for Sales</vt:lpstr>
      <vt:lpstr>Direction of Tests for Sales</vt:lpstr>
      <vt:lpstr>Summary of Methodology for Sales</vt:lpstr>
      <vt:lpstr>Learning Objective 5</vt:lpstr>
      <vt:lpstr>Sales Returns and Allowances</vt:lpstr>
      <vt:lpstr>Sales Returns and Allowances</vt:lpstr>
      <vt:lpstr>Learning Objective 6</vt:lpstr>
      <vt:lpstr>Tests of Controls and Substantive Tests of Transactions for Cash Receipts</vt:lpstr>
      <vt:lpstr>Learning Objective 7</vt:lpstr>
      <vt:lpstr>Audit Tests for Uncollectible Accounts</vt:lpstr>
      <vt:lpstr>Additional Internal Controls Over Account Balances</vt:lpstr>
      <vt:lpstr>Effect of Results of Controls and Substantive Tests of Transactions</vt:lpstr>
      <vt:lpstr>Role of all Audit Tests in the Sales and Collection Cycle</vt:lpstr>
      <vt:lpstr>End of Chapter 13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of the Sales and Collection Cycle</dc:title>
  <dc:subject>Auditing and Assurance Services 9/e</dc:subject>
  <dc:creator>Olga Quintana</dc:creator>
  <cp:lastModifiedBy>Subur Harahap</cp:lastModifiedBy>
  <cp:revision>194</cp:revision>
  <cp:lastPrinted>2000-01-04T21:14:28Z</cp:lastPrinted>
  <dcterms:created xsi:type="dcterms:W3CDTF">1999-11-19T19:43:43Z</dcterms:created>
  <dcterms:modified xsi:type="dcterms:W3CDTF">2014-05-16T05:48:09Z</dcterms:modified>
</cp:coreProperties>
</file>