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42"/>
  </p:notesMasterIdLst>
  <p:handoutMasterIdLst>
    <p:handoutMasterId r:id="rId43"/>
  </p:handoutMasterIdLst>
  <p:sldIdLst>
    <p:sldId id="708" r:id="rId2"/>
    <p:sldId id="739" r:id="rId3"/>
    <p:sldId id="900" r:id="rId4"/>
    <p:sldId id="899" r:id="rId5"/>
    <p:sldId id="941" r:id="rId6"/>
    <p:sldId id="740" r:id="rId7"/>
    <p:sldId id="942" r:id="rId8"/>
    <p:sldId id="910" r:id="rId9"/>
    <p:sldId id="904" r:id="rId10"/>
    <p:sldId id="908" r:id="rId11"/>
    <p:sldId id="907" r:id="rId12"/>
    <p:sldId id="909" r:id="rId13"/>
    <p:sldId id="741" r:id="rId14"/>
    <p:sldId id="912" r:id="rId15"/>
    <p:sldId id="916" r:id="rId16"/>
    <p:sldId id="898" r:id="rId17"/>
    <p:sldId id="943" r:id="rId18"/>
    <p:sldId id="944" r:id="rId19"/>
    <p:sldId id="922" r:id="rId20"/>
    <p:sldId id="946" r:id="rId21"/>
    <p:sldId id="947" r:id="rId22"/>
    <p:sldId id="948" r:id="rId23"/>
    <p:sldId id="960" r:id="rId24"/>
    <p:sldId id="742" r:id="rId25"/>
    <p:sldId id="950" r:id="rId26"/>
    <p:sldId id="951" r:id="rId27"/>
    <p:sldId id="952" r:id="rId28"/>
    <p:sldId id="743" r:id="rId29"/>
    <p:sldId id="954" r:id="rId30"/>
    <p:sldId id="955" r:id="rId31"/>
    <p:sldId id="895" r:id="rId32"/>
    <p:sldId id="956" r:id="rId33"/>
    <p:sldId id="957" r:id="rId34"/>
    <p:sldId id="958" r:id="rId35"/>
    <p:sldId id="896" r:id="rId36"/>
    <p:sldId id="959" r:id="rId37"/>
    <p:sldId id="961" r:id="rId38"/>
    <p:sldId id="962" r:id="rId39"/>
    <p:sldId id="964" r:id="rId40"/>
    <p:sldId id="894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8BC1"/>
    <a:srgbClr val="45509C"/>
    <a:srgbClr val="969696"/>
    <a:srgbClr val="CC3300"/>
    <a:srgbClr val="CC0099"/>
    <a:srgbClr val="FFFF00"/>
    <a:srgbClr val="33CC33"/>
    <a:srgbClr val="007F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2787"/>
    <p:restoredTop sz="90929"/>
  </p:normalViewPr>
  <p:slideViewPr>
    <p:cSldViewPr snapToGrid="0">
      <p:cViewPr varScale="1">
        <p:scale>
          <a:sx n="70" d="100"/>
          <a:sy n="70" d="100"/>
        </p:scale>
        <p:origin x="-14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5666"/>
    </p:cViewPr>
  </p:sorterViewPr>
  <p:notesViewPr>
    <p:cSldViewPr snapToGrid="0">
      <p:cViewPr varScale="1">
        <p:scale>
          <a:sx n="40" d="100"/>
          <a:sy n="40" d="100"/>
        </p:scale>
        <p:origin x="-145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8869363"/>
            <a:ext cx="5484813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000"/>
              <a:t>©2003 Prentice Hall Business Publishing, </a:t>
            </a:r>
            <a:r>
              <a:rPr lang="en-US" sz="1000" i="1"/>
              <a:t>Auditing and Assurance Services</a:t>
            </a:r>
            <a:r>
              <a:rPr lang="en-US" sz="1000"/>
              <a:t> </a:t>
            </a:r>
            <a:r>
              <a:rPr lang="en-US" sz="1000" i="1"/>
              <a:t>9/e,</a:t>
            </a:r>
            <a:r>
              <a:rPr lang="en-US" sz="1000"/>
              <a:t> Arens/Elder/Beasley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122988" y="8866188"/>
            <a:ext cx="6397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000"/>
              <a:t>18 - </a:t>
            </a:r>
            <a:fld id="{44DCF814-655E-44A6-B32B-BBD1999B0FB8}" type="slidenum">
              <a:rPr lang="en-US" sz="1000"/>
              <a:pPr algn="r" eaLnBrk="0" hangingPunct="0"/>
              <a:t>‹#›</a:t>
            </a:fld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4B78271E-F934-4CFD-BC7C-85EF19127C0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88409E-3B69-45A3-8C56-7DCE75306CA5}" type="slidenum">
              <a:rPr lang="en-US"/>
              <a:pPr/>
              <a:t>9</a:t>
            </a:fld>
            <a:endParaRPr lang="en-US"/>
          </a:p>
        </p:txBody>
      </p:sp>
      <p:sp>
        <p:nvSpPr>
          <p:cNvPr id="86937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937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760F04-FF0A-485C-9360-D2BB206897B6}" type="slidenum">
              <a:rPr lang="en-US"/>
              <a:pPr/>
              <a:t>17</a:t>
            </a:fld>
            <a:endParaRPr lang="en-US"/>
          </a:p>
        </p:txBody>
      </p:sp>
      <p:sp>
        <p:nvSpPr>
          <p:cNvPr id="91648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648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FF9126-E23B-408F-9506-A93F31CD02D0}" type="slidenum">
              <a:rPr lang="en-US"/>
              <a:pPr/>
              <a:t>18</a:t>
            </a:fld>
            <a:endParaRPr lang="en-US"/>
          </a:p>
        </p:txBody>
      </p:sp>
      <p:sp>
        <p:nvSpPr>
          <p:cNvPr id="91853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853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681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4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6817" name="Rectangle 17"/>
          <p:cNvSpPr>
            <a:spLocks noChangeArrowheads="1"/>
          </p:cNvSpPr>
          <p:nvPr userDrawn="1"/>
        </p:nvSpPr>
        <p:spPr bwMode="ltGray">
          <a:xfrm>
            <a:off x="417513" y="2924175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18" name="Rectangle 18"/>
          <p:cNvSpPr>
            <a:spLocks noChangeArrowheads="1"/>
          </p:cNvSpPr>
          <p:nvPr userDrawn="1"/>
        </p:nvSpPr>
        <p:spPr bwMode="ltGray">
          <a:xfrm>
            <a:off x="800100" y="2924175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19" name="Rectangle 19"/>
          <p:cNvSpPr>
            <a:spLocks noChangeArrowheads="1"/>
          </p:cNvSpPr>
          <p:nvPr userDrawn="1"/>
        </p:nvSpPr>
        <p:spPr bwMode="ltGray">
          <a:xfrm>
            <a:off x="547688" y="3135313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0" name="Rectangle 20"/>
          <p:cNvSpPr>
            <a:spLocks noChangeArrowheads="1"/>
          </p:cNvSpPr>
          <p:nvPr userDrawn="1"/>
        </p:nvSpPr>
        <p:spPr bwMode="ltGray">
          <a:xfrm>
            <a:off x="911225" y="31527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1" name="Rectangle 21"/>
          <p:cNvSpPr>
            <a:spLocks noChangeArrowheads="1"/>
          </p:cNvSpPr>
          <p:nvPr userDrawn="1"/>
        </p:nvSpPr>
        <p:spPr bwMode="ltGray">
          <a:xfrm>
            <a:off x="179388" y="3271838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2" name="Rectangle 22"/>
          <p:cNvSpPr>
            <a:spLocks noChangeArrowheads="1"/>
          </p:cNvSpPr>
          <p:nvPr userDrawn="1"/>
        </p:nvSpPr>
        <p:spPr bwMode="gray">
          <a:xfrm>
            <a:off x="831850" y="2814638"/>
            <a:ext cx="31750" cy="1052512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3" name="Rectangle 23"/>
          <p:cNvSpPr>
            <a:spLocks noChangeArrowheads="1"/>
          </p:cNvSpPr>
          <p:nvPr userDrawn="1"/>
        </p:nvSpPr>
        <p:spPr bwMode="gray">
          <a:xfrm>
            <a:off x="442913" y="33813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4" name="Text Box 24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600"/>
              <a:t>©2003 Prentice Hall Business Publishing, </a:t>
            </a:r>
            <a:r>
              <a:rPr lang="en-US" sz="1600" i="1"/>
              <a:t>Auditing and Assurance Services 9/e,</a:t>
            </a:r>
            <a:r>
              <a:rPr lang="en-US" sz="1600"/>
              <a:t> Arens/Elder/Beasley </a:t>
            </a:r>
          </a:p>
        </p:txBody>
      </p:sp>
      <p:sp>
        <p:nvSpPr>
          <p:cNvPr id="76825" name="Rectangle 25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600"/>
              <a:t>18 - </a:t>
            </a:r>
            <a:fld id="{F2D14408-951D-4436-A608-3FC43E5E5F9C}" type="slidenum">
              <a:rPr lang="en-US" sz="1600"/>
              <a:pPr algn="r" eaLnBrk="0" hangingPunct="0"/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365125"/>
            <a:ext cx="2055813" cy="5759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365125"/>
            <a:ext cx="6018212" cy="5759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2009775"/>
            <a:ext cx="40370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2009775"/>
            <a:ext cx="40370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7F96">
                <a:gamma/>
                <a:shade val="46275"/>
                <a:invGamma/>
              </a:srgbClr>
            </a:gs>
            <a:gs pos="50000">
              <a:srgbClr val="007F96"/>
            </a:gs>
            <a:gs pos="100000">
              <a:srgbClr val="007F96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ltGray">
          <a:xfrm>
            <a:off x="547688" y="1311275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1" name="Rectangle 5"/>
          <p:cNvSpPr>
            <a:spLocks noChangeArrowheads="1"/>
          </p:cNvSpPr>
          <p:nvPr userDrawn="1"/>
        </p:nvSpPr>
        <p:spPr bwMode="ltGray">
          <a:xfrm>
            <a:off x="911225" y="13239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ltGray">
          <a:xfrm>
            <a:off x="179388" y="1447800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gray">
          <a:xfrm>
            <a:off x="83185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gray">
          <a:xfrm>
            <a:off x="442913" y="15541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912813" y="3651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57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2009775"/>
            <a:ext cx="82264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91" name="Text Box 15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600"/>
              <a:t>©2003 Prentice Hall Business Publishing, </a:t>
            </a:r>
            <a:r>
              <a:rPr lang="en-US" sz="1600" i="1"/>
              <a:t>Auditing and Assurance Services 9/e,</a:t>
            </a:r>
            <a:r>
              <a:rPr lang="en-US" sz="1600"/>
              <a:t> Arens/Elder/Beasley </a:t>
            </a:r>
          </a:p>
        </p:txBody>
      </p:sp>
      <p:sp>
        <p:nvSpPr>
          <p:cNvPr id="75792" name="Rectangle 16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600"/>
              <a:t>18 - </a:t>
            </a:r>
            <a:fld id="{329C7B7B-397B-460D-A520-F9F7B80DCF59}" type="slidenum">
              <a:rPr lang="en-US" sz="1600"/>
              <a:pPr algn="r" eaLnBrk="0" hangingPunct="0"/>
              <a:t>‹#›</a:t>
            </a:fld>
            <a:endParaRPr lang="en-US" sz="160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FF00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53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095375" y="1644650"/>
            <a:ext cx="6946900" cy="1462088"/>
          </a:xfrm>
        </p:spPr>
        <p:txBody>
          <a:bodyPr wrap="none" anchor="t"/>
          <a:lstStyle/>
          <a:p>
            <a:r>
              <a:rPr lang="en-US" b="1"/>
              <a:t>Audit of the Acquisition</a:t>
            </a:r>
            <a:br>
              <a:rPr lang="en-US" b="1"/>
            </a:br>
            <a:r>
              <a:rPr lang="en-US" b="1"/>
              <a:t>and Payment Cycle</a:t>
            </a:r>
          </a:p>
        </p:txBody>
      </p:sp>
      <p:sp>
        <p:nvSpPr>
          <p:cNvPr id="66253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741613" y="3656013"/>
            <a:ext cx="3656012" cy="914400"/>
          </a:xfrm>
        </p:spPr>
        <p:txBody>
          <a:bodyPr wrap="none"/>
          <a:lstStyle/>
          <a:p>
            <a:r>
              <a:rPr lang="en-US" b="1"/>
              <a:t>Chapter 18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8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Related Documents</a:t>
            </a:r>
            <a:br>
              <a:rPr lang="en-US"/>
            </a:br>
            <a:r>
              <a:rPr lang="en-US"/>
              <a:t>and Reports</a:t>
            </a:r>
          </a:p>
        </p:txBody>
      </p:sp>
      <p:sp>
        <p:nvSpPr>
          <p:cNvPr id="873475" name="Text Box 3"/>
          <p:cNvSpPr txBox="1">
            <a:spLocks noChangeArrowheads="1"/>
          </p:cNvSpPr>
          <p:nvPr/>
        </p:nvSpPr>
        <p:spPr bwMode="auto">
          <a:xfrm>
            <a:off x="547688" y="3381375"/>
            <a:ext cx="3473450" cy="6397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Purchase requisition</a:t>
            </a:r>
          </a:p>
        </p:txBody>
      </p:sp>
      <p:sp>
        <p:nvSpPr>
          <p:cNvPr id="873476" name="Text Box 4"/>
          <p:cNvSpPr txBox="1">
            <a:spLocks noChangeArrowheads="1"/>
          </p:cNvSpPr>
          <p:nvPr/>
        </p:nvSpPr>
        <p:spPr bwMode="auto">
          <a:xfrm>
            <a:off x="5118100" y="3381375"/>
            <a:ext cx="3473450" cy="6397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Purchase order</a:t>
            </a:r>
          </a:p>
        </p:txBody>
      </p:sp>
      <p:sp>
        <p:nvSpPr>
          <p:cNvPr id="873480" name="Text Box 8"/>
          <p:cNvSpPr txBox="1">
            <a:spLocks noChangeArrowheads="1"/>
          </p:cNvSpPr>
          <p:nvPr/>
        </p:nvSpPr>
        <p:spPr bwMode="auto">
          <a:xfrm>
            <a:off x="3106738" y="5667375"/>
            <a:ext cx="2925762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Receiving report</a:t>
            </a:r>
          </a:p>
        </p:txBody>
      </p:sp>
      <p:sp>
        <p:nvSpPr>
          <p:cNvPr id="873482" name="Text Box 10"/>
          <p:cNvSpPr txBox="1">
            <a:spLocks noChangeArrowheads="1"/>
          </p:cNvSpPr>
          <p:nvPr/>
        </p:nvSpPr>
        <p:spPr bwMode="auto">
          <a:xfrm>
            <a:off x="547688" y="2284413"/>
            <a:ext cx="8043862" cy="822325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i="1"/>
              <a:t>Processing Purchase Orders</a:t>
            </a:r>
          </a:p>
        </p:txBody>
      </p:sp>
      <p:sp>
        <p:nvSpPr>
          <p:cNvPr id="873483" name="Text Box 11"/>
          <p:cNvSpPr txBox="1">
            <a:spLocks noChangeArrowheads="1"/>
          </p:cNvSpPr>
          <p:nvPr/>
        </p:nvSpPr>
        <p:spPr bwMode="auto">
          <a:xfrm>
            <a:off x="547688" y="4570413"/>
            <a:ext cx="8043862" cy="822325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i="1"/>
              <a:t>Receiving Goods and Services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73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873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873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873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873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3475" grpId="0" animBg="1" autoUpdateAnimBg="0"/>
      <p:bldP spid="873476" grpId="0" animBg="1" autoUpdateAnimBg="0"/>
      <p:bldP spid="873480" grpId="0" animBg="1" autoUpdateAnimBg="0"/>
      <p:bldP spid="873482" grpId="0" animBg="1" autoUpdateAnimBg="0"/>
      <p:bldP spid="873483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Related Documents</a:t>
            </a:r>
            <a:br>
              <a:rPr lang="en-US"/>
            </a:br>
            <a:r>
              <a:rPr lang="en-US"/>
              <a:t>and Reports</a:t>
            </a:r>
          </a:p>
        </p:txBody>
      </p:sp>
      <p:sp>
        <p:nvSpPr>
          <p:cNvPr id="872452" name="Text Box 4"/>
          <p:cNvSpPr txBox="1">
            <a:spLocks noChangeArrowheads="1"/>
          </p:cNvSpPr>
          <p:nvPr/>
        </p:nvSpPr>
        <p:spPr bwMode="auto">
          <a:xfrm>
            <a:off x="1187450" y="3289300"/>
            <a:ext cx="6764338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Acquisitions transaction file</a:t>
            </a:r>
          </a:p>
        </p:txBody>
      </p:sp>
      <p:sp>
        <p:nvSpPr>
          <p:cNvPr id="872453" name="Text Box 5"/>
          <p:cNvSpPr txBox="1">
            <a:spLocks noChangeArrowheads="1"/>
          </p:cNvSpPr>
          <p:nvPr/>
        </p:nvSpPr>
        <p:spPr bwMode="auto">
          <a:xfrm>
            <a:off x="1187450" y="3930650"/>
            <a:ext cx="6764338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Acquisitions journal or listing</a:t>
            </a:r>
          </a:p>
        </p:txBody>
      </p:sp>
      <p:sp>
        <p:nvSpPr>
          <p:cNvPr id="872454" name="Text Box 6"/>
          <p:cNvSpPr txBox="1">
            <a:spLocks noChangeArrowheads="1"/>
          </p:cNvSpPr>
          <p:nvPr/>
        </p:nvSpPr>
        <p:spPr bwMode="auto">
          <a:xfrm>
            <a:off x="1187450" y="4570413"/>
            <a:ext cx="3382963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Vendor’s invoice</a:t>
            </a:r>
          </a:p>
        </p:txBody>
      </p:sp>
      <p:sp>
        <p:nvSpPr>
          <p:cNvPr id="872457" name="Text Box 9"/>
          <p:cNvSpPr txBox="1">
            <a:spLocks noChangeArrowheads="1"/>
          </p:cNvSpPr>
          <p:nvPr/>
        </p:nvSpPr>
        <p:spPr bwMode="auto">
          <a:xfrm>
            <a:off x="1187450" y="5210175"/>
            <a:ext cx="3382963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Voucher</a:t>
            </a:r>
          </a:p>
        </p:txBody>
      </p:sp>
      <p:sp>
        <p:nvSpPr>
          <p:cNvPr id="872458" name="Text Box 10"/>
          <p:cNvSpPr txBox="1">
            <a:spLocks noChangeArrowheads="1"/>
          </p:cNvSpPr>
          <p:nvPr/>
        </p:nvSpPr>
        <p:spPr bwMode="auto">
          <a:xfrm>
            <a:off x="1187450" y="5849938"/>
            <a:ext cx="3382963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A/P trial balance</a:t>
            </a:r>
          </a:p>
        </p:txBody>
      </p:sp>
      <p:sp>
        <p:nvSpPr>
          <p:cNvPr id="872459" name="Text Box 11"/>
          <p:cNvSpPr txBox="1">
            <a:spLocks noChangeArrowheads="1"/>
          </p:cNvSpPr>
          <p:nvPr/>
        </p:nvSpPr>
        <p:spPr bwMode="auto">
          <a:xfrm>
            <a:off x="4570413" y="4570413"/>
            <a:ext cx="3382962" cy="6397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Debit memo</a:t>
            </a:r>
          </a:p>
        </p:txBody>
      </p:sp>
      <p:sp>
        <p:nvSpPr>
          <p:cNvPr id="872460" name="Text Box 12"/>
          <p:cNvSpPr txBox="1">
            <a:spLocks noChangeArrowheads="1"/>
          </p:cNvSpPr>
          <p:nvPr/>
        </p:nvSpPr>
        <p:spPr bwMode="auto">
          <a:xfrm>
            <a:off x="4570413" y="5210175"/>
            <a:ext cx="3382962" cy="6397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A/P master file</a:t>
            </a:r>
          </a:p>
        </p:txBody>
      </p:sp>
      <p:sp>
        <p:nvSpPr>
          <p:cNvPr id="872461" name="Text Box 13"/>
          <p:cNvSpPr txBox="1">
            <a:spLocks noChangeArrowheads="1"/>
          </p:cNvSpPr>
          <p:nvPr/>
        </p:nvSpPr>
        <p:spPr bwMode="auto">
          <a:xfrm>
            <a:off x="4570413" y="5849938"/>
            <a:ext cx="3382962" cy="6397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Vendor’s statement</a:t>
            </a:r>
          </a:p>
        </p:txBody>
      </p:sp>
      <p:sp>
        <p:nvSpPr>
          <p:cNvPr id="872462" name="Text Box 14"/>
          <p:cNvSpPr txBox="1">
            <a:spLocks noChangeArrowheads="1"/>
          </p:cNvSpPr>
          <p:nvPr/>
        </p:nvSpPr>
        <p:spPr bwMode="auto">
          <a:xfrm>
            <a:off x="547688" y="2284413"/>
            <a:ext cx="8043862" cy="82232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i="1"/>
              <a:t>Recognizing the Liability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72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872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872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872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872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872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872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872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2452" grpId="0" animBg="1" autoUpdateAnimBg="0"/>
      <p:bldP spid="872453" grpId="0" animBg="1" autoUpdateAnimBg="0"/>
      <p:bldP spid="872454" grpId="0" animBg="1" autoUpdateAnimBg="0"/>
      <p:bldP spid="872457" grpId="0" animBg="1" autoUpdateAnimBg="0"/>
      <p:bldP spid="872458" grpId="0" animBg="1" autoUpdateAnimBg="0"/>
      <p:bldP spid="872459" grpId="0" animBg="1" autoUpdateAnimBg="0"/>
      <p:bldP spid="872460" grpId="0" animBg="1" autoUpdateAnimBg="0"/>
      <p:bldP spid="872461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Related Documents</a:t>
            </a:r>
            <a:br>
              <a:rPr lang="en-US"/>
            </a:br>
            <a:r>
              <a:rPr lang="en-US"/>
              <a:t>and Reports</a:t>
            </a:r>
          </a:p>
        </p:txBody>
      </p:sp>
      <p:sp>
        <p:nvSpPr>
          <p:cNvPr id="874499" name="Text Box 3"/>
          <p:cNvSpPr txBox="1">
            <a:spLocks noChangeArrowheads="1"/>
          </p:cNvSpPr>
          <p:nvPr/>
        </p:nvSpPr>
        <p:spPr bwMode="auto">
          <a:xfrm>
            <a:off x="1462088" y="4021138"/>
            <a:ext cx="6216650" cy="639762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Cash disbursements transaction file</a:t>
            </a:r>
          </a:p>
        </p:txBody>
      </p:sp>
      <p:sp>
        <p:nvSpPr>
          <p:cNvPr id="874500" name="Text Box 4"/>
          <p:cNvSpPr txBox="1">
            <a:spLocks noChangeArrowheads="1"/>
          </p:cNvSpPr>
          <p:nvPr/>
        </p:nvSpPr>
        <p:spPr bwMode="auto">
          <a:xfrm>
            <a:off x="1462088" y="3381375"/>
            <a:ext cx="6216650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Check</a:t>
            </a:r>
          </a:p>
        </p:txBody>
      </p:sp>
      <p:sp>
        <p:nvSpPr>
          <p:cNvPr id="874505" name="Text Box 9"/>
          <p:cNvSpPr txBox="1">
            <a:spLocks noChangeArrowheads="1"/>
          </p:cNvSpPr>
          <p:nvPr/>
        </p:nvSpPr>
        <p:spPr bwMode="auto">
          <a:xfrm>
            <a:off x="1462088" y="4660900"/>
            <a:ext cx="6216650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Cash disbursements journal or listing</a:t>
            </a:r>
          </a:p>
        </p:txBody>
      </p:sp>
      <p:sp>
        <p:nvSpPr>
          <p:cNvPr id="874506" name="Text Box 10"/>
          <p:cNvSpPr txBox="1">
            <a:spLocks noChangeArrowheads="1"/>
          </p:cNvSpPr>
          <p:nvPr/>
        </p:nvSpPr>
        <p:spPr bwMode="auto">
          <a:xfrm>
            <a:off x="547688" y="2284413"/>
            <a:ext cx="8043862" cy="822325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69696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i="1"/>
              <a:t>Processing and Recording Cash Disbursements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74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874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874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4499" grpId="0" animBg="1" autoUpdateAnimBg="0"/>
      <p:bldP spid="874500" grpId="0" animBg="1" autoUpdateAnimBg="0"/>
      <p:bldP spid="874505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3</a:t>
            </a:r>
          </a:p>
        </p:txBody>
      </p:sp>
      <p:sp>
        <p:nvSpPr>
          <p:cNvPr id="698371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Describe how e-commerce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affects the acquisition of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goods and services.</a:t>
            </a:r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1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E-Commerce Affects the Acquisition and Payment Cycle</a:t>
            </a:r>
          </a:p>
        </p:txBody>
      </p:sp>
      <p:sp>
        <p:nvSpPr>
          <p:cNvPr id="880644" name="AutoShape 4"/>
          <p:cNvSpPr>
            <a:spLocks noChangeArrowheads="1"/>
          </p:cNvSpPr>
          <p:nvPr/>
        </p:nvSpPr>
        <p:spPr bwMode="auto">
          <a:xfrm>
            <a:off x="455613" y="3746500"/>
            <a:ext cx="2741612" cy="1189038"/>
          </a:xfrm>
          <a:prstGeom prst="irregularSeal2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Suppliers</a:t>
            </a:r>
            <a:endParaRPr lang="en-US" sz="2800"/>
          </a:p>
        </p:txBody>
      </p:sp>
      <p:sp>
        <p:nvSpPr>
          <p:cNvPr id="880645" name="AutoShape 5"/>
          <p:cNvSpPr>
            <a:spLocks noChangeArrowheads="1"/>
          </p:cNvSpPr>
          <p:nvPr/>
        </p:nvSpPr>
        <p:spPr bwMode="auto">
          <a:xfrm>
            <a:off x="5940425" y="3746500"/>
            <a:ext cx="2741613" cy="1189038"/>
          </a:xfrm>
          <a:prstGeom prst="irregularSeal2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Customers</a:t>
            </a:r>
            <a:endParaRPr lang="en-US" sz="2800"/>
          </a:p>
        </p:txBody>
      </p:sp>
      <p:sp>
        <p:nvSpPr>
          <p:cNvPr id="880659" name="Rectangle 19"/>
          <p:cNvSpPr>
            <a:spLocks noChangeArrowheads="1"/>
          </p:cNvSpPr>
          <p:nvPr/>
        </p:nvSpPr>
        <p:spPr bwMode="auto">
          <a:xfrm>
            <a:off x="730250" y="2009775"/>
            <a:ext cx="7673975" cy="15541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en-US"/>
              <a:t>Electronic data interchange (EDI) is the</a:t>
            </a:r>
          </a:p>
          <a:p>
            <a:pPr algn="ctr"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en-US"/>
              <a:t>electronic exchange of information between</a:t>
            </a:r>
          </a:p>
          <a:p>
            <a:pPr algn="ctr"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en-US"/>
              <a:t>companies and their suppliers and consumers.</a:t>
            </a:r>
          </a:p>
        </p:txBody>
      </p:sp>
      <p:pic>
        <p:nvPicPr>
          <p:cNvPr id="880662" name="Picture 22" descr="D:\CLIP_ART\BUSINESS\BUILDING\OFCBLGMD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4413" y="4497388"/>
            <a:ext cx="4570412" cy="1841500"/>
          </a:xfrm>
          <a:prstGeom prst="rect">
            <a:avLst/>
          </a:prstGeom>
          <a:noFill/>
        </p:spPr>
      </p:pic>
      <p:sp>
        <p:nvSpPr>
          <p:cNvPr id="880663" name="Text Box 23"/>
          <p:cNvSpPr txBox="1">
            <a:spLocks noChangeArrowheads="1"/>
          </p:cNvSpPr>
          <p:nvPr/>
        </p:nvSpPr>
        <p:spPr bwMode="auto">
          <a:xfrm>
            <a:off x="2878138" y="5648325"/>
            <a:ext cx="13716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chemeClr val="bg1"/>
                </a:solidFill>
              </a:rPr>
              <a:t>Purchase</a:t>
            </a:r>
          </a:p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chemeClr val="bg1"/>
                </a:solidFill>
              </a:rPr>
              <a:t>orders</a:t>
            </a:r>
          </a:p>
        </p:txBody>
      </p:sp>
      <p:sp>
        <p:nvSpPr>
          <p:cNvPr id="880664" name="Text Box 24"/>
          <p:cNvSpPr txBox="1">
            <a:spLocks noChangeArrowheads="1"/>
          </p:cNvSpPr>
          <p:nvPr/>
        </p:nvSpPr>
        <p:spPr bwMode="auto">
          <a:xfrm>
            <a:off x="4914900" y="5575300"/>
            <a:ext cx="1462088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chemeClr val="bg1"/>
                </a:solidFill>
              </a:rPr>
              <a:t>Customer</a:t>
            </a:r>
          </a:p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chemeClr val="bg1"/>
                </a:solidFill>
              </a:rPr>
              <a:t>orders</a:t>
            </a:r>
          </a:p>
        </p:txBody>
      </p:sp>
      <p:sp>
        <p:nvSpPr>
          <p:cNvPr id="880672" name="Text Box 32"/>
          <p:cNvSpPr txBox="1">
            <a:spLocks noChangeArrowheads="1"/>
          </p:cNvSpPr>
          <p:nvPr/>
        </p:nvSpPr>
        <p:spPr bwMode="auto">
          <a:xfrm>
            <a:off x="6851650" y="4981575"/>
            <a:ext cx="908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EDI</a:t>
            </a:r>
          </a:p>
        </p:txBody>
      </p:sp>
      <p:sp>
        <p:nvSpPr>
          <p:cNvPr id="880673" name="Text Box 33"/>
          <p:cNvSpPr txBox="1">
            <a:spLocks noChangeArrowheads="1"/>
          </p:cNvSpPr>
          <p:nvPr/>
        </p:nvSpPr>
        <p:spPr bwMode="auto">
          <a:xfrm>
            <a:off x="1450975" y="4981575"/>
            <a:ext cx="908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EDI</a:t>
            </a:r>
          </a:p>
        </p:txBody>
      </p:sp>
      <p:sp>
        <p:nvSpPr>
          <p:cNvPr id="880679" name="Line 39"/>
          <p:cNvSpPr>
            <a:spLocks noChangeShapeType="1"/>
          </p:cNvSpPr>
          <p:nvPr/>
        </p:nvSpPr>
        <p:spPr bwMode="auto">
          <a:xfrm flipH="1">
            <a:off x="912813" y="5995988"/>
            <a:ext cx="2286000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80680" name="Line 40"/>
          <p:cNvSpPr>
            <a:spLocks noChangeShapeType="1"/>
          </p:cNvSpPr>
          <p:nvPr/>
        </p:nvSpPr>
        <p:spPr bwMode="auto">
          <a:xfrm flipH="1">
            <a:off x="5940425" y="5940425"/>
            <a:ext cx="2286000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880681" name="AutoShape 41"/>
          <p:cNvCxnSpPr>
            <a:cxnSpLocks noChangeShapeType="1"/>
          </p:cNvCxnSpPr>
          <p:nvPr/>
        </p:nvCxnSpPr>
        <p:spPr bwMode="auto">
          <a:xfrm flipH="1" flipV="1">
            <a:off x="6275388" y="5373688"/>
            <a:ext cx="1951037" cy="569912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880682" name="AutoShape 42"/>
          <p:cNvCxnSpPr>
            <a:cxnSpLocks noChangeShapeType="1"/>
          </p:cNvCxnSpPr>
          <p:nvPr/>
        </p:nvCxnSpPr>
        <p:spPr bwMode="auto">
          <a:xfrm flipV="1">
            <a:off x="6275388" y="4799013"/>
            <a:ext cx="1138237" cy="573087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80683" name="AutoShape 43"/>
          <p:cNvCxnSpPr>
            <a:cxnSpLocks noChangeShapeType="1"/>
          </p:cNvCxnSpPr>
          <p:nvPr/>
        </p:nvCxnSpPr>
        <p:spPr bwMode="auto">
          <a:xfrm flipV="1">
            <a:off x="912813" y="5383213"/>
            <a:ext cx="1778000" cy="611187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880684" name="AutoShape 44"/>
          <p:cNvCxnSpPr>
            <a:cxnSpLocks noChangeShapeType="1"/>
          </p:cNvCxnSpPr>
          <p:nvPr/>
        </p:nvCxnSpPr>
        <p:spPr bwMode="auto">
          <a:xfrm flipH="1" flipV="1">
            <a:off x="1928813" y="4779963"/>
            <a:ext cx="762000" cy="614362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8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8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80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80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80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880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8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8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8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8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80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880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80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00"/>
                            </p:stCondLst>
                            <p:childTnLst>
                              <p:par>
                                <p:cTn id="5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80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80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88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44" grpId="0" animBg="1" autoUpdateAnimBg="0"/>
      <p:bldP spid="880645" grpId="0" animBg="1" autoUpdateAnimBg="0"/>
      <p:bldP spid="880659" grpId="0" animBg="1" autoUpdateAnimBg="0"/>
      <p:bldP spid="880663" grpId="0" autoUpdateAnimBg="0"/>
      <p:bldP spid="880664" grpId="0" autoUpdateAnimBg="0"/>
      <p:bldP spid="880672" grpId="0" autoUpdateAnimBg="0"/>
      <p:bldP spid="880673" grpId="0" autoUpdateAnimBg="0"/>
      <p:bldP spid="880679" grpId="0" animBg="1"/>
      <p:bldP spid="88068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E-Commerce Affects the Acquisition and Payment Cycle</a:t>
            </a:r>
          </a:p>
        </p:txBody>
      </p:sp>
      <p:sp>
        <p:nvSpPr>
          <p:cNvPr id="886789" name="Text Box 5"/>
          <p:cNvSpPr txBox="1">
            <a:spLocks noChangeArrowheads="1"/>
          </p:cNvSpPr>
          <p:nvPr/>
        </p:nvSpPr>
        <p:spPr bwMode="auto">
          <a:xfrm>
            <a:off x="1095375" y="3289300"/>
            <a:ext cx="6946900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Some companies use extranets which link</a:t>
            </a:r>
          </a:p>
          <a:p>
            <a:pPr algn="ctr"/>
            <a:r>
              <a:rPr lang="en-US"/>
              <a:t>the intranets of two or more companies.</a:t>
            </a:r>
          </a:p>
        </p:txBody>
      </p:sp>
      <p:sp>
        <p:nvSpPr>
          <p:cNvPr id="886790" name="Text Box 6"/>
          <p:cNvSpPr txBox="1">
            <a:spLocks noChangeArrowheads="1"/>
          </p:cNvSpPr>
          <p:nvPr/>
        </p:nvSpPr>
        <p:spPr bwMode="auto">
          <a:xfrm>
            <a:off x="1095375" y="4386263"/>
            <a:ext cx="6946900" cy="15541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Other companies use business-</a:t>
            </a:r>
          </a:p>
          <a:p>
            <a:pPr algn="ctr"/>
            <a:r>
              <a:rPr lang="en-US"/>
              <a:t>to-business auctions hosted on the</a:t>
            </a:r>
          </a:p>
          <a:p>
            <a:pPr algn="ctr"/>
            <a:r>
              <a:rPr lang="en-US"/>
              <a:t>Internet to negotiate purchases.</a:t>
            </a:r>
          </a:p>
        </p:txBody>
      </p:sp>
      <p:sp>
        <p:nvSpPr>
          <p:cNvPr id="886791" name="Text Box 7"/>
          <p:cNvSpPr txBox="1">
            <a:spLocks noChangeArrowheads="1"/>
          </p:cNvSpPr>
          <p:nvPr/>
        </p:nvSpPr>
        <p:spPr bwMode="auto">
          <a:xfrm>
            <a:off x="1095375" y="2192338"/>
            <a:ext cx="6946900" cy="10969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Information about products is</a:t>
            </a:r>
          </a:p>
          <a:p>
            <a:pPr algn="ctr"/>
            <a:r>
              <a:rPr lang="en-US"/>
              <a:t>available over the Internet.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6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86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6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86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6789" grpId="0" animBg="1" autoUpdateAnimBg="0"/>
      <p:bldP spid="886790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2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4</a:t>
            </a:r>
          </a:p>
        </p:txBody>
      </p:sp>
      <p:sp>
        <p:nvSpPr>
          <p:cNvPr id="862211" name="Rectangle 1027"/>
          <p:cNvSpPr>
            <a:spLocks noChangeArrowheads="1"/>
          </p:cNvSpPr>
          <p:nvPr/>
        </p:nvSpPr>
        <p:spPr bwMode="auto">
          <a:xfrm>
            <a:off x="455613" y="2009775"/>
            <a:ext cx="8226425" cy="411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Understand internal control and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design and perform tests of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controls and substantive tests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of transactions for the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acquisition and payment cycle.</a:t>
            </a:r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76200"/>
            <a:ext cx="8347075" cy="1431925"/>
          </a:xfrm>
        </p:spPr>
        <p:txBody>
          <a:bodyPr wrap="none">
            <a:spAutoFit/>
          </a:bodyPr>
          <a:lstStyle/>
          <a:p>
            <a:r>
              <a:rPr lang="en-US"/>
              <a:t>Methodology for Designing Tests of</a:t>
            </a:r>
            <a:br>
              <a:rPr lang="en-US"/>
            </a:br>
            <a:r>
              <a:rPr lang="en-US"/>
              <a:t>Balances – Accounts Receivable</a:t>
            </a:r>
          </a:p>
        </p:txBody>
      </p:sp>
      <p:sp>
        <p:nvSpPr>
          <p:cNvPr id="915459" name="Text Box 3"/>
          <p:cNvSpPr txBox="1">
            <a:spLocks noChangeArrowheads="1"/>
          </p:cNvSpPr>
          <p:nvPr/>
        </p:nvSpPr>
        <p:spPr bwMode="auto">
          <a:xfrm>
            <a:off x="1462088" y="1827213"/>
            <a:ext cx="6216650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Understand internal control –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acquisitions and cash disbursements.</a:t>
            </a:r>
          </a:p>
        </p:txBody>
      </p:sp>
      <p:sp>
        <p:nvSpPr>
          <p:cNvPr id="915460" name="Text Box 4"/>
          <p:cNvSpPr txBox="1">
            <a:spLocks noChangeArrowheads="1"/>
          </p:cNvSpPr>
          <p:nvPr/>
        </p:nvSpPr>
        <p:spPr bwMode="auto">
          <a:xfrm>
            <a:off x="1462088" y="3289300"/>
            <a:ext cx="6216650" cy="10969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Assess planned control risk –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acquisitions and cash disbursements.</a:t>
            </a:r>
          </a:p>
        </p:txBody>
      </p:sp>
      <p:cxnSp>
        <p:nvCxnSpPr>
          <p:cNvPr id="915461" name="AutoShape 5"/>
          <p:cNvCxnSpPr>
            <a:cxnSpLocks noChangeShapeType="1"/>
            <a:stCxn id="915459" idx="2"/>
            <a:endCxn id="915460" idx="0"/>
          </p:cNvCxnSpPr>
          <p:nvPr/>
        </p:nvCxnSpPr>
        <p:spPr bwMode="auto">
          <a:xfrm>
            <a:off x="4570413" y="2924175"/>
            <a:ext cx="0" cy="365125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sp>
        <p:nvSpPr>
          <p:cNvPr id="915462" name="Text Box 6"/>
          <p:cNvSpPr txBox="1">
            <a:spLocks noChangeArrowheads="1"/>
          </p:cNvSpPr>
          <p:nvPr/>
        </p:nvSpPr>
        <p:spPr bwMode="auto">
          <a:xfrm>
            <a:off x="1462088" y="4752975"/>
            <a:ext cx="3656012" cy="10969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Evaluate cost-benefit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of testing controls.</a:t>
            </a:r>
          </a:p>
        </p:txBody>
      </p:sp>
      <p:sp>
        <p:nvSpPr>
          <p:cNvPr id="915463" name="Line 7"/>
          <p:cNvSpPr>
            <a:spLocks noChangeShapeType="1"/>
          </p:cNvSpPr>
          <p:nvPr/>
        </p:nvSpPr>
        <p:spPr bwMode="auto">
          <a:xfrm>
            <a:off x="3289300" y="4386263"/>
            <a:ext cx="0" cy="365125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915464" name="AutoShape 8"/>
          <p:cNvCxnSpPr>
            <a:cxnSpLocks noChangeShapeType="1"/>
          </p:cNvCxnSpPr>
          <p:nvPr/>
        </p:nvCxnSpPr>
        <p:spPr bwMode="auto">
          <a:xfrm rot="5400000" flipH="1" flipV="1">
            <a:off x="3848100" y="3841751"/>
            <a:ext cx="1457325" cy="2559050"/>
          </a:xfrm>
          <a:prstGeom prst="bentConnector3">
            <a:avLst>
              <a:gd name="adj1" fmla="val -15685"/>
            </a:avLst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sp>
        <p:nvSpPr>
          <p:cNvPr id="915465" name="Line 9"/>
          <p:cNvSpPr>
            <a:spLocks noChangeShapeType="1"/>
          </p:cNvSpPr>
          <p:nvPr/>
        </p:nvSpPr>
        <p:spPr bwMode="auto">
          <a:xfrm>
            <a:off x="4570413" y="6078538"/>
            <a:ext cx="0" cy="411162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15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15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15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15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15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15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15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5459" grpId="0" animBg="1" autoUpdateAnimBg="0"/>
      <p:bldP spid="915460" grpId="0" animBg="1" autoUpdateAnimBg="0"/>
      <p:bldP spid="915462" grpId="0" animBg="1" autoUpdateAnimBg="0"/>
      <p:bldP spid="915463" grpId="0" animBg="1"/>
      <p:bldP spid="91546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76200"/>
            <a:ext cx="8347075" cy="1431925"/>
          </a:xfrm>
        </p:spPr>
        <p:txBody>
          <a:bodyPr wrap="none">
            <a:spAutoFit/>
          </a:bodyPr>
          <a:lstStyle/>
          <a:p>
            <a:r>
              <a:rPr lang="en-US"/>
              <a:t>Methodology for Designing Tests of</a:t>
            </a:r>
            <a:br>
              <a:rPr lang="en-US"/>
            </a:br>
            <a:r>
              <a:rPr lang="en-US"/>
              <a:t>Balances – Accounts Receivable</a:t>
            </a:r>
          </a:p>
        </p:txBody>
      </p:sp>
      <p:sp>
        <p:nvSpPr>
          <p:cNvPr id="917507" name="Text Box 3"/>
          <p:cNvSpPr txBox="1">
            <a:spLocks noChangeArrowheads="1"/>
          </p:cNvSpPr>
          <p:nvPr/>
        </p:nvSpPr>
        <p:spPr bwMode="auto">
          <a:xfrm>
            <a:off x="1004888" y="2376488"/>
            <a:ext cx="4025900" cy="3656012"/>
          </a:xfrm>
          <a:prstGeom prst="rect">
            <a:avLst/>
          </a:prstGeom>
          <a:gradFill rotWithShape="0">
            <a:gsLst>
              <a:gs pos="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Design tests of controls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and substantive tests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of transactions for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acquisitions and cash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disbursements to meet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transaction-related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audit objectives.</a:t>
            </a:r>
          </a:p>
        </p:txBody>
      </p:sp>
      <p:sp>
        <p:nvSpPr>
          <p:cNvPr id="917508" name="Rectangle 4"/>
          <p:cNvSpPr>
            <a:spLocks noChangeArrowheads="1"/>
          </p:cNvSpPr>
          <p:nvPr/>
        </p:nvSpPr>
        <p:spPr bwMode="auto">
          <a:xfrm>
            <a:off x="5027613" y="2376488"/>
            <a:ext cx="3108325" cy="914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Audit procedures</a:t>
            </a:r>
          </a:p>
        </p:txBody>
      </p:sp>
      <p:sp>
        <p:nvSpPr>
          <p:cNvPr id="917509" name="Rectangle 5"/>
          <p:cNvSpPr>
            <a:spLocks noChangeArrowheads="1"/>
          </p:cNvSpPr>
          <p:nvPr/>
        </p:nvSpPr>
        <p:spPr bwMode="auto">
          <a:xfrm>
            <a:off x="5027613" y="3289300"/>
            <a:ext cx="3108325" cy="9144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Sample size</a:t>
            </a:r>
          </a:p>
        </p:txBody>
      </p:sp>
      <p:sp>
        <p:nvSpPr>
          <p:cNvPr id="917510" name="Rectangle 6"/>
          <p:cNvSpPr>
            <a:spLocks noChangeArrowheads="1"/>
          </p:cNvSpPr>
          <p:nvPr/>
        </p:nvSpPr>
        <p:spPr bwMode="auto">
          <a:xfrm>
            <a:off x="5027613" y="4203700"/>
            <a:ext cx="3108325" cy="9144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Items to select</a:t>
            </a:r>
          </a:p>
        </p:txBody>
      </p:sp>
      <p:sp>
        <p:nvSpPr>
          <p:cNvPr id="917511" name="Rectangle 7"/>
          <p:cNvSpPr>
            <a:spLocks noChangeArrowheads="1"/>
          </p:cNvSpPr>
          <p:nvPr/>
        </p:nvSpPr>
        <p:spPr bwMode="auto">
          <a:xfrm>
            <a:off x="5027613" y="5118100"/>
            <a:ext cx="3108325" cy="914400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Timing</a:t>
            </a:r>
          </a:p>
        </p:txBody>
      </p:sp>
      <p:sp>
        <p:nvSpPr>
          <p:cNvPr id="917512" name="Line 8"/>
          <p:cNvSpPr>
            <a:spLocks noChangeShapeType="1"/>
          </p:cNvSpPr>
          <p:nvPr/>
        </p:nvSpPr>
        <p:spPr bwMode="auto">
          <a:xfrm>
            <a:off x="3016250" y="1919288"/>
            <a:ext cx="0" cy="45720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17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17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17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17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7508" grpId="0" animBg="1" autoUpdateAnimBg="0"/>
      <p:bldP spid="917509" grpId="0" animBg="1" autoUpdateAnimBg="0"/>
      <p:bldP spid="917510" grpId="0" animBg="1" autoUpdateAnimBg="0"/>
      <p:bldP spid="917511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9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Understand Internal Control</a:t>
            </a:r>
          </a:p>
        </p:txBody>
      </p:sp>
      <p:sp>
        <p:nvSpPr>
          <p:cNvPr id="893957" name="Text Box 5" descr="30%"/>
          <p:cNvSpPr txBox="1">
            <a:spLocks noChangeArrowheads="1"/>
          </p:cNvSpPr>
          <p:nvPr/>
        </p:nvSpPr>
        <p:spPr bwMode="auto">
          <a:xfrm>
            <a:off x="547688" y="2466975"/>
            <a:ext cx="8043862" cy="3382963"/>
          </a:xfrm>
          <a:prstGeom prst="rect">
            <a:avLst/>
          </a:prstGeom>
          <a:pattFill prst="pct30">
            <a:fgClr>
              <a:srgbClr val="33CC33"/>
            </a:fgClr>
            <a:bgClr>
              <a:srgbClr val="175E17"/>
            </a:bgClr>
          </a:patt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/>
              <a:t>The auditor gains an understanding of internal</a:t>
            </a:r>
          </a:p>
          <a:p>
            <a:pPr algn="ctr" eaLnBrk="0" hangingPunct="0"/>
            <a:r>
              <a:rPr lang="en-US"/>
              <a:t>control for the acquisition and payment</a:t>
            </a:r>
          </a:p>
          <a:p>
            <a:pPr algn="ctr" eaLnBrk="0" hangingPunct="0"/>
            <a:r>
              <a:rPr lang="en-US"/>
              <a:t>cycle by studying the client’s flowcharts,</a:t>
            </a:r>
          </a:p>
          <a:p>
            <a:pPr algn="ctr" eaLnBrk="0" hangingPunct="0"/>
            <a:r>
              <a:rPr lang="en-US"/>
              <a:t>preparing internal control questionnaires,</a:t>
            </a:r>
          </a:p>
          <a:p>
            <a:pPr algn="ctr" eaLnBrk="0" hangingPunct="0"/>
            <a:r>
              <a:rPr lang="en-US"/>
              <a:t>and performing walk-through tests for</a:t>
            </a:r>
          </a:p>
          <a:p>
            <a:pPr algn="ctr" eaLnBrk="0" hangingPunct="0"/>
            <a:r>
              <a:rPr lang="en-US"/>
              <a:t>acquisitions and cash disbursements.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3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93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3957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1</a:t>
            </a:r>
          </a:p>
        </p:txBody>
      </p:sp>
      <p:sp>
        <p:nvSpPr>
          <p:cNvPr id="696323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Identify the accounts and the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classes of transactions in the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acquisition and payment cycle.</a:t>
            </a:r>
          </a:p>
        </p:txBody>
      </p: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Assess Planned Control Risk</a:t>
            </a:r>
          </a:p>
        </p:txBody>
      </p:sp>
      <p:sp>
        <p:nvSpPr>
          <p:cNvPr id="921603" name="Rectangle 3"/>
          <p:cNvSpPr>
            <a:spLocks noChangeArrowheads="1"/>
          </p:cNvSpPr>
          <p:nvPr/>
        </p:nvSpPr>
        <p:spPr bwMode="auto">
          <a:xfrm>
            <a:off x="2192338" y="2192338"/>
            <a:ext cx="4752975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Authorization of purchases</a:t>
            </a:r>
          </a:p>
        </p:txBody>
      </p:sp>
      <p:sp>
        <p:nvSpPr>
          <p:cNvPr id="921604" name="Rectangle 4"/>
          <p:cNvSpPr>
            <a:spLocks noChangeArrowheads="1"/>
          </p:cNvSpPr>
          <p:nvPr/>
        </p:nvSpPr>
        <p:spPr bwMode="auto">
          <a:xfrm>
            <a:off x="2192338" y="2833688"/>
            <a:ext cx="4752975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Separation of asset custody</a:t>
            </a:r>
          </a:p>
          <a:p>
            <a:pPr algn="ctr" eaLnBrk="0" hangingPunct="0"/>
            <a:r>
              <a:rPr lang="en-US"/>
              <a:t>from other functions</a:t>
            </a:r>
          </a:p>
        </p:txBody>
      </p:sp>
      <p:sp>
        <p:nvSpPr>
          <p:cNvPr id="921605" name="Rectangle 5"/>
          <p:cNvSpPr>
            <a:spLocks noChangeArrowheads="1"/>
          </p:cNvSpPr>
          <p:nvPr/>
        </p:nvSpPr>
        <p:spPr bwMode="auto">
          <a:xfrm>
            <a:off x="2192338" y="3930650"/>
            <a:ext cx="4752975" cy="15541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Timely recording and</a:t>
            </a:r>
          </a:p>
          <a:p>
            <a:pPr algn="ctr" eaLnBrk="0" hangingPunct="0"/>
            <a:r>
              <a:rPr lang="en-US"/>
              <a:t>independent review</a:t>
            </a:r>
          </a:p>
          <a:p>
            <a:pPr algn="ctr" eaLnBrk="0" hangingPunct="0"/>
            <a:r>
              <a:rPr lang="en-US"/>
              <a:t>of transactions</a:t>
            </a:r>
          </a:p>
        </p:txBody>
      </p:sp>
      <p:sp>
        <p:nvSpPr>
          <p:cNvPr id="921606" name="Rectangle 6"/>
          <p:cNvSpPr>
            <a:spLocks noChangeArrowheads="1"/>
          </p:cNvSpPr>
          <p:nvPr/>
        </p:nvSpPr>
        <p:spPr bwMode="auto">
          <a:xfrm>
            <a:off x="2192338" y="5483225"/>
            <a:ext cx="4752975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Authorization of payments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21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21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21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21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03" grpId="0" animBg="1" autoUpdateAnimBg="0"/>
      <p:bldP spid="921604" grpId="0" animBg="1" autoUpdateAnimBg="0"/>
      <p:bldP spid="921605" grpId="0" animBg="1" autoUpdateAnimBg="0"/>
      <p:bldP spid="921606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Evaluate Cost-Benefit of Testing Controls</a:t>
            </a:r>
          </a:p>
        </p:txBody>
      </p:sp>
      <p:sp>
        <p:nvSpPr>
          <p:cNvPr id="922627" name="Text Box 3"/>
          <p:cNvSpPr txBox="1">
            <a:spLocks noChangeArrowheads="1"/>
          </p:cNvSpPr>
          <p:nvPr/>
        </p:nvSpPr>
        <p:spPr bwMode="auto">
          <a:xfrm>
            <a:off x="730250" y="2284413"/>
            <a:ext cx="7678738" cy="10969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The auditor identifies the key internal controls</a:t>
            </a:r>
          </a:p>
          <a:p>
            <a:pPr algn="ctr" eaLnBrk="0" hangingPunct="0"/>
            <a:r>
              <a:rPr lang="en-US"/>
              <a:t>and weaknesses and assesses control risk.</a:t>
            </a:r>
          </a:p>
        </p:txBody>
      </p:sp>
      <p:sp>
        <p:nvSpPr>
          <p:cNvPr id="922628" name="Rectangle 4"/>
          <p:cNvSpPr>
            <a:spLocks noChangeArrowheads="1"/>
          </p:cNvSpPr>
          <p:nvPr/>
        </p:nvSpPr>
        <p:spPr bwMode="auto">
          <a:xfrm>
            <a:off x="730250" y="3381375"/>
            <a:ext cx="7678738" cy="15541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The auditor decides whether substantive tests</a:t>
            </a:r>
          </a:p>
          <a:p>
            <a:pPr algn="ctr" eaLnBrk="0" hangingPunct="0"/>
            <a:r>
              <a:rPr lang="en-US"/>
              <a:t>will be reduced sufficiently to justify the cost</a:t>
            </a:r>
          </a:p>
          <a:p>
            <a:pPr algn="ctr" eaLnBrk="0" hangingPunct="0"/>
            <a:r>
              <a:rPr lang="en-US"/>
              <a:t>of performing tests of controls.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22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22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27" grpId="0" animBg="1" autoUpdateAnimBg="0"/>
      <p:bldP spid="922628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06438" y="76200"/>
            <a:ext cx="7727950" cy="1431925"/>
          </a:xfrm>
        </p:spPr>
        <p:txBody>
          <a:bodyPr wrap="none">
            <a:spAutoFit/>
          </a:bodyPr>
          <a:lstStyle/>
          <a:p>
            <a:r>
              <a:rPr lang="en-US"/>
              <a:t>Controls and Substantive Tests of</a:t>
            </a:r>
            <a:br>
              <a:rPr lang="en-US"/>
            </a:br>
            <a:r>
              <a:rPr lang="en-US"/>
              <a:t>Transactions for Acquisitions</a:t>
            </a:r>
          </a:p>
        </p:txBody>
      </p:sp>
      <p:sp>
        <p:nvSpPr>
          <p:cNvPr id="923651" name="Text Box 3"/>
          <p:cNvSpPr txBox="1">
            <a:spLocks noChangeArrowheads="1"/>
          </p:cNvSpPr>
          <p:nvPr/>
        </p:nvSpPr>
        <p:spPr bwMode="auto">
          <a:xfrm>
            <a:off x="273050" y="2284413"/>
            <a:ext cx="8593138" cy="15541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Recorded acquisitions are for goods and services</a:t>
            </a:r>
          </a:p>
          <a:p>
            <a:pPr algn="ctr" eaLnBrk="0" hangingPunct="0"/>
            <a:r>
              <a:rPr lang="en-US"/>
              <a:t>received, consistent with the best interests</a:t>
            </a:r>
          </a:p>
          <a:p>
            <a:pPr algn="ctr" eaLnBrk="0" hangingPunct="0"/>
            <a:r>
              <a:rPr lang="en-US"/>
              <a:t>of the client (existence).</a:t>
            </a:r>
          </a:p>
        </p:txBody>
      </p:sp>
      <p:sp>
        <p:nvSpPr>
          <p:cNvPr id="923652" name="Text Box 4"/>
          <p:cNvSpPr txBox="1">
            <a:spLocks noChangeArrowheads="1"/>
          </p:cNvSpPr>
          <p:nvPr/>
        </p:nvSpPr>
        <p:spPr bwMode="auto">
          <a:xfrm>
            <a:off x="273050" y="3838575"/>
            <a:ext cx="8593138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Existing acquisitions are recorded (completeness).</a:t>
            </a:r>
          </a:p>
        </p:txBody>
      </p:sp>
      <p:sp>
        <p:nvSpPr>
          <p:cNvPr id="923653" name="Text Box 5"/>
          <p:cNvSpPr txBox="1">
            <a:spLocks noChangeArrowheads="1"/>
          </p:cNvSpPr>
          <p:nvPr/>
        </p:nvSpPr>
        <p:spPr bwMode="auto">
          <a:xfrm>
            <a:off x="273050" y="4478338"/>
            <a:ext cx="8593138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Acquisitions are accurately recorded (accuracy).</a:t>
            </a:r>
          </a:p>
        </p:txBody>
      </p:sp>
      <p:sp>
        <p:nvSpPr>
          <p:cNvPr id="923654" name="Text Box 6"/>
          <p:cNvSpPr txBox="1">
            <a:spLocks noChangeArrowheads="1"/>
          </p:cNvSpPr>
          <p:nvPr/>
        </p:nvSpPr>
        <p:spPr bwMode="auto">
          <a:xfrm>
            <a:off x="273050" y="5118100"/>
            <a:ext cx="8593138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Acquisitions are correctly classified (classification).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23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23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23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23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651" grpId="0" animBg="1" autoUpdateAnimBg="0"/>
      <p:bldP spid="923652" grpId="0" animBg="1" autoUpdateAnimBg="0"/>
      <p:bldP spid="923653" grpId="0" animBg="1" autoUpdateAnimBg="0"/>
      <p:bldP spid="923654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0" y="76200"/>
            <a:ext cx="8547100" cy="1431925"/>
          </a:xfrm>
        </p:spPr>
        <p:txBody>
          <a:bodyPr wrap="none">
            <a:spAutoFit/>
          </a:bodyPr>
          <a:lstStyle/>
          <a:p>
            <a:r>
              <a:rPr lang="en-US"/>
              <a:t>Controls and Substantive Tests of</a:t>
            </a:r>
            <a:br>
              <a:rPr lang="en-US"/>
            </a:br>
            <a:r>
              <a:rPr lang="en-US"/>
              <a:t>Transactions for Cash Disbursements</a:t>
            </a:r>
          </a:p>
        </p:txBody>
      </p:sp>
      <p:sp>
        <p:nvSpPr>
          <p:cNvPr id="939011" name="Text Box 3"/>
          <p:cNvSpPr txBox="1">
            <a:spLocks noChangeArrowheads="1"/>
          </p:cNvSpPr>
          <p:nvPr/>
        </p:nvSpPr>
        <p:spPr bwMode="auto">
          <a:xfrm>
            <a:off x="912813" y="2284413"/>
            <a:ext cx="7313612" cy="15541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The assumption underlying these controls</a:t>
            </a:r>
          </a:p>
          <a:p>
            <a:pPr algn="ctr" eaLnBrk="0" hangingPunct="0"/>
            <a:r>
              <a:rPr lang="en-US"/>
              <a:t>and audit procedures is separate cash</a:t>
            </a:r>
          </a:p>
          <a:p>
            <a:pPr algn="ctr" eaLnBrk="0" hangingPunct="0"/>
            <a:r>
              <a:rPr lang="en-US"/>
              <a:t>disbursements and acquisitions journals.</a:t>
            </a:r>
          </a:p>
        </p:txBody>
      </p:sp>
      <p:sp>
        <p:nvSpPr>
          <p:cNvPr id="939012" name="Text Box 4"/>
          <p:cNvSpPr txBox="1">
            <a:spLocks noChangeArrowheads="1"/>
          </p:cNvSpPr>
          <p:nvPr/>
        </p:nvSpPr>
        <p:spPr bwMode="auto">
          <a:xfrm>
            <a:off x="912813" y="3838575"/>
            <a:ext cx="7313612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The acquisitions and cash disbursements</a:t>
            </a:r>
          </a:p>
          <a:p>
            <a:pPr algn="ctr" eaLnBrk="0" hangingPunct="0"/>
            <a:r>
              <a:rPr lang="en-US"/>
              <a:t>tests are typically performed concurrently.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39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39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9011" grpId="0" animBg="1" autoUpdateAnimBg="0"/>
      <p:bldP spid="939012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5</a:t>
            </a:r>
          </a:p>
        </p:txBody>
      </p:sp>
      <p:sp>
        <p:nvSpPr>
          <p:cNvPr id="699395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Describe the methodology for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designing tests of details of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balances for accounts payable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using the audit risk model.</a:t>
            </a:r>
          </a:p>
        </p:txBody>
      </p:sp>
    </p:spTree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701" name="Text Box 5" descr="60%"/>
          <p:cNvSpPr txBox="1">
            <a:spLocks noChangeArrowheads="1"/>
          </p:cNvSpPr>
          <p:nvPr/>
        </p:nvSpPr>
        <p:spPr bwMode="auto">
          <a:xfrm>
            <a:off x="2101850" y="4341813"/>
            <a:ext cx="4935538" cy="1096962"/>
          </a:xfrm>
          <a:prstGeom prst="rect">
            <a:avLst/>
          </a:prstGeom>
          <a:pattFill prst="pct60">
            <a:fgClr>
              <a:srgbClr val="33CC33"/>
            </a:fgClr>
            <a:bgClr>
              <a:srgbClr val="000000"/>
            </a:bgClr>
          </a:patt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Identify client risks affecting</a:t>
            </a:r>
          </a:p>
          <a:p>
            <a:pPr algn="ctr" eaLnBrk="0" hangingPunct="0"/>
            <a:r>
              <a:rPr lang="en-US"/>
              <a:t>accounts payable.</a:t>
            </a:r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98500" y="76200"/>
            <a:ext cx="7742238" cy="1431925"/>
          </a:xfrm>
        </p:spPr>
        <p:txBody>
          <a:bodyPr wrap="none">
            <a:spAutoFit/>
          </a:bodyPr>
          <a:lstStyle/>
          <a:p>
            <a:r>
              <a:rPr lang="en-US"/>
              <a:t>Methodology for Designing Tests</a:t>
            </a:r>
            <a:br>
              <a:rPr lang="en-US"/>
            </a:br>
            <a:r>
              <a:rPr lang="en-US"/>
              <a:t>of Details of Balances for A/P</a:t>
            </a:r>
          </a:p>
        </p:txBody>
      </p:sp>
      <p:sp>
        <p:nvSpPr>
          <p:cNvPr id="925699" name="AutoShape 3"/>
          <p:cNvSpPr>
            <a:spLocks noChangeArrowheads="1"/>
          </p:cNvSpPr>
          <p:nvPr/>
        </p:nvSpPr>
        <p:spPr bwMode="auto">
          <a:xfrm>
            <a:off x="3016250" y="1919288"/>
            <a:ext cx="3108325" cy="1096962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Phase I</a:t>
            </a:r>
          </a:p>
        </p:txBody>
      </p:sp>
      <p:sp>
        <p:nvSpPr>
          <p:cNvPr id="925700" name="AutoShape 4"/>
          <p:cNvSpPr>
            <a:spLocks noChangeArrowheads="1"/>
          </p:cNvSpPr>
          <p:nvPr/>
        </p:nvSpPr>
        <p:spPr bwMode="auto">
          <a:xfrm>
            <a:off x="90488" y="3289300"/>
            <a:ext cx="8958262" cy="1096963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Set tolerable misstatement and assess  inherent risk.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5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5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5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925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701" grpId="0" animBg="1" autoUpdateAnimBg="0"/>
      <p:bldP spid="925699" grpId="0" animBg="1" autoUpdateAnimBg="0"/>
      <p:bldP spid="925700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98500" y="76200"/>
            <a:ext cx="7742238" cy="1431925"/>
          </a:xfrm>
        </p:spPr>
        <p:txBody>
          <a:bodyPr wrap="none">
            <a:spAutoFit/>
          </a:bodyPr>
          <a:lstStyle/>
          <a:p>
            <a:r>
              <a:rPr lang="en-US"/>
              <a:t>Methodology for Designing Tests</a:t>
            </a:r>
            <a:br>
              <a:rPr lang="en-US"/>
            </a:br>
            <a:r>
              <a:rPr lang="en-US"/>
              <a:t>of Details of Balances for A/P</a:t>
            </a:r>
          </a:p>
        </p:txBody>
      </p:sp>
      <p:sp>
        <p:nvSpPr>
          <p:cNvPr id="926723" name="AutoShape 3"/>
          <p:cNvSpPr>
            <a:spLocks noChangeArrowheads="1"/>
          </p:cNvSpPr>
          <p:nvPr/>
        </p:nvSpPr>
        <p:spPr bwMode="auto">
          <a:xfrm>
            <a:off x="3016250" y="1919288"/>
            <a:ext cx="3108325" cy="1096962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Phases I and II</a:t>
            </a:r>
          </a:p>
        </p:txBody>
      </p:sp>
      <p:sp>
        <p:nvSpPr>
          <p:cNvPr id="926724" name="AutoShape 4"/>
          <p:cNvSpPr>
            <a:spLocks noChangeArrowheads="1"/>
          </p:cNvSpPr>
          <p:nvPr/>
        </p:nvSpPr>
        <p:spPr bwMode="auto">
          <a:xfrm>
            <a:off x="90488" y="3289300"/>
            <a:ext cx="8958262" cy="21939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Assess control risk and design and</a:t>
            </a:r>
          </a:p>
          <a:p>
            <a:pPr algn="ctr"/>
            <a:r>
              <a:rPr lang="en-US"/>
              <a:t> perform tests of controls and substantive </a:t>
            </a:r>
          </a:p>
          <a:p>
            <a:pPr algn="ctr"/>
            <a:r>
              <a:rPr lang="en-US"/>
              <a:t>tests of transactions.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6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724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7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98500" y="76200"/>
            <a:ext cx="7742238" cy="1431925"/>
          </a:xfrm>
        </p:spPr>
        <p:txBody>
          <a:bodyPr wrap="none">
            <a:spAutoFit/>
          </a:bodyPr>
          <a:lstStyle/>
          <a:p>
            <a:r>
              <a:rPr lang="en-US"/>
              <a:t>Methodology for Designing Tests</a:t>
            </a:r>
            <a:br>
              <a:rPr lang="en-US"/>
            </a:br>
            <a:r>
              <a:rPr lang="en-US"/>
              <a:t>of Details of Balances for A/P</a:t>
            </a:r>
          </a:p>
        </p:txBody>
      </p:sp>
      <p:sp>
        <p:nvSpPr>
          <p:cNvPr id="927747" name="AutoShape 1027"/>
          <p:cNvSpPr>
            <a:spLocks noChangeArrowheads="1"/>
          </p:cNvSpPr>
          <p:nvPr/>
        </p:nvSpPr>
        <p:spPr bwMode="auto">
          <a:xfrm>
            <a:off x="3016250" y="1919288"/>
            <a:ext cx="3108325" cy="1096962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Phase III</a:t>
            </a:r>
          </a:p>
        </p:txBody>
      </p:sp>
      <p:sp>
        <p:nvSpPr>
          <p:cNvPr id="927748" name="AutoShape 1028"/>
          <p:cNvSpPr>
            <a:spLocks noChangeArrowheads="1"/>
          </p:cNvSpPr>
          <p:nvPr/>
        </p:nvSpPr>
        <p:spPr bwMode="auto">
          <a:xfrm>
            <a:off x="90488" y="3289300"/>
            <a:ext cx="8958262" cy="1096963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Design and perform analytical procedures.</a:t>
            </a:r>
          </a:p>
        </p:txBody>
      </p:sp>
      <p:sp>
        <p:nvSpPr>
          <p:cNvPr id="927749" name="AutoShape 1029"/>
          <p:cNvSpPr>
            <a:spLocks noChangeArrowheads="1"/>
          </p:cNvSpPr>
          <p:nvPr/>
        </p:nvSpPr>
        <p:spPr bwMode="auto">
          <a:xfrm>
            <a:off x="90488" y="4660900"/>
            <a:ext cx="8958262" cy="1554163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Design and perform tests of details of </a:t>
            </a:r>
          </a:p>
          <a:p>
            <a:pPr algn="ctr"/>
            <a:r>
              <a:rPr lang="en-US"/>
              <a:t>accounts payable balance.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7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7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48" grpId="0" animBg="1" autoUpdateAnimBg="0"/>
      <p:bldP spid="927749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6</a:t>
            </a:r>
          </a:p>
        </p:txBody>
      </p:sp>
      <p:sp>
        <p:nvSpPr>
          <p:cNvPr id="700420" name="Rectangle 4"/>
          <p:cNvSpPr>
            <a:spLocks noChangeArrowheads="1"/>
          </p:cNvSpPr>
          <p:nvPr/>
        </p:nvSpPr>
        <p:spPr bwMode="auto">
          <a:xfrm>
            <a:off x="455613" y="2284413"/>
            <a:ext cx="82264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Design and perform analytical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procedures for accounts payable.</a:t>
            </a:r>
          </a:p>
        </p:txBody>
      </p:sp>
    </p:spTree>
  </p:cSld>
  <p:clrMapOvr>
    <a:masterClrMapping/>
  </p:clrMapOvr>
  <p:transition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Analytical Procedures for the Acquisition and Payment Cycle</a:t>
            </a:r>
          </a:p>
        </p:txBody>
      </p:sp>
      <p:sp>
        <p:nvSpPr>
          <p:cNvPr id="929795" name="Text Box 3"/>
          <p:cNvSpPr txBox="1">
            <a:spLocks noChangeArrowheads="1"/>
          </p:cNvSpPr>
          <p:nvPr/>
        </p:nvSpPr>
        <p:spPr bwMode="auto">
          <a:xfrm>
            <a:off x="182563" y="2009775"/>
            <a:ext cx="8775700" cy="547688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5613"/>
            <a:r>
              <a:rPr lang="en-US"/>
              <a:t>Analytical Procedure				Possible Misstatement</a:t>
            </a:r>
          </a:p>
        </p:txBody>
      </p:sp>
      <p:sp>
        <p:nvSpPr>
          <p:cNvPr id="929796" name="Text Box 4"/>
          <p:cNvSpPr txBox="1">
            <a:spLocks noChangeArrowheads="1"/>
          </p:cNvSpPr>
          <p:nvPr/>
        </p:nvSpPr>
        <p:spPr bwMode="auto">
          <a:xfrm>
            <a:off x="182563" y="2559050"/>
            <a:ext cx="8775700" cy="15541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5613"/>
            <a:r>
              <a:rPr lang="en-US"/>
              <a:t>Compare acquisition-				Misstatement of</a:t>
            </a:r>
          </a:p>
          <a:p>
            <a:pPr defTabSz="455613"/>
            <a:r>
              <a:rPr lang="en-US"/>
              <a:t>related expense account 			accounts payable</a:t>
            </a:r>
          </a:p>
          <a:p>
            <a:pPr defTabSz="455613"/>
            <a:r>
              <a:rPr lang="en-US"/>
              <a:t>balances with prior years.		and expenses</a:t>
            </a:r>
          </a:p>
        </p:txBody>
      </p:sp>
      <p:sp>
        <p:nvSpPr>
          <p:cNvPr id="929797" name="Text Box 5"/>
          <p:cNvSpPr txBox="1">
            <a:spLocks noChangeArrowheads="1"/>
          </p:cNvSpPr>
          <p:nvPr/>
        </p:nvSpPr>
        <p:spPr bwMode="auto">
          <a:xfrm>
            <a:off x="182563" y="4113213"/>
            <a:ext cx="8775700" cy="210185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5613"/>
            <a:r>
              <a:rPr lang="en-US"/>
              <a:t>Review list of accounts			Classification</a:t>
            </a:r>
          </a:p>
          <a:p>
            <a:pPr defTabSz="455613"/>
            <a:r>
              <a:rPr lang="en-US"/>
              <a:t>payable for unusual,				misstatement for</a:t>
            </a:r>
          </a:p>
          <a:p>
            <a:pPr defTabSz="455613"/>
            <a:r>
              <a:rPr lang="en-US"/>
              <a:t>nonvender, and interest-			nontrade liabilities</a:t>
            </a:r>
          </a:p>
          <a:p>
            <a:pPr defTabSz="455613"/>
            <a:r>
              <a:rPr lang="en-US"/>
              <a:t>bearing payables.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929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929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92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5" grpId="0" animBg="1" autoUpdateAnimBg="0"/>
      <p:bldP spid="929796" grpId="0" animBg="1" autoUpdateAnimBg="0"/>
      <p:bldP spid="929797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60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Transactions in the Acquisition and Payment Cycle</a:t>
            </a:r>
          </a:p>
        </p:txBody>
      </p:sp>
      <p:sp>
        <p:nvSpPr>
          <p:cNvPr id="864259" name="Text Box 1027"/>
          <p:cNvSpPr txBox="1">
            <a:spLocks noChangeArrowheads="1"/>
          </p:cNvSpPr>
          <p:nvPr/>
        </p:nvSpPr>
        <p:spPr bwMode="auto">
          <a:xfrm>
            <a:off x="1187450" y="2741613"/>
            <a:ext cx="6764338" cy="2651125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defTabSz="520700" eaLnBrk="0" hangingPunct="0"/>
            <a:r>
              <a:rPr lang="en-US"/>
              <a:t>  1.  Acquisitions of goods and services</a:t>
            </a:r>
          </a:p>
          <a:p>
            <a:pPr defTabSz="520700" eaLnBrk="0" hangingPunct="0"/>
            <a:r>
              <a:rPr lang="en-US"/>
              <a:t>  2.  Cash disbursements</a:t>
            </a:r>
          </a:p>
          <a:p>
            <a:pPr defTabSz="520700" eaLnBrk="0" hangingPunct="0"/>
            <a:r>
              <a:rPr lang="en-US"/>
              <a:t>  3.  Purchase returns and allowances</a:t>
            </a:r>
          </a:p>
          <a:p>
            <a:pPr defTabSz="520700" eaLnBrk="0" hangingPunct="0"/>
            <a:r>
              <a:rPr lang="en-US"/>
              <a:t>	  and purchase discounts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64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4259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Analytical Procedures for the Acquisition and Payment Cycle</a:t>
            </a:r>
          </a:p>
        </p:txBody>
      </p:sp>
      <p:sp>
        <p:nvSpPr>
          <p:cNvPr id="932867" name="Text Box 3"/>
          <p:cNvSpPr txBox="1">
            <a:spLocks noChangeArrowheads="1"/>
          </p:cNvSpPr>
          <p:nvPr/>
        </p:nvSpPr>
        <p:spPr bwMode="auto">
          <a:xfrm>
            <a:off x="182563" y="2009775"/>
            <a:ext cx="8775700" cy="547688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5613"/>
            <a:r>
              <a:rPr lang="en-US"/>
              <a:t>Analytical Procedure				Possible Misstatement</a:t>
            </a:r>
          </a:p>
        </p:txBody>
      </p:sp>
      <p:sp>
        <p:nvSpPr>
          <p:cNvPr id="932868" name="Text Box 4"/>
          <p:cNvSpPr txBox="1">
            <a:spLocks noChangeArrowheads="1"/>
          </p:cNvSpPr>
          <p:nvPr/>
        </p:nvSpPr>
        <p:spPr bwMode="auto">
          <a:xfrm>
            <a:off x="182563" y="2559050"/>
            <a:ext cx="8775700" cy="15541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5613"/>
            <a:r>
              <a:rPr lang="en-US"/>
              <a:t>Compare individual				Unrecorded or</a:t>
            </a:r>
          </a:p>
          <a:p>
            <a:pPr defTabSz="455613"/>
            <a:r>
              <a:rPr lang="en-US"/>
              <a:t>accounts payable with				nonexistent accounts,</a:t>
            </a:r>
          </a:p>
          <a:p>
            <a:pPr defTabSz="455613"/>
            <a:r>
              <a:rPr lang="en-US"/>
              <a:t>previous years.						or misstatements</a:t>
            </a:r>
          </a:p>
        </p:txBody>
      </p:sp>
      <p:sp>
        <p:nvSpPr>
          <p:cNvPr id="932869" name="Text Box 5"/>
          <p:cNvSpPr txBox="1">
            <a:spLocks noChangeArrowheads="1"/>
          </p:cNvSpPr>
          <p:nvPr/>
        </p:nvSpPr>
        <p:spPr bwMode="auto">
          <a:xfrm>
            <a:off x="182563" y="4113213"/>
            <a:ext cx="8775700" cy="22860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5613">
              <a:lnSpc>
                <a:spcPct val="90000"/>
              </a:lnSpc>
            </a:pPr>
            <a:r>
              <a:rPr lang="en-US"/>
              <a:t>Calculate ratios such as			Unrecorded or</a:t>
            </a:r>
          </a:p>
          <a:p>
            <a:pPr defTabSz="455613">
              <a:lnSpc>
                <a:spcPct val="90000"/>
              </a:lnSpc>
            </a:pPr>
            <a:r>
              <a:rPr lang="en-US"/>
              <a:t>purchases divided by				nonexistent accounts,</a:t>
            </a:r>
          </a:p>
          <a:p>
            <a:pPr defTabSz="455613">
              <a:lnSpc>
                <a:spcPct val="90000"/>
              </a:lnSpc>
            </a:pPr>
            <a:r>
              <a:rPr lang="en-US"/>
              <a:t>accounts payable, and				or misstatements</a:t>
            </a:r>
          </a:p>
          <a:p>
            <a:pPr defTabSz="455613">
              <a:lnSpc>
                <a:spcPct val="90000"/>
              </a:lnSpc>
            </a:pPr>
            <a:r>
              <a:rPr lang="en-US"/>
              <a:t>accounts payable divided</a:t>
            </a:r>
          </a:p>
          <a:p>
            <a:pPr defTabSz="455613">
              <a:lnSpc>
                <a:spcPct val="90000"/>
              </a:lnSpc>
            </a:pPr>
            <a:r>
              <a:rPr lang="en-US"/>
              <a:t>by current liabilities.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932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869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7</a:t>
            </a:r>
          </a:p>
        </p:txBody>
      </p:sp>
      <p:sp>
        <p:nvSpPr>
          <p:cNvPr id="859139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Design and perform tests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of details of balances for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accounts payable, including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out-of-period liability tests.</a:t>
            </a:r>
          </a:p>
        </p:txBody>
      </p:sp>
    </p:spTree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Out-of-Period Liability Tests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912813" y="2284413"/>
            <a:ext cx="7313612" cy="10969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Examine underlying documentation for</a:t>
            </a:r>
          </a:p>
          <a:p>
            <a:pPr algn="ctr" eaLnBrk="0" hangingPunct="0"/>
            <a:r>
              <a:rPr lang="en-US"/>
              <a:t>subsequent cash disbursements.</a:t>
            </a:r>
            <a:endParaRPr lang="en-US" b="1"/>
          </a:p>
        </p:txBody>
      </p:sp>
      <p:sp>
        <p:nvSpPr>
          <p:cNvPr id="933893" name="Text Box 5"/>
          <p:cNvSpPr txBox="1">
            <a:spLocks noChangeArrowheads="1"/>
          </p:cNvSpPr>
          <p:nvPr/>
        </p:nvSpPr>
        <p:spPr bwMode="auto">
          <a:xfrm>
            <a:off x="912813" y="3381375"/>
            <a:ext cx="7313612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Examine underlying documentation for bills</a:t>
            </a:r>
          </a:p>
          <a:p>
            <a:pPr algn="ctr" eaLnBrk="0" hangingPunct="0"/>
            <a:r>
              <a:rPr lang="en-US"/>
              <a:t>not paid several weeks after the year end.</a:t>
            </a:r>
          </a:p>
        </p:txBody>
      </p:sp>
      <p:sp>
        <p:nvSpPr>
          <p:cNvPr id="933894" name="Text Box 6"/>
          <p:cNvSpPr txBox="1">
            <a:spLocks noChangeArrowheads="1"/>
          </p:cNvSpPr>
          <p:nvPr/>
        </p:nvSpPr>
        <p:spPr bwMode="auto">
          <a:xfrm>
            <a:off x="912813" y="4478338"/>
            <a:ext cx="7313612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Trace receiving reports issued before</a:t>
            </a:r>
          </a:p>
          <a:p>
            <a:pPr algn="ctr" eaLnBrk="0" hangingPunct="0"/>
            <a:r>
              <a:rPr lang="en-US"/>
              <a:t>year-end to related vendors’ invoices.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33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33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33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3892" grpId="0" animBg="1" autoUpdateAnimBg="0"/>
      <p:bldP spid="933893" grpId="0" animBg="1" autoUpdateAnimBg="0"/>
      <p:bldP spid="933894" grpId="0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Out-of-Period Liability Tests</a:t>
            </a:r>
          </a:p>
        </p:txBody>
      </p:sp>
      <p:sp>
        <p:nvSpPr>
          <p:cNvPr id="934915" name="Text Box 3"/>
          <p:cNvSpPr txBox="1">
            <a:spLocks noChangeArrowheads="1"/>
          </p:cNvSpPr>
          <p:nvPr/>
        </p:nvSpPr>
        <p:spPr bwMode="auto">
          <a:xfrm>
            <a:off x="639763" y="2284413"/>
            <a:ext cx="7861300" cy="10969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Trace vendors’ statements that show a balance</a:t>
            </a:r>
          </a:p>
          <a:p>
            <a:pPr algn="ctr" eaLnBrk="0" hangingPunct="0"/>
            <a:r>
              <a:rPr lang="en-US"/>
              <a:t>due to the accounts payable trial balance.</a:t>
            </a:r>
          </a:p>
        </p:txBody>
      </p:sp>
      <p:sp>
        <p:nvSpPr>
          <p:cNvPr id="934916" name="Text Box 4"/>
          <p:cNvSpPr txBox="1">
            <a:spLocks noChangeArrowheads="1"/>
          </p:cNvSpPr>
          <p:nvPr/>
        </p:nvSpPr>
        <p:spPr bwMode="auto">
          <a:xfrm>
            <a:off x="639763" y="3381375"/>
            <a:ext cx="7861300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Send confirmations to vendors with which</a:t>
            </a:r>
          </a:p>
          <a:p>
            <a:pPr algn="ctr" eaLnBrk="0" hangingPunct="0"/>
            <a:r>
              <a:rPr lang="en-US"/>
              <a:t>the client does business.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34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4916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Cutoff Tests</a:t>
            </a:r>
          </a:p>
        </p:txBody>
      </p:sp>
      <p:sp>
        <p:nvSpPr>
          <p:cNvPr id="935939" name="AutoShape 3"/>
          <p:cNvSpPr>
            <a:spLocks noChangeArrowheads="1"/>
          </p:cNvSpPr>
          <p:nvPr/>
        </p:nvSpPr>
        <p:spPr bwMode="auto">
          <a:xfrm>
            <a:off x="1370013" y="2284413"/>
            <a:ext cx="6402387" cy="1462087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442913" eaLnBrk="0" hangingPunct="0">
              <a:buClr>
                <a:srgbClr val="FF0066"/>
              </a:buClr>
              <a:buFont typeface="Wingdings" pitchFamily="2" charset="2"/>
              <a:buChar char="ü"/>
            </a:pPr>
            <a:r>
              <a:rPr lang="en-US"/>
              <a:t> Relationship of cutoff to physical</a:t>
            </a:r>
          </a:p>
          <a:p>
            <a:pPr algn="ctr" defTabSz="442913" eaLnBrk="0" hangingPunct="0">
              <a:buClr>
                <a:srgbClr val="FF0066"/>
              </a:buClr>
              <a:buFont typeface="Wingdings" pitchFamily="2" charset="2"/>
              <a:buNone/>
            </a:pPr>
            <a:r>
              <a:rPr lang="en-US"/>
              <a:t>observation of inventory</a:t>
            </a:r>
          </a:p>
        </p:txBody>
      </p:sp>
      <p:sp>
        <p:nvSpPr>
          <p:cNvPr id="935940" name="AutoShape 4"/>
          <p:cNvSpPr>
            <a:spLocks noChangeArrowheads="1"/>
          </p:cNvSpPr>
          <p:nvPr/>
        </p:nvSpPr>
        <p:spPr bwMode="auto">
          <a:xfrm>
            <a:off x="1370013" y="4113213"/>
            <a:ext cx="6399212" cy="1462087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442913" eaLnBrk="0" hangingPunct="0">
              <a:buClr>
                <a:srgbClr val="FF0066"/>
              </a:buClr>
              <a:buFont typeface="Wingdings" pitchFamily="2" charset="2"/>
              <a:buChar char="ü"/>
            </a:pPr>
            <a:r>
              <a:rPr lang="en-US"/>
              <a:t> Inventory in transit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35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35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35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35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5939" grpId="0" animBg="1" autoUpdateAnimBg="0"/>
      <p:bldP spid="935940" grpId="0" animBg="1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8</a:t>
            </a:r>
          </a:p>
        </p:txBody>
      </p:sp>
      <p:sp>
        <p:nvSpPr>
          <p:cNvPr id="860163" name="Rectangle 1027"/>
          <p:cNvSpPr>
            <a:spLocks noChangeArrowheads="1"/>
          </p:cNvSpPr>
          <p:nvPr/>
        </p:nvSpPr>
        <p:spPr bwMode="auto">
          <a:xfrm>
            <a:off x="455613" y="2009775"/>
            <a:ext cx="8226425" cy="411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Distinguish the reliability of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vendors’ invoices, vendors’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statements, and confirmations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of accounts payable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as audit evidence.</a:t>
            </a:r>
          </a:p>
        </p:txBody>
      </p:sp>
    </p:spTree>
  </p:cSld>
  <p:clrMapOvr>
    <a:masterClrMapping/>
  </p:clrMapOvr>
  <p:transition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Reliability of Evidence</a:t>
            </a:r>
          </a:p>
        </p:txBody>
      </p:sp>
      <p:sp>
        <p:nvSpPr>
          <p:cNvPr id="937988" name="Text Box 4"/>
          <p:cNvSpPr txBox="1">
            <a:spLocks noChangeArrowheads="1"/>
          </p:cNvSpPr>
          <p:nvPr/>
        </p:nvSpPr>
        <p:spPr bwMode="auto">
          <a:xfrm>
            <a:off x="1552575" y="2284413"/>
            <a:ext cx="6032500" cy="13716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/>
              <a:t>Distinction between vendors’</a:t>
            </a:r>
          </a:p>
          <a:p>
            <a:pPr algn="ctr" eaLnBrk="0" hangingPunct="0"/>
            <a:r>
              <a:rPr lang="en-US"/>
              <a:t>invoices and vendors’ statements</a:t>
            </a:r>
          </a:p>
        </p:txBody>
      </p:sp>
      <p:sp>
        <p:nvSpPr>
          <p:cNvPr id="937989" name="Text Box 5"/>
          <p:cNvSpPr txBox="1">
            <a:spLocks noChangeArrowheads="1"/>
          </p:cNvSpPr>
          <p:nvPr/>
        </p:nvSpPr>
        <p:spPr bwMode="auto">
          <a:xfrm>
            <a:off x="1552575" y="4295775"/>
            <a:ext cx="6032500" cy="13716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/>
              <a:t>Difference between vendors’</a:t>
            </a:r>
          </a:p>
          <a:p>
            <a:pPr algn="ctr" eaLnBrk="0" hangingPunct="0"/>
            <a:r>
              <a:rPr lang="en-US"/>
              <a:t>statements and confirmations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37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37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7988" grpId="0" animBg="1" autoUpdateAnimBg="0"/>
      <p:bldP spid="937989" grpId="0" animBg="1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Sample Size</a:t>
            </a:r>
          </a:p>
        </p:txBody>
      </p:sp>
      <p:sp>
        <p:nvSpPr>
          <p:cNvPr id="940035" name="Text Box 3"/>
          <p:cNvSpPr txBox="1">
            <a:spLocks noChangeArrowheads="1"/>
          </p:cNvSpPr>
          <p:nvPr/>
        </p:nvSpPr>
        <p:spPr bwMode="auto">
          <a:xfrm>
            <a:off x="639763" y="2284413"/>
            <a:ext cx="7678737" cy="1462087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Sample sizes for accounts payable tests vary</a:t>
            </a:r>
          </a:p>
          <a:p>
            <a:pPr algn="ctr"/>
            <a:r>
              <a:rPr lang="en-US"/>
              <a:t>considerably, depending on many factors.</a:t>
            </a:r>
          </a:p>
        </p:txBody>
      </p:sp>
      <p:sp>
        <p:nvSpPr>
          <p:cNvPr id="940036" name="Text Box 4"/>
          <p:cNvSpPr txBox="1">
            <a:spLocks noChangeArrowheads="1"/>
          </p:cNvSpPr>
          <p:nvPr/>
        </p:nvSpPr>
        <p:spPr bwMode="auto">
          <a:xfrm>
            <a:off x="639763" y="4295775"/>
            <a:ext cx="7678737" cy="15541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Statistical sampling is less commonly used</a:t>
            </a:r>
          </a:p>
          <a:p>
            <a:pPr algn="ctr"/>
            <a:r>
              <a:rPr lang="en-US"/>
              <a:t>for the audit of accounts payable than for</a:t>
            </a:r>
          </a:p>
          <a:p>
            <a:pPr algn="ctr"/>
            <a:r>
              <a:rPr lang="en-US"/>
              <a:t>accounts receivable.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40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40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35" grpId="0" animBg="1" autoUpdateAnimBg="0"/>
      <p:bldP spid="940036" grpId="0" animBg="1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Audit Tests for the</a:t>
            </a:r>
            <a:br>
              <a:rPr lang="en-US"/>
            </a:br>
            <a:r>
              <a:rPr lang="en-US"/>
              <a:t>Acquisition and Payment Cycle</a:t>
            </a:r>
          </a:p>
        </p:txBody>
      </p:sp>
      <p:sp>
        <p:nvSpPr>
          <p:cNvPr id="941059" name="Text Box 3"/>
          <p:cNvSpPr txBox="1">
            <a:spLocks noChangeArrowheads="1"/>
          </p:cNvSpPr>
          <p:nvPr/>
        </p:nvSpPr>
        <p:spPr bwMode="auto">
          <a:xfrm>
            <a:off x="182563" y="1919288"/>
            <a:ext cx="18288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80000"/>
              </a:lnSpc>
            </a:pPr>
            <a:r>
              <a:rPr lang="en-US" sz="2800"/>
              <a:t>Cash in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sz="2800"/>
              <a:t>Bank</a:t>
            </a:r>
          </a:p>
        </p:txBody>
      </p:sp>
      <p:sp>
        <p:nvSpPr>
          <p:cNvPr id="941060" name="Text Box 4"/>
          <p:cNvSpPr txBox="1">
            <a:spLocks noChangeArrowheads="1"/>
          </p:cNvSpPr>
          <p:nvPr/>
        </p:nvSpPr>
        <p:spPr bwMode="auto">
          <a:xfrm>
            <a:off x="3656013" y="1919288"/>
            <a:ext cx="18288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80000"/>
              </a:lnSpc>
            </a:pPr>
            <a:r>
              <a:rPr lang="en-US" sz="2800"/>
              <a:t>Accounts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sz="2800"/>
              <a:t>Payable</a:t>
            </a:r>
          </a:p>
        </p:txBody>
      </p:sp>
      <p:sp>
        <p:nvSpPr>
          <p:cNvPr id="941061" name="Text Box 5"/>
          <p:cNvSpPr txBox="1">
            <a:spLocks noChangeArrowheads="1"/>
          </p:cNvSpPr>
          <p:nvPr/>
        </p:nvSpPr>
        <p:spPr bwMode="auto">
          <a:xfrm>
            <a:off x="7129463" y="1919288"/>
            <a:ext cx="18288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80000"/>
              </a:lnSpc>
            </a:pPr>
            <a:r>
              <a:rPr lang="en-US" sz="2800"/>
              <a:t>Acquisition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sz="2800"/>
              <a:t>Expenses</a:t>
            </a:r>
          </a:p>
        </p:txBody>
      </p:sp>
      <p:sp>
        <p:nvSpPr>
          <p:cNvPr id="941062" name="Text Box 6"/>
          <p:cNvSpPr txBox="1">
            <a:spLocks noChangeArrowheads="1"/>
          </p:cNvSpPr>
          <p:nvPr/>
        </p:nvSpPr>
        <p:spPr bwMode="auto">
          <a:xfrm>
            <a:off x="6764338" y="4203700"/>
            <a:ext cx="12795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80000"/>
              </a:lnSpc>
            </a:pPr>
            <a:r>
              <a:rPr lang="en-US" sz="2800"/>
              <a:t>Ending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sz="2800"/>
              <a:t>balance</a:t>
            </a:r>
          </a:p>
        </p:txBody>
      </p:sp>
      <p:sp>
        <p:nvSpPr>
          <p:cNvPr id="941063" name="Text Box 7"/>
          <p:cNvSpPr txBox="1">
            <a:spLocks noChangeArrowheads="1"/>
          </p:cNvSpPr>
          <p:nvPr/>
        </p:nvSpPr>
        <p:spPr bwMode="auto">
          <a:xfrm>
            <a:off x="1187450" y="5757863"/>
            <a:ext cx="6764338" cy="7747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80000"/>
              </a:lnSpc>
            </a:pPr>
            <a:r>
              <a:rPr lang="en-US" sz="2800" b="1">
                <a:solidFill>
                  <a:srgbClr val="FF9900"/>
                </a:solidFill>
              </a:rPr>
              <a:t>TOC</a:t>
            </a:r>
            <a:r>
              <a:rPr lang="en-US" sz="2800" b="1"/>
              <a:t> </a:t>
            </a:r>
            <a:r>
              <a:rPr lang="en-US" sz="2800" b="1">
                <a:solidFill>
                  <a:srgbClr val="000000"/>
                </a:solidFill>
              </a:rPr>
              <a:t>+</a:t>
            </a:r>
            <a:r>
              <a:rPr lang="en-US" sz="2800" b="1"/>
              <a:t> </a:t>
            </a:r>
            <a:r>
              <a:rPr lang="en-US" sz="2800" b="1">
                <a:solidFill>
                  <a:schemeClr val="hlink"/>
                </a:solidFill>
              </a:rPr>
              <a:t>STOT</a:t>
            </a:r>
            <a:r>
              <a:rPr lang="en-US" sz="2800" b="1"/>
              <a:t> </a:t>
            </a:r>
            <a:r>
              <a:rPr lang="en-US" sz="2800" b="1">
                <a:solidFill>
                  <a:srgbClr val="000000"/>
                </a:solidFill>
              </a:rPr>
              <a:t>+</a:t>
            </a:r>
            <a:r>
              <a:rPr lang="en-US" sz="2800" b="1"/>
              <a:t> </a:t>
            </a:r>
            <a:r>
              <a:rPr lang="en-US" sz="2800" b="1">
                <a:solidFill>
                  <a:srgbClr val="969696"/>
                </a:solidFill>
              </a:rPr>
              <a:t>AP</a:t>
            </a:r>
            <a:r>
              <a:rPr lang="en-US" sz="2800" b="1"/>
              <a:t> </a:t>
            </a:r>
            <a:r>
              <a:rPr lang="en-US" sz="2800" b="1">
                <a:solidFill>
                  <a:srgbClr val="000000"/>
                </a:solidFill>
              </a:rPr>
              <a:t>+</a:t>
            </a:r>
            <a:r>
              <a:rPr lang="en-US" sz="2800" b="1"/>
              <a:t> </a:t>
            </a:r>
            <a:r>
              <a:rPr lang="en-US" sz="2800" b="1">
                <a:solidFill>
                  <a:srgbClr val="CC0099"/>
                </a:solidFill>
              </a:rPr>
              <a:t>TDP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sz="2800" b="1">
                <a:solidFill>
                  <a:srgbClr val="000000"/>
                </a:solidFill>
              </a:rPr>
              <a:t>= Sufficient competent evidence per GAAS</a:t>
            </a:r>
          </a:p>
        </p:txBody>
      </p:sp>
      <p:sp>
        <p:nvSpPr>
          <p:cNvPr id="941067" name="Oval 11"/>
          <p:cNvSpPr>
            <a:spLocks noChangeArrowheads="1"/>
          </p:cNvSpPr>
          <p:nvPr/>
        </p:nvSpPr>
        <p:spPr bwMode="auto">
          <a:xfrm>
            <a:off x="6535738" y="4935538"/>
            <a:ext cx="1736725" cy="731837"/>
          </a:xfrm>
          <a:prstGeom prst="ellipse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75000"/>
              </a:lnSpc>
            </a:pPr>
            <a:r>
              <a:rPr lang="en-US" sz="2400" b="1">
                <a:solidFill>
                  <a:srgbClr val="000000"/>
                </a:solidFill>
              </a:rPr>
              <a:t>Audited by</a:t>
            </a:r>
          </a:p>
          <a:p>
            <a:pPr algn="ctr" eaLnBrk="0" hangingPunct="0">
              <a:lnSpc>
                <a:spcPct val="75000"/>
              </a:lnSpc>
            </a:pPr>
            <a:r>
              <a:rPr lang="en-US" sz="2400" b="1">
                <a:solidFill>
                  <a:srgbClr val="969696"/>
                </a:solidFill>
              </a:rPr>
              <a:t>AP</a:t>
            </a: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941068" name="Text Box 12"/>
          <p:cNvSpPr txBox="1">
            <a:spLocks noChangeArrowheads="1"/>
          </p:cNvSpPr>
          <p:nvPr/>
        </p:nvSpPr>
        <p:spPr bwMode="auto">
          <a:xfrm>
            <a:off x="1919288" y="2741613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80000"/>
              </a:lnSpc>
            </a:pPr>
            <a:r>
              <a:rPr lang="en-US" sz="2800"/>
              <a:t>Payments</a:t>
            </a:r>
          </a:p>
        </p:txBody>
      </p:sp>
      <p:sp>
        <p:nvSpPr>
          <p:cNvPr id="941069" name="Text Box 13"/>
          <p:cNvSpPr txBox="1">
            <a:spLocks noChangeArrowheads="1"/>
          </p:cNvSpPr>
          <p:nvPr/>
        </p:nvSpPr>
        <p:spPr bwMode="auto">
          <a:xfrm>
            <a:off x="5392738" y="2741613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80000"/>
              </a:lnSpc>
            </a:pPr>
            <a:r>
              <a:rPr lang="en-US" sz="2800"/>
              <a:t>Expenses</a:t>
            </a:r>
          </a:p>
        </p:txBody>
      </p:sp>
      <p:cxnSp>
        <p:nvCxnSpPr>
          <p:cNvPr id="941070" name="AutoShape 14"/>
          <p:cNvCxnSpPr>
            <a:cxnSpLocks noChangeShapeType="1"/>
          </p:cNvCxnSpPr>
          <p:nvPr/>
        </p:nvCxnSpPr>
        <p:spPr bwMode="auto">
          <a:xfrm>
            <a:off x="182563" y="2649538"/>
            <a:ext cx="18288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941071" name="AutoShape 15"/>
          <p:cNvCxnSpPr>
            <a:cxnSpLocks noChangeShapeType="1"/>
          </p:cNvCxnSpPr>
          <p:nvPr/>
        </p:nvCxnSpPr>
        <p:spPr bwMode="auto">
          <a:xfrm>
            <a:off x="3656013" y="2649538"/>
            <a:ext cx="18288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941072" name="AutoShape 16"/>
          <p:cNvCxnSpPr>
            <a:cxnSpLocks noChangeShapeType="1"/>
          </p:cNvCxnSpPr>
          <p:nvPr/>
        </p:nvCxnSpPr>
        <p:spPr bwMode="auto">
          <a:xfrm>
            <a:off x="7129463" y="2649538"/>
            <a:ext cx="18288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941073" name="Line 17"/>
          <p:cNvSpPr>
            <a:spLocks noChangeShapeType="1"/>
          </p:cNvSpPr>
          <p:nvPr/>
        </p:nvSpPr>
        <p:spPr bwMode="auto">
          <a:xfrm>
            <a:off x="1095375" y="2649538"/>
            <a:ext cx="0" cy="22860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41074" name="Line 18"/>
          <p:cNvSpPr>
            <a:spLocks noChangeShapeType="1"/>
          </p:cNvSpPr>
          <p:nvPr/>
        </p:nvSpPr>
        <p:spPr bwMode="auto">
          <a:xfrm>
            <a:off x="4570413" y="2649538"/>
            <a:ext cx="0" cy="22860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41075" name="Line 19"/>
          <p:cNvSpPr>
            <a:spLocks noChangeShapeType="1"/>
          </p:cNvSpPr>
          <p:nvPr/>
        </p:nvSpPr>
        <p:spPr bwMode="auto">
          <a:xfrm>
            <a:off x="8043863" y="2649538"/>
            <a:ext cx="0" cy="22860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941076" name="AutoShape 20"/>
          <p:cNvCxnSpPr>
            <a:cxnSpLocks noChangeShapeType="1"/>
          </p:cNvCxnSpPr>
          <p:nvPr/>
        </p:nvCxnSpPr>
        <p:spPr bwMode="auto">
          <a:xfrm>
            <a:off x="7129463" y="4203700"/>
            <a:ext cx="18288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941077" name="Line 21"/>
          <p:cNvSpPr>
            <a:spLocks noChangeShapeType="1"/>
          </p:cNvSpPr>
          <p:nvPr/>
        </p:nvSpPr>
        <p:spPr bwMode="auto">
          <a:xfrm flipH="1">
            <a:off x="1187450" y="2970213"/>
            <a:ext cx="914400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41078" name="Line 22"/>
          <p:cNvSpPr>
            <a:spLocks noChangeShapeType="1"/>
          </p:cNvSpPr>
          <p:nvPr/>
        </p:nvSpPr>
        <p:spPr bwMode="auto">
          <a:xfrm flipH="1">
            <a:off x="4660900" y="2970213"/>
            <a:ext cx="914400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41079" name="Line 23"/>
          <p:cNvSpPr>
            <a:spLocks noChangeShapeType="1"/>
          </p:cNvSpPr>
          <p:nvPr/>
        </p:nvSpPr>
        <p:spPr bwMode="auto">
          <a:xfrm flipH="1">
            <a:off x="7037388" y="2970213"/>
            <a:ext cx="914400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41080" name="Line 24"/>
          <p:cNvSpPr>
            <a:spLocks noChangeShapeType="1"/>
          </p:cNvSpPr>
          <p:nvPr/>
        </p:nvSpPr>
        <p:spPr bwMode="auto">
          <a:xfrm flipH="1">
            <a:off x="3563938" y="2970213"/>
            <a:ext cx="914400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41081" name="Text Box 25"/>
          <p:cNvSpPr txBox="1">
            <a:spLocks noChangeArrowheads="1"/>
          </p:cNvSpPr>
          <p:nvPr/>
        </p:nvSpPr>
        <p:spPr bwMode="auto">
          <a:xfrm>
            <a:off x="4573588" y="4203700"/>
            <a:ext cx="12795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80000"/>
              </a:lnSpc>
            </a:pPr>
            <a:r>
              <a:rPr lang="en-US" sz="2800"/>
              <a:t>Ending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sz="2800"/>
              <a:t>balance</a:t>
            </a:r>
          </a:p>
        </p:txBody>
      </p:sp>
      <p:cxnSp>
        <p:nvCxnSpPr>
          <p:cNvPr id="941082" name="AutoShape 26"/>
          <p:cNvCxnSpPr>
            <a:cxnSpLocks noChangeShapeType="1"/>
          </p:cNvCxnSpPr>
          <p:nvPr/>
        </p:nvCxnSpPr>
        <p:spPr bwMode="auto">
          <a:xfrm>
            <a:off x="3656013" y="4203700"/>
            <a:ext cx="18288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941083" name="Oval 27"/>
          <p:cNvSpPr>
            <a:spLocks noChangeArrowheads="1"/>
          </p:cNvSpPr>
          <p:nvPr/>
        </p:nvSpPr>
        <p:spPr bwMode="auto">
          <a:xfrm>
            <a:off x="4113213" y="4935538"/>
            <a:ext cx="2193925" cy="731837"/>
          </a:xfrm>
          <a:prstGeom prst="ellipse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rgbClr val="000000"/>
                </a:solidFill>
              </a:rPr>
              <a:t>Audited by</a:t>
            </a:r>
          </a:p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rgbClr val="969696"/>
                </a:solidFill>
              </a:rPr>
              <a:t>AP </a:t>
            </a:r>
            <a:r>
              <a:rPr lang="en-US" sz="2400" b="1">
                <a:solidFill>
                  <a:srgbClr val="000000"/>
                </a:solidFill>
              </a:rPr>
              <a:t>and </a:t>
            </a:r>
            <a:r>
              <a:rPr lang="en-US" sz="2400" b="1">
                <a:solidFill>
                  <a:srgbClr val="CC0099"/>
                </a:solidFill>
              </a:rPr>
              <a:t>TDP</a:t>
            </a: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941084" name="Oval 28"/>
          <p:cNvSpPr>
            <a:spLocks noChangeArrowheads="1"/>
          </p:cNvSpPr>
          <p:nvPr/>
        </p:nvSpPr>
        <p:spPr bwMode="auto">
          <a:xfrm>
            <a:off x="1187450" y="3198813"/>
            <a:ext cx="3290888" cy="82232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rgbClr val="000000"/>
                </a:solidFill>
              </a:rPr>
              <a:t>Audited by</a:t>
            </a:r>
          </a:p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rgbClr val="FF9900"/>
                </a:solidFill>
              </a:rPr>
              <a:t>TOC</a:t>
            </a:r>
            <a:r>
              <a:rPr lang="en-US" sz="2400" b="1">
                <a:solidFill>
                  <a:srgbClr val="000000"/>
                </a:solidFill>
              </a:rPr>
              <a:t>,</a:t>
            </a:r>
            <a:r>
              <a:rPr lang="en-US" sz="2400" b="1">
                <a:solidFill>
                  <a:srgbClr val="FF9900"/>
                </a:solidFill>
              </a:rPr>
              <a:t> </a:t>
            </a:r>
            <a:r>
              <a:rPr lang="en-US" sz="2400" b="1">
                <a:solidFill>
                  <a:schemeClr val="hlink"/>
                </a:solidFill>
              </a:rPr>
              <a:t>STOT</a:t>
            </a:r>
            <a:r>
              <a:rPr lang="en-US" sz="2400" b="1">
                <a:solidFill>
                  <a:srgbClr val="000000"/>
                </a:solidFill>
              </a:rPr>
              <a:t>, and </a:t>
            </a:r>
            <a:r>
              <a:rPr lang="en-US" sz="2400" b="1">
                <a:solidFill>
                  <a:srgbClr val="969696"/>
                </a:solidFill>
              </a:rPr>
              <a:t>AP</a:t>
            </a: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941085" name="Oval 29"/>
          <p:cNvSpPr>
            <a:spLocks noChangeArrowheads="1"/>
          </p:cNvSpPr>
          <p:nvPr/>
        </p:nvSpPr>
        <p:spPr bwMode="auto">
          <a:xfrm>
            <a:off x="4660900" y="3198813"/>
            <a:ext cx="3290888" cy="82232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rgbClr val="000000"/>
                </a:solidFill>
              </a:rPr>
              <a:t>Audited by</a:t>
            </a:r>
          </a:p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rgbClr val="FF9900"/>
                </a:solidFill>
              </a:rPr>
              <a:t>TOC</a:t>
            </a:r>
            <a:r>
              <a:rPr lang="en-US" sz="2400" b="1">
                <a:solidFill>
                  <a:srgbClr val="000000"/>
                </a:solidFill>
              </a:rPr>
              <a:t>, </a:t>
            </a:r>
            <a:r>
              <a:rPr lang="en-US" sz="2400" b="1">
                <a:solidFill>
                  <a:schemeClr val="hlink"/>
                </a:solidFill>
              </a:rPr>
              <a:t>STOT</a:t>
            </a:r>
            <a:r>
              <a:rPr lang="en-US" sz="2400" b="1">
                <a:solidFill>
                  <a:srgbClr val="000000"/>
                </a:solidFill>
              </a:rPr>
              <a:t>, and </a:t>
            </a:r>
            <a:r>
              <a:rPr lang="en-US" sz="2400" b="1">
                <a:solidFill>
                  <a:srgbClr val="969696"/>
                </a:solidFill>
              </a:rPr>
              <a:t>AP</a:t>
            </a:r>
            <a:endParaRPr lang="en-US" sz="24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Audit Tests for the</a:t>
            </a:r>
            <a:br>
              <a:rPr lang="en-US"/>
            </a:br>
            <a:r>
              <a:rPr lang="en-US"/>
              <a:t>Acquisition and Payment Cycle</a:t>
            </a:r>
          </a:p>
        </p:txBody>
      </p:sp>
      <p:sp>
        <p:nvSpPr>
          <p:cNvPr id="944132" name="Text Box 4"/>
          <p:cNvSpPr txBox="1">
            <a:spLocks noChangeArrowheads="1"/>
          </p:cNvSpPr>
          <p:nvPr/>
        </p:nvSpPr>
        <p:spPr bwMode="auto">
          <a:xfrm>
            <a:off x="3656013" y="1919288"/>
            <a:ext cx="18288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80000"/>
              </a:lnSpc>
            </a:pPr>
            <a:r>
              <a:rPr lang="en-US" sz="2800"/>
              <a:t>Accounts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sz="2800"/>
              <a:t>Payable</a:t>
            </a:r>
          </a:p>
        </p:txBody>
      </p:sp>
      <p:sp>
        <p:nvSpPr>
          <p:cNvPr id="944133" name="Text Box 5"/>
          <p:cNvSpPr txBox="1">
            <a:spLocks noChangeArrowheads="1"/>
          </p:cNvSpPr>
          <p:nvPr/>
        </p:nvSpPr>
        <p:spPr bwMode="auto">
          <a:xfrm>
            <a:off x="7129463" y="1919288"/>
            <a:ext cx="18288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80000"/>
              </a:lnSpc>
            </a:pPr>
            <a:r>
              <a:rPr lang="en-US" sz="2800"/>
              <a:t>Acquisition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sz="2800"/>
              <a:t>Assets</a:t>
            </a:r>
          </a:p>
        </p:txBody>
      </p:sp>
      <p:sp>
        <p:nvSpPr>
          <p:cNvPr id="944134" name="Text Box 6"/>
          <p:cNvSpPr txBox="1">
            <a:spLocks noChangeArrowheads="1"/>
          </p:cNvSpPr>
          <p:nvPr/>
        </p:nvSpPr>
        <p:spPr bwMode="auto">
          <a:xfrm>
            <a:off x="6764338" y="4203700"/>
            <a:ext cx="12795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80000"/>
              </a:lnSpc>
            </a:pPr>
            <a:r>
              <a:rPr lang="en-US" sz="2800"/>
              <a:t>Ending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sz="2800"/>
              <a:t>balance</a:t>
            </a:r>
          </a:p>
        </p:txBody>
      </p:sp>
      <p:sp>
        <p:nvSpPr>
          <p:cNvPr id="944135" name="Text Box 7"/>
          <p:cNvSpPr txBox="1">
            <a:spLocks noChangeArrowheads="1"/>
          </p:cNvSpPr>
          <p:nvPr/>
        </p:nvSpPr>
        <p:spPr bwMode="auto">
          <a:xfrm>
            <a:off x="1187450" y="5757863"/>
            <a:ext cx="6764338" cy="7747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80000"/>
              </a:lnSpc>
            </a:pPr>
            <a:r>
              <a:rPr lang="en-US" sz="2800" b="1">
                <a:solidFill>
                  <a:srgbClr val="FF9900"/>
                </a:solidFill>
              </a:rPr>
              <a:t>TOC</a:t>
            </a:r>
            <a:r>
              <a:rPr lang="en-US" sz="2800" b="1"/>
              <a:t> </a:t>
            </a:r>
            <a:r>
              <a:rPr lang="en-US" sz="2800" b="1">
                <a:solidFill>
                  <a:srgbClr val="000000"/>
                </a:solidFill>
              </a:rPr>
              <a:t>+</a:t>
            </a:r>
            <a:r>
              <a:rPr lang="en-US" sz="2800" b="1"/>
              <a:t> </a:t>
            </a:r>
            <a:r>
              <a:rPr lang="en-US" sz="2800" b="1">
                <a:solidFill>
                  <a:schemeClr val="hlink"/>
                </a:solidFill>
              </a:rPr>
              <a:t>STOT</a:t>
            </a:r>
            <a:r>
              <a:rPr lang="en-US" sz="2800" b="1"/>
              <a:t> </a:t>
            </a:r>
            <a:r>
              <a:rPr lang="en-US" sz="2800" b="1">
                <a:solidFill>
                  <a:srgbClr val="000000"/>
                </a:solidFill>
              </a:rPr>
              <a:t>+</a:t>
            </a:r>
            <a:r>
              <a:rPr lang="en-US" sz="2800" b="1"/>
              <a:t> </a:t>
            </a:r>
            <a:r>
              <a:rPr lang="en-US" sz="2800" b="1">
                <a:solidFill>
                  <a:srgbClr val="969696"/>
                </a:solidFill>
              </a:rPr>
              <a:t>AP</a:t>
            </a:r>
            <a:r>
              <a:rPr lang="en-US" sz="2800" b="1"/>
              <a:t> </a:t>
            </a:r>
            <a:r>
              <a:rPr lang="en-US" sz="2800" b="1">
                <a:solidFill>
                  <a:srgbClr val="000000"/>
                </a:solidFill>
              </a:rPr>
              <a:t>+</a:t>
            </a:r>
            <a:r>
              <a:rPr lang="en-US" sz="2800" b="1"/>
              <a:t> </a:t>
            </a:r>
            <a:r>
              <a:rPr lang="en-US" sz="2800" b="1">
                <a:solidFill>
                  <a:srgbClr val="CC0099"/>
                </a:solidFill>
              </a:rPr>
              <a:t>TDP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sz="2800" b="1">
                <a:solidFill>
                  <a:srgbClr val="000000"/>
                </a:solidFill>
              </a:rPr>
              <a:t>= Sufficient competent evidence per GAAS</a:t>
            </a:r>
          </a:p>
        </p:txBody>
      </p:sp>
      <p:sp>
        <p:nvSpPr>
          <p:cNvPr id="944138" name="Text Box 10"/>
          <p:cNvSpPr txBox="1">
            <a:spLocks noChangeArrowheads="1"/>
          </p:cNvSpPr>
          <p:nvPr/>
        </p:nvSpPr>
        <p:spPr bwMode="auto">
          <a:xfrm>
            <a:off x="5392738" y="2559050"/>
            <a:ext cx="1828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80000"/>
              </a:lnSpc>
            </a:pPr>
            <a:r>
              <a:rPr lang="en-US" sz="2800"/>
              <a:t>Acquisition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sz="2800"/>
              <a:t>of assets</a:t>
            </a:r>
          </a:p>
        </p:txBody>
      </p:sp>
      <p:cxnSp>
        <p:nvCxnSpPr>
          <p:cNvPr id="944140" name="AutoShape 12"/>
          <p:cNvCxnSpPr>
            <a:cxnSpLocks noChangeShapeType="1"/>
          </p:cNvCxnSpPr>
          <p:nvPr/>
        </p:nvCxnSpPr>
        <p:spPr bwMode="auto">
          <a:xfrm>
            <a:off x="3656013" y="2649538"/>
            <a:ext cx="18288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944141" name="AutoShape 13"/>
          <p:cNvCxnSpPr>
            <a:cxnSpLocks noChangeShapeType="1"/>
          </p:cNvCxnSpPr>
          <p:nvPr/>
        </p:nvCxnSpPr>
        <p:spPr bwMode="auto">
          <a:xfrm>
            <a:off x="7129463" y="2649538"/>
            <a:ext cx="18288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944143" name="Line 15"/>
          <p:cNvSpPr>
            <a:spLocks noChangeShapeType="1"/>
          </p:cNvSpPr>
          <p:nvPr/>
        </p:nvSpPr>
        <p:spPr bwMode="auto">
          <a:xfrm>
            <a:off x="4570413" y="2649538"/>
            <a:ext cx="0" cy="22860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44144" name="Line 16"/>
          <p:cNvSpPr>
            <a:spLocks noChangeShapeType="1"/>
          </p:cNvSpPr>
          <p:nvPr/>
        </p:nvSpPr>
        <p:spPr bwMode="auto">
          <a:xfrm>
            <a:off x="8043863" y="2649538"/>
            <a:ext cx="0" cy="22860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944145" name="AutoShape 17"/>
          <p:cNvCxnSpPr>
            <a:cxnSpLocks noChangeShapeType="1"/>
          </p:cNvCxnSpPr>
          <p:nvPr/>
        </p:nvCxnSpPr>
        <p:spPr bwMode="auto">
          <a:xfrm>
            <a:off x="7129463" y="4203700"/>
            <a:ext cx="18288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944147" name="Line 19"/>
          <p:cNvSpPr>
            <a:spLocks noChangeShapeType="1"/>
          </p:cNvSpPr>
          <p:nvPr/>
        </p:nvSpPr>
        <p:spPr bwMode="auto">
          <a:xfrm flipH="1">
            <a:off x="4660900" y="2970213"/>
            <a:ext cx="731838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44148" name="Line 20"/>
          <p:cNvSpPr>
            <a:spLocks noChangeShapeType="1"/>
          </p:cNvSpPr>
          <p:nvPr/>
        </p:nvSpPr>
        <p:spPr bwMode="auto">
          <a:xfrm flipH="1">
            <a:off x="7219950" y="2970213"/>
            <a:ext cx="731838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44154" name="Oval 26"/>
          <p:cNvSpPr>
            <a:spLocks noChangeArrowheads="1"/>
          </p:cNvSpPr>
          <p:nvPr/>
        </p:nvSpPr>
        <p:spPr bwMode="auto">
          <a:xfrm>
            <a:off x="4660900" y="3289300"/>
            <a:ext cx="3290888" cy="82232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rgbClr val="000000"/>
                </a:solidFill>
              </a:rPr>
              <a:t>Audited by</a:t>
            </a:r>
          </a:p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rgbClr val="FF9900"/>
                </a:solidFill>
              </a:rPr>
              <a:t>TOC</a:t>
            </a:r>
            <a:r>
              <a:rPr lang="en-US" sz="2400" b="1">
                <a:solidFill>
                  <a:srgbClr val="000000"/>
                </a:solidFill>
              </a:rPr>
              <a:t>, </a:t>
            </a:r>
            <a:r>
              <a:rPr lang="en-US" sz="2400" b="1">
                <a:solidFill>
                  <a:schemeClr val="hlink"/>
                </a:solidFill>
              </a:rPr>
              <a:t>STOT</a:t>
            </a:r>
            <a:r>
              <a:rPr lang="en-US" sz="2400" b="1">
                <a:solidFill>
                  <a:srgbClr val="000000"/>
                </a:solidFill>
              </a:rPr>
              <a:t>, and </a:t>
            </a:r>
            <a:r>
              <a:rPr lang="en-US" sz="2400" b="1">
                <a:solidFill>
                  <a:srgbClr val="969696"/>
                </a:solidFill>
              </a:rPr>
              <a:t>AP</a:t>
            </a: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944155" name="Oval 27"/>
          <p:cNvSpPr>
            <a:spLocks noChangeArrowheads="1"/>
          </p:cNvSpPr>
          <p:nvPr/>
        </p:nvSpPr>
        <p:spPr bwMode="auto">
          <a:xfrm>
            <a:off x="6307138" y="4935538"/>
            <a:ext cx="2193925" cy="731837"/>
          </a:xfrm>
          <a:prstGeom prst="ellipse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rgbClr val="000000"/>
                </a:solidFill>
              </a:rPr>
              <a:t>Audited by</a:t>
            </a:r>
          </a:p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rgbClr val="969696"/>
                </a:solidFill>
              </a:rPr>
              <a:t>AP </a:t>
            </a:r>
            <a:r>
              <a:rPr lang="en-US" sz="2400" b="1">
                <a:solidFill>
                  <a:srgbClr val="000000"/>
                </a:solidFill>
              </a:rPr>
              <a:t>and </a:t>
            </a:r>
            <a:r>
              <a:rPr lang="en-US" sz="2400" b="1">
                <a:solidFill>
                  <a:srgbClr val="CC0099"/>
                </a:solidFill>
              </a:rPr>
              <a:t>TDP</a:t>
            </a:r>
            <a:endParaRPr lang="en-US" sz="24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Accounts in the Acquisition</a:t>
            </a:r>
            <a:br>
              <a:rPr lang="en-US"/>
            </a:br>
            <a:r>
              <a:rPr lang="en-US"/>
              <a:t>and Payment Cycle</a:t>
            </a:r>
          </a:p>
        </p:txBody>
      </p:sp>
      <p:sp>
        <p:nvSpPr>
          <p:cNvPr id="863240" name="Text Box 8"/>
          <p:cNvSpPr txBox="1">
            <a:spLocks noChangeArrowheads="1"/>
          </p:cNvSpPr>
          <p:nvPr/>
        </p:nvSpPr>
        <p:spPr bwMode="auto">
          <a:xfrm>
            <a:off x="90488" y="2192338"/>
            <a:ext cx="2376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95288">
              <a:lnSpc>
                <a:spcPct val="90000"/>
              </a:lnSpc>
            </a:pPr>
            <a:r>
              <a:rPr lang="en-US" sz="2400" b="1"/>
              <a:t>Cash in Bank</a:t>
            </a:r>
          </a:p>
        </p:txBody>
      </p:sp>
      <p:sp>
        <p:nvSpPr>
          <p:cNvPr id="863241" name="Line 9"/>
          <p:cNvSpPr>
            <a:spLocks noChangeShapeType="1"/>
          </p:cNvSpPr>
          <p:nvPr/>
        </p:nvSpPr>
        <p:spPr bwMode="auto">
          <a:xfrm>
            <a:off x="317500" y="255905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3242" name="Line 10"/>
          <p:cNvSpPr>
            <a:spLocks noChangeShapeType="1"/>
          </p:cNvSpPr>
          <p:nvPr/>
        </p:nvSpPr>
        <p:spPr bwMode="auto">
          <a:xfrm>
            <a:off x="1279525" y="2563813"/>
            <a:ext cx="0" cy="731837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3243" name="Text Box 11"/>
          <p:cNvSpPr txBox="1">
            <a:spLocks noChangeArrowheads="1"/>
          </p:cNvSpPr>
          <p:nvPr/>
        </p:nvSpPr>
        <p:spPr bwMode="auto">
          <a:xfrm>
            <a:off x="90488" y="3746500"/>
            <a:ext cx="23764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95288">
              <a:lnSpc>
                <a:spcPct val="90000"/>
              </a:lnSpc>
            </a:pPr>
            <a:r>
              <a:rPr lang="en-US" sz="2400" b="1"/>
              <a:t>Purchase Returns</a:t>
            </a:r>
          </a:p>
          <a:p>
            <a:pPr algn="ctr" defTabSz="395288">
              <a:lnSpc>
                <a:spcPct val="90000"/>
              </a:lnSpc>
            </a:pPr>
            <a:r>
              <a:rPr lang="en-US" sz="2400" b="1"/>
              <a:t>and Allowances</a:t>
            </a:r>
          </a:p>
        </p:txBody>
      </p:sp>
      <p:sp>
        <p:nvSpPr>
          <p:cNvPr id="863244" name="Text Box 12"/>
          <p:cNvSpPr txBox="1">
            <a:spLocks noChangeArrowheads="1"/>
          </p:cNvSpPr>
          <p:nvPr/>
        </p:nvSpPr>
        <p:spPr bwMode="auto">
          <a:xfrm>
            <a:off x="90488" y="5210175"/>
            <a:ext cx="23764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95288">
              <a:lnSpc>
                <a:spcPct val="90000"/>
              </a:lnSpc>
            </a:pPr>
            <a:r>
              <a:rPr lang="en-US" sz="2400" b="1"/>
              <a:t>Purchase</a:t>
            </a:r>
          </a:p>
          <a:p>
            <a:pPr algn="ctr" defTabSz="395288">
              <a:lnSpc>
                <a:spcPct val="90000"/>
              </a:lnSpc>
            </a:pPr>
            <a:r>
              <a:rPr lang="en-US" sz="2400" b="1"/>
              <a:t>Discounts</a:t>
            </a:r>
          </a:p>
        </p:txBody>
      </p:sp>
      <p:sp>
        <p:nvSpPr>
          <p:cNvPr id="863245" name="Text Box 13"/>
          <p:cNvSpPr txBox="1">
            <a:spLocks noChangeArrowheads="1"/>
          </p:cNvSpPr>
          <p:nvPr/>
        </p:nvSpPr>
        <p:spPr bwMode="auto">
          <a:xfrm>
            <a:off x="6854825" y="1919288"/>
            <a:ext cx="21939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95288">
              <a:lnSpc>
                <a:spcPct val="90000"/>
              </a:lnSpc>
            </a:pPr>
            <a:r>
              <a:rPr lang="en-US" sz="2400" b="1"/>
              <a:t>Raw Material</a:t>
            </a:r>
          </a:p>
          <a:p>
            <a:pPr algn="ctr" defTabSz="395288">
              <a:lnSpc>
                <a:spcPct val="90000"/>
              </a:lnSpc>
            </a:pPr>
            <a:r>
              <a:rPr lang="en-US" sz="2400" b="1"/>
              <a:t>Purchases</a:t>
            </a:r>
          </a:p>
        </p:txBody>
      </p:sp>
      <p:sp>
        <p:nvSpPr>
          <p:cNvPr id="863246" name="Text Box 14"/>
          <p:cNvSpPr txBox="1">
            <a:spLocks noChangeArrowheads="1"/>
          </p:cNvSpPr>
          <p:nvPr/>
        </p:nvSpPr>
        <p:spPr bwMode="auto">
          <a:xfrm>
            <a:off x="6854825" y="3746500"/>
            <a:ext cx="21939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95288">
              <a:lnSpc>
                <a:spcPct val="90000"/>
              </a:lnSpc>
            </a:pPr>
            <a:r>
              <a:rPr lang="en-US" sz="2400" b="1"/>
              <a:t>Property, Plant,</a:t>
            </a:r>
          </a:p>
          <a:p>
            <a:pPr algn="ctr" defTabSz="395288">
              <a:lnSpc>
                <a:spcPct val="90000"/>
              </a:lnSpc>
            </a:pPr>
            <a:r>
              <a:rPr lang="en-US" sz="2400" b="1"/>
              <a:t>and Equipment</a:t>
            </a:r>
          </a:p>
        </p:txBody>
      </p:sp>
      <p:sp>
        <p:nvSpPr>
          <p:cNvPr id="863247" name="Text Box 15"/>
          <p:cNvSpPr txBox="1">
            <a:spLocks noChangeArrowheads="1"/>
          </p:cNvSpPr>
          <p:nvPr/>
        </p:nvSpPr>
        <p:spPr bwMode="auto">
          <a:xfrm>
            <a:off x="6854825" y="5210175"/>
            <a:ext cx="21939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95288">
              <a:lnSpc>
                <a:spcPct val="90000"/>
              </a:lnSpc>
            </a:pPr>
            <a:r>
              <a:rPr lang="en-US" sz="2400" b="1"/>
              <a:t>Prepaid</a:t>
            </a:r>
          </a:p>
          <a:p>
            <a:pPr algn="ctr" defTabSz="395288">
              <a:lnSpc>
                <a:spcPct val="90000"/>
              </a:lnSpc>
            </a:pPr>
            <a:r>
              <a:rPr lang="en-US" sz="2400" b="1"/>
              <a:t>Expenses</a:t>
            </a:r>
          </a:p>
        </p:txBody>
      </p:sp>
      <p:sp>
        <p:nvSpPr>
          <p:cNvPr id="863248" name="Text Box 16"/>
          <p:cNvSpPr txBox="1">
            <a:spLocks noChangeArrowheads="1"/>
          </p:cNvSpPr>
          <p:nvPr/>
        </p:nvSpPr>
        <p:spPr bwMode="auto">
          <a:xfrm>
            <a:off x="2559050" y="2192338"/>
            <a:ext cx="4205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95288">
              <a:lnSpc>
                <a:spcPct val="90000"/>
              </a:lnSpc>
            </a:pPr>
            <a:r>
              <a:rPr lang="en-US" sz="2400" b="1"/>
              <a:t>Accounts Payable</a:t>
            </a:r>
          </a:p>
        </p:txBody>
      </p:sp>
      <p:sp>
        <p:nvSpPr>
          <p:cNvPr id="863249" name="Text Box 17"/>
          <p:cNvSpPr txBox="1">
            <a:spLocks noChangeArrowheads="1"/>
          </p:cNvSpPr>
          <p:nvPr/>
        </p:nvSpPr>
        <p:spPr bwMode="auto">
          <a:xfrm>
            <a:off x="2559050" y="2565400"/>
            <a:ext cx="4200525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defTabSz="395288">
              <a:lnSpc>
                <a:spcPct val="90000"/>
              </a:lnSpc>
            </a:pPr>
            <a:r>
              <a:rPr lang="en-US" sz="2400" b="1"/>
              <a:t>Cash					Acquisitions</a:t>
            </a:r>
          </a:p>
          <a:p>
            <a:pPr defTabSz="395288">
              <a:lnSpc>
                <a:spcPct val="90000"/>
              </a:lnSpc>
            </a:pPr>
            <a:r>
              <a:rPr lang="en-US" sz="2400" b="1"/>
              <a:t>disbursements		of goods and</a:t>
            </a:r>
          </a:p>
          <a:p>
            <a:pPr defTabSz="395288">
              <a:lnSpc>
                <a:spcPct val="90000"/>
              </a:lnSpc>
            </a:pPr>
            <a:r>
              <a:rPr lang="en-US" sz="2400" b="1"/>
              <a:t>						services</a:t>
            </a:r>
          </a:p>
          <a:p>
            <a:pPr defTabSz="395288">
              <a:lnSpc>
                <a:spcPct val="90000"/>
              </a:lnSpc>
            </a:pPr>
            <a:endParaRPr lang="en-US" sz="2400" b="1"/>
          </a:p>
          <a:p>
            <a:pPr defTabSz="395288">
              <a:lnSpc>
                <a:spcPct val="90000"/>
              </a:lnSpc>
            </a:pPr>
            <a:r>
              <a:rPr lang="en-US" sz="2400" b="1"/>
              <a:t>Purchase</a:t>
            </a:r>
          </a:p>
          <a:p>
            <a:pPr defTabSz="395288">
              <a:lnSpc>
                <a:spcPct val="90000"/>
              </a:lnSpc>
            </a:pPr>
            <a:r>
              <a:rPr lang="en-US" sz="2400" b="1"/>
              <a:t>returns and</a:t>
            </a:r>
          </a:p>
          <a:p>
            <a:pPr defTabSz="395288">
              <a:lnSpc>
                <a:spcPct val="90000"/>
              </a:lnSpc>
            </a:pPr>
            <a:r>
              <a:rPr lang="en-US" sz="2400" b="1"/>
              <a:t>allowances</a:t>
            </a:r>
          </a:p>
          <a:p>
            <a:pPr defTabSz="395288">
              <a:lnSpc>
                <a:spcPct val="90000"/>
              </a:lnSpc>
            </a:pPr>
            <a:endParaRPr lang="en-US" sz="2400" b="1"/>
          </a:p>
          <a:p>
            <a:pPr defTabSz="395288">
              <a:lnSpc>
                <a:spcPct val="90000"/>
              </a:lnSpc>
            </a:pPr>
            <a:r>
              <a:rPr lang="en-US" sz="2400" b="1"/>
              <a:t>Purchase</a:t>
            </a:r>
          </a:p>
          <a:p>
            <a:pPr defTabSz="395288">
              <a:lnSpc>
                <a:spcPct val="90000"/>
              </a:lnSpc>
            </a:pPr>
            <a:r>
              <a:rPr lang="en-US" sz="2400" b="1"/>
              <a:t>discounts</a:t>
            </a:r>
          </a:p>
        </p:txBody>
      </p:sp>
      <p:sp>
        <p:nvSpPr>
          <p:cNvPr id="863250" name="Line 18"/>
          <p:cNvSpPr>
            <a:spLocks noChangeShapeType="1"/>
          </p:cNvSpPr>
          <p:nvPr/>
        </p:nvSpPr>
        <p:spPr bwMode="auto">
          <a:xfrm>
            <a:off x="1279525" y="5940425"/>
            <a:ext cx="0" cy="547688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3251" name="Line 19"/>
          <p:cNvSpPr>
            <a:spLocks noChangeShapeType="1"/>
          </p:cNvSpPr>
          <p:nvPr/>
        </p:nvSpPr>
        <p:spPr bwMode="auto">
          <a:xfrm>
            <a:off x="382588" y="594042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3252" name="Line 20"/>
          <p:cNvSpPr>
            <a:spLocks noChangeShapeType="1"/>
          </p:cNvSpPr>
          <p:nvPr/>
        </p:nvSpPr>
        <p:spPr bwMode="auto">
          <a:xfrm>
            <a:off x="90488" y="4478338"/>
            <a:ext cx="22860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3253" name="Line 21"/>
          <p:cNvSpPr>
            <a:spLocks noChangeShapeType="1"/>
          </p:cNvSpPr>
          <p:nvPr/>
        </p:nvSpPr>
        <p:spPr bwMode="auto">
          <a:xfrm>
            <a:off x="1279525" y="4478338"/>
            <a:ext cx="0" cy="639762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3254" name="Line 22"/>
          <p:cNvSpPr>
            <a:spLocks noChangeShapeType="1"/>
          </p:cNvSpPr>
          <p:nvPr/>
        </p:nvSpPr>
        <p:spPr bwMode="auto">
          <a:xfrm>
            <a:off x="6764338" y="4478338"/>
            <a:ext cx="22860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3255" name="Line 23"/>
          <p:cNvSpPr>
            <a:spLocks noChangeShapeType="1"/>
          </p:cNvSpPr>
          <p:nvPr/>
        </p:nvSpPr>
        <p:spPr bwMode="auto">
          <a:xfrm>
            <a:off x="7951788" y="4478338"/>
            <a:ext cx="0" cy="639762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3256" name="Line 24"/>
          <p:cNvSpPr>
            <a:spLocks noChangeShapeType="1"/>
          </p:cNvSpPr>
          <p:nvPr/>
        </p:nvSpPr>
        <p:spPr bwMode="auto">
          <a:xfrm>
            <a:off x="7951788" y="2559050"/>
            <a:ext cx="0" cy="731838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3257" name="Line 25"/>
          <p:cNvSpPr>
            <a:spLocks noChangeShapeType="1"/>
          </p:cNvSpPr>
          <p:nvPr/>
        </p:nvSpPr>
        <p:spPr bwMode="auto">
          <a:xfrm>
            <a:off x="7037388" y="255905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3258" name="Line 26"/>
          <p:cNvSpPr>
            <a:spLocks noChangeShapeType="1"/>
          </p:cNvSpPr>
          <p:nvPr/>
        </p:nvSpPr>
        <p:spPr bwMode="auto">
          <a:xfrm>
            <a:off x="7037388" y="594042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3260" name="Line 28"/>
          <p:cNvSpPr>
            <a:spLocks noChangeShapeType="1"/>
          </p:cNvSpPr>
          <p:nvPr/>
        </p:nvSpPr>
        <p:spPr bwMode="auto">
          <a:xfrm>
            <a:off x="7951788" y="5940425"/>
            <a:ext cx="0" cy="547688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3261" name="Line 29"/>
          <p:cNvSpPr>
            <a:spLocks noChangeShapeType="1"/>
          </p:cNvSpPr>
          <p:nvPr/>
        </p:nvSpPr>
        <p:spPr bwMode="auto">
          <a:xfrm>
            <a:off x="2665413" y="2559050"/>
            <a:ext cx="4022725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3262" name="Line 30"/>
          <p:cNvSpPr>
            <a:spLocks noChangeShapeType="1"/>
          </p:cNvSpPr>
          <p:nvPr/>
        </p:nvSpPr>
        <p:spPr bwMode="auto">
          <a:xfrm>
            <a:off x="4660900" y="2559050"/>
            <a:ext cx="0" cy="36576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3263" name="Line 31"/>
          <p:cNvSpPr>
            <a:spLocks noChangeShapeType="1"/>
          </p:cNvSpPr>
          <p:nvPr/>
        </p:nvSpPr>
        <p:spPr bwMode="auto">
          <a:xfrm flipH="1">
            <a:off x="1644650" y="2959100"/>
            <a:ext cx="914400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3264" name="Line 32"/>
          <p:cNvSpPr>
            <a:spLocks noChangeShapeType="1"/>
          </p:cNvSpPr>
          <p:nvPr/>
        </p:nvSpPr>
        <p:spPr bwMode="auto">
          <a:xfrm flipH="1">
            <a:off x="1644650" y="4648200"/>
            <a:ext cx="914400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863265" name="AutoShape 33"/>
          <p:cNvCxnSpPr>
            <a:cxnSpLocks noChangeShapeType="1"/>
          </p:cNvCxnSpPr>
          <p:nvPr/>
        </p:nvCxnSpPr>
        <p:spPr bwMode="auto">
          <a:xfrm rot="5400000">
            <a:off x="2231231" y="5303044"/>
            <a:ext cx="420688" cy="1644650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</p:cxnSp>
      <p:sp>
        <p:nvSpPr>
          <p:cNvPr id="863266" name="Line 34"/>
          <p:cNvSpPr>
            <a:spLocks noChangeShapeType="1"/>
          </p:cNvSpPr>
          <p:nvPr/>
        </p:nvSpPr>
        <p:spPr bwMode="auto">
          <a:xfrm flipH="1">
            <a:off x="6735763" y="2960688"/>
            <a:ext cx="914400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863267" name="AutoShape 35"/>
          <p:cNvCxnSpPr>
            <a:cxnSpLocks noChangeShapeType="1"/>
          </p:cNvCxnSpPr>
          <p:nvPr/>
        </p:nvCxnSpPr>
        <p:spPr bwMode="auto">
          <a:xfrm rot="16200000" flipH="1">
            <a:off x="6311900" y="3411538"/>
            <a:ext cx="914400" cy="1828800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</p:cxnSp>
      <p:cxnSp>
        <p:nvCxnSpPr>
          <p:cNvPr id="863268" name="AutoShape 36"/>
          <p:cNvCxnSpPr>
            <a:cxnSpLocks noChangeShapeType="1"/>
          </p:cNvCxnSpPr>
          <p:nvPr/>
        </p:nvCxnSpPr>
        <p:spPr bwMode="auto">
          <a:xfrm rot="16200000" flipH="1">
            <a:off x="5357019" y="3918744"/>
            <a:ext cx="2376488" cy="2286000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  <p:transition>
    <p:wipe dir="d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7213" y="2284413"/>
            <a:ext cx="5484812" cy="914400"/>
          </a:xfrm>
        </p:spPr>
        <p:txBody>
          <a:bodyPr wrap="none" anchor="t"/>
          <a:lstStyle/>
          <a:p>
            <a:r>
              <a:rPr lang="en-US" b="1"/>
              <a:t>End of Chapter 18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Accounts in the Acquisition</a:t>
            </a:r>
            <a:br>
              <a:rPr lang="en-US"/>
            </a:br>
            <a:r>
              <a:rPr lang="en-US"/>
              <a:t>and Payment Cycle</a:t>
            </a:r>
          </a:p>
        </p:txBody>
      </p:sp>
      <p:sp>
        <p:nvSpPr>
          <p:cNvPr id="913411" name="Text Box 3"/>
          <p:cNvSpPr txBox="1">
            <a:spLocks noChangeArrowheads="1"/>
          </p:cNvSpPr>
          <p:nvPr/>
        </p:nvSpPr>
        <p:spPr bwMode="auto">
          <a:xfrm>
            <a:off x="3046413" y="1644650"/>
            <a:ext cx="2495550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2400" b="1"/>
              <a:t>Accounts Payable</a:t>
            </a:r>
          </a:p>
        </p:txBody>
      </p:sp>
      <p:sp>
        <p:nvSpPr>
          <p:cNvPr id="913412" name="Text Box 4"/>
          <p:cNvSpPr txBox="1">
            <a:spLocks noChangeArrowheads="1"/>
          </p:cNvSpPr>
          <p:nvPr/>
        </p:nvSpPr>
        <p:spPr bwMode="auto">
          <a:xfrm>
            <a:off x="4130675" y="2009775"/>
            <a:ext cx="1828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450850" eaLnBrk="0" hangingPunct="0">
              <a:lnSpc>
                <a:spcPct val="90000"/>
              </a:lnSpc>
            </a:pPr>
            <a:r>
              <a:rPr lang="en-US" sz="2400" b="1"/>
              <a:t>Acquisitions</a:t>
            </a:r>
          </a:p>
          <a:p>
            <a:pPr defTabSz="450850" eaLnBrk="0" hangingPunct="0">
              <a:lnSpc>
                <a:spcPct val="90000"/>
              </a:lnSpc>
            </a:pPr>
            <a:r>
              <a:rPr lang="en-US" sz="2400" b="1"/>
              <a:t>of goods and</a:t>
            </a:r>
          </a:p>
          <a:p>
            <a:pPr defTabSz="450850" eaLnBrk="0" hangingPunct="0">
              <a:lnSpc>
                <a:spcPct val="90000"/>
              </a:lnSpc>
            </a:pPr>
            <a:r>
              <a:rPr lang="en-US" sz="2400" b="1"/>
              <a:t>services</a:t>
            </a:r>
          </a:p>
        </p:txBody>
      </p:sp>
      <p:sp>
        <p:nvSpPr>
          <p:cNvPr id="913413" name="Line 5"/>
          <p:cNvSpPr>
            <a:spLocks noChangeShapeType="1"/>
          </p:cNvSpPr>
          <p:nvPr/>
        </p:nvSpPr>
        <p:spPr bwMode="auto">
          <a:xfrm>
            <a:off x="2647950" y="1982788"/>
            <a:ext cx="3290888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3414" name="Line 6"/>
          <p:cNvSpPr>
            <a:spLocks noChangeShapeType="1"/>
          </p:cNvSpPr>
          <p:nvPr/>
        </p:nvSpPr>
        <p:spPr bwMode="auto">
          <a:xfrm>
            <a:off x="4113213" y="1982788"/>
            <a:ext cx="0" cy="1096962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3415" name="Text Box 7"/>
          <p:cNvSpPr txBox="1">
            <a:spLocks noChangeArrowheads="1"/>
          </p:cNvSpPr>
          <p:nvPr/>
        </p:nvSpPr>
        <p:spPr bwMode="auto">
          <a:xfrm>
            <a:off x="90488" y="3262313"/>
            <a:ext cx="2193925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2400" b="1"/>
              <a:t>Manufacturing</a:t>
            </a:r>
          </a:p>
          <a:p>
            <a:pPr algn="ctr" eaLnBrk="0" hangingPunct="0">
              <a:lnSpc>
                <a:spcPct val="90000"/>
              </a:lnSpc>
            </a:pPr>
            <a:r>
              <a:rPr lang="en-US" sz="2400" b="1"/>
              <a:t>Expense Control</a:t>
            </a:r>
          </a:p>
        </p:txBody>
      </p:sp>
      <p:sp>
        <p:nvSpPr>
          <p:cNvPr id="913416" name="Line 8"/>
          <p:cNvSpPr>
            <a:spLocks noChangeShapeType="1"/>
          </p:cNvSpPr>
          <p:nvPr/>
        </p:nvSpPr>
        <p:spPr bwMode="auto">
          <a:xfrm>
            <a:off x="90488" y="3930650"/>
            <a:ext cx="22860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3417" name="Line 9"/>
          <p:cNvSpPr>
            <a:spLocks noChangeShapeType="1"/>
          </p:cNvSpPr>
          <p:nvPr/>
        </p:nvSpPr>
        <p:spPr bwMode="auto">
          <a:xfrm>
            <a:off x="1187450" y="3930650"/>
            <a:ext cx="0" cy="2651125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3418" name="Text Box 10"/>
          <p:cNvSpPr txBox="1">
            <a:spLocks noChangeArrowheads="1"/>
          </p:cNvSpPr>
          <p:nvPr/>
        </p:nvSpPr>
        <p:spPr bwMode="auto">
          <a:xfrm>
            <a:off x="6032500" y="3271838"/>
            <a:ext cx="2193925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2400" b="1"/>
              <a:t>Administrative</a:t>
            </a:r>
          </a:p>
          <a:p>
            <a:pPr algn="ctr" eaLnBrk="0" hangingPunct="0">
              <a:lnSpc>
                <a:spcPct val="90000"/>
              </a:lnSpc>
            </a:pPr>
            <a:r>
              <a:rPr lang="en-US" sz="2400" b="1"/>
              <a:t>Expense Control</a:t>
            </a:r>
          </a:p>
        </p:txBody>
      </p:sp>
      <p:sp>
        <p:nvSpPr>
          <p:cNvPr id="913419" name="Line 11"/>
          <p:cNvSpPr>
            <a:spLocks noChangeShapeType="1"/>
          </p:cNvSpPr>
          <p:nvPr/>
        </p:nvSpPr>
        <p:spPr bwMode="auto">
          <a:xfrm>
            <a:off x="5995988" y="3930650"/>
            <a:ext cx="22860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3420" name="Line 12"/>
          <p:cNvSpPr>
            <a:spLocks noChangeShapeType="1"/>
          </p:cNvSpPr>
          <p:nvPr/>
        </p:nvSpPr>
        <p:spPr bwMode="auto">
          <a:xfrm>
            <a:off x="7129463" y="3930650"/>
            <a:ext cx="0" cy="2651125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3421" name="Text Box 13"/>
          <p:cNvSpPr txBox="1">
            <a:spLocks noChangeArrowheads="1"/>
          </p:cNvSpPr>
          <p:nvPr/>
        </p:nvSpPr>
        <p:spPr bwMode="auto">
          <a:xfrm>
            <a:off x="1189038" y="3930650"/>
            <a:ext cx="1649412" cy="274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>
              <a:lnSpc>
                <a:spcPct val="90000"/>
              </a:lnSpc>
            </a:pPr>
            <a:r>
              <a:rPr lang="en-US" sz="2400" b="1"/>
              <a:t>Subsidiary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accounts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Repair and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  maint.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Taxes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Supplies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Freight in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Utilities</a:t>
            </a:r>
            <a:endParaRPr lang="en-US" sz="2400" b="1" u="sng"/>
          </a:p>
        </p:txBody>
      </p:sp>
      <p:sp>
        <p:nvSpPr>
          <p:cNvPr id="913422" name="Text Box 14"/>
          <p:cNvSpPr txBox="1">
            <a:spLocks noChangeArrowheads="1"/>
          </p:cNvSpPr>
          <p:nvPr/>
        </p:nvSpPr>
        <p:spPr bwMode="auto">
          <a:xfrm>
            <a:off x="3001963" y="3267075"/>
            <a:ext cx="2193925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2400" b="1"/>
              <a:t>Selling Expense</a:t>
            </a:r>
          </a:p>
          <a:p>
            <a:pPr algn="ctr" eaLnBrk="0" hangingPunct="0">
              <a:lnSpc>
                <a:spcPct val="90000"/>
              </a:lnSpc>
            </a:pPr>
            <a:r>
              <a:rPr lang="en-US" sz="2400" b="1"/>
              <a:t>Control</a:t>
            </a:r>
          </a:p>
        </p:txBody>
      </p:sp>
      <p:sp>
        <p:nvSpPr>
          <p:cNvPr id="913423" name="Text Box 15"/>
          <p:cNvSpPr txBox="1">
            <a:spLocks noChangeArrowheads="1"/>
          </p:cNvSpPr>
          <p:nvPr/>
        </p:nvSpPr>
        <p:spPr bwMode="auto">
          <a:xfrm>
            <a:off x="4092575" y="3930650"/>
            <a:ext cx="237490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>
              <a:lnSpc>
                <a:spcPct val="90000"/>
              </a:lnSpc>
            </a:pPr>
            <a:r>
              <a:rPr lang="en-US" sz="2400" b="1"/>
              <a:t>Subsidiary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accounts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Commissions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Travel expense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Delivery expense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Repairs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Advertising</a:t>
            </a:r>
            <a:endParaRPr lang="en-US" sz="2400" b="1" u="sng"/>
          </a:p>
        </p:txBody>
      </p:sp>
      <p:sp>
        <p:nvSpPr>
          <p:cNvPr id="913424" name="Text Box 16"/>
          <p:cNvSpPr txBox="1">
            <a:spLocks noChangeArrowheads="1"/>
          </p:cNvSpPr>
          <p:nvPr/>
        </p:nvSpPr>
        <p:spPr bwMode="auto">
          <a:xfrm>
            <a:off x="7129463" y="3930650"/>
            <a:ext cx="1919287" cy="274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>
              <a:lnSpc>
                <a:spcPct val="90000"/>
              </a:lnSpc>
            </a:pPr>
            <a:r>
              <a:rPr lang="en-US" sz="2400" b="1"/>
              <a:t>Subsidiary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Accounts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Supplies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Officers’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   travel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Legal fees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Auditing fees</a:t>
            </a:r>
          </a:p>
          <a:p>
            <a:pPr eaLnBrk="0" hangingPunct="0">
              <a:lnSpc>
                <a:spcPct val="90000"/>
              </a:lnSpc>
            </a:pPr>
            <a:r>
              <a:rPr lang="en-US" sz="2400" b="1"/>
              <a:t>Taxes</a:t>
            </a:r>
            <a:endParaRPr lang="en-US" sz="2400" b="1" u="sng"/>
          </a:p>
        </p:txBody>
      </p:sp>
      <p:sp>
        <p:nvSpPr>
          <p:cNvPr id="913426" name="Line 18"/>
          <p:cNvSpPr>
            <a:spLocks noChangeShapeType="1"/>
          </p:cNvSpPr>
          <p:nvPr/>
        </p:nvSpPr>
        <p:spPr bwMode="auto">
          <a:xfrm>
            <a:off x="2905125" y="3930650"/>
            <a:ext cx="2651125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3427" name="Line 19"/>
          <p:cNvSpPr>
            <a:spLocks noChangeShapeType="1"/>
          </p:cNvSpPr>
          <p:nvPr/>
        </p:nvSpPr>
        <p:spPr bwMode="auto">
          <a:xfrm>
            <a:off x="4113213" y="3930650"/>
            <a:ext cx="0" cy="2651125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913428" name="AutoShape 20"/>
          <p:cNvCxnSpPr>
            <a:cxnSpLocks noChangeShapeType="1"/>
          </p:cNvCxnSpPr>
          <p:nvPr/>
        </p:nvCxnSpPr>
        <p:spPr bwMode="auto">
          <a:xfrm rot="16200000">
            <a:off x="1356519" y="1674019"/>
            <a:ext cx="2286000" cy="3748088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</p:cxnSp>
      <p:sp>
        <p:nvSpPr>
          <p:cNvPr id="913429" name="Line 21"/>
          <p:cNvSpPr>
            <a:spLocks noChangeShapeType="1"/>
          </p:cNvSpPr>
          <p:nvPr/>
        </p:nvSpPr>
        <p:spPr bwMode="auto">
          <a:xfrm flipV="1">
            <a:off x="5665788" y="2814638"/>
            <a:ext cx="0" cy="1703387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913430" name="AutoShape 22"/>
          <p:cNvCxnSpPr>
            <a:cxnSpLocks noChangeShapeType="1"/>
          </p:cNvCxnSpPr>
          <p:nvPr/>
        </p:nvCxnSpPr>
        <p:spPr bwMode="auto">
          <a:xfrm rot="5400000" flipH="1">
            <a:off x="5965825" y="2381250"/>
            <a:ext cx="2741613" cy="2741613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</p:cxnSp>
      <p:sp>
        <p:nvSpPr>
          <p:cNvPr id="913431" name="Line 23"/>
          <p:cNvSpPr>
            <a:spLocks noChangeShapeType="1"/>
          </p:cNvSpPr>
          <p:nvPr/>
        </p:nvSpPr>
        <p:spPr bwMode="auto">
          <a:xfrm>
            <a:off x="1238250" y="4608513"/>
            <a:ext cx="1487488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3432" name="Line 24"/>
          <p:cNvSpPr>
            <a:spLocks noChangeShapeType="1"/>
          </p:cNvSpPr>
          <p:nvPr/>
        </p:nvSpPr>
        <p:spPr bwMode="auto">
          <a:xfrm>
            <a:off x="4157663" y="4606925"/>
            <a:ext cx="1470025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13433" name="Line 25"/>
          <p:cNvSpPr>
            <a:spLocks noChangeShapeType="1"/>
          </p:cNvSpPr>
          <p:nvPr/>
        </p:nvSpPr>
        <p:spPr bwMode="auto">
          <a:xfrm>
            <a:off x="7175500" y="4606925"/>
            <a:ext cx="1470025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2</a:t>
            </a:r>
          </a:p>
        </p:txBody>
      </p:sp>
      <p:sp>
        <p:nvSpPr>
          <p:cNvPr id="697347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Describe the business functions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and the related documents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and records in the acquisition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and payment cycle.</a:t>
            </a:r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Classes of Transactions</a:t>
            </a:r>
            <a:br>
              <a:rPr lang="en-US"/>
            </a:br>
            <a:r>
              <a:rPr lang="en-US"/>
              <a:t>and Accounts</a:t>
            </a:r>
          </a:p>
        </p:txBody>
      </p:sp>
      <p:sp>
        <p:nvSpPr>
          <p:cNvPr id="914435" name="WordArt 3"/>
          <p:cNvSpPr>
            <a:spLocks noChangeArrowheads="1" noChangeShapeType="1" noTextEdit="1"/>
          </p:cNvSpPr>
          <p:nvPr/>
        </p:nvSpPr>
        <p:spPr bwMode="auto">
          <a:xfrm>
            <a:off x="3473450" y="1827213"/>
            <a:ext cx="2193925" cy="639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latin typeface="Times New Roman"/>
                <a:cs typeface="Times New Roman"/>
              </a:rPr>
              <a:t>Acquisitions</a:t>
            </a:r>
          </a:p>
        </p:txBody>
      </p:sp>
      <p:sp>
        <p:nvSpPr>
          <p:cNvPr id="914437" name="Text Box 5"/>
          <p:cNvSpPr txBox="1">
            <a:spLocks noChangeArrowheads="1"/>
          </p:cNvSpPr>
          <p:nvPr/>
        </p:nvSpPr>
        <p:spPr bwMode="auto">
          <a:xfrm>
            <a:off x="1552575" y="2741613"/>
            <a:ext cx="6035675" cy="347345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en-US"/>
              <a:t>Inventory</a:t>
            </a:r>
          </a:p>
          <a:p>
            <a:pPr algn="ctr"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en-US"/>
              <a:t>Property, plant, and equipment</a:t>
            </a:r>
          </a:p>
          <a:p>
            <a:pPr algn="ctr"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en-US"/>
              <a:t>Prepaid expenses</a:t>
            </a:r>
          </a:p>
          <a:p>
            <a:pPr algn="ctr"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en-US"/>
              <a:t>Leasehold improvements</a:t>
            </a:r>
          </a:p>
          <a:p>
            <a:pPr algn="ctr"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en-US"/>
              <a:t>Accounts payable</a:t>
            </a:r>
          </a:p>
          <a:p>
            <a:pPr algn="ctr"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en-US"/>
              <a:t>Manufacturing expenses</a:t>
            </a:r>
          </a:p>
          <a:p>
            <a:pPr algn="ctr">
              <a:buClr>
                <a:srgbClr val="FFFF00"/>
              </a:buClr>
              <a:buSzPct val="75000"/>
              <a:buFont typeface="Wingdings" pitchFamily="2" charset="2"/>
              <a:buNone/>
            </a:pPr>
            <a:r>
              <a:rPr lang="en-US"/>
              <a:t>Selling and administrative expenses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4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4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14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4435" grpId="0" animBg="1"/>
      <p:bldP spid="914437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Classes of Transactions</a:t>
            </a:r>
            <a:br>
              <a:rPr lang="en-US"/>
            </a:br>
            <a:r>
              <a:rPr lang="en-US"/>
              <a:t>and Accounts</a:t>
            </a:r>
          </a:p>
        </p:txBody>
      </p:sp>
      <p:sp>
        <p:nvSpPr>
          <p:cNvPr id="876551" name="WordArt 2055"/>
          <p:cNvSpPr>
            <a:spLocks noChangeArrowheads="1" noChangeShapeType="1" noTextEdit="1"/>
          </p:cNvSpPr>
          <p:nvPr/>
        </p:nvSpPr>
        <p:spPr bwMode="auto">
          <a:xfrm>
            <a:off x="2741613" y="1897063"/>
            <a:ext cx="3656012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Cash Disbursements</a:t>
            </a:r>
          </a:p>
        </p:txBody>
      </p:sp>
      <p:sp>
        <p:nvSpPr>
          <p:cNvPr id="876552" name="Text Box 2056"/>
          <p:cNvSpPr txBox="1">
            <a:spLocks noChangeArrowheads="1"/>
          </p:cNvSpPr>
          <p:nvPr/>
        </p:nvSpPr>
        <p:spPr bwMode="auto">
          <a:xfrm>
            <a:off x="1184275" y="2741613"/>
            <a:ext cx="6764338" cy="15541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Cash in bank (from cash disbursements)</a:t>
            </a:r>
          </a:p>
          <a:p>
            <a:pPr algn="ctr"/>
            <a:r>
              <a:rPr lang="en-US"/>
              <a:t>Accounts payable</a:t>
            </a:r>
          </a:p>
          <a:p>
            <a:pPr algn="ctr"/>
            <a:r>
              <a:rPr lang="en-US"/>
              <a:t>Purchase discounts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76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6552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Business Functions</a:t>
            </a:r>
            <a:br>
              <a:rPr lang="en-US"/>
            </a:br>
            <a:r>
              <a:rPr lang="en-US"/>
              <a:t>in the Cycle</a:t>
            </a:r>
          </a:p>
        </p:txBody>
      </p:sp>
      <p:sp>
        <p:nvSpPr>
          <p:cNvPr id="868355" name="Text Box 3"/>
          <p:cNvSpPr txBox="1">
            <a:spLocks noChangeArrowheads="1"/>
          </p:cNvSpPr>
          <p:nvPr/>
        </p:nvSpPr>
        <p:spPr bwMode="auto">
          <a:xfrm>
            <a:off x="547688" y="2284413"/>
            <a:ext cx="8043862" cy="822325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i="1"/>
              <a:t>Processing Purchase Orders</a:t>
            </a:r>
          </a:p>
        </p:txBody>
      </p:sp>
      <p:sp>
        <p:nvSpPr>
          <p:cNvPr id="868356" name="Text Box 4"/>
          <p:cNvSpPr txBox="1">
            <a:spLocks noChangeArrowheads="1"/>
          </p:cNvSpPr>
          <p:nvPr/>
        </p:nvSpPr>
        <p:spPr bwMode="auto">
          <a:xfrm>
            <a:off x="547688" y="3381375"/>
            <a:ext cx="8043862" cy="822325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i="1"/>
              <a:t>Receiving Goods and Services</a:t>
            </a:r>
          </a:p>
        </p:txBody>
      </p:sp>
      <p:sp>
        <p:nvSpPr>
          <p:cNvPr id="868357" name="Text Box 5"/>
          <p:cNvSpPr txBox="1">
            <a:spLocks noChangeArrowheads="1"/>
          </p:cNvSpPr>
          <p:nvPr/>
        </p:nvSpPr>
        <p:spPr bwMode="auto">
          <a:xfrm>
            <a:off x="547688" y="4478338"/>
            <a:ext cx="8043862" cy="82232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i="1"/>
              <a:t>Recognizing the Liability</a:t>
            </a:r>
          </a:p>
        </p:txBody>
      </p:sp>
      <p:sp>
        <p:nvSpPr>
          <p:cNvPr id="868358" name="Text Box 6"/>
          <p:cNvSpPr txBox="1">
            <a:spLocks noChangeArrowheads="1"/>
          </p:cNvSpPr>
          <p:nvPr/>
        </p:nvSpPr>
        <p:spPr bwMode="auto">
          <a:xfrm>
            <a:off x="547688" y="5575300"/>
            <a:ext cx="8043862" cy="822325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69696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i="1"/>
              <a:t>Processing and Recording Cash Disbursements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68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86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868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868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8355" grpId="0" animBg="1" autoUpdateAnimBg="0"/>
      <p:bldP spid="868356" grpId="0" animBg="1" autoUpdateAnimBg="0"/>
      <p:bldP spid="868357" grpId="0" animBg="1" autoUpdateAnimBg="0"/>
      <p:bldP spid="868358" grpId="0" animBg="1" autoUpdateAnimBg="0"/>
    </p:bldLst>
  </p:timing>
</p:sld>
</file>

<file path=ppt/theme/theme1.xml><?xml version="1.0" encoding="utf-8"?>
<a:theme xmlns:a="http://schemas.openxmlformats.org/drawingml/2006/main" name="Blends">
  <a:themeElements>
    <a:clrScheme name="Blends 4">
      <a:dk1>
        <a:srgbClr val="000094"/>
      </a:dk1>
      <a:lt1>
        <a:srgbClr val="FFFFFF"/>
      </a:lt1>
      <a:dk2>
        <a:srgbClr val="0000CC"/>
      </a:dk2>
      <a:lt2>
        <a:srgbClr val="FFFFCC"/>
      </a:lt2>
      <a:accent1>
        <a:srgbClr val="3193FF"/>
      </a:accent1>
      <a:accent2>
        <a:srgbClr val="9900FF"/>
      </a:accent2>
      <a:accent3>
        <a:srgbClr val="AAAAE2"/>
      </a:accent3>
      <a:accent4>
        <a:srgbClr val="DADADA"/>
      </a:accent4>
      <a:accent5>
        <a:srgbClr val="ADC8FF"/>
      </a:accent5>
      <a:accent6>
        <a:srgbClr val="8A00E7"/>
      </a:accent6>
      <a:hlink>
        <a:srgbClr val="FF3399"/>
      </a:hlink>
      <a:folHlink>
        <a:srgbClr val="FFCC00"/>
      </a:folHlink>
    </a:clrScheme>
    <a:fontScheme name="Blend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3920</TotalTime>
  <Words>1044</Words>
  <Application>Microsoft PowerPoint</Application>
  <PresentationFormat>On-screen Show (4:3)</PresentationFormat>
  <Paragraphs>318</Paragraphs>
  <Slides>40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Times New Roman</vt:lpstr>
      <vt:lpstr>Tahoma</vt:lpstr>
      <vt:lpstr>Wingdings</vt:lpstr>
      <vt:lpstr>Blends</vt:lpstr>
      <vt:lpstr>Audit of the Acquisition and Payment Cycle</vt:lpstr>
      <vt:lpstr>Learning Objective 1</vt:lpstr>
      <vt:lpstr>Transactions in the Acquisition and Payment Cycle</vt:lpstr>
      <vt:lpstr>Accounts in the Acquisition and Payment Cycle</vt:lpstr>
      <vt:lpstr>Accounts in the Acquisition and Payment Cycle</vt:lpstr>
      <vt:lpstr>Learning Objective 2</vt:lpstr>
      <vt:lpstr>Classes of Transactions and Accounts</vt:lpstr>
      <vt:lpstr>Classes of Transactions and Accounts</vt:lpstr>
      <vt:lpstr>Business Functions in the Cycle</vt:lpstr>
      <vt:lpstr>Related Documents and Reports</vt:lpstr>
      <vt:lpstr>Related Documents and Reports</vt:lpstr>
      <vt:lpstr>Related Documents and Reports</vt:lpstr>
      <vt:lpstr>Learning Objective 3</vt:lpstr>
      <vt:lpstr>How E-Commerce Affects the Acquisition and Payment Cycle</vt:lpstr>
      <vt:lpstr>How E-Commerce Affects the Acquisition and Payment Cycle</vt:lpstr>
      <vt:lpstr>Learning Objective 4</vt:lpstr>
      <vt:lpstr>Methodology for Designing Tests of Balances – Accounts Receivable</vt:lpstr>
      <vt:lpstr>Methodology for Designing Tests of Balances – Accounts Receivable</vt:lpstr>
      <vt:lpstr>Understand Internal Control</vt:lpstr>
      <vt:lpstr>Assess Planned Control Risk</vt:lpstr>
      <vt:lpstr>Evaluate Cost-Benefit of Testing Controls</vt:lpstr>
      <vt:lpstr>Controls and Substantive Tests of Transactions for Acquisitions</vt:lpstr>
      <vt:lpstr>Controls and Substantive Tests of Transactions for Cash Disbursements</vt:lpstr>
      <vt:lpstr>Learning Objective 5</vt:lpstr>
      <vt:lpstr>Methodology for Designing Tests of Details of Balances for A/P</vt:lpstr>
      <vt:lpstr>Methodology for Designing Tests of Details of Balances for A/P</vt:lpstr>
      <vt:lpstr>Methodology for Designing Tests of Details of Balances for A/P</vt:lpstr>
      <vt:lpstr>Learning Objective 6</vt:lpstr>
      <vt:lpstr>Analytical Procedures for the Acquisition and Payment Cycle</vt:lpstr>
      <vt:lpstr>Analytical Procedures for the Acquisition and Payment Cycle</vt:lpstr>
      <vt:lpstr>Learning Objective 7</vt:lpstr>
      <vt:lpstr>Out-of-Period Liability Tests</vt:lpstr>
      <vt:lpstr>Out-of-Period Liability Tests</vt:lpstr>
      <vt:lpstr>Cutoff Tests</vt:lpstr>
      <vt:lpstr>Learning Objective 8</vt:lpstr>
      <vt:lpstr>Reliability of Evidence</vt:lpstr>
      <vt:lpstr>Sample Size</vt:lpstr>
      <vt:lpstr>Types of Audit Tests for the Acquisition and Payment Cycle</vt:lpstr>
      <vt:lpstr>Types of Audit Tests for the Acquisition and Payment Cycle</vt:lpstr>
      <vt:lpstr>End of Chapter 18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 of the Acquisition and Payment Cycle</dc:title>
  <dc:subject>Auditing and Assurance Services 9/e</dc:subject>
  <dc:creator>Olga Quintana</dc:creator>
  <cp:lastModifiedBy>Subur Harahap</cp:lastModifiedBy>
  <cp:revision>195</cp:revision>
  <cp:lastPrinted>2000-01-04T21:14:28Z</cp:lastPrinted>
  <dcterms:created xsi:type="dcterms:W3CDTF">1999-11-19T19:43:43Z</dcterms:created>
  <dcterms:modified xsi:type="dcterms:W3CDTF">2014-05-16T08:39:43Z</dcterms:modified>
</cp:coreProperties>
</file>