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45"/>
  </p:notesMasterIdLst>
  <p:handoutMasterIdLst>
    <p:handoutMasterId r:id="rId46"/>
  </p:handoutMasterIdLst>
  <p:sldIdLst>
    <p:sldId id="708" r:id="rId2"/>
    <p:sldId id="945" r:id="rId3"/>
    <p:sldId id="940" r:id="rId4"/>
    <p:sldId id="985" r:id="rId5"/>
    <p:sldId id="957" r:id="rId6"/>
    <p:sldId id="952" r:id="rId7"/>
    <p:sldId id="740" r:id="rId8"/>
    <p:sldId id="958" r:id="rId9"/>
    <p:sldId id="741" r:id="rId10"/>
    <p:sldId id="986" r:id="rId11"/>
    <p:sldId id="987" r:id="rId12"/>
    <p:sldId id="898" r:id="rId13"/>
    <p:sldId id="964" r:id="rId14"/>
    <p:sldId id="988" r:id="rId15"/>
    <p:sldId id="989" r:id="rId16"/>
    <p:sldId id="963" r:id="rId17"/>
    <p:sldId id="742" r:id="rId18"/>
    <p:sldId id="990" r:id="rId19"/>
    <p:sldId id="991" r:id="rId20"/>
    <p:sldId id="992" r:id="rId21"/>
    <p:sldId id="993" r:id="rId22"/>
    <p:sldId id="994" r:id="rId23"/>
    <p:sldId id="995" r:id="rId24"/>
    <p:sldId id="934" r:id="rId25"/>
    <p:sldId id="971" r:id="rId26"/>
    <p:sldId id="974" r:id="rId27"/>
    <p:sldId id="975" r:id="rId28"/>
    <p:sldId id="976" r:id="rId29"/>
    <p:sldId id="977" r:id="rId30"/>
    <p:sldId id="978" r:id="rId31"/>
    <p:sldId id="935" r:id="rId32"/>
    <p:sldId id="979" r:id="rId33"/>
    <p:sldId id="980" r:id="rId34"/>
    <p:sldId id="997" r:id="rId35"/>
    <p:sldId id="998" r:id="rId36"/>
    <p:sldId id="981" r:id="rId37"/>
    <p:sldId id="936" r:id="rId38"/>
    <p:sldId id="1000" r:id="rId39"/>
    <p:sldId id="1001" r:id="rId40"/>
    <p:sldId id="1002" r:id="rId41"/>
    <p:sldId id="1003" r:id="rId42"/>
    <p:sldId id="999" r:id="rId43"/>
    <p:sldId id="933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CC0099"/>
    <a:srgbClr val="FFFF00"/>
    <a:srgbClr val="33CC33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148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869363"/>
            <a:ext cx="5484813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000"/>
              <a:t>©2003 Prentice Hall Business Publishing, </a:t>
            </a:r>
            <a:r>
              <a:rPr lang="en-US" sz="1000" i="1"/>
              <a:t>Auditing and Assurance Services</a:t>
            </a:r>
            <a:r>
              <a:rPr lang="en-US" sz="1000"/>
              <a:t> </a:t>
            </a:r>
            <a:r>
              <a:rPr lang="en-US" sz="1000" i="1"/>
              <a:t>9/e,</a:t>
            </a:r>
            <a:r>
              <a:rPr lang="en-US" sz="1000"/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22988" y="8866188"/>
            <a:ext cx="6397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000"/>
              <a:t>20 - </a:t>
            </a:r>
            <a:fld id="{C4ADBA18-C8D2-4B61-B895-F8829E6B3A82}" type="slidenum">
              <a:rPr lang="en-US" sz="1000"/>
              <a:pPr algn="r" eaLnBrk="0" hangingPunct="0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756A2A5E-951B-4A51-97EA-2F88D8F978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617091-F6E9-4F0C-9EBC-85F5089F4AC8}" type="slidenum">
              <a:rPr lang="en-US"/>
              <a:pPr/>
              <a:t>5</a:t>
            </a:fld>
            <a:endParaRPr lang="en-US"/>
          </a:p>
        </p:txBody>
      </p:sp>
      <p:sp>
        <p:nvSpPr>
          <p:cNvPr id="945154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4515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34D8F-C843-4BC0-BF62-43178B1594E1}" type="slidenum">
              <a:rPr lang="en-US"/>
              <a:pPr/>
              <a:t>26</a:t>
            </a:fld>
            <a:endParaRPr lang="en-US"/>
          </a:p>
        </p:txBody>
      </p:sp>
      <p:sp>
        <p:nvSpPr>
          <p:cNvPr id="97587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5875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F05AA3-3DB8-49D4-8227-C7B90D6790C3}" type="slidenum">
              <a:rPr lang="en-US"/>
              <a:pPr/>
              <a:t>32</a:t>
            </a:fld>
            <a:endParaRPr lang="en-US"/>
          </a:p>
        </p:txBody>
      </p:sp>
      <p:sp>
        <p:nvSpPr>
          <p:cNvPr id="98201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201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11422C-F5D1-4DF7-B3E4-A4628A1104E7}" type="slidenum">
              <a:rPr lang="en-US"/>
              <a:pPr/>
              <a:t>33</a:t>
            </a:fld>
            <a:endParaRPr lang="en-US"/>
          </a:p>
        </p:txBody>
      </p:sp>
      <p:sp>
        <p:nvSpPr>
          <p:cNvPr id="98406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4067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FDB2C7-FD0D-48DA-A8F2-97DFDA559E19}" type="slidenum">
              <a:rPr lang="en-US"/>
              <a:pPr/>
              <a:t>36</a:t>
            </a:fld>
            <a:endParaRPr lang="en-US"/>
          </a:p>
        </p:txBody>
      </p:sp>
      <p:sp>
        <p:nvSpPr>
          <p:cNvPr id="9861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611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D5D70B-7301-4D1F-83DD-3B0561077EE9}" type="slidenum">
              <a:rPr lang="en-US"/>
              <a:pPr/>
              <a:t>6</a:t>
            </a:fld>
            <a:endParaRPr lang="en-US"/>
          </a:p>
        </p:txBody>
      </p:sp>
      <p:sp>
        <p:nvSpPr>
          <p:cNvPr id="934914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3491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61C3C-47B5-4718-A30F-DD39EE5AEEC2}" type="slidenum">
              <a:rPr lang="en-US"/>
              <a:pPr/>
              <a:t>8</a:t>
            </a:fld>
            <a:endParaRPr lang="en-US"/>
          </a:p>
        </p:txBody>
      </p:sp>
      <p:sp>
        <p:nvSpPr>
          <p:cNvPr id="947202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4720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6BDAC6-F0E3-4FAB-8E88-0B64ADE0BB21}" type="slidenum">
              <a:rPr lang="en-US"/>
              <a:pPr/>
              <a:t>13</a:t>
            </a:fld>
            <a:endParaRPr lang="en-US"/>
          </a:p>
        </p:txBody>
      </p:sp>
      <p:sp>
        <p:nvSpPr>
          <p:cNvPr id="95846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846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C1DDCF-AF1C-4011-8C06-1C8E8E1C7FAC}" type="slidenum">
              <a:rPr lang="en-US"/>
              <a:pPr/>
              <a:t>14</a:t>
            </a:fld>
            <a:endParaRPr lang="en-US"/>
          </a:p>
        </p:txBody>
      </p:sp>
      <p:sp>
        <p:nvSpPr>
          <p:cNvPr id="99840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840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722F90-5554-4FF1-A4AA-384D53CBB26C}" type="slidenum">
              <a:rPr lang="en-US"/>
              <a:pPr/>
              <a:t>15</a:t>
            </a:fld>
            <a:endParaRPr lang="en-US"/>
          </a:p>
        </p:txBody>
      </p:sp>
      <p:sp>
        <p:nvSpPr>
          <p:cNvPr id="100045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045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3CED47-6126-420D-A549-A9D17D62217F}" type="slidenum">
              <a:rPr lang="en-US"/>
              <a:pPr/>
              <a:t>16</a:t>
            </a:fld>
            <a:endParaRPr lang="en-US"/>
          </a:p>
        </p:txBody>
      </p:sp>
      <p:sp>
        <p:nvSpPr>
          <p:cNvPr id="956418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5641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57B4B6-7DB9-4F15-BEFD-0EC3B7A38C6F}" type="slidenum">
              <a:rPr lang="en-US"/>
              <a:pPr/>
              <a:t>21</a:t>
            </a:fld>
            <a:endParaRPr lang="en-US"/>
          </a:p>
        </p:txBody>
      </p:sp>
      <p:sp>
        <p:nvSpPr>
          <p:cNvPr id="100557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557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ECA3DB-9509-4BD4-B680-BA5DEB60A804}" type="slidenum">
              <a:rPr lang="en-US"/>
              <a:pPr/>
              <a:t>23</a:t>
            </a:fld>
            <a:endParaRPr lang="en-US"/>
          </a:p>
        </p:txBody>
      </p:sp>
      <p:sp>
        <p:nvSpPr>
          <p:cNvPr id="10086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864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817" name="Rectangle 17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8" name="Rectangle 18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9" name="Rectangle 19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0" name="Rectangle 20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1" name="Rectangle 21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2" name="Rectangle 22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3" name="Rectangle 23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4" name="Text Box 24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6825" name="Rectangle 25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20 - </a:t>
            </a:r>
            <a:fld id="{A89E361C-3DD9-4BF7-9950-34CC2183931B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365125"/>
            <a:ext cx="2055813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365125"/>
            <a:ext cx="6018212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2009775"/>
            <a:ext cx="40370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2009775"/>
            <a:ext cx="40370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F96">
                <a:gamma/>
                <a:shade val="46275"/>
                <a:invGamma/>
              </a:srgbClr>
            </a:gs>
            <a:gs pos="50000">
              <a:srgbClr val="007F96"/>
            </a:gs>
            <a:gs pos="100000">
              <a:srgbClr val="007F9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ltGray">
          <a:xfrm>
            <a:off x="547688" y="1311275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ltGray">
          <a:xfrm>
            <a:off x="179388" y="1447800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gray">
          <a:xfrm>
            <a:off x="83185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gray">
          <a:xfrm>
            <a:off x="442913" y="15541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12813" y="3651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2009775"/>
            <a:ext cx="82264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5792" name="Rectangle 16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20 - </a:t>
            </a:r>
            <a:fld id="{4E066ACE-244A-4C57-B5E1-A9DABF78ED27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644650" y="1644650"/>
            <a:ext cx="5849938" cy="1462088"/>
          </a:xfrm>
          <a:noFill/>
          <a:ln/>
        </p:spPr>
        <p:txBody>
          <a:bodyPr wrap="none" anchor="t"/>
          <a:lstStyle/>
          <a:p>
            <a:r>
              <a:rPr lang="en-US" b="1"/>
              <a:t>Audit of the Inventory</a:t>
            </a:r>
            <a:br>
              <a:rPr lang="en-US" b="1"/>
            </a:br>
            <a:r>
              <a:rPr lang="en-US" b="1"/>
              <a:t>and Warehousing Cycle</a:t>
            </a:r>
          </a:p>
        </p:txBody>
      </p:sp>
      <p:sp>
        <p:nvSpPr>
          <p:cNvPr id="66253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</p:spPr>
        <p:txBody>
          <a:bodyPr wrap="none"/>
          <a:lstStyle/>
          <a:p>
            <a:r>
              <a:rPr lang="en-US" b="1"/>
              <a:t>Chapter 20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of Inventory</a:t>
            </a:r>
          </a:p>
        </p:txBody>
      </p:sp>
      <p:sp>
        <p:nvSpPr>
          <p:cNvPr id="995331" name="Text Box 3"/>
          <p:cNvSpPr txBox="1">
            <a:spLocks noChangeArrowheads="1"/>
          </p:cNvSpPr>
          <p:nvPr/>
        </p:nvSpPr>
        <p:spPr bwMode="auto">
          <a:xfrm>
            <a:off x="455613" y="2741613"/>
            <a:ext cx="3838575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Acquire and record</a:t>
            </a:r>
          </a:p>
          <a:p>
            <a:pPr algn="ctr"/>
            <a:r>
              <a:rPr lang="en-US"/>
              <a:t>raw materials, labor,</a:t>
            </a:r>
          </a:p>
          <a:p>
            <a:pPr algn="ctr"/>
            <a:r>
              <a:rPr lang="en-US"/>
              <a:t>and overhead.</a:t>
            </a:r>
          </a:p>
        </p:txBody>
      </p:sp>
      <p:sp>
        <p:nvSpPr>
          <p:cNvPr id="995332" name="Text Box 4"/>
          <p:cNvSpPr txBox="1">
            <a:spLocks noChangeArrowheads="1"/>
          </p:cNvSpPr>
          <p:nvPr/>
        </p:nvSpPr>
        <p:spPr bwMode="auto">
          <a:xfrm>
            <a:off x="455613" y="4570413"/>
            <a:ext cx="38385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Internally transfer</a:t>
            </a:r>
          </a:p>
          <a:p>
            <a:pPr algn="ctr"/>
            <a:r>
              <a:rPr lang="en-US"/>
              <a:t>assets and costs.</a:t>
            </a:r>
          </a:p>
        </p:txBody>
      </p:sp>
      <p:sp>
        <p:nvSpPr>
          <p:cNvPr id="995333" name="Text Box 5"/>
          <p:cNvSpPr txBox="1">
            <a:spLocks noChangeArrowheads="1"/>
          </p:cNvSpPr>
          <p:nvPr/>
        </p:nvSpPr>
        <p:spPr bwMode="auto">
          <a:xfrm>
            <a:off x="455613" y="2009775"/>
            <a:ext cx="38385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i="1"/>
              <a:t>Part of audit</a:t>
            </a:r>
          </a:p>
        </p:txBody>
      </p:sp>
      <p:sp>
        <p:nvSpPr>
          <p:cNvPr id="995334" name="Text Box 6"/>
          <p:cNvSpPr txBox="1">
            <a:spLocks noChangeArrowheads="1"/>
          </p:cNvSpPr>
          <p:nvPr/>
        </p:nvSpPr>
        <p:spPr bwMode="auto">
          <a:xfrm>
            <a:off x="4843463" y="2009775"/>
            <a:ext cx="38385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i="1"/>
              <a:t>Cycle in which tested</a:t>
            </a:r>
          </a:p>
        </p:txBody>
      </p:sp>
      <p:sp>
        <p:nvSpPr>
          <p:cNvPr id="995335" name="Text Box 7"/>
          <p:cNvSpPr txBox="1">
            <a:spLocks noChangeArrowheads="1"/>
          </p:cNvSpPr>
          <p:nvPr/>
        </p:nvSpPr>
        <p:spPr bwMode="auto">
          <a:xfrm>
            <a:off x="4843463" y="2741613"/>
            <a:ext cx="3838575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Acquisition and</a:t>
            </a:r>
          </a:p>
          <a:p>
            <a:pPr algn="ctr"/>
            <a:r>
              <a:rPr lang="en-US"/>
              <a:t>payment plus</a:t>
            </a:r>
          </a:p>
          <a:p>
            <a:pPr algn="ctr"/>
            <a:r>
              <a:rPr lang="en-US"/>
              <a:t>payroll and personnel</a:t>
            </a:r>
          </a:p>
        </p:txBody>
      </p:sp>
      <p:sp>
        <p:nvSpPr>
          <p:cNvPr id="995336" name="Text Box 8"/>
          <p:cNvSpPr txBox="1">
            <a:spLocks noChangeArrowheads="1"/>
          </p:cNvSpPr>
          <p:nvPr/>
        </p:nvSpPr>
        <p:spPr bwMode="auto">
          <a:xfrm>
            <a:off x="4843463" y="4570413"/>
            <a:ext cx="38385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Inventory and</a:t>
            </a:r>
          </a:p>
          <a:p>
            <a:pPr algn="ctr"/>
            <a:r>
              <a:rPr lang="en-US"/>
              <a:t>warehousing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5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9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9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9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95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5331" grpId="0" animBg="1" autoUpdateAnimBg="0"/>
      <p:bldP spid="995332" grpId="0" animBg="1" autoUpdateAnimBg="0"/>
      <p:bldP spid="995333" grpId="0" autoUpdateAnimBg="0"/>
      <p:bldP spid="995334" grpId="0" autoUpdateAnimBg="0"/>
      <p:bldP spid="995335" grpId="0" animBg="1" autoUpdateAnimBg="0"/>
      <p:bldP spid="99533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of Inventory</a:t>
            </a:r>
          </a:p>
        </p:txBody>
      </p:sp>
      <p:sp>
        <p:nvSpPr>
          <p:cNvPr id="996355" name="Text Box 3"/>
          <p:cNvSpPr txBox="1">
            <a:spLocks noChangeArrowheads="1"/>
          </p:cNvSpPr>
          <p:nvPr/>
        </p:nvSpPr>
        <p:spPr bwMode="auto">
          <a:xfrm>
            <a:off x="455613" y="2741613"/>
            <a:ext cx="3838575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Ship goods and record</a:t>
            </a:r>
          </a:p>
          <a:p>
            <a:pPr algn="ctr"/>
            <a:r>
              <a:rPr lang="en-US"/>
              <a:t>revenue and costs.</a:t>
            </a:r>
          </a:p>
        </p:txBody>
      </p:sp>
      <p:sp>
        <p:nvSpPr>
          <p:cNvPr id="996356" name="Text Box 4"/>
          <p:cNvSpPr txBox="1">
            <a:spLocks noChangeArrowheads="1"/>
          </p:cNvSpPr>
          <p:nvPr/>
        </p:nvSpPr>
        <p:spPr bwMode="auto">
          <a:xfrm>
            <a:off x="455613" y="4021138"/>
            <a:ext cx="3838575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Physically observe</a:t>
            </a:r>
          </a:p>
          <a:p>
            <a:pPr algn="ctr"/>
            <a:r>
              <a:rPr lang="en-US"/>
              <a:t>inventory.</a:t>
            </a:r>
          </a:p>
        </p:txBody>
      </p:sp>
      <p:sp>
        <p:nvSpPr>
          <p:cNvPr id="996357" name="Text Box 5"/>
          <p:cNvSpPr txBox="1">
            <a:spLocks noChangeArrowheads="1"/>
          </p:cNvSpPr>
          <p:nvPr/>
        </p:nvSpPr>
        <p:spPr bwMode="auto">
          <a:xfrm>
            <a:off x="455613" y="5300663"/>
            <a:ext cx="3838575" cy="1096962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Price and compile</a:t>
            </a:r>
          </a:p>
          <a:p>
            <a:pPr algn="ctr"/>
            <a:r>
              <a:rPr lang="en-US"/>
              <a:t>inventory.</a:t>
            </a:r>
          </a:p>
        </p:txBody>
      </p:sp>
      <p:sp>
        <p:nvSpPr>
          <p:cNvPr id="996358" name="Text Box 6"/>
          <p:cNvSpPr txBox="1">
            <a:spLocks noChangeArrowheads="1"/>
          </p:cNvSpPr>
          <p:nvPr/>
        </p:nvSpPr>
        <p:spPr bwMode="auto">
          <a:xfrm>
            <a:off x="4843463" y="2009775"/>
            <a:ext cx="38385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i="1"/>
              <a:t>Cycle in which tested</a:t>
            </a:r>
          </a:p>
        </p:txBody>
      </p:sp>
      <p:sp>
        <p:nvSpPr>
          <p:cNvPr id="996359" name="Text Box 7"/>
          <p:cNvSpPr txBox="1">
            <a:spLocks noChangeArrowheads="1"/>
          </p:cNvSpPr>
          <p:nvPr/>
        </p:nvSpPr>
        <p:spPr bwMode="auto">
          <a:xfrm>
            <a:off x="455613" y="2009775"/>
            <a:ext cx="38385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i="1"/>
              <a:t>Part of audit</a:t>
            </a:r>
          </a:p>
        </p:txBody>
      </p:sp>
      <p:sp>
        <p:nvSpPr>
          <p:cNvPr id="996360" name="Text Box 8"/>
          <p:cNvSpPr txBox="1">
            <a:spLocks noChangeArrowheads="1"/>
          </p:cNvSpPr>
          <p:nvPr/>
        </p:nvSpPr>
        <p:spPr bwMode="auto">
          <a:xfrm>
            <a:off x="4843463" y="2741613"/>
            <a:ext cx="3838575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Sales and</a:t>
            </a:r>
          </a:p>
          <a:p>
            <a:pPr algn="ctr"/>
            <a:r>
              <a:rPr lang="en-US"/>
              <a:t>collection</a:t>
            </a:r>
          </a:p>
        </p:txBody>
      </p:sp>
      <p:sp>
        <p:nvSpPr>
          <p:cNvPr id="996361" name="Text Box 9"/>
          <p:cNvSpPr txBox="1">
            <a:spLocks noChangeArrowheads="1"/>
          </p:cNvSpPr>
          <p:nvPr/>
        </p:nvSpPr>
        <p:spPr bwMode="auto">
          <a:xfrm>
            <a:off x="4843463" y="4021138"/>
            <a:ext cx="3838575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Inventory and</a:t>
            </a:r>
          </a:p>
          <a:p>
            <a:pPr algn="ctr"/>
            <a:r>
              <a:rPr lang="en-US"/>
              <a:t>warehousing</a:t>
            </a:r>
          </a:p>
        </p:txBody>
      </p:sp>
      <p:sp>
        <p:nvSpPr>
          <p:cNvPr id="996363" name="Text Box 11"/>
          <p:cNvSpPr txBox="1">
            <a:spLocks noChangeArrowheads="1"/>
          </p:cNvSpPr>
          <p:nvPr/>
        </p:nvSpPr>
        <p:spPr bwMode="auto">
          <a:xfrm>
            <a:off x="4843463" y="5300663"/>
            <a:ext cx="3838575" cy="1096962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Inventory and</a:t>
            </a:r>
          </a:p>
          <a:p>
            <a:pPr algn="ctr"/>
            <a:r>
              <a:rPr lang="en-US"/>
              <a:t>warehousing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9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9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96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9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6355" grpId="0" animBg="1" autoUpdateAnimBg="0"/>
      <p:bldP spid="996356" grpId="0" animBg="1" autoUpdateAnimBg="0"/>
      <p:bldP spid="996357" grpId="0" animBg="1" autoUpdateAnimBg="0"/>
      <p:bldP spid="996360" grpId="0" animBg="1" autoUpdateAnimBg="0"/>
      <p:bldP spid="996361" grpId="0" animBg="1" autoUpdateAnimBg="0"/>
      <p:bldP spid="996363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86221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Design and perform audit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tests of cost accounting.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51" name="Rectangle 10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Accounting Controls</a:t>
            </a:r>
          </a:p>
        </p:txBody>
      </p:sp>
      <p:sp>
        <p:nvSpPr>
          <p:cNvPr id="957443" name="Text Box 1027"/>
          <p:cNvSpPr txBox="1">
            <a:spLocks noChangeArrowheads="1"/>
          </p:cNvSpPr>
          <p:nvPr/>
        </p:nvSpPr>
        <p:spPr bwMode="auto">
          <a:xfrm>
            <a:off x="1827213" y="5210175"/>
            <a:ext cx="54848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buClr>
                <a:srgbClr val="FFCC00"/>
              </a:buClr>
            </a:pPr>
            <a:r>
              <a:rPr lang="en-US"/>
              <a:t>2. Controls over the related costs</a:t>
            </a:r>
          </a:p>
        </p:txBody>
      </p:sp>
      <p:sp>
        <p:nvSpPr>
          <p:cNvPr id="957444" name="Rectangle 1028"/>
          <p:cNvSpPr>
            <a:spLocks noChangeArrowheads="1"/>
          </p:cNvSpPr>
          <p:nvPr/>
        </p:nvSpPr>
        <p:spPr bwMode="auto">
          <a:xfrm>
            <a:off x="1827213" y="2284413"/>
            <a:ext cx="54848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 eaLnBrk="0" hangingPunct="0"/>
            <a:r>
              <a:rPr lang="en-US"/>
              <a:t>1. Physical Controls</a:t>
            </a:r>
          </a:p>
        </p:txBody>
      </p:sp>
      <p:sp>
        <p:nvSpPr>
          <p:cNvPr id="957445" name="Text Box 1029"/>
          <p:cNvSpPr txBox="1">
            <a:spLocks noChangeArrowheads="1"/>
          </p:cNvSpPr>
          <p:nvPr/>
        </p:nvSpPr>
        <p:spPr bwMode="auto">
          <a:xfrm>
            <a:off x="639763" y="4021138"/>
            <a:ext cx="2741612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Raw materials</a:t>
            </a:r>
          </a:p>
        </p:txBody>
      </p:sp>
      <p:sp>
        <p:nvSpPr>
          <p:cNvPr id="957446" name="Text Box 1030"/>
          <p:cNvSpPr txBox="1">
            <a:spLocks noChangeArrowheads="1"/>
          </p:cNvSpPr>
          <p:nvPr/>
        </p:nvSpPr>
        <p:spPr bwMode="auto">
          <a:xfrm>
            <a:off x="4113213" y="4021138"/>
            <a:ext cx="914400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WIP</a:t>
            </a:r>
          </a:p>
        </p:txBody>
      </p:sp>
      <p:sp>
        <p:nvSpPr>
          <p:cNvPr id="957447" name="Text Box 1031"/>
          <p:cNvSpPr txBox="1">
            <a:spLocks noChangeArrowheads="1"/>
          </p:cNvSpPr>
          <p:nvPr/>
        </p:nvSpPr>
        <p:spPr bwMode="auto">
          <a:xfrm>
            <a:off x="5757863" y="4021138"/>
            <a:ext cx="2741612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Finished goods</a:t>
            </a:r>
          </a:p>
        </p:txBody>
      </p:sp>
      <p:sp>
        <p:nvSpPr>
          <p:cNvPr id="957452" name="WordArt 1036"/>
          <p:cNvSpPr>
            <a:spLocks noChangeArrowheads="1" noChangeShapeType="1" noTextEdit="1"/>
          </p:cNvSpPr>
          <p:nvPr/>
        </p:nvSpPr>
        <p:spPr bwMode="auto">
          <a:xfrm>
            <a:off x="4113213" y="3341688"/>
            <a:ext cx="91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over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5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5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5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5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5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95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43" grpId="0" animBg="1" autoUpdateAnimBg="0"/>
      <p:bldP spid="957444" grpId="0" animBg="1" autoUpdateAnimBg="0"/>
      <p:bldP spid="957445" grpId="0" animBg="1" autoUpdateAnimBg="0"/>
      <p:bldP spid="957446" grpId="0" animBg="1" autoUpdateAnimBg="0"/>
      <p:bldP spid="957447" grpId="0" animBg="1" autoUpdateAnimBg="0"/>
      <p:bldP spid="9574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38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Methodology for Designing Controls and Substantive Tests</a:t>
            </a:r>
          </a:p>
        </p:txBody>
      </p:sp>
      <p:sp>
        <p:nvSpPr>
          <p:cNvPr id="997379" name="Text Box 3"/>
          <p:cNvSpPr txBox="1">
            <a:spLocks noChangeArrowheads="1"/>
          </p:cNvSpPr>
          <p:nvPr/>
        </p:nvSpPr>
        <p:spPr bwMode="auto">
          <a:xfrm>
            <a:off x="2009775" y="1827213"/>
            <a:ext cx="5119688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Understand internal control –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cost accounting system.</a:t>
            </a:r>
          </a:p>
        </p:txBody>
      </p:sp>
      <p:sp>
        <p:nvSpPr>
          <p:cNvPr id="997380" name="Text Box 4"/>
          <p:cNvSpPr txBox="1">
            <a:spLocks noChangeArrowheads="1"/>
          </p:cNvSpPr>
          <p:nvPr/>
        </p:nvSpPr>
        <p:spPr bwMode="auto">
          <a:xfrm>
            <a:off x="2009775" y="3289300"/>
            <a:ext cx="5119688" cy="10969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Assess planned control risk –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cost accounting system.</a:t>
            </a:r>
          </a:p>
        </p:txBody>
      </p:sp>
      <p:cxnSp>
        <p:nvCxnSpPr>
          <p:cNvPr id="997381" name="AutoShape 5"/>
          <p:cNvCxnSpPr>
            <a:cxnSpLocks noChangeShapeType="1"/>
            <a:stCxn id="997379" idx="2"/>
            <a:endCxn id="997380" idx="0"/>
          </p:cNvCxnSpPr>
          <p:nvPr/>
        </p:nvCxnSpPr>
        <p:spPr bwMode="auto">
          <a:xfrm>
            <a:off x="4570413" y="2924175"/>
            <a:ext cx="0" cy="36512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sp>
        <p:nvSpPr>
          <p:cNvPr id="997382" name="Text Box 6"/>
          <p:cNvSpPr txBox="1">
            <a:spLocks noChangeArrowheads="1"/>
          </p:cNvSpPr>
          <p:nvPr/>
        </p:nvSpPr>
        <p:spPr bwMode="auto">
          <a:xfrm>
            <a:off x="2009775" y="4752975"/>
            <a:ext cx="3656013" cy="1096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Evaluate cost-benefit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of testing controls.</a:t>
            </a:r>
          </a:p>
        </p:txBody>
      </p:sp>
      <p:sp>
        <p:nvSpPr>
          <p:cNvPr id="997383" name="Line 7"/>
          <p:cNvSpPr>
            <a:spLocks noChangeShapeType="1"/>
          </p:cNvSpPr>
          <p:nvPr/>
        </p:nvSpPr>
        <p:spPr bwMode="auto">
          <a:xfrm>
            <a:off x="3838575" y="4386263"/>
            <a:ext cx="0" cy="365125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997384" name="AutoShape 8"/>
          <p:cNvCxnSpPr>
            <a:cxnSpLocks noChangeShapeType="1"/>
          </p:cNvCxnSpPr>
          <p:nvPr/>
        </p:nvCxnSpPr>
        <p:spPr bwMode="auto">
          <a:xfrm rot="5400000" flipH="1" flipV="1">
            <a:off x="4406900" y="3841751"/>
            <a:ext cx="1457325" cy="2559050"/>
          </a:xfrm>
          <a:prstGeom prst="bentConnector3">
            <a:avLst>
              <a:gd name="adj1" fmla="val -15685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sp>
        <p:nvSpPr>
          <p:cNvPr id="997385" name="Line 9"/>
          <p:cNvSpPr>
            <a:spLocks noChangeShapeType="1"/>
          </p:cNvSpPr>
          <p:nvPr/>
        </p:nvSpPr>
        <p:spPr bwMode="auto">
          <a:xfrm>
            <a:off x="4570413" y="6078538"/>
            <a:ext cx="0" cy="411162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97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97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9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97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97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9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97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7379" grpId="0" animBg="1" autoUpdateAnimBg="0"/>
      <p:bldP spid="997380" grpId="0" animBg="1" autoUpdateAnimBg="0"/>
      <p:bldP spid="997382" grpId="0" animBg="1" autoUpdateAnimBg="0"/>
      <p:bldP spid="997383" grpId="0" animBg="1"/>
      <p:bldP spid="99738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43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Methodology for Designing Controls and Substantive Tests</a:t>
            </a:r>
          </a:p>
        </p:txBody>
      </p:sp>
      <p:sp>
        <p:nvSpPr>
          <p:cNvPr id="999427" name="Text Box 3"/>
          <p:cNvSpPr txBox="1">
            <a:spLocks noChangeArrowheads="1"/>
          </p:cNvSpPr>
          <p:nvPr/>
        </p:nvSpPr>
        <p:spPr bwMode="auto">
          <a:xfrm>
            <a:off x="365125" y="2466975"/>
            <a:ext cx="5302250" cy="3290888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Design tests of controls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and substantive tests of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transactions for the cost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accounting system to meet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transaction-related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audit objectives.</a:t>
            </a:r>
          </a:p>
        </p:txBody>
      </p:sp>
      <p:sp>
        <p:nvSpPr>
          <p:cNvPr id="999428" name="Rectangle 4"/>
          <p:cNvSpPr>
            <a:spLocks noChangeArrowheads="1"/>
          </p:cNvSpPr>
          <p:nvPr/>
        </p:nvSpPr>
        <p:spPr bwMode="auto">
          <a:xfrm>
            <a:off x="5667375" y="2466975"/>
            <a:ext cx="3108325" cy="822325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Audit procedures</a:t>
            </a:r>
          </a:p>
        </p:txBody>
      </p:sp>
      <p:sp>
        <p:nvSpPr>
          <p:cNvPr id="999429" name="Rectangle 5"/>
          <p:cNvSpPr>
            <a:spLocks noChangeArrowheads="1"/>
          </p:cNvSpPr>
          <p:nvPr/>
        </p:nvSpPr>
        <p:spPr bwMode="auto">
          <a:xfrm>
            <a:off x="5667375" y="3289300"/>
            <a:ext cx="3108325" cy="822325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Sample size</a:t>
            </a:r>
          </a:p>
        </p:txBody>
      </p:sp>
      <p:sp>
        <p:nvSpPr>
          <p:cNvPr id="999430" name="Rectangle 6"/>
          <p:cNvSpPr>
            <a:spLocks noChangeArrowheads="1"/>
          </p:cNvSpPr>
          <p:nvPr/>
        </p:nvSpPr>
        <p:spPr bwMode="auto">
          <a:xfrm>
            <a:off x="5667375" y="4113213"/>
            <a:ext cx="3108325" cy="8223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Items to select</a:t>
            </a:r>
          </a:p>
        </p:txBody>
      </p:sp>
      <p:sp>
        <p:nvSpPr>
          <p:cNvPr id="999431" name="Rectangle 7"/>
          <p:cNvSpPr>
            <a:spLocks noChangeArrowheads="1"/>
          </p:cNvSpPr>
          <p:nvPr/>
        </p:nvSpPr>
        <p:spPr bwMode="auto">
          <a:xfrm>
            <a:off x="5667375" y="4935538"/>
            <a:ext cx="3108325" cy="822325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Timing</a:t>
            </a:r>
          </a:p>
        </p:txBody>
      </p:sp>
      <p:sp>
        <p:nvSpPr>
          <p:cNvPr id="999432" name="Line 8"/>
          <p:cNvSpPr>
            <a:spLocks noChangeShapeType="1"/>
          </p:cNvSpPr>
          <p:nvPr/>
        </p:nvSpPr>
        <p:spPr bwMode="auto">
          <a:xfrm>
            <a:off x="3016250" y="2009775"/>
            <a:ext cx="0" cy="45720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99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99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9428" grpId="0" animBg="1" autoUpdateAnimBg="0"/>
      <p:bldP spid="999429" grpId="0" animBg="1" autoUpdateAnimBg="0"/>
      <p:bldP spid="999430" grpId="0" animBg="1" autoUpdateAnimBg="0"/>
      <p:bldP spid="999431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40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Tests of Cost Accounting</a:t>
            </a:r>
          </a:p>
        </p:txBody>
      </p:sp>
      <p:sp>
        <p:nvSpPr>
          <p:cNvPr id="955397" name="Rectangle 5"/>
          <p:cNvSpPr>
            <a:spLocks noChangeArrowheads="1"/>
          </p:cNvSpPr>
          <p:nvPr/>
        </p:nvSpPr>
        <p:spPr bwMode="auto">
          <a:xfrm>
            <a:off x="1827213" y="2284413"/>
            <a:ext cx="5484812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/>
              <a:t>Physical Controls</a:t>
            </a:r>
          </a:p>
        </p:txBody>
      </p:sp>
      <p:sp>
        <p:nvSpPr>
          <p:cNvPr id="955398" name="Rectangle 6"/>
          <p:cNvSpPr>
            <a:spLocks noChangeArrowheads="1"/>
          </p:cNvSpPr>
          <p:nvPr/>
        </p:nvSpPr>
        <p:spPr bwMode="auto">
          <a:xfrm>
            <a:off x="1827213" y="2924175"/>
            <a:ext cx="5484812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/>
              <a:t>Documents and records for</a:t>
            </a:r>
          </a:p>
          <a:p>
            <a:pPr algn="ctr" eaLnBrk="0" hangingPunct="0"/>
            <a:r>
              <a:rPr lang="en-US"/>
              <a:t>transferring inventory</a:t>
            </a:r>
          </a:p>
        </p:txBody>
      </p:sp>
      <p:sp>
        <p:nvSpPr>
          <p:cNvPr id="955399" name="Rectangle 7"/>
          <p:cNvSpPr>
            <a:spLocks noChangeArrowheads="1"/>
          </p:cNvSpPr>
          <p:nvPr/>
        </p:nvSpPr>
        <p:spPr bwMode="auto">
          <a:xfrm>
            <a:off x="1827213" y="4021138"/>
            <a:ext cx="5484812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/>
              <a:t>Perpetual inventory master files</a:t>
            </a:r>
          </a:p>
        </p:txBody>
      </p:sp>
      <p:sp>
        <p:nvSpPr>
          <p:cNvPr id="955400" name="Rectangle 8"/>
          <p:cNvSpPr>
            <a:spLocks noChangeArrowheads="1"/>
          </p:cNvSpPr>
          <p:nvPr/>
        </p:nvSpPr>
        <p:spPr bwMode="auto">
          <a:xfrm>
            <a:off x="1827213" y="4660900"/>
            <a:ext cx="5484812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/>
              <a:t>Unit cost records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5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5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5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95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5397" grpId="0" animBg="1" autoUpdateAnimBg="0"/>
      <p:bldP spid="955398" grpId="0" animBg="1" autoUpdateAnimBg="0"/>
      <p:bldP spid="955399" grpId="0" animBg="1" autoUpdateAnimBg="0"/>
      <p:bldP spid="955400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Apply analytical procedures to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the accounts in the inventory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warehousing cycle.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Analytical Procedures for Cost Accounting System</a:t>
            </a:r>
          </a:p>
        </p:txBody>
      </p:sp>
      <p:sp>
        <p:nvSpPr>
          <p:cNvPr id="1001475" name="Text Box 3"/>
          <p:cNvSpPr txBox="1">
            <a:spLocks noChangeArrowheads="1"/>
          </p:cNvSpPr>
          <p:nvPr/>
        </p:nvSpPr>
        <p:spPr bwMode="auto">
          <a:xfrm>
            <a:off x="182563" y="2192338"/>
            <a:ext cx="87757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Analytical Procedure				Possible Misstatement</a:t>
            </a:r>
          </a:p>
        </p:txBody>
      </p:sp>
      <p:sp>
        <p:nvSpPr>
          <p:cNvPr id="1001476" name="Text Box 4"/>
          <p:cNvSpPr txBox="1">
            <a:spLocks noChangeArrowheads="1"/>
          </p:cNvSpPr>
          <p:nvPr/>
        </p:nvSpPr>
        <p:spPr bwMode="auto">
          <a:xfrm>
            <a:off x="182563" y="2833688"/>
            <a:ext cx="8775700" cy="18288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>
              <a:lnSpc>
                <a:spcPct val="90000"/>
              </a:lnSpc>
            </a:pPr>
            <a:r>
              <a:rPr lang="en-US"/>
              <a:t>Compare gross margin			Overstatement or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percentage with that of			understatement of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previous years.						inventory and cost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											of goods sold</a:t>
            </a:r>
          </a:p>
        </p:txBody>
      </p:sp>
      <p:sp>
        <p:nvSpPr>
          <p:cNvPr id="1001477" name="Text Box 5"/>
          <p:cNvSpPr txBox="1">
            <a:spLocks noChangeArrowheads="1"/>
          </p:cNvSpPr>
          <p:nvPr/>
        </p:nvSpPr>
        <p:spPr bwMode="auto">
          <a:xfrm>
            <a:off x="182563" y="4660900"/>
            <a:ext cx="8775700" cy="18288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>
              <a:lnSpc>
                <a:spcPct val="90000"/>
              </a:lnSpc>
            </a:pPr>
            <a:r>
              <a:rPr lang="en-US"/>
              <a:t>Compare inventory turnover	Obsolete inventory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(cost of goods sold divided		Overstatement or 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by average inventory) with		understatement of</a:t>
            </a:r>
          </a:p>
          <a:p>
            <a:pPr defTabSz="455613">
              <a:lnSpc>
                <a:spcPct val="90000"/>
              </a:lnSpc>
            </a:pPr>
            <a:r>
              <a:rPr lang="en-US"/>
              <a:t>that of previous years.				inventory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0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00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00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1475" grpId="0" animBg="1" autoUpdateAnimBg="0"/>
      <p:bldP spid="1001476" grpId="0" animBg="1" autoUpdateAnimBg="0"/>
      <p:bldP spid="1001477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Analytical Procedures for Manufacturing Equipment</a:t>
            </a:r>
          </a:p>
        </p:txBody>
      </p:sp>
      <p:sp>
        <p:nvSpPr>
          <p:cNvPr id="1002499" name="Text Box 3"/>
          <p:cNvSpPr txBox="1">
            <a:spLocks noChangeArrowheads="1"/>
          </p:cNvSpPr>
          <p:nvPr/>
        </p:nvSpPr>
        <p:spPr bwMode="auto">
          <a:xfrm>
            <a:off x="182563" y="2192338"/>
            <a:ext cx="87757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Analytical Procedure				Possible Misstatement</a:t>
            </a:r>
          </a:p>
        </p:txBody>
      </p:sp>
      <p:sp>
        <p:nvSpPr>
          <p:cNvPr id="1002500" name="Text Box 4"/>
          <p:cNvSpPr txBox="1">
            <a:spLocks noChangeArrowheads="1"/>
          </p:cNvSpPr>
          <p:nvPr/>
        </p:nvSpPr>
        <p:spPr bwMode="auto">
          <a:xfrm>
            <a:off x="182563" y="2833688"/>
            <a:ext cx="8775700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Compare unit costs of				Overstatement or</a:t>
            </a:r>
          </a:p>
          <a:p>
            <a:pPr defTabSz="455613"/>
            <a:r>
              <a:rPr lang="en-US"/>
              <a:t>inventory with those of			understatement of</a:t>
            </a:r>
          </a:p>
          <a:p>
            <a:pPr defTabSz="455613"/>
            <a:r>
              <a:rPr lang="en-US"/>
              <a:t>previous years.						unit costs</a:t>
            </a:r>
          </a:p>
        </p:txBody>
      </p:sp>
      <p:sp>
        <p:nvSpPr>
          <p:cNvPr id="1002501" name="Text Box 5"/>
          <p:cNvSpPr txBox="1">
            <a:spLocks noChangeArrowheads="1"/>
          </p:cNvSpPr>
          <p:nvPr/>
        </p:nvSpPr>
        <p:spPr bwMode="auto">
          <a:xfrm>
            <a:off x="182563" y="4386263"/>
            <a:ext cx="8775700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Compare extended					Misstatements in</a:t>
            </a:r>
          </a:p>
          <a:p>
            <a:pPr defTabSz="455613"/>
            <a:r>
              <a:rPr lang="en-US"/>
              <a:t>inventory value with that			compilation, unit</a:t>
            </a:r>
          </a:p>
          <a:p>
            <a:pPr defTabSz="455613"/>
            <a:r>
              <a:rPr lang="en-US"/>
              <a:t>of previous years.					costs, or extensions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0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2501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922627" name="Rectangle 1027"/>
          <p:cNvSpPr>
            <a:spLocks noChangeArrowheads="1"/>
          </p:cNvSpPr>
          <p:nvPr/>
        </p:nvSpPr>
        <p:spPr bwMode="auto">
          <a:xfrm>
            <a:off x="455613" y="2284413"/>
            <a:ext cx="82264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the business functions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the related documents and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records in the inventory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warehousing cycle.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Analytical Procedures for Manufacturing Equipment</a:t>
            </a:r>
          </a:p>
        </p:txBody>
      </p:sp>
      <p:sp>
        <p:nvSpPr>
          <p:cNvPr id="1003523" name="Text Box 3"/>
          <p:cNvSpPr txBox="1">
            <a:spLocks noChangeArrowheads="1"/>
          </p:cNvSpPr>
          <p:nvPr/>
        </p:nvSpPr>
        <p:spPr bwMode="auto">
          <a:xfrm>
            <a:off x="182563" y="2192338"/>
            <a:ext cx="87757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Analytical Procedure				Possible Misstatement</a:t>
            </a:r>
          </a:p>
        </p:txBody>
      </p:sp>
      <p:sp>
        <p:nvSpPr>
          <p:cNvPr id="1003524" name="Text Box 4"/>
          <p:cNvSpPr txBox="1">
            <a:spLocks noChangeArrowheads="1"/>
          </p:cNvSpPr>
          <p:nvPr/>
        </p:nvSpPr>
        <p:spPr bwMode="auto">
          <a:xfrm>
            <a:off x="182563" y="2833688"/>
            <a:ext cx="8775700" cy="301625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defTabSz="455613"/>
            <a:r>
              <a:rPr lang="en-US"/>
              <a:t>Compare current year				Misstatement of unit</a:t>
            </a:r>
          </a:p>
          <a:p>
            <a:pPr defTabSz="455613"/>
            <a:r>
              <a:rPr lang="en-US"/>
              <a:t>manufacturing costs with		costs of inventory,</a:t>
            </a:r>
          </a:p>
          <a:p>
            <a:pPr defTabSz="455613"/>
            <a:r>
              <a:rPr lang="en-US"/>
              <a:t>those of previous years			especially direct</a:t>
            </a:r>
          </a:p>
          <a:p>
            <a:pPr defTabSz="455613"/>
            <a:r>
              <a:rPr lang="en-US"/>
              <a:t>(variable costs should be			labor and</a:t>
            </a:r>
          </a:p>
          <a:p>
            <a:pPr defTabSz="455613"/>
            <a:r>
              <a:rPr lang="en-US"/>
              <a:t>adjusted for changes in			manufacturing</a:t>
            </a:r>
          </a:p>
          <a:p>
            <a:pPr defTabSz="455613"/>
            <a:r>
              <a:rPr lang="en-US"/>
              <a:t>volume).								overhead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76200"/>
            <a:ext cx="8347075" cy="1431925"/>
          </a:xfrm>
        </p:spPr>
        <p:txBody>
          <a:bodyPr wrap="none">
            <a:spAutoFit/>
          </a:bodyPr>
          <a:lstStyle/>
          <a:p>
            <a:r>
              <a:rPr lang="en-US"/>
              <a:t>Methodology for Designing Tests of</a:t>
            </a:r>
            <a:br>
              <a:rPr lang="en-US"/>
            </a:br>
            <a:r>
              <a:rPr lang="en-US"/>
              <a:t>Balances – Other Accounts</a:t>
            </a:r>
          </a:p>
        </p:txBody>
      </p:sp>
      <p:sp>
        <p:nvSpPr>
          <p:cNvPr id="1004547" name="Text Box 3"/>
          <p:cNvSpPr txBox="1">
            <a:spLocks noChangeArrowheads="1"/>
          </p:cNvSpPr>
          <p:nvPr/>
        </p:nvSpPr>
        <p:spPr bwMode="auto">
          <a:xfrm>
            <a:off x="1370013" y="1827213"/>
            <a:ext cx="6399212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Identify client business risks affecting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the inventory and warehousing cycles.</a:t>
            </a:r>
          </a:p>
        </p:txBody>
      </p:sp>
      <p:sp>
        <p:nvSpPr>
          <p:cNvPr id="1004548" name="Text Box 4"/>
          <p:cNvSpPr txBox="1">
            <a:spLocks noChangeArrowheads="1"/>
          </p:cNvSpPr>
          <p:nvPr/>
        </p:nvSpPr>
        <p:spPr bwMode="auto">
          <a:xfrm>
            <a:off x="1370013" y="3335338"/>
            <a:ext cx="6399212" cy="15541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Set tolerable misstatement and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assess inherent risk for the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inventory and warehousing cycles.</a:t>
            </a:r>
          </a:p>
        </p:txBody>
      </p:sp>
      <p:cxnSp>
        <p:nvCxnSpPr>
          <p:cNvPr id="1004549" name="AutoShape 5"/>
          <p:cNvCxnSpPr>
            <a:cxnSpLocks noChangeShapeType="1"/>
            <a:stCxn id="1004547" idx="2"/>
            <a:endCxn id="1004548" idx="0"/>
          </p:cNvCxnSpPr>
          <p:nvPr/>
        </p:nvCxnSpPr>
        <p:spPr bwMode="auto">
          <a:xfrm>
            <a:off x="4570413" y="2924175"/>
            <a:ext cx="0" cy="411163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sp>
        <p:nvSpPr>
          <p:cNvPr id="1004550" name="Text Box 6"/>
          <p:cNvSpPr txBox="1">
            <a:spLocks noChangeArrowheads="1"/>
          </p:cNvSpPr>
          <p:nvPr/>
        </p:nvSpPr>
        <p:spPr bwMode="auto">
          <a:xfrm>
            <a:off x="1370013" y="5300663"/>
            <a:ext cx="6399212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Assess control risk for several cycles.</a:t>
            </a:r>
          </a:p>
        </p:txBody>
      </p:sp>
      <p:cxnSp>
        <p:nvCxnSpPr>
          <p:cNvPr id="1004551" name="AutoShape 7"/>
          <p:cNvCxnSpPr>
            <a:cxnSpLocks noChangeShapeType="1"/>
            <a:stCxn id="1004548" idx="2"/>
            <a:endCxn id="1004550" idx="0"/>
          </p:cNvCxnSpPr>
          <p:nvPr/>
        </p:nvCxnSpPr>
        <p:spPr bwMode="auto">
          <a:xfrm>
            <a:off x="4570413" y="4889500"/>
            <a:ext cx="0" cy="411163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sp>
        <p:nvSpPr>
          <p:cNvPr id="1004552" name="Line 8"/>
          <p:cNvSpPr>
            <a:spLocks noChangeShapeType="1"/>
          </p:cNvSpPr>
          <p:nvPr/>
        </p:nvSpPr>
        <p:spPr bwMode="auto">
          <a:xfrm>
            <a:off x="7769225" y="5849938"/>
            <a:ext cx="822325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0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0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04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0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04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0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547" grpId="0" animBg="1" autoUpdateAnimBg="0"/>
      <p:bldP spid="1004548" grpId="0" animBg="1" autoUpdateAnimBg="0"/>
      <p:bldP spid="1004550" grpId="0" animBg="1" autoUpdateAnimBg="0"/>
      <p:bldP spid="100455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76200"/>
            <a:ext cx="8347075" cy="1431925"/>
          </a:xfrm>
        </p:spPr>
        <p:txBody>
          <a:bodyPr wrap="none">
            <a:spAutoFit/>
          </a:bodyPr>
          <a:lstStyle/>
          <a:p>
            <a:r>
              <a:rPr lang="en-US"/>
              <a:t>Methodology for Designing Tests of</a:t>
            </a:r>
            <a:br>
              <a:rPr lang="en-US"/>
            </a:br>
            <a:r>
              <a:rPr lang="en-US"/>
              <a:t>Balances – Other Accounts</a:t>
            </a:r>
          </a:p>
        </p:txBody>
      </p:sp>
      <p:sp>
        <p:nvSpPr>
          <p:cNvPr id="1006595" name="Text Box 3"/>
          <p:cNvSpPr txBox="1">
            <a:spLocks noChangeArrowheads="1"/>
          </p:cNvSpPr>
          <p:nvPr/>
        </p:nvSpPr>
        <p:spPr bwMode="auto">
          <a:xfrm>
            <a:off x="2009775" y="2009775"/>
            <a:ext cx="5119688" cy="210185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Design and perform tests of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controls and substantive tests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of transactions for the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several cycles.</a:t>
            </a:r>
          </a:p>
        </p:txBody>
      </p:sp>
      <p:sp>
        <p:nvSpPr>
          <p:cNvPr id="1006596" name="Text Box 4"/>
          <p:cNvSpPr txBox="1">
            <a:spLocks noChangeArrowheads="1"/>
          </p:cNvSpPr>
          <p:nvPr/>
        </p:nvSpPr>
        <p:spPr bwMode="auto">
          <a:xfrm>
            <a:off x="2009775" y="4660900"/>
            <a:ext cx="5119688" cy="1554163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Design and perform analytical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procedures for the inventory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and warehousing cycle.</a:t>
            </a:r>
          </a:p>
        </p:txBody>
      </p:sp>
      <p:sp>
        <p:nvSpPr>
          <p:cNvPr id="1006597" name="Line 5"/>
          <p:cNvSpPr>
            <a:spLocks noChangeShapeType="1"/>
          </p:cNvSpPr>
          <p:nvPr/>
        </p:nvSpPr>
        <p:spPr bwMode="auto">
          <a:xfrm>
            <a:off x="639763" y="3060700"/>
            <a:ext cx="137160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1006598" name="AutoShape 6"/>
          <p:cNvCxnSpPr>
            <a:cxnSpLocks noChangeShapeType="1"/>
            <a:stCxn id="1006595" idx="2"/>
            <a:endCxn id="1006596" idx="0"/>
          </p:cNvCxnSpPr>
          <p:nvPr/>
        </p:nvCxnSpPr>
        <p:spPr bwMode="auto">
          <a:xfrm>
            <a:off x="4570413" y="4111625"/>
            <a:ext cx="0" cy="54927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sp>
        <p:nvSpPr>
          <p:cNvPr id="1006599" name="Line 7"/>
          <p:cNvSpPr>
            <a:spLocks noChangeShapeType="1"/>
          </p:cNvSpPr>
          <p:nvPr/>
        </p:nvSpPr>
        <p:spPr bwMode="auto">
          <a:xfrm>
            <a:off x="4570413" y="6215063"/>
            <a:ext cx="0" cy="30480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0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0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0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6596" grpId="0" animBg="1" autoUpdateAnimBg="0"/>
      <p:bldP spid="100659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76200"/>
            <a:ext cx="8347075" cy="1431925"/>
          </a:xfrm>
        </p:spPr>
        <p:txBody>
          <a:bodyPr wrap="none">
            <a:spAutoFit/>
          </a:bodyPr>
          <a:lstStyle/>
          <a:p>
            <a:r>
              <a:rPr lang="en-US"/>
              <a:t>Methodology for Designing Tests of</a:t>
            </a:r>
            <a:br>
              <a:rPr lang="en-US"/>
            </a:br>
            <a:r>
              <a:rPr lang="en-US"/>
              <a:t>Balances – Other Accounts</a:t>
            </a:r>
          </a:p>
        </p:txBody>
      </p:sp>
      <p:sp>
        <p:nvSpPr>
          <p:cNvPr id="1007619" name="Text Box 3"/>
          <p:cNvSpPr txBox="1">
            <a:spLocks noChangeArrowheads="1"/>
          </p:cNvSpPr>
          <p:nvPr/>
        </p:nvSpPr>
        <p:spPr bwMode="auto">
          <a:xfrm>
            <a:off x="455613" y="2924175"/>
            <a:ext cx="5119687" cy="21939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Design tests of details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of inventory to satisfy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balance-related</a:t>
            </a:r>
          </a:p>
          <a:p>
            <a:pPr algn="ctr" eaLnBrk="0" hangingPunct="0">
              <a:buClr>
                <a:schemeClr val="tx1"/>
              </a:buClr>
              <a:buSzPts val="3200"/>
              <a:buFont typeface="Times New Roman" pitchFamily="18" charset="0"/>
              <a:buNone/>
            </a:pPr>
            <a:r>
              <a:rPr lang="en-US"/>
              <a:t>audit objectives.</a:t>
            </a:r>
          </a:p>
        </p:txBody>
      </p:sp>
      <p:sp>
        <p:nvSpPr>
          <p:cNvPr id="1007620" name="Rectangle 4"/>
          <p:cNvSpPr>
            <a:spLocks noChangeArrowheads="1"/>
          </p:cNvSpPr>
          <p:nvPr/>
        </p:nvSpPr>
        <p:spPr bwMode="auto">
          <a:xfrm>
            <a:off x="5575300" y="2924175"/>
            <a:ext cx="3108325" cy="547688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Audit procedures</a:t>
            </a:r>
          </a:p>
        </p:txBody>
      </p:sp>
      <p:sp>
        <p:nvSpPr>
          <p:cNvPr id="1007621" name="Rectangle 5"/>
          <p:cNvSpPr>
            <a:spLocks noChangeArrowheads="1"/>
          </p:cNvSpPr>
          <p:nvPr/>
        </p:nvSpPr>
        <p:spPr bwMode="auto">
          <a:xfrm>
            <a:off x="5575300" y="3473450"/>
            <a:ext cx="3108325" cy="547688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Sample size</a:t>
            </a:r>
          </a:p>
        </p:txBody>
      </p:sp>
      <p:sp>
        <p:nvSpPr>
          <p:cNvPr id="1007622" name="Rectangle 6"/>
          <p:cNvSpPr>
            <a:spLocks noChangeArrowheads="1"/>
          </p:cNvSpPr>
          <p:nvPr/>
        </p:nvSpPr>
        <p:spPr bwMode="auto">
          <a:xfrm>
            <a:off x="5575300" y="4021138"/>
            <a:ext cx="3108325" cy="547687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Items to select</a:t>
            </a:r>
          </a:p>
        </p:txBody>
      </p:sp>
      <p:sp>
        <p:nvSpPr>
          <p:cNvPr id="1007623" name="Rectangle 7"/>
          <p:cNvSpPr>
            <a:spLocks noChangeArrowheads="1"/>
          </p:cNvSpPr>
          <p:nvPr/>
        </p:nvSpPr>
        <p:spPr bwMode="auto">
          <a:xfrm>
            <a:off x="5575300" y="4570413"/>
            <a:ext cx="3108325" cy="547687"/>
          </a:xfrm>
          <a:prstGeom prst="rect">
            <a:avLst/>
          </a:prstGeom>
          <a:gradFill rotWithShape="0">
            <a:gsLst>
              <a:gs pos="0">
                <a:srgbClr val="CC0099">
                  <a:gamma/>
                  <a:shade val="46275"/>
                  <a:invGamma/>
                </a:srgbClr>
              </a:gs>
              <a:gs pos="5000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Timing</a:t>
            </a:r>
          </a:p>
        </p:txBody>
      </p:sp>
      <p:sp>
        <p:nvSpPr>
          <p:cNvPr id="1007624" name="Line 8"/>
          <p:cNvSpPr>
            <a:spLocks noChangeShapeType="1"/>
          </p:cNvSpPr>
          <p:nvPr/>
        </p:nvSpPr>
        <p:spPr bwMode="auto">
          <a:xfrm>
            <a:off x="3016250" y="2009775"/>
            <a:ext cx="0" cy="91440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7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07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0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7620" grpId="0" animBg="1" autoUpdateAnimBg="0"/>
      <p:bldP spid="1007621" grpId="0" animBg="1" autoUpdateAnimBg="0"/>
      <p:bldP spid="1007622" grpId="0" animBg="1" autoUpdateAnimBg="0"/>
      <p:bldP spid="1007623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900099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Design and perform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physical observation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audit tests for inventory.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78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Controls</a:t>
            </a:r>
          </a:p>
        </p:txBody>
      </p:sp>
      <p:sp>
        <p:nvSpPr>
          <p:cNvPr id="971781" name="Text Box 5"/>
          <p:cNvSpPr txBox="1">
            <a:spLocks noChangeArrowheads="1"/>
          </p:cNvSpPr>
          <p:nvPr/>
        </p:nvSpPr>
        <p:spPr bwMode="auto">
          <a:xfrm>
            <a:off x="639763" y="2192338"/>
            <a:ext cx="78613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Proper instructions for the physical count</a:t>
            </a:r>
          </a:p>
        </p:txBody>
      </p:sp>
      <p:sp>
        <p:nvSpPr>
          <p:cNvPr id="971782" name="Text Box 6"/>
          <p:cNvSpPr txBox="1">
            <a:spLocks noChangeArrowheads="1"/>
          </p:cNvSpPr>
          <p:nvPr/>
        </p:nvSpPr>
        <p:spPr bwMode="auto">
          <a:xfrm>
            <a:off x="639763" y="2833688"/>
            <a:ext cx="7861300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Supervision by responsible personnel</a:t>
            </a:r>
          </a:p>
        </p:txBody>
      </p:sp>
      <p:sp>
        <p:nvSpPr>
          <p:cNvPr id="971783" name="Text Box 7"/>
          <p:cNvSpPr txBox="1">
            <a:spLocks noChangeArrowheads="1"/>
          </p:cNvSpPr>
          <p:nvPr/>
        </p:nvSpPr>
        <p:spPr bwMode="auto">
          <a:xfrm>
            <a:off x="639763" y="3473450"/>
            <a:ext cx="7861300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Independent interval verification of the counts</a:t>
            </a:r>
          </a:p>
        </p:txBody>
      </p:sp>
      <p:sp>
        <p:nvSpPr>
          <p:cNvPr id="971784" name="Text Box 8"/>
          <p:cNvSpPr txBox="1">
            <a:spLocks noChangeArrowheads="1"/>
          </p:cNvSpPr>
          <p:nvPr/>
        </p:nvSpPr>
        <p:spPr bwMode="auto">
          <a:xfrm>
            <a:off x="639763" y="4113213"/>
            <a:ext cx="7861300" cy="1096962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Independent reconciliations of the physical</a:t>
            </a:r>
          </a:p>
          <a:p>
            <a:pPr algn="ctr"/>
            <a:r>
              <a:rPr lang="en-US"/>
              <a:t>counts with perpetual inventory master files</a:t>
            </a:r>
          </a:p>
        </p:txBody>
      </p:sp>
      <p:sp>
        <p:nvSpPr>
          <p:cNvPr id="971785" name="Text Box 9"/>
          <p:cNvSpPr txBox="1">
            <a:spLocks noChangeArrowheads="1"/>
          </p:cNvSpPr>
          <p:nvPr/>
        </p:nvSpPr>
        <p:spPr bwMode="auto">
          <a:xfrm>
            <a:off x="639763" y="5210175"/>
            <a:ext cx="7861300" cy="639763"/>
          </a:xfrm>
          <a:prstGeom prst="rect">
            <a:avLst/>
          </a:prstGeom>
          <a:gradFill rotWithShape="0">
            <a:gsLst>
              <a:gs pos="0">
                <a:srgbClr val="CC0099">
                  <a:gamma/>
                  <a:shade val="46275"/>
                  <a:invGamma/>
                </a:srgbClr>
              </a:gs>
              <a:gs pos="5000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Adequate control over count sheets or tags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97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7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971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971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1781" grpId="0" animBg="1" autoUpdateAnimBg="0"/>
      <p:bldP spid="971782" grpId="0" animBg="1" autoUpdateAnimBg="0"/>
      <p:bldP spid="971783" grpId="0" animBg="1" autoUpdateAnimBg="0"/>
      <p:bldP spid="971784" grpId="0" animBg="1" autoUpdateAnimBg="0"/>
      <p:bldP spid="971785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850" name="Rectangle 2"/>
          <p:cNvSpPr>
            <a:spLocks noChangeArrowheads="1"/>
          </p:cNvSpPr>
          <p:nvPr/>
        </p:nvSpPr>
        <p:spPr bwMode="auto">
          <a:xfrm>
            <a:off x="6169025" y="4113213"/>
            <a:ext cx="2741613" cy="21939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Selection</a:t>
            </a:r>
          </a:p>
          <a:p>
            <a:pPr algn="ctr" eaLnBrk="0" hangingPunct="0"/>
            <a:r>
              <a:rPr lang="en-US"/>
              <a:t> of items</a:t>
            </a:r>
          </a:p>
        </p:txBody>
      </p:sp>
      <p:sp>
        <p:nvSpPr>
          <p:cNvPr id="974851" name="Rectangle 3"/>
          <p:cNvSpPr>
            <a:spLocks noChangeArrowheads="1"/>
          </p:cNvSpPr>
          <p:nvPr/>
        </p:nvSpPr>
        <p:spPr bwMode="auto">
          <a:xfrm>
            <a:off x="3198813" y="3198813"/>
            <a:ext cx="2741612" cy="21939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Sample size</a:t>
            </a:r>
          </a:p>
        </p:txBody>
      </p:sp>
      <p:sp>
        <p:nvSpPr>
          <p:cNvPr id="974852" name="Rectangle 4"/>
          <p:cNvSpPr>
            <a:spLocks noChangeArrowheads="1"/>
          </p:cNvSpPr>
          <p:nvPr/>
        </p:nvSpPr>
        <p:spPr bwMode="auto">
          <a:xfrm>
            <a:off x="227013" y="2284413"/>
            <a:ext cx="2741612" cy="21939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Timing</a:t>
            </a:r>
          </a:p>
        </p:txBody>
      </p:sp>
      <p:sp>
        <p:nvSpPr>
          <p:cNvPr id="9748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Decisions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7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97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0" grpId="0" animBg="1" autoUpdateAnimBg="0"/>
      <p:bldP spid="974851" grpId="0" animBg="1" autoUpdateAnimBg="0"/>
      <p:bldP spid="974852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9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Physical Observation Tests</a:t>
            </a:r>
          </a:p>
        </p:txBody>
      </p:sp>
      <p:sp>
        <p:nvSpPr>
          <p:cNvPr id="976901" name="Text Box 5"/>
          <p:cNvSpPr txBox="1">
            <a:spLocks noChangeArrowheads="1"/>
          </p:cNvSpPr>
          <p:nvPr/>
        </p:nvSpPr>
        <p:spPr bwMode="auto">
          <a:xfrm>
            <a:off x="730250" y="2741613"/>
            <a:ext cx="7678738" cy="22860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The most important part of the observation</a:t>
            </a:r>
          </a:p>
          <a:p>
            <a:pPr algn="ctr"/>
            <a:r>
              <a:rPr lang="en-US"/>
              <a:t>of inventory is determining whether the</a:t>
            </a:r>
          </a:p>
          <a:p>
            <a:pPr algn="ctr"/>
            <a:r>
              <a:rPr lang="en-US"/>
              <a:t>physical count is being taken in accordance</a:t>
            </a:r>
          </a:p>
          <a:p>
            <a:pPr algn="ctr"/>
            <a:r>
              <a:rPr lang="en-US"/>
              <a:t>with the client’s instructions.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7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6901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32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Balance-Related Objectives: Physical Inventory Observation</a:t>
            </a:r>
          </a:p>
        </p:txBody>
      </p:sp>
      <p:sp>
        <p:nvSpPr>
          <p:cNvPr id="977923" name="Text Box 3"/>
          <p:cNvSpPr txBox="1">
            <a:spLocks noChangeArrowheads="1"/>
          </p:cNvSpPr>
          <p:nvPr/>
        </p:nvSpPr>
        <p:spPr bwMode="auto">
          <a:xfrm>
            <a:off x="455613" y="2192338"/>
            <a:ext cx="2559050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Existence</a:t>
            </a:r>
          </a:p>
        </p:txBody>
      </p:sp>
      <p:sp>
        <p:nvSpPr>
          <p:cNvPr id="977924" name="Text Box 4"/>
          <p:cNvSpPr txBox="1">
            <a:spLocks noChangeArrowheads="1"/>
          </p:cNvSpPr>
          <p:nvPr/>
        </p:nvSpPr>
        <p:spPr bwMode="auto">
          <a:xfrm>
            <a:off x="455613" y="3656013"/>
            <a:ext cx="2559050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Completeness</a:t>
            </a:r>
          </a:p>
        </p:txBody>
      </p:sp>
      <p:sp>
        <p:nvSpPr>
          <p:cNvPr id="977925" name="Text Box 5"/>
          <p:cNvSpPr txBox="1">
            <a:spLocks noChangeArrowheads="1"/>
          </p:cNvSpPr>
          <p:nvPr/>
        </p:nvSpPr>
        <p:spPr bwMode="auto">
          <a:xfrm>
            <a:off x="455613" y="5118100"/>
            <a:ext cx="2559050" cy="1096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Accuracy</a:t>
            </a:r>
          </a:p>
        </p:txBody>
      </p:sp>
      <p:sp>
        <p:nvSpPr>
          <p:cNvPr id="977926" name="Text Box 6"/>
          <p:cNvSpPr txBox="1">
            <a:spLocks noChangeArrowheads="1"/>
          </p:cNvSpPr>
          <p:nvPr/>
        </p:nvSpPr>
        <p:spPr bwMode="auto">
          <a:xfrm>
            <a:off x="4843463" y="2192338"/>
            <a:ext cx="3838575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Inventory as</a:t>
            </a:r>
          </a:p>
          <a:p>
            <a:pPr algn="ctr"/>
            <a:r>
              <a:rPr lang="en-US"/>
              <a:t> recorded on tags exist.</a:t>
            </a:r>
          </a:p>
        </p:txBody>
      </p:sp>
      <p:sp>
        <p:nvSpPr>
          <p:cNvPr id="977927" name="Text Box 7"/>
          <p:cNvSpPr txBox="1">
            <a:spLocks noChangeArrowheads="1"/>
          </p:cNvSpPr>
          <p:nvPr/>
        </p:nvSpPr>
        <p:spPr bwMode="auto">
          <a:xfrm>
            <a:off x="4843463" y="3656013"/>
            <a:ext cx="38385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Existing inventory is</a:t>
            </a:r>
          </a:p>
          <a:p>
            <a:pPr algn="ctr"/>
            <a:r>
              <a:rPr lang="en-US"/>
              <a:t>counted and tagged.</a:t>
            </a:r>
          </a:p>
        </p:txBody>
      </p:sp>
      <p:sp>
        <p:nvSpPr>
          <p:cNvPr id="977928" name="Text Box 8"/>
          <p:cNvSpPr txBox="1">
            <a:spLocks noChangeArrowheads="1"/>
          </p:cNvSpPr>
          <p:nvPr/>
        </p:nvSpPr>
        <p:spPr bwMode="auto">
          <a:xfrm>
            <a:off x="4843463" y="5118100"/>
            <a:ext cx="3838575" cy="1096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Inventory is counted</a:t>
            </a:r>
          </a:p>
          <a:p>
            <a:pPr algn="ctr"/>
            <a:r>
              <a:rPr lang="en-US"/>
              <a:t>accurately.</a:t>
            </a:r>
          </a:p>
        </p:txBody>
      </p:sp>
      <p:cxnSp>
        <p:nvCxnSpPr>
          <p:cNvPr id="977929" name="AutoShape 9"/>
          <p:cNvCxnSpPr>
            <a:cxnSpLocks noChangeShapeType="1"/>
            <a:stCxn id="977923" idx="3"/>
            <a:endCxn id="977926" idx="1"/>
          </p:cNvCxnSpPr>
          <p:nvPr/>
        </p:nvCxnSpPr>
        <p:spPr bwMode="auto">
          <a:xfrm>
            <a:off x="3014663" y="2741613"/>
            <a:ext cx="18288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977930" name="AutoShape 10"/>
          <p:cNvCxnSpPr>
            <a:cxnSpLocks noChangeShapeType="1"/>
            <a:stCxn id="977924" idx="3"/>
            <a:endCxn id="977927" idx="1"/>
          </p:cNvCxnSpPr>
          <p:nvPr/>
        </p:nvCxnSpPr>
        <p:spPr bwMode="auto">
          <a:xfrm>
            <a:off x="3014663" y="4205288"/>
            <a:ext cx="18288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977931" name="AutoShape 11"/>
          <p:cNvCxnSpPr>
            <a:cxnSpLocks noChangeShapeType="1"/>
            <a:stCxn id="977925" idx="3"/>
            <a:endCxn id="977928" idx="1"/>
          </p:cNvCxnSpPr>
          <p:nvPr/>
        </p:nvCxnSpPr>
        <p:spPr bwMode="auto">
          <a:xfrm>
            <a:off x="3014663" y="5667375"/>
            <a:ext cx="1828800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7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977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97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7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97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97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7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97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7923" grpId="0" animBg="1" autoUpdateAnimBg="0"/>
      <p:bldP spid="977924" grpId="0" animBg="1" autoUpdateAnimBg="0"/>
      <p:bldP spid="977925" grpId="0" animBg="1" autoUpdateAnimBg="0"/>
      <p:bldP spid="977926" grpId="0" animBg="1" autoUpdateAnimBg="0"/>
      <p:bldP spid="977927" grpId="0" animBg="1" autoUpdateAnimBg="0"/>
      <p:bldP spid="977928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947" name="Text Box 3"/>
          <p:cNvSpPr txBox="1">
            <a:spLocks noChangeArrowheads="1"/>
          </p:cNvSpPr>
          <p:nvPr/>
        </p:nvSpPr>
        <p:spPr bwMode="auto">
          <a:xfrm>
            <a:off x="455613" y="2192338"/>
            <a:ext cx="2559050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Classification</a:t>
            </a:r>
          </a:p>
        </p:txBody>
      </p:sp>
      <p:sp>
        <p:nvSpPr>
          <p:cNvPr id="978948" name="Text Box 4"/>
          <p:cNvSpPr txBox="1">
            <a:spLocks noChangeArrowheads="1"/>
          </p:cNvSpPr>
          <p:nvPr/>
        </p:nvSpPr>
        <p:spPr bwMode="auto">
          <a:xfrm>
            <a:off x="455613" y="3563938"/>
            <a:ext cx="2559050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Cutoff</a:t>
            </a:r>
          </a:p>
        </p:txBody>
      </p:sp>
      <p:sp>
        <p:nvSpPr>
          <p:cNvPr id="978949" name="Text Box 5"/>
          <p:cNvSpPr txBox="1">
            <a:spLocks noChangeArrowheads="1"/>
          </p:cNvSpPr>
          <p:nvPr/>
        </p:nvSpPr>
        <p:spPr bwMode="auto">
          <a:xfrm>
            <a:off x="455613" y="4935538"/>
            <a:ext cx="2559050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Realizable </a:t>
            </a:r>
          </a:p>
          <a:p>
            <a:pPr algn="ctr"/>
            <a:r>
              <a:rPr lang="en-US"/>
              <a:t>Value</a:t>
            </a:r>
          </a:p>
        </p:txBody>
      </p:sp>
      <p:sp>
        <p:nvSpPr>
          <p:cNvPr id="978950" name="Text Box 6"/>
          <p:cNvSpPr txBox="1">
            <a:spLocks noChangeArrowheads="1"/>
          </p:cNvSpPr>
          <p:nvPr/>
        </p:nvSpPr>
        <p:spPr bwMode="auto">
          <a:xfrm>
            <a:off x="4295775" y="2192338"/>
            <a:ext cx="4387850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Inventory is classified </a:t>
            </a:r>
          </a:p>
          <a:p>
            <a:pPr algn="ctr" eaLnBrk="0" hangingPunct="0"/>
            <a:r>
              <a:rPr lang="en-US"/>
              <a:t>correctly on the tags.</a:t>
            </a:r>
          </a:p>
        </p:txBody>
      </p:sp>
      <p:sp>
        <p:nvSpPr>
          <p:cNvPr id="978951" name="Text Box 7"/>
          <p:cNvSpPr txBox="1">
            <a:spLocks noChangeArrowheads="1"/>
          </p:cNvSpPr>
          <p:nvPr/>
        </p:nvSpPr>
        <p:spPr bwMode="auto">
          <a:xfrm>
            <a:off x="4295775" y="3563938"/>
            <a:ext cx="4387850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Transactions are recorded</a:t>
            </a:r>
          </a:p>
          <a:p>
            <a:pPr algn="ctr" eaLnBrk="0" hangingPunct="0"/>
            <a:r>
              <a:rPr lang="en-US"/>
              <a:t> in the proper period.</a:t>
            </a:r>
          </a:p>
        </p:txBody>
      </p:sp>
      <p:sp>
        <p:nvSpPr>
          <p:cNvPr id="978952" name="Text Box 8"/>
          <p:cNvSpPr txBox="1">
            <a:spLocks noChangeArrowheads="1"/>
          </p:cNvSpPr>
          <p:nvPr/>
        </p:nvSpPr>
        <p:spPr bwMode="auto">
          <a:xfrm>
            <a:off x="4295775" y="4935538"/>
            <a:ext cx="4387850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Obsolete and unusable</a:t>
            </a:r>
          </a:p>
          <a:p>
            <a:pPr algn="ctr" eaLnBrk="0" hangingPunct="0"/>
            <a:r>
              <a:rPr lang="en-US"/>
              <a:t>inventory items are</a:t>
            </a:r>
          </a:p>
          <a:p>
            <a:pPr algn="ctr" eaLnBrk="0" hangingPunct="0"/>
            <a:r>
              <a:rPr lang="en-US"/>
              <a:t>excluded or noted.</a:t>
            </a:r>
          </a:p>
        </p:txBody>
      </p:sp>
      <p:cxnSp>
        <p:nvCxnSpPr>
          <p:cNvPr id="978953" name="AutoShape 9"/>
          <p:cNvCxnSpPr>
            <a:cxnSpLocks noChangeShapeType="1"/>
            <a:stCxn id="978947" idx="3"/>
            <a:endCxn id="978950" idx="1"/>
          </p:cNvCxnSpPr>
          <p:nvPr/>
        </p:nvCxnSpPr>
        <p:spPr bwMode="auto">
          <a:xfrm>
            <a:off x="3014663" y="2741613"/>
            <a:ext cx="128111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978954" name="AutoShape 10"/>
          <p:cNvCxnSpPr>
            <a:cxnSpLocks noChangeShapeType="1"/>
            <a:stCxn id="978948" idx="3"/>
            <a:endCxn id="978951" idx="1"/>
          </p:cNvCxnSpPr>
          <p:nvPr/>
        </p:nvCxnSpPr>
        <p:spPr bwMode="auto">
          <a:xfrm>
            <a:off x="3014663" y="4113213"/>
            <a:ext cx="128111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cxnSp>
        <p:nvCxnSpPr>
          <p:cNvPr id="978955" name="AutoShape 11"/>
          <p:cNvCxnSpPr>
            <a:cxnSpLocks noChangeShapeType="1"/>
            <a:stCxn id="978949" idx="3"/>
            <a:endCxn id="978952" idx="1"/>
          </p:cNvCxnSpPr>
          <p:nvPr/>
        </p:nvCxnSpPr>
        <p:spPr bwMode="auto">
          <a:xfrm>
            <a:off x="3014663" y="5713413"/>
            <a:ext cx="128111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sp>
        <p:nvSpPr>
          <p:cNvPr id="978956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Balance-Related Objectives: Physical Inventory Observation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7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978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97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78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978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948" grpId="0" animBg="1" autoUpdateAnimBg="0"/>
      <p:bldP spid="978949" grpId="0" animBg="1" autoUpdateAnimBg="0"/>
      <p:bldP spid="978951" grpId="0" animBg="1" autoUpdateAnimBg="0"/>
      <p:bldP spid="978952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242" name="Line 2"/>
          <p:cNvSpPr>
            <a:spLocks noChangeShapeType="1"/>
          </p:cNvSpPr>
          <p:nvPr/>
        </p:nvSpPr>
        <p:spPr bwMode="auto">
          <a:xfrm>
            <a:off x="7219950" y="2559050"/>
            <a:ext cx="0" cy="1573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6243" name="Line 3"/>
          <p:cNvSpPr>
            <a:spLocks noChangeShapeType="1"/>
          </p:cNvSpPr>
          <p:nvPr/>
        </p:nvSpPr>
        <p:spPr bwMode="auto">
          <a:xfrm>
            <a:off x="7219950" y="5483225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6247" name="Line 7"/>
          <p:cNvSpPr>
            <a:spLocks noChangeShapeType="1"/>
          </p:cNvSpPr>
          <p:nvPr/>
        </p:nvSpPr>
        <p:spPr bwMode="auto">
          <a:xfrm>
            <a:off x="455613" y="2559050"/>
            <a:ext cx="4022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6249" name="Line 9"/>
          <p:cNvSpPr>
            <a:spLocks noChangeShapeType="1"/>
          </p:cNvSpPr>
          <p:nvPr/>
        </p:nvSpPr>
        <p:spPr bwMode="auto">
          <a:xfrm>
            <a:off x="5849938" y="5483225"/>
            <a:ext cx="2741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6254" name="Text Box 14"/>
          <p:cNvSpPr txBox="1">
            <a:spLocks noChangeArrowheads="1"/>
          </p:cNvSpPr>
          <p:nvPr/>
        </p:nvSpPr>
        <p:spPr bwMode="auto">
          <a:xfrm>
            <a:off x="455613" y="2101850"/>
            <a:ext cx="40227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/>
          <a:lstStyle/>
          <a:p>
            <a:pPr algn="ctr" eaLnBrk="0" hangingPunct="0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/>
              <a:t> Raw Materials </a:t>
            </a:r>
          </a:p>
        </p:txBody>
      </p:sp>
      <p:sp>
        <p:nvSpPr>
          <p:cNvPr id="906255" name="Text Box 15"/>
          <p:cNvSpPr txBox="1">
            <a:spLocks noChangeArrowheads="1"/>
          </p:cNvSpPr>
          <p:nvPr/>
        </p:nvSpPr>
        <p:spPr bwMode="auto">
          <a:xfrm>
            <a:off x="5849938" y="2101850"/>
            <a:ext cx="27416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/>
          <a:lstStyle/>
          <a:p>
            <a:pPr algn="ctr" eaLnBrk="0" hangingPunct="0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/>
              <a:t>Work in Process</a:t>
            </a:r>
          </a:p>
        </p:txBody>
      </p:sp>
      <p:sp>
        <p:nvSpPr>
          <p:cNvPr id="906256" name="Text Box 16"/>
          <p:cNvSpPr txBox="1">
            <a:spLocks noChangeArrowheads="1"/>
          </p:cNvSpPr>
          <p:nvPr/>
        </p:nvSpPr>
        <p:spPr bwMode="auto">
          <a:xfrm>
            <a:off x="5849938" y="4752975"/>
            <a:ext cx="2741612" cy="731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/>
          <a:lstStyle/>
          <a:p>
            <a:pPr algn="ctr" eaLnBrk="0" hangingPunct="0">
              <a:lnSpc>
                <a:spcPct val="80000"/>
              </a:lnSpc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/>
              <a:t>Manufacturing</a:t>
            </a:r>
          </a:p>
          <a:p>
            <a:pPr algn="ctr" eaLnBrk="0" hangingPunct="0">
              <a:lnSpc>
                <a:spcPct val="80000"/>
              </a:lnSpc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/>
              <a:t>Overhead</a:t>
            </a:r>
          </a:p>
        </p:txBody>
      </p:sp>
      <p:sp>
        <p:nvSpPr>
          <p:cNvPr id="906278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 of Inventory and Costs</a:t>
            </a:r>
          </a:p>
        </p:txBody>
      </p:sp>
      <p:sp>
        <p:nvSpPr>
          <p:cNvPr id="906265" name="Text Box 25"/>
          <p:cNvSpPr txBox="1">
            <a:spLocks noChangeArrowheads="1"/>
          </p:cNvSpPr>
          <p:nvPr/>
        </p:nvSpPr>
        <p:spPr bwMode="auto">
          <a:xfrm>
            <a:off x="1322388" y="5483225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defTabSz="396875">
              <a:lnSpc>
                <a:spcPct val="80000"/>
              </a:lnSpc>
            </a:pPr>
            <a:r>
              <a:rPr lang="en-US" sz="2800"/>
              <a:t>Actual	Applied</a:t>
            </a:r>
          </a:p>
        </p:txBody>
      </p:sp>
      <p:sp>
        <p:nvSpPr>
          <p:cNvPr id="906272" name="Text Box 32"/>
          <p:cNvSpPr txBox="1">
            <a:spLocks noChangeArrowheads="1"/>
          </p:cNvSpPr>
          <p:nvPr/>
        </p:nvSpPr>
        <p:spPr bwMode="auto">
          <a:xfrm>
            <a:off x="1279525" y="4752975"/>
            <a:ext cx="2559050" cy="731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/>
          <a:lstStyle/>
          <a:p>
            <a:pPr algn="ctr" eaLnBrk="0" hangingPunct="0">
              <a:lnSpc>
                <a:spcPct val="80000"/>
              </a:lnSpc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/>
              <a:t>Manufacturing</a:t>
            </a:r>
          </a:p>
          <a:p>
            <a:pPr algn="ctr" eaLnBrk="0" hangingPunct="0">
              <a:lnSpc>
                <a:spcPct val="80000"/>
              </a:lnSpc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/>
              <a:t>Direct Labor</a:t>
            </a:r>
          </a:p>
        </p:txBody>
      </p:sp>
      <p:sp>
        <p:nvSpPr>
          <p:cNvPr id="906273" name="Line 33"/>
          <p:cNvSpPr>
            <a:spLocks noChangeShapeType="1"/>
          </p:cNvSpPr>
          <p:nvPr/>
        </p:nvSpPr>
        <p:spPr bwMode="auto">
          <a:xfrm>
            <a:off x="455613" y="5483225"/>
            <a:ext cx="4022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6274" name="Line 34"/>
          <p:cNvSpPr>
            <a:spLocks noChangeShapeType="1"/>
          </p:cNvSpPr>
          <p:nvPr/>
        </p:nvSpPr>
        <p:spPr bwMode="auto">
          <a:xfrm>
            <a:off x="2466975" y="5483225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906279" name="AutoShape 39"/>
          <p:cNvCxnSpPr>
            <a:cxnSpLocks noChangeShapeType="1"/>
          </p:cNvCxnSpPr>
          <p:nvPr/>
        </p:nvCxnSpPr>
        <p:spPr bwMode="auto">
          <a:xfrm>
            <a:off x="2466975" y="2559050"/>
            <a:ext cx="0" cy="210185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06280" name="AutoShape 40"/>
          <p:cNvCxnSpPr>
            <a:cxnSpLocks noChangeShapeType="1"/>
          </p:cNvCxnSpPr>
          <p:nvPr/>
        </p:nvCxnSpPr>
        <p:spPr bwMode="auto">
          <a:xfrm>
            <a:off x="5849938" y="2559050"/>
            <a:ext cx="27416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906281" name="Text Box 41"/>
          <p:cNvSpPr txBox="1">
            <a:spLocks noChangeArrowheads="1"/>
          </p:cNvSpPr>
          <p:nvPr/>
        </p:nvSpPr>
        <p:spPr bwMode="auto">
          <a:xfrm>
            <a:off x="6054725" y="5483225"/>
            <a:ext cx="25193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396875">
              <a:lnSpc>
                <a:spcPct val="80000"/>
              </a:lnSpc>
            </a:pPr>
            <a:r>
              <a:rPr lang="en-US" sz="2800"/>
              <a:t>Actual	Applied</a:t>
            </a:r>
          </a:p>
        </p:txBody>
      </p:sp>
      <p:cxnSp>
        <p:nvCxnSpPr>
          <p:cNvPr id="906286" name="AutoShape 46"/>
          <p:cNvCxnSpPr>
            <a:cxnSpLocks noChangeShapeType="1"/>
          </p:cNvCxnSpPr>
          <p:nvPr/>
        </p:nvCxnSpPr>
        <p:spPr bwMode="auto">
          <a:xfrm flipV="1">
            <a:off x="4016375" y="3495675"/>
            <a:ext cx="2647950" cy="22129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906287" name="AutoShape 47"/>
          <p:cNvCxnSpPr>
            <a:cxnSpLocks noChangeShapeType="1"/>
          </p:cNvCxnSpPr>
          <p:nvPr/>
        </p:nvCxnSpPr>
        <p:spPr bwMode="auto">
          <a:xfrm flipH="1" flipV="1">
            <a:off x="6484938" y="3914775"/>
            <a:ext cx="2089150" cy="1846263"/>
          </a:xfrm>
          <a:prstGeom prst="bentConnector3">
            <a:avLst>
              <a:gd name="adj1" fmla="val -10944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06288" name="Line 48"/>
          <p:cNvSpPr>
            <a:spLocks noChangeShapeType="1"/>
          </p:cNvSpPr>
          <p:nvPr/>
        </p:nvSpPr>
        <p:spPr bwMode="auto">
          <a:xfrm>
            <a:off x="4087813" y="3100388"/>
            <a:ext cx="2559050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6289" name="Text Box 49"/>
          <p:cNvSpPr txBox="1">
            <a:spLocks noChangeArrowheads="1"/>
          </p:cNvSpPr>
          <p:nvPr/>
        </p:nvSpPr>
        <p:spPr bwMode="auto">
          <a:xfrm>
            <a:off x="822325" y="2559050"/>
            <a:ext cx="16446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defTabSz="396875">
              <a:lnSpc>
                <a:spcPct val="80000"/>
              </a:lnSpc>
            </a:pPr>
            <a:r>
              <a:rPr lang="en-US" sz="2800"/>
              <a:t>Beginning</a:t>
            </a:r>
          </a:p>
          <a:p>
            <a:pPr defTabSz="396875">
              <a:lnSpc>
                <a:spcPct val="80000"/>
              </a:lnSpc>
            </a:pPr>
            <a:r>
              <a:rPr lang="en-US" sz="2800"/>
              <a:t>inventory</a:t>
            </a:r>
          </a:p>
        </p:txBody>
      </p:sp>
      <p:sp>
        <p:nvSpPr>
          <p:cNvPr id="906290" name="Text Box 50"/>
          <p:cNvSpPr txBox="1">
            <a:spLocks noChangeArrowheads="1"/>
          </p:cNvSpPr>
          <p:nvPr/>
        </p:nvSpPr>
        <p:spPr bwMode="auto">
          <a:xfrm>
            <a:off x="2466975" y="2559050"/>
            <a:ext cx="1462088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defTabSz="396875">
              <a:lnSpc>
                <a:spcPct val="80000"/>
              </a:lnSpc>
            </a:pPr>
            <a:r>
              <a:rPr lang="en-US" sz="2800"/>
              <a:t>Raw</a:t>
            </a:r>
          </a:p>
          <a:p>
            <a:pPr defTabSz="396875">
              <a:lnSpc>
                <a:spcPct val="80000"/>
              </a:lnSpc>
            </a:pPr>
            <a:r>
              <a:rPr lang="en-US" sz="2800"/>
              <a:t>materials</a:t>
            </a:r>
          </a:p>
          <a:p>
            <a:pPr defTabSz="396875">
              <a:lnSpc>
                <a:spcPct val="80000"/>
              </a:lnSpc>
            </a:pPr>
            <a:r>
              <a:rPr lang="en-US" sz="2800"/>
              <a:t>used</a:t>
            </a:r>
          </a:p>
        </p:txBody>
      </p:sp>
      <p:sp>
        <p:nvSpPr>
          <p:cNvPr id="906291" name="Text Box 51"/>
          <p:cNvSpPr txBox="1">
            <a:spLocks noChangeArrowheads="1"/>
          </p:cNvSpPr>
          <p:nvPr/>
        </p:nvSpPr>
        <p:spPr bwMode="auto">
          <a:xfrm>
            <a:off x="730250" y="3381375"/>
            <a:ext cx="1644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defTabSz="396875">
              <a:lnSpc>
                <a:spcPct val="80000"/>
              </a:lnSpc>
            </a:pPr>
            <a:r>
              <a:rPr lang="en-US" sz="2800"/>
              <a:t>Purchases</a:t>
            </a:r>
          </a:p>
        </p:txBody>
      </p:sp>
      <p:sp>
        <p:nvSpPr>
          <p:cNvPr id="906292" name="Text Box 52"/>
          <p:cNvSpPr txBox="1">
            <a:spLocks noChangeArrowheads="1"/>
          </p:cNvSpPr>
          <p:nvPr/>
        </p:nvSpPr>
        <p:spPr bwMode="auto">
          <a:xfrm>
            <a:off x="730250" y="3930650"/>
            <a:ext cx="1462088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defTabSz="396875">
              <a:lnSpc>
                <a:spcPct val="80000"/>
              </a:lnSpc>
            </a:pPr>
            <a:r>
              <a:rPr lang="en-US" sz="2800"/>
              <a:t>Ending</a:t>
            </a:r>
          </a:p>
          <a:p>
            <a:pPr defTabSz="396875">
              <a:lnSpc>
                <a:spcPct val="80000"/>
              </a:lnSpc>
            </a:pPr>
            <a:r>
              <a:rPr lang="en-US" sz="2800"/>
              <a:t>inventory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980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Balance-Related Objectives: Physical Inventory Observation</a:t>
            </a:r>
          </a:p>
        </p:txBody>
      </p:sp>
      <p:sp>
        <p:nvSpPr>
          <p:cNvPr id="979972" name="Text Box 4"/>
          <p:cNvSpPr txBox="1">
            <a:spLocks noChangeArrowheads="1"/>
          </p:cNvSpPr>
          <p:nvPr/>
        </p:nvSpPr>
        <p:spPr bwMode="auto">
          <a:xfrm>
            <a:off x="455613" y="4386263"/>
            <a:ext cx="2559050" cy="15541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Rights </a:t>
            </a:r>
          </a:p>
        </p:txBody>
      </p:sp>
      <p:sp>
        <p:nvSpPr>
          <p:cNvPr id="979975" name="Text Box 7"/>
          <p:cNvSpPr txBox="1">
            <a:spLocks noChangeArrowheads="1"/>
          </p:cNvSpPr>
          <p:nvPr/>
        </p:nvSpPr>
        <p:spPr bwMode="auto">
          <a:xfrm>
            <a:off x="4660900" y="4386263"/>
            <a:ext cx="4022725" cy="15541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The client has rights</a:t>
            </a:r>
          </a:p>
          <a:p>
            <a:pPr algn="ctr"/>
            <a:r>
              <a:rPr lang="en-US"/>
              <a:t>to inventory recorded </a:t>
            </a:r>
          </a:p>
          <a:p>
            <a:pPr algn="ctr"/>
            <a:r>
              <a:rPr lang="en-US"/>
              <a:t>on tags</a:t>
            </a:r>
          </a:p>
        </p:txBody>
      </p:sp>
      <p:cxnSp>
        <p:nvCxnSpPr>
          <p:cNvPr id="979978" name="AutoShape 10"/>
          <p:cNvCxnSpPr>
            <a:cxnSpLocks noChangeShapeType="1"/>
            <a:stCxn id="979972" idx="3"/>
            <a:endCxn id="979975" idx="1"/>
          </p:cNvCxnSpPr>
          <p:nvPr/>
        </p:nvCxnSpPr>
        <p:spPr bwMode="auto">
          <a:xfrm>
            <a:off x="3014663" y="5164138"/>
            <a:ext cx="1646237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</p:cxnSp>
      <p:sp>
        <p:nvSpPr>
          <p:cNvPr id="979981" name="Text Box 13"/>
          <p:cNvSpPr txBox="1">
            <a:spLocks noChangeArrowheads="1"/>
          </p:cNvSpPr>
          <p:nvPr/>
        </p:nvSpPr>
        <p:spPr bwMode="auto">
          <a:xfrm>
            <a:off x="455613" y="2284413"/>
            <a:ext cx="2559050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Realizable </a:t>
            </a:r>
          </a:p>
          <a:p>
            <a:pPr algn="ctr" eaLnBrk="0" hangingPunct="0"/>
            <a:r>
              <a:rPr lang="en-US"/>
              <a:t>Value</a:t>
            </a:r>
          </a:p>
        </p:txBody>
      </p:sp>
      <p:sp>
        <p:nvSpPr>
          <p:cNvPr id="979982" name="Text Box 14"/>
          <p:cNvSpPr txBox="1">
            <a:spLocks noChangeArrowheads="1"/>
          </p:cNvSpPr>
          <p:nvPr/>
        </p:nvSpPr>
        <p:spPr bwMode="auto">
          <a:xfrm>
            <a:off x="4660900" y="2284413"/>
            <a:ext cx="4022725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Obsolete and unusable</a:t>
            </a:r>
          </a:p>
          <a:p>
            <a:pPr algn="ctr" eaLnBrk="0" hangingPunct="0"/>
            <a:r>
              <a:rPr lang="en-US"/>
              <a:t>inventory items are</a:t>
            </a:r>
          </a:p>
          <a:p>
            <a:pPr algn="ctr" eaLnBrk="0" hangingPunct="0"/>
            <a:r>
              <a:rPr lang="en-US"/>
              <a:t>excluded or noted.</a:t>
            </a:r>
          </a:p>
        </p:txBody>
      </p:sp>
      <p:cxnSp>
        <p:nvCxnSpPr>
          <p:cNvPr id="979984" name="AutoShape 16"/>
          <p:cNvCxnSpPr>
            <a:cxnSpLocks noChangeShapeType="1"/>
            <a:stCxn id="979981" idx="3"/>
            <a:endCxn id="979982" idx="1"/>
          </p:cNvCxnSpPr>
          <p:nvPr/>
        </p:nvCxnSpPr>
        <p:spPr bwMode="auto">
          <a:xfrm>
            <a:off x="3014663" y="3062288"/>
            <a:ext cx="1646237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7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7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97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9972" grpId="0" animBg="1" autoUpdateAnimBg="0"/>
      <p:bldP spid="979975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901123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Design and perform audit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tests of pricing and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compilation for inventory.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003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of Pricing and Compilation</a:t>
            </a:r>
          </a:p>
        </p:txBody>
      </p:sp>
      <p:sp>
        <p:nvSpPr>
          <p:cNvPr id="980995" name="Text Box 3"/>
          <p:cNvSpPr txBox="1">
            <a:spLocks noChangeArrowheads="1"/>
          </p:cNvSpPr>
          <p:nvPr/>
        </p:nvSpPr>
        <p:spPr bwMode="auto">
          <a:xfrm>
            <a:off x="1370013" y="4113213"/>
            <a:ext cx="6399212" cy="118903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buClr>
                <a:srgbClr val="FFCC00"/>
              </a:buClr>
            </a:pPr>
            <a:r>
              <a:rPr lang="en-US"/>
              <a:t>Inventory compilation tests</a:t>
            </a:r>
          </a:p>
        </p:txBody>
      </p:sp>
      <p:sp>
        <p:nvSpPr>
          <p:cNvPr id="980996" name="Rectangle 4"/>
          <p:cNvSpPr>
            <a:spLocks noChangeArrowheads="1"/>
          </p:cNvSpPr>
          <p:nvPr/>
        </p:nvSpPr>
        <p:spPr bwMode="auto">
          <a:xfrm>
            <a:off x="1370013" y="2284413"/>
            <a:ext cx="6399212" cy="11890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 eaLnBrk="0" hangingPunct="0"/>
            <a:r>
              <a:rPr lang="en-US"/>
              <a:t>Inventory price tests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8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8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5" grpId="0" animBg="1" autoUpdateAnimBg="0"/>
      <p:bldP spid="980996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2" name="Rectangle 2"/>
          <p:cNvSpPr>
            <a:spLocks noChangeArrowheads="1"/>
          </p:cNvSpPr>
          <p:nvPr/>
        </p:nvSpPr>
        <p:spPr bwMode="auto">
          <a:xfrm>
            <a:off x="6169025" y="4113213"/>
            <a:ext cx="2741613" cy="21939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Valuation</a:t>
            </a:r>
          </a:p>
          <a:p>
            <a:pPr algn="ctr" eaLnBrk="0" hangingPunct="0"/>
            <a:r>
              <a:rPr lang="en-US"/>
              <a:t>of inventory</a:t>
            </a:r>
          </a:p>
        </p:txBody>
      </p:sp>
      <p:sp>
        <p:nvSpPr>
          <p:cNvPr id="983043" name="Rectangle 3"/>
          <p:cNvSpPr>
            <a:spLocks noChangeArrowheads="1"/>
          </p:cNvSpPr>
          <p:nvPr/>
        </p:nvSpPr>
        <p:spPr bwMode="auto">
          <a:xfrm>
            <a:off x="3198813" y="3198813"/>
            <a:ext cx="2741612" cy="21939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Pricing and</a:t>
            </a:r>
          </a:p>
          <a:p>
            <a:pPr algn="ctr" eaLnBrk="0" hangingPunct="0"/>
            <a:r>
              <a:rPr lang="en-US"/>
              <a:t>compilation</a:t>
            </a:r>
          </a:p>
          <a:p>
            <a:pPr algn="ctr" eaLnBrk="0" hangingPunct="0"/>
            <a:r>
              <a:rPr lang="en-US"/>
              <a:t>procedures</a:t>
            </a:r>
          </a:p>
        </p:txBody>
      </p:sp>
      <p:sp>
        <p:nvSpPr>
          <p:cNvPr id="983044" name="Rectangle 4"/>
          <p:cNvSpPr>
            <a:spLocks noChangeArrowheads="1"/>
          </p:cNvSpPr>
          <p:nvPr/>
        </p:nvSpPr>
        <p:spPr bwMode="auto">
          <a:xfrm>
            <a:off x="227013" y="2284413"/>
            <a:ext cx="2741612" cy="21939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Pricing and</a:t>
            </a:r>
          </a:p>
          <a:p>
            <a:pPr algn="ctr" eaLnBrk="0" hangingPunct="0"/>
            <a:r>
              <a:rPr lang="en-US"/>
              <a:t>compilation</a:t>
            </a:r>
          </a:p>
          <a:p>
            <a:pPr algn="ctr" eaLnBrk="0" hangingPunct="0"/>
            <a:r>
              <a:rPr lang="en-US"/>
              <a:t>controls</a:t>
            </a:r>
          </a:p>
        </p:txBody>
      </p:sp>
      <p:sp>
        <p:nvSpPr>
          <p:cNvPr id="9830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of Pricing and Compilation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8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98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2" grpId="0" animBg="1" autoUpdateAnimBg="0"/>
      <p:bldP spid="983043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938" y="76200"/>
            <a:ext cx="8870950" cy="1431925"/>
          </a:xfrm>
        </p:spPr>
        <p:txBody>
          <a:bodyPr wrap="none">
            <a:spAutoFit/>
          </a:bodyPr>
          <a:lstStyle/>
          <a:p>
            <a:r>
              <a:rPr lang="en-US"/>
              <a:t>Balance-Related Objectives: Inventory</a:t>
            </a:r>
            <a:br>
              <a:rPr lang="en-US"/>
            </a:br>
            <a:r>
              <a:rPr lang="en-US"/>
              <a:t>Pricing and Compilation</a:t>
            </a:r>
          </a:p>
        </p:txBody>
      </p:sp>
      <p:sp>
        <p:nvSpPr>
          <p:cNvPr id="1010691" name="AutoShape 3"/>
          <p:cNvSpPr>
            <a:spLocks noChangeArrowheads="1"/>
          </p:cNvSpPr>
          <p:nvPr/>
        </p:nvSpPr>
        <p:spPr bwMode="auto">
          <a:xfrm>
            <a:off x="1095375" y="2284413"/>
            <a:ext cx="2925763" cy="146208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Detail</a:t>
            </a:r>
          </a:p>
          <a:p>
            <a:pPr algn="ctr"/>
            <a:r>
              <a:rPr lang="en-US"/>
              <a:t>tie-in</a:t>
            </a:r>
          </a:p>
        </p:txBody>
      </p:sp>
      <p:sp>
        <p:nvSpPr>
          <p:cNvPr id="1010692" name="AutoShape 4"/>
          <p:cNvSpPr>
            <a:spLocks noChangeArrowheads="1"/>
          </p:cNvSpPr>
          <p:nvPr/>
        </p:nvSpPr>
        <p:spPr bwMode="auto">
          <a:xfrm>
            <a:off x="5118100" y="2284413"/>
            <a:ext cx="2925763" cy="146208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Existence</a:t>
            </a:r>
          </a:p>
        </p:txBody>
      </p:sp>
      <p:sp>
        <p:nvSpPr>
          <p:cNvPr id="1010693" name="AutoShape 5"/>
          <p:cNvSpPr>
            <a:spLocks noChangeArrowheads="1"/>
          </p:cNvSpPr>
          <p:nvPr/>
        </p:nvSpPr>
        <p:spPr bwMode="auto">
          <a:xfrm>
            <a:off x="1095375" y="4295775"/>
            <a:ext cx="2925763" cy="1462088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Completeness</a:t>
            </a:r>
          </a:p>
        </p:txBody>
      </p:sp>
      <p:sp>
        <p:nvSpPr>
          <p:cNvPr id="1010694" name="AutoShape 6"/>
          <p:cNvSpPr>
            <a:spLocks noChangeArrowheads="1"/>
          </p:cNvSpPr>
          <p:nvPr/>
        </p:nvSpPr>
        <p:spPr bwMode="auto">
          <a:xfrm>
            <a:off x="5118100" y="4295775"/>
            <a:ext cx="2925763" cy="1462088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Accuracy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1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01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01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01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0691" grpId="0" animBg="1" autoUpdateAnimBg="0"/>
      <p:bldP spid="1010692" grpId="0" animBg="1" autoUpdateAnimBg="0"/>
      <p:bldP spid="1010693" grpId="0" animBg="1" autoUpdateAnimBg="0"/>
      <p:bldP spid="1010694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4938" y="76200"/>
            <a:ext cx="8870950" cy="1431925"/>
          </a:xfrm>
        </p:spPr>
        <p:txBody>
          <a:bodyPr wrap="none">
            <a:spAutoFit/>
          </a:bodyPr>
          <a:lstStyle/>
          <a:p>
            <a:r>
              <a:rPr lang="en-US"/>
              <a:t>Balance-Related Objectives: Inventory</a:t>
            </a:r>
            <a:br>
              <a:rPr lang="en-US"/>
            </a:br>
            <a:r>
              <a:rPr lang="en-US"/>
              <a:t>Pricing and Compilation</a:t>
            </a:r>
          </a:p>
        </p:txBody>
      </p:sp>
      <p:sp>
        <p:nvSpPr>
          <p:cNvPr id="1011715" name="AutoShape 3"/>
          <p:cNvSpPr>
            <a:spLocks noChangeArrowheads="1"/>
          </p:cNvSpPr>
          <p:nvPr/>
        </p:nvSpPr>
        <p:spPr bwMode="auto">
          <a:xfrm>
            <a:off x="1095375" y="2284413"/>
            <a:ext cx="2925763" cy="146208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Classification</a:t>
            </a:r>
          </a:p>
        </p:txBody>
      </p:sp>
      <p:sp>
        <p:nvSpPr>
          <p:cNvPr id="1011716" name="AutoShape 4"/>
          <p:cNvSpPr>
            <a:spLocks noChangeArrowheads="1"/>
          </p:cNvSpPr>
          <p:nvPr/>
        </p:nvSpPr>
        <p:spPr bwMode="auto">
          <a:xfrm>
            <a:off x="5118100" y="2284413"/>
            <a:ext cx="2925763" cy="146208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Realizable </a:t>
            </a:r>
          </a:p>
          <a:p>
            <a:pPr algn="ctr"/>
            <a:r>
              <a:rPr lang="en-US"/>
              <a:t>value</a:t>
            </a:r>
          </a:p>
        </p:txBody>
      </p:sp>
      <p:sp>
        <p:nvSpPr>
          <p:cNvPr id="1011717" name="AutoShape 5"/>
          <p:cNvSpPr>
            <a:spLocks noChangeArrowheads="1"/>
          </p:cNvSpPr>
          <p:nvPr/>
        </p:nvSpPr>
        <p:spPr bwMode="auto">
          <a:xfrm>
            <a:off x="1095375" y="4295775"/>
            <a:ext cx="2925763" cy="1462088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Rights</a:t>
            </a:r>
          </a:p>
        </p:txBody>
      </p:sp>
      <p:sp>
        <p:nvSpPr>
          <p:cNvPr id="1011718" name="AutoShape 6"/>
          <p:cNvSpPr>
            <a:spLocks noChangeArrowheads="1"/>
          </p:cNvSpPr>
          <p:nvPr/>
        </p:nvSpPr>
        <p:spPr bwMode="auto">
          <a:xfrm>
            <a:off x="5118100" y="4295775"/>
            <a:ext cx="2925763" cy="1462088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Presentation</a:t>
            </a:r>
          </a:p>
          <a:p>
            <a:pPr algn="ctr"/>
            <a:r>
              <a:rPr lang="en-US"/>
              <a:t>and disclosure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1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01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01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1716" grpId="0" animBg="1" autoUpdateAnimBg="0"/>
      <p:bldP spid="1011717" grpId="0" animBg="1" autoUpdateAnimBg="0"/>
      <p:bldP spid="1011718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Valuation (Pricing)</a:t>
            </a:r>
            <a:br>
              <a:rPr lang="en-US"/>
            </a:br>
            <a:r>
              <a:rPr lang="en-US"/>
              <a:t>of Inventory</a:t>
            </a:r>
          </a:p>
        </p:txBody>
      </p:sp>
      <p:sp>
        <p:nvSpPr>
          <p:cNvPr id="985094" name="AutoShape 6"/>
          <p:cNvSpPr>
            <a:spLocks noChangeArrowheads="1"/>
          </p:cNvSpPr>
          <p:nvPr/>
        </p:nvSpPr>
        <p:spPr bwMode="auto">
          <a:xfrm>
            <a:off x="1736725" y="2284413"/>
            <a:ext cx="5667375" cy="9144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Pricing Purchased Inventory</a:t>
            </a:r>
          </a:p>
        </p:txBody>
      </p:sp>
      <p:sp>
        <p:nvSpPr>
          <p:cNvPr id="985095" name="AutoShape 7"/>
          <p:cNvSpPr>
            <a:spLocks noChangeArrowheads="1"/>
          </p:cNvSpPr>
          <p:nvPr/>
        </p:nvSpPr>
        <p:spPr bwMode="auto">
          <a:xfrm>
            <a:off x="1736725" y="3656013"/>
            <a:ext cx="5667375" cy="9144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Pricing Manufactured Inventory</a:t>
            </a:r>
          </a:p>
        </p:txBody>
      </p:sp>
      <p:sp>
        <p:nvSpPr>
          <p:cNvPr id="985096" name="AutoShape 8"/>
          <p:cNvSpPr>
            <a:spLocks noChangeArrowheads="1"/>
          </p:cNvSpPr>
          <p:nvPr/>
        </p:nvSpPr>
        <p:spPr bwMode="auto">
          <a:xfrm>
            <a:off x="1736725" y="5027613"/>
            <a:ext cx="5667375" cy="9144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Cost or Market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85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094" grpId="0" animBg="1" autoUpdateAnimBg="0"/>
      <p:bldP spid="985095" grpId="0" animBg="1" autoUpdateAnimBg="0"/>
      <p:bldP spid="985096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8</a:t>
            </a:r>
          </a:p>
        </p:txBody>
      </p:sp>
      <p:sp>
        <p:nvSpPr>
          <p:cNvPr id="902147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Integrate the various parts of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the audit of the inventory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warehousing cycle.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Interrelationship of</a:t>
            </a:r>
            <a:br>
              <a:rPr lang="en-US"/>
            </a:br>
            <a:r>
              <a:rPr lang="en-US"/>
              <a:t>Various Audit Tests</a:t>
            </a:r>
          </a:p>
        </p:txBody>
      </p:sp>
      <p:sp>
        <p:nvSpPr>
          <p:cNvPr id="1013763" name="Oval 3"/>
          <p:cNvSpPr>
            <a:spLocks noChangeArrowheads="1"/>
          </p:cNvSpPr>
          <p:nvPr/>
        </p:nvSpPr>
        <p:spPr bwMode="auto">
          <a:xfrm>
            <a:off x="2284413" y="2284413"/>
            <a:ext cx="4570412" cy="1371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Tests of acquisition</a:t>
            </a:r>
          </a:p>
          <a:p>
            <a:pPr algn="ctr"/>
            <a:r>
              <a:rPr lang="en-US"/>
              <a:t>and payment cycle</a:t>
            </a:r>
          </a:p>
        </p:txBody>
      </p:sp>
      <p:sp>
        <p:nvSpPr>
          <p:cNvPr id="1013764" name="Text Box 4"/>
          <p:cNvSpPr txBox="1">
            <a:spLocks noChangeArrowheads="1"/>
          </p:cNvSpPr>
          <p:nvPr/>
        </p:nvSpPr>
        <p:spPr bwMode="auto">
          <a:xfrm>
            <a:off x="455613" y="4570413"/>
            <a:ext cx="3838575" cy="15541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41313"/>
            <a:r>
              <a:rPr lang="en-US" i="1"/>
              <a:t>Raw materials</a:t>
            </a:r>
          </a:p>
          <a:p>
            <a:pPr algn="ctr" defTabSz="341313"/>
            <a:r>
              <a:rPr lang="en-US"/>
              <a:t>Acquisitions of</a:t>
            </a:r>
          </a:p>
          <a:p>
            <a:pPr algn="ctr" defTabSz="341313"/>
            <a:r>
              <a:rPr lang="en-US"/>
              <a:t>raw materials</a:t>
            </a:r>
          </a:p>
        </p:txBody>
      </p:sp>
      <p:sp>
        <p:nvSpPr>
          <p:cNvPr id="1013765" name="Text Box 5"/>
          <p:cNvSpPr txBox="1">
            <a:spLocks noChangeArrowheads="1"/>
          </p:cNvSpPr>
          <p:nvPr/>
        </p:nvSpPr>
        <p:spPr bwMode="auto">
          <a:xfrm>
            <a:off x="4843463" y="4570413"/>
            <a:ext cx="3838575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41313"/>
            <a:r>
              <a:rPr lang="en-US" i="1"/>
              <a:t>Work in process</a:t>
            </a:r>
          </a:p>
          <a:p>
            <a:pPr algn="ctr" defTabSz="341313"/>
            <a:r>
              <a:rPr lang="en-US"/>
              <a:t>Other manufacturing</a:t>
            </a:r>
          </a:p>
          <a:p>
            <a:pPr algn="ctr" defTabSz="341313"/>
            <a:r>
              <a:rPr lang="en-US"/>
              <a:t>overhead</a:t>
            </a:r>
          </a:p>
        </p:txBody>
      </p:sp>
      <p:cxnSp>
        <p:nvCxnSpPr>
          <p:cNvPr id="1013769" name="AutoShape 9"/>
          <p:cNvCxnSpPr>
            <a:cxnSpLocks noChangeShapeType="1"/>
            <a:stCxn id="1013763" idx="3"/>
            <a:endCxn id="1013764" idx="0"/>
          </p:cNvCxnSpPr>
          <p:nvPr/>
        </p:nvCxnSpPr>
        <p:spPr bwMode="auto">
          <a:xfrm rot="5400000">
            <a:off x="2106612" y="3722688"/>
            <a:ext cx="1116013" cy="579438"/>
          </a:xfrm>
          <a:prstGeom prst="bentConnector3">
            <a:avLst>
              <a:gd name="adj1" fmla="val 59032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13770" name="AutoShape 10"/>
          <p:cNvCxnSpPr>
            <a:cxnSpLocks noChangeShapeType="1"/>
            <a:stCxn id="1013763" idx="5"/>
            <a:endCxn id="1013765" idx="0"/>
          </p:cNvCxnSpPr>
          <p:nvPr/>
        </p:nvCxnSpPr>
        <p:spPr bwMode="auto">
          <a:xfrm rot="16200000" flipH="1">
            <a:off x="5915818" y="3723482"/>
            <a:ext cx="1116013" cy="577850"/>
          </a:xfrm>
          <a:prstGeom prst="bentConnector3">
            <a:avLst>
              <a:gd name="adj1" fmla="val 59032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13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1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13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13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13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63" grpId="0" animBg="1" autoUpdateAnimBg="0"/>
      <p:bldP spid="1013764" grpId="0" animBg="1" autoUpdateAnimBg="0"/>
      <p:bldP spid="1013765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Interrelationship of</a:t>
            </a:r>
            <a:br>
              <a:rPr lang="en-US"/>
            </a:br>
            <a:r>
              <a:rPr lang="en-US"/>
              <a:t>Various Audit Tests</a:t>
            </a:r>
          </a:p>
        </p:txBody>
      </p:sp>
      <p:sp>
        <p:nvSpPr>
          <p:cNvPr id="1014787" name="Oval 3"/>
          <p:cNvSpPr>
            <a:spLocks noChangeArrowheads="1"/>
          </p:cNvSpPr>
          <p:nvPr/>
        </p:nvSpPr>
        <p:spPr bwMode="auto">
          <a:xfrm>
            <a:off x="2284413" y="2284413"/>
            <a:ext cx="4570412" cy="1371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Tests of payroll</a:t>
            </a:r>
          </a:p>
          <a:p>
            <a:pPr algn="ctr"/>
            <a:r>
              <a:rPr lang="en-US"/>
              <a:t>and personnel cycle</a:t>
            </a:r>
          </a:p>
        </p:txBody>
      </p:sp>
      <p:sp>
        <p:nvSpPr>
          <p:cNvPr id="1014788" name="Text Box 4"/>
          <p:cNvSpPr txBox="1">
            <a:spLocks noChangeArrowheads="1"/>
          </p:cNvSpPr>
          <p:nvPr/>
        </p:nvSpPr>
        <p:spPr bwMode="auto">
          <a:xfrm>
            <a:off x="455613" y="4570413"/>
            <a:ext cx="38385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41313"/>
            <a:r>
              <a:rPr lang="en-US" i="1"/>
              <a:t>Work in process</a:t>
            </a:r>
          </a:p>
          <a:p>
            <a:pPr algn="ctr" defTabSz="341313"/>
            <a:r>
              <a:rPr lang="en-US"/>
              <a:t>Direct labor</a:t>
            </a:r>
          </a:p>
        </p:txBody>
      </p:sp>
      <p:sp>
        <p:nvSpPr>
          <p:cNvPr id="1014789" name="Text Box 5"/>
          <p:cNvSpPr txBox="1">
            <a:spLocks noChangeArrowheads="1"/>
          </p:cNvSpPr>
          <p:nvPr/>
        </p:nvSpPr>
        <p:spPr bwMode="auto">
          <a:xfrm>
            <a:off x="4843463" y="4570413"/>
            <a:ext cx="3838575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41313"/>
            <a:r>
              <a:rPr lang="en-US" i="1"/>
              <a:t>Work in process</a:t>
            </a:r>
          </a:p>
          <a:p>
            <a:pPr algn="ctr" defTabSz="341313"/>
            <a:r>
              <a:rPr lang="en-US"/>
              <a:t>Indirect labor</a:t>
            </a:r>
          </a:p>
        </p:txBody>
      </p:sp>
      <p:cxnSp>
        <p:nvCxnSpPr>
          <p:cNvPr id="1014790" name="AutoShape 6"/>
          <p:cNvCxnSpPr>
            <a:cxnSpLocks noChangeShapeType="1"/>
            <a:stCxn id="1014787" idx="3"/>
            <a:endCxn id="1014788" idx="0"/>
          </p:cNvCxnSpPr>
          <p:nvPr/>
        </p:nvCxnSpPr>
        <p:spPr bwMode="auto">
          <a:xfrm rot="5400000">
            <a:off x="2106612" y="3722688"/>
            <a:ext cx="1116013" cy="579438"/>
          </a:xfrm>
          <a:prstGeom prst="bentConnector3">
            <a:avLst>
              <a:gd name="adj1" fmla="val 59032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14791" name="AutoShape 7"/>
          <p:cNvCxnSpPr>
            <a:cxnSpLocks noChangeShapeType="1"/>
            <a:stCxn id="1014787" idx="5"/>
            <a:endCxn id="1014789" idx="0"/>
          </p:cNvCxnSpPr>
          <p:nvPr/>
        </p:nvCxnSpPr>
        <p:spPr bwMode="auto">
          <a:xfrm rot="16200000" flipH="1">
            <a:off x="5915818" y="3723482"/>
            <a:ext cx="1116013" cy="577850"/>
          </a:xfrm>
          <a:prstGeom prst="bentConnector3">
            <a:avLst>
              <a:gd name="adj1" fmla="val 59032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14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1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14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14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788" grpId="0" animBg="1" autoUpdateAnimBg="0"/>
      <p:bldP spid="101478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306" name="Line 2"/>
          <p:cNvSpPr>
            <a:spLocks noChangeShapeType="1"/>
          </p:cNvSpPr>
          <p:nvPr/>
        </p:nvSpPr>
        <p:spPr bwMode="auto">
          <a:xfrm>
            <a:off x="7037388" y="2559050"/>
            <a:ext cx="0" cy="2011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4308" name="Line 4"/>
          <p:cNvSpPr>
            <a:spLocks noChangeShapeType="1"/>
          </p:cNvSpPr>
          <p:nvPr/>
        </p:nvSpPr>
        <p:spPr bwMode="auto">
          <a:xfrm>
            <a:off x="455613" y="2559050"/>
            <a:ext cx="4022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4310" name="Text Box 6"/>
          <p:cNvSpPr txBox="1">
            <a:spLocks noChangeArrowheads="1"/>
          </p:cNvSpPr>
          <p:nvPr/>
        </p:nvSpPr>
        <p:spPr bwMode="auto">
          <a:xfrm>
            <a:off x="455613" y="2101850"/>
            <a:ext cx="40227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/>
          <a:lstStyle/>
          <a:p>
            <a:pPr algn="ctr" eaLnBrk="0" hangingPunct="0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/>
              <a:t>Work in Process</a:t>
            </a:r>
          </a:p>
        </p:txBody>
      </p:sp>
      <p:sp>
        <p:nvSpPr>
          <p:cNvPr id="994311" name="Text Box 7"/>
          <p:cNvSpPr txBox="1">
            <a:spLocks noChangeArrowheads="1"/>
          </p:cNvSpPr>
          <p:nvPr/>
        </p:nvSpPr>
        <p:spPr bwMode="auto">
          <a:xfrm>
            <a:off x="5392738" y="2101850"/>
            <a:ext cx="32908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/>
          <a:lstStyle/>
          <a:p>
            <a:pPr algn="ctr" eaLnBrk="0" hangingPunct="0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/>
              <a:t>Finished Goods</a:t>
            </a:r>
          </a:p>
        </p:txBody>
      </p:sp>
      <p:sp>
        <p:nvSpPr>
          <p:cNvPr id="99431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 of Inventory and Costs</a:t>
            </a:r>
          </a:p>
        </p:txBody>
      </p:sp>
      <p:sp>
        <p:nvSpPr>
          <p:cNvPr id="994315" name="Text Box 11"/>
          <p:cNvSpPr txBox="1">
            <a:spLocks noChangeArrowheads="1"/>
          </p:cNvSpPr>
          <p:nvPr/>
        </p:nvSpPr>
        <p:spPr bwMode="auto">
          <a:xfrm>
            <a:off x="700088" y="2628900"/>
            <a:ext cx="16637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400050">
              <a:lnSpc>
                <a:spcPct val="80000"/>
              </a:lnSpc>
            </a:pPr>
            <a:r>
              <a:rPr lang="en-US" sz="2800"/>
              <a:t>Beginning</a:t>
            </a:r>
          </a:p>
          <a:p>
            <a:pPr defTabSz="400050">
              <a:lnSpc>
                <a:spcPct val="80000"/>
              </a:lnSpc>
            </a:pPr>
            <a:r>
              <a:rPr lang="en-US" sz="2800"/>
              <a:t>inventory</a:t>
            </a:r>
          </a:p>
          <a:p>
            <a:pPr defTabSz="400050">
              <a:lnSpc>
                <a:spcPct val="80000"/>
              </a:lnSpc>
            </a:pPr>
            <a:endParaRPr lang="en-US" sz="2800"/>
          </a:p>
          <a:p>
            <a:pPr defTabSz="400050">
              <a:lnSpc>
                <a:spcPct val="80000"/>
              </a:lnSpc>
            </a:pPr>
            <a:r>
              <a:rPr lang="en-US" sz="2800"/>
              <a:t>Ending</a:t>
            </a:r>
          </a:p>
          <a:p>
            <a:pPr defTabSz="400050">
              <a:lnSpc>
                <a:spcPct val="80000"/>
              </a:lnSpc>
            </a:pPr>
            <a:r>
              <a:rPr lang="en-US" sz="2800"/>
              <a:t>inventory</a:t>
            </a:r>
          </a:p>
        </p:txBody>
      </p:sp>
      <p:sp>
        <p:nvSpPr>
          <p:cNvPr id="994316" name="Text Box 12"/>
          <p:cNvSpPr txBox="1">
            <a:spLocks noChangeArrowheads="1"/>
          </p:cNvSpPr>
          <p:nvPr/>
        </p:nvSpPr>
        <p:spPr bwMode="auto">
          <a:xfrm>
            <a:off x="5392738" y="5118100"/>
            <a:ext cx="32908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/>
          <a:lstStyle/>
          <a:p>
            <a:pPr algn="ctr" eaLnBrk="0" hangingPunct="0"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800"/>
              <a:t>Cost of Goods Sold</a:t>
            </a:r>
          </a:p>
        </p:txBody>
      </p:sp>
      <p:sp>
        <p:nvSpPr>
          <p:cNvPr id="994318" name="Line 14"/>
          <p:cNvSpPr>
            <a:spLocks noChangeShapeType="1"/>
          </p:cNvSpPr>
          <p:nvPr/>
        </p:nvSpPr>
        <p:spPr bwMode="auto">
          <a:xfrm>
            <a:off x="7037388" y="55753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994319" name="AutoShape 15"/>
          <p:cNvCxnSpPr>
            <a:cxnSpLocks noChangeShapeType="1"/>
          </p:cNvCxnSpPr>
          <p:nvPr/>
        </p:nvCxnSpPr>
        <p:spPr bwMode="auto">
          <a:xfrm>
            <a:off x="2466975" y="2559050"/>
            <a:ext cx="0" cy="2011363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994320" name="AutoShape 16"/>
          <p:cNvCxnSpPr>
            <a:cxnSpLocks noChangeShapeType="1"/>
          </p:cNvCxnSpPr>
          <p:nvPr/>
        </p:nvCxnSpPr>
        <p:spPr bwMode="auto">
          <a:xfrm>
            <a:off x="5395913" y="2559050"/>
            <a:ext cx="329088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994326" name="Text Box 22"/>
          <p:cNvSpPr txBox="1">
            <a:spLocks noChangeArrowheads="1"/>
          </p:cNvSpPr>
          <p:nvPr/>
        </p:nvSpPr>
        <p:spPr bwMode="auto">
          <a:xfrm>
            <a:off x="2546350" y="3148013"/>
            <a:ext cx="2159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400050">
              <a:lnSpc>
                <a:spcPct val="80000"/>
              </a:lnSpc>
            </a:pPr>
            <a:r>
              <a:rPr lang="en-US" sz="2800"/>
              <a:t>Cost of goods</a:t>
            </a:r>
          </a:p>
          <a:p>
            <a:pPr defTabSz="400050">
              <a:lnSpc>
                <a:spcPct val="80000"/>
              </a:lnSpc>
            </a:pPr>
            <a:r>
              <a:rPr lang="en-US" sz="2800"/>
              <a:t>manufactured</a:t>
            </a:r>
          </a:p>
        </p:txBody>
      </p:sp>
      <p:sp>
        <p:nvSpPr>
          <p:cNvPr id="994327" name="Text Box 23"/>
          <p:cNvSpPr txBox="1">
            <a:spLocks noChangeArrowheads="1"/>
          </p:cNvSpPr>
          <p:nvPr/>
        </p:nvSpPr>
        <p:spPr bwMode="auto">
          <a:xfrm>
            <a:off x="5268913" y="2632075"/>
            <a:ext cx="16637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400050">
              <a:lnSpc>
                <a:spcPct val="80000"/>
              </a:lnSpc>
            </a:pPr>
            <a:r>
              <a:rPr lang="en-US" sz="2800"/>
              <a:t>Beginning</a:t>
            </a:r>
          </a:p>
          <a:p>
            <a:pPr defTabSz="400050">
              <a:lnSpc>
                <a:spcPct val="80000"/>
              </a:lnSpc>
            </a:pPr>
            <a:r>
              <a:rPr lang="en-US" sz="2800"/>
              <a:t>inventory</a:t>
            </a:r>
          </a:p>
          <a:p>
            <a:pPr defTabSz="400050">
              <a:lnSpc>
                <a:spcPct val="80000"/>
              </a:lnSpc>
            </a:pPr>
            <a:endParaRPr lang="en-US" sz="2800"/>
          </a:p>
          <a:p>
            <a:pPr defTabSz="400050">
              <a:lnSpc>
                <a:spcPct val="80000"/>
              </a:lnSpc>
            </a:pPr>
            <a:r>
              <a:rPr lang="en-US" sz="2800"/>
              <a:t>Ending</a:t>
            </a:r>
          </a:p>
          <a:p>
            <a:pPr defTabSz="400050">
              <a:lnSpc>
                <a:spcPct val="80000"/>
              </a:lnSpc>
            </a:pPr>
            <a:r>
              <a:rPr lang="en-US" sz="2800"/>
              <a:t>inventory</a:t>
            </a:r>
          </a:p>
        </p:txBody>
      </p:sp>
      <p:sp>
        <p:nvSpPr>
          <p:cNvPr id="994328" name="Text Box 24"/>
          <p:cNvSpPr txBox="1">
            <a:spLocks noChangeArrowheads="1"/>
          </p:cNvSpPr>
          <p:nvPr/>
        </p:nvSpPr>
        <p:spPr bwMode="auto">
          <a:xfrm>
            <a:off x="7054850" y="3143250"/>
            <a:ext cx="17145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400050">
              <a:lnSpc>
                <a:spcPct val="80000"/>
              </a:lnSpc>
            </a:pPr>
            <a:r>
              <a:rPr lang="en-US" sz="2800"/>
              <a:t>Cost of</a:t>
            </a:r>
          </a:p>
          <a:p>
            <a:pPr defTabSz="400050">
              <a:lnSpc>
                <a:spcPct val="80000"/>
              </a:lnSpc>
            </a:pPr>
            <a:r>
              <a:rPr lang="en-US" sz="2800"/>
              <a:t>goods sold</a:t>
            </a:r>
          </a:p>
        </p:txBody>
      </p:sp>
      <p:cxnSp>
        <p:nvCxnSpPr>
          <p:cNvPr id="994329" name="AutoShape 25"/>
          <p:cNvCxnSpPr>
            <a:cxnSpLocks noChangeShapeType="1"/>
          </p:cNvCxnSpPr>
          <p:nvPr/>
        </p:nvCxnSpPr>
        <p:spPr bwMode="auto">
          <a:xfrm>
            <a:off x="5392738" y="5575300"/>
            <a:ext cx="329088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994330" name="Line 26"/>
          <p:cNvSpPr>
            <a:spLocks noChangeShapeType="1"/>
          </p:cNvSpPr>
          <p:nvPr/>
        </p:nvSpPr>
        <p:spPr bwMode="auto">
          <a:xfrm>
            <a:off x="4751388" y="3494088"/>
            <a:ext cx="1189037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994333" name="AutoShape 29"/>
          <p:cNvCxnSpPr>
            <a:cxnSpLocks noChangeShapeType="1"/>
          </p:cNvCxnSpPr>
          <p:nvPr/>
        </p:nvCxnSpPr>
        <p:spPr bwMode="auto">
          <a:xfrm rot="5400000">
            <a:off x="6013450" y="4113213"/>
            <a:ext cx="2200275" cy="1774825"/>
          </a:xfrm>
          <a:prstGeom prst="bentConnector4">
            <a:avLst>
              <a:gd name="adj1" fmla="val 43361"/>
              <a:gd name="adj2" fmla="val 174505"/>
            </a:avLst>
          </a:prstGeom>
          <a:noFill/>
          <a:ln w="28575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Interrelationship of</a:t>
            </a:r>
            <a:br>
              <a:rPr lang="en-US"/>
            </a:br>
            <a:r>
              <a:rPr lang="en-US"/>
              <a:t>Various Audit Tests</a:t>
            </a:r>
          </a:p>
        </p:txBody>
      </p:sp>
      <p:sp>
        <p:nvSpPr>
          <p:cNvPr id="1015811" name="Oval 3"/>
          <p:cNvSpPr>
            <a:spLocks noChangeArrowheads="1"/>
          </p:cNvSpPr>
          <p:nvPr/>
        </p:nvSpPr>
        <p:spPr bwMode="auto">
          <a:xfrm>
            <a:off x="2284413" y="1827213"/>
            <a:ext cx="4570412" cy="1371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i="1"/>
              <a:t>Inventory tests</a:t>
            </a:r>
          </a:p>
        </p:txBody>
      </p:sp>
      <p:sp>
        <p:nvSpPr>
          <p:cNvPr id="1015812" name="Text Box 4"/>
          <p:cNvSpPr txBox="1">
            <a:spLocks noChangeArrowheads="1"/>
          </p:cNvSpPr>
          <p:nvPr/>
        </p:nvSpPr>
        <p:spPr bwMode="auto">
          <a:xfrm>
            <a:off x="455613" y="4113213"/>
            <a:ext cx="3838575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41313"/>
            <a:r>
              <a:rPr lang="en-US" i="1"/>
              <a:t>Raw materials</a:t>
            </a:r>
          </a:p>
          <a:p>
            <a:pPr algn="ctr" defTabSz="341313"/>
            <a:r>
              <a:rPr lang="en-US"/>
              <a:t>Ending inventory</a:t>
            </a:r>
          </a:p>
        </p:txBody>
      </p:sp>
      <p:sp>
        <p:nvSpPr>
          <p:cNvPr id="1015813" name="Text Box 5"/>
          <p:cNvSpPr txBox="1">
            <a:spLocks noChangeArrowheads="1"/>
          </p:cNvSpPr>
          <p:nvPr/>
        </p:nvSpPr>
        <p:spPr bwMode="auto">
          <a:xfrm>
            <a:off x="4843463" y="4113213"/>
            <a:ext cx="3838575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41313"/>
            <a:r>
              <a:rPr lang="en-US" i="1"/>
              <a:t>Work in process</a:t>
            </a:r>
          </a:p>
          <a:p>
            <a:pPr algn="ctr" defTabSz="341313"/>
            <a:r>
              <a:rPr lang="en-US"/>
              <a:t>Ending inventory</a:t>
            </a:r>
          </a:p>
        </p:txBody>
      </p:sp>
      <p:cxnSp>
        <p:nvCxnSpPr>
          <p:cNvPr id="1015814" name="AutoShape 6"/>
          <p:cNvCxnSpPr>
            <a:cxnSpLocks noChangeShapeType="1"/>
            <a:stCxn id="1015811" idx="3"/>
            <a:endCxn id="1015812" idx="0"/>
          </p:cNvCxnSpPr>
          <p:nvPr/>
        </p:nvCxnSpPr>
        <p:spPr bwMode="auto">
          <a:xfrm rot="5400000">
            <a:off x="2106612" y="3265488"/>
            <a:ext cx="1116013" cy="579438"/>
          </a:xfrm>
          <a:prstGeom prst="bentConnector3">
            <a:avLst>
              <a:gd name="adj1" fmla="val 59032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15815" name="AutoShape 7"/>
          <p:cNvCxnSpPr>
            <a:cxnSpLocks noChangeShapeType="1"/>
            <a:stCxn id="1015811" idx="5"/>
            <a:endCxn id="1015813" idx="0"/>
          </p:cNvCxnSpPr>
          <p:nvPr/>
        </p:nvCxnSpPr>
        <p:spPr bwMode="auto">
          <a:xfrm rot="16200000" flipH="1">
            <a:off x="5915818" y="3266282"/>
            <a:ext cx="1116013" cy="577850"/>
          </a:xfrm>
          <a:prstGeom prst="bentConnector3">
            <a:avLst>
              <a:gd name="adj1" fmla="val 59032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15816" name="Text Box 8"/>
          <p:cNvSpPr txBox="1">
            <a:spLocks noChangeArrowheads="1"/>
          </p:cNvSpPr>
          <p:nvPr/>
        </p:nvSpPr>
        <p:spPr bwMode="auto">
          <a:xfrm>
            <a:off x="2649538" y="5483225"/>
            <a:ext cx="3838575" cy="1096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41313"/>
            <a:r>
              <a:rPr lang="en-US" i="1"/>
              <a:t>Finished goods</a:t>
            </a:r>
          </a:p>
          <a:p>
            <a:pPr algn="ctr" defTabSz="341313"/>
            <a:r>
              <a:rPr lang="en-US"/>
              <a:t>Ending inventory</a:t>
            </a:r>
          </a:p>
        </p:txBody>
      </p:sp>
      <p:cxnSp>
        <p:nvCxnSpPr>
          <p:cNvPr id="1015817" name="AutoShape 9"/>
          <p:cNvCxnSpPr>
            <a:cxnSpLocks noChangeShapeType="1"/>
            <a:stCxn id="1015811" idx="4"/>
            <a:endCxn id="1015816" idx="0"/>
          </p:cNvCxnSpPr>
          <p:nvPr/>
        </p:nvCxnSpPr>
        <p:spPr bwMode="auto">
          <a:xfrm flipH="1">
            <a:off x="4568825" y="3198813"/>
            <a:ext cx="1588" cy="2284412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1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1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15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1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15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15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812" grpId="0" animBg="1" autoUpdateAnimBg="0"/>
      <p:bldP spid="1015813" grpId="0" animBg="1" autoUpdateAnimBg="0"/>
      <p:bldP spid="1015816" grpId="0" animBg="1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Interrelationship of</a:t>
            </a:r>
            <a:br>
              <a:rPr lang="en-US"/>
            </a:br>
            <a:r>
              <a:rPr lang="en-US"/>
              <a:t>Various Audit Tests</a:t>
            </a:r>
          </a:p>
        </p:txBody>
      </p:sp>
      <p:sp>
        <p:nvSpPr>
          <p:cNvPr id="1016835" name="Oval 3"/>
          <p:cNvSpPr>
            <a:spLocks noChangeArrowheads="1"/>
          </p:cNvSpPr>
          <p:nvPr/>
        </p:nvSpPr>
        <p:spPr bwMode="auto">
          <a:xfrm>
            <a:off x="2284413" y="2284413"/>
            <a:ext cx="4570412" cy="1371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i="1"/>
              <a:t>Tests of sales and</a:t>
            </a:r>
          </a:p>
          <a:p>
            <a:pPr algn="ctr"/>
            <a:r>
              <a:rPr lang="en-US" i="1"/>
              <a:t>collection cycle</a:t>
            </a:r>
          </a:p>
        </p:txBody>
      </p:sp>
      <p:sp>
        <p:nvSpPr>
          <p:cNvPr id="1016840" name="Text Box 8"/>
          <p:cNvSpPr txBox="1">
            <a:spLocks noChangeArrowheads="1"/>
          </p:cNvSpPr>
          <p:nvPr/>
        </p:nvSpPr>
        <p:spPr bwMode="auto">
          <a:xfrm>
            <a:off x="2649538" y="5027613"/>
            <a:ext cx="3838575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defTabSz="341313"/>
            <a:r>
              <a:rPr lang="en-US" i="1"/>
              <a:t>Finished goods</a:t>
            </a:r>
          </a:p>
          <a:p>
            <a:pPr algn="ctr" defTabSz="341313"/>
            <a:r>
              <a:rPr lang="en-US"/>
              <a:t>Cost of goods sold</a:t>
            </a:r>
          </a:p>
        </p:txBody>
      </p:sp>
      <p:cxnSp>
        <p:nvCxnSpPr>
          <p:cNvPr id="1016841" name="AutoShape 9"/>
          <p:cNvCxnSpPr>
            <a:cxnSpLocks noChangeShapeType="1"/>
            <a:stCxn id="1016835" idx="4"/>
            <a:endCxn id="1016840" idx="0"/>
          </p:cNvCxnSpPr>
          <p:nvPr/>
        </p:nvCxnSpPr>
        <p:spPr bwMode="auto">
          <a:xfrm flipH="1">
            <a:off x="4568825" y="3656013"/>
            <a:ext cx="1588" cy="137160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1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1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6840" grpId="0" animBg="1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Integration of the Tests</a:t>
            </a:r>
          </a:p>
        </p:txBody>
      </p:sp>
      <p:sp>
        <p:nvSpPr>
          <p:cNvPr id="1012740" name="Text Box 4"/>
          <p:cNvSpPr txBox="1">
            <a:spLocks noChangeArrowheads="1"/>
          </p:cNvSpPr>
          <p:nvPr/>
        </p:nvSpPr>
        <p:spPr bwMode="auto">
          <a:xfrm>
            <a:off x="455613" y="2284413"/>
            <a:ext cx="8226425" cy="365601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Acquisition and Payment Cycle</a:t>
            </a:r>
          </a:p>
          <a:p>
            <a:pPr eaLnBrk="0" hangingPunct="0">
              <a:spcBef>
                <a:spcPct val="50000"/>
              </a:spcBef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Payroll and Personnel Cycle</a:t>
            </a:r>
          </a:p>
          <a:p>
            <a:pPr eaLnBrk="0" hangingPunct="0">
              <a:spcBef>
                <a:spcPct val="50000"/>
              </a:spcBef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Sales and Collection Cycle</a:t>
            </a:r>
          </a:p>
          <a:p>
            <a:pPr eaLnBrk="0" hangingPunct="0">
              <a:spcBef>
                <a:spcPct val="50000"/>
              </a:spcBef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Cost Accounting</a:t>
            </a:r>
          </a:p>
          <a:p>
            <a:pPr eaLnBrk="0" hangingPunct="0">
              <a:spcBef>
                <a:spcPct val="50000"/>
              </a:spcBef>
              <a:buClr>
                <a:srgbClr val="33CC33"/>
              </a:buClr>
              <a:buFont typeface="Wingdings" pitchFamily="2" charset="2"/>
              <a:buChar char="Ø"/>
            </a:pPr>
            <a:r>
              <a:rPr lang="en-US"/>
              <a:t> Physical Inventory, Pricing, and Compilation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12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2740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827213" y="2284413"/>
            <a:ext cx="5484812" cy="914400"/>
          </a:xfrm>
        </p:spPr>
        <p:txBody>
          <a:bodyPr wrap="none" anchor="t"/>
          <a:lstStyle/>
          <a:p>
            <a:r>
              <a:rPr lang="en-US" b="1"/>
              <a:t>End of Chapter 20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Functions in the Inventory and Warehousing Cycle</a:t>
            </a:r>
          </a:p>
        </p:txBody>
      </p:sp>
      <p:sp>
        <p:nvSpPr>
          <p:cNvPr id="944131" name="AutoShape 3"/>
          <p:cNvSpPr>
            <a:spLocks noChangeArrowheads="1"/>
          </p:cNvSpPr>
          <p:nvPr/>
        </p:nvSpPr>
        <p:spPr bwMode="auto">
          <a:xfrm>
            <a:off x="1370013" y="2009775"/>
            <a:ext cx="1643062" cy="1644650"/>
          </a:xfrm>
          <a:prstGeom prst="flowChartDocumen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12700">
            <a:solidFill>
              <a:srgbClr val="FF9900"/>
            </a:solidFill>
            <a:miter lim="800000"/>
            <a:headEnd/>
            <a:tailEnd/>
          </a:ln>
          <a:effectLst>
            <a:outerShdw dist="107763" dir="13500000" algn="ctr" rotWithShape="0">
              <a:srgbClr val="FF9900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Process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purchase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orders</a:t>
            </a:r>
          </a:p>
        </p:txBody>
      </p:sp>
      <p:sp>
        <p:nvSpPr>
          <p:cNvPr id="944132" name="AutoShape 4"/>
          <p:cNvSpPr>
            <a:spLocks noChangeArrowheads="1"/>
          </p:cNvSpPr>
          <p:nvPr/>
        </p:nvSpPr>
        <p:spPr bwMode="auto">
          <a:xfrm>
            <a:off x="4570413" y="2009775"/>
            <a:ext cx="3656012" cy="1644650"/>
          </a:xfrm>
          <a:prstGeom prst="parallelogram">
            <a:avLst>
              <a:gd name="adj" fmla="val 55574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33CC33"/>
            </a:solidFill>
            <a:miter lim="800000"/>
            <a:headEnd/>
            <a:tailEnd/>
          </a:ln>
          <a:effectLst>
            <a:outerShdw dist="107763" dir="13500000" algn="ctr" rotWithShape="0">
              <a:srgbClr val="33CC33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/>
              <a:t>Receive raw</a:t>
            </a:r>
          </a:p>
          <a:p>
            <a:pPr algn="ctr" eaLnBrk="0" hangingPunct="0"/>
            <a:r>
              <a:rPr lang="en-US"/>
              <a:t>materials</a:t>
            </a:r>
            <a:endParaRPr lang="en-US" b="1"/>
          </a:p>
        </p:txBody>
      </p:sp>
      <p:sp>
        <p:nvSpPr>
          <p:cNvPr id="944133" name="AutoShape 5"/>
          <p:cNvSpPr>
            <a:spLocks noChangeArrowheads="1"/>
          </p:cNvSpPr>
          <p:nvPr/>
        </p:nvSpPr>
        <p:spPr bwMode="auto">
          <a:xfrm>
            <a:off x="1370013" y="4113213"/>
            <a:ext cx="1644650" cy="2193925"/>
          </a:xfrm>
          <a:prstGeom prst="flowChartMagneticDisk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hlink"/>
            </a:solidFill>
            <a:round/>
            <a:headEnd/>
            <a:tailEnd/>
          </a:ln>
          <a:effectLst>
            <a:outerShdw dist="107763" dir="13500000" algn="ctr" rotWithShape="0">
              <a:schemeClr val="hlink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Store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raw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materials</a:t>
            </a:r>
            <a:endParaRPr lang="en-US">
              <a:latin typeface="Arial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4570413" y="4935538"/>
            <a:ext cx="3656012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969696"/>
            </a:solidFill>
            <a:miter lim="800000"/>
            <a:headEnd/>
            <a:tailEnd/>
          </a:ln>
          <a:effectLst>
            <a:outerShdw dist="107763" dir="13500000" algn="ctr" rotWithShape="0">
              <a:srgbClr val="969696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/>
              <a:t>Process the materials</a:t>
            </a:r>
            <a:endParaRPr lang="en-US">
              <a:latin typeface="Arial" charset="0"/>
            </a:endParaRPr>
          </a:p>
        </p:txBody>
      </p:sp>
      <p:cxnSp>
        <p:nvCxnSpPr>
          <p:cNvPr id="944135" name="AutoShape 7"/>
          <p:cNvCxnSpPr>
            <a:cxnSpLocks noChangeShapeType="1"/>
            <a:stCxn id="944132" idx="3"/>
            <a:endCxn id="944133" idx="4"/>
          </p:cNvCxnSpPr>
          <p:nvPr/>
        </p:nvCxnSpPr>
        <p:spPr bwMode="auto">
          <a:xfrm flipH="1">
            <a:off x="3014663" y="3654425"/>
            <a:ext cx="2927350" cy="155575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44140" name="Line 12"/>
          <p:cNvSpPr>
            <a:spLocks noChangeShapeType="1"/>
          </p:cNvSpPr>
          <p:nvPr/>
        </p:nvSpPr>
        <p:spPr bwMode="auto">
          <a:xfrm>
            <a:off x="3016250" y="5665788"/>
            <a:ext cx="1554163" cy="0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cxnSp>
        <p:nvCxnSpPr>
          <p:cNvPr id="944141" name="AutoShape 13"/>
          <p:cNvCxnSpPr>
            <a:cxnSpLocks noChangeShapeType="1"/>
            <a:stCxn id="944131" idx="3"/>
            <a:endCxn id="944132" idx="5"/>
          </p:cNvCxnSpPr>
          <p:nvPr/>
        </p:nvCxnSpPr>
        <p:spPr bwMode="auto">
          <a:xfrm>
            <a:off x="3013075" y="2832100"/>
            <a:ext cx="2014538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4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4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94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4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4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4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1" grpId="0" animBg="1" autoUpdateAnimBg="0"/>
      <p:bldP spid="944132" grpId="0" animBg="1" autoUpdateAnimBg="0"/>
      <p:bldP spid="944133" grpId="0" animBg="1" autoUpdateAnimBg="0"/>
      <p:bldP spid="944134" grpId="0" animBg="1" autoUpdateAnimBg="0"/>
      <p:bldP spid="9441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Functions in the Inventory and Warehousing Cycle</a:t>
            </a:r>
          </a:p>
        </p:txBody>
      </p:sp>
      <p:sp>
        <p:nvSpPr>
          <p:cNvPr id="933899" name="AutoShape 11"/>
          <p:cNvSpPr>
            <a:spLocks noChangeArrowheads="1"/>
          </p:cNvSpPr>
          <p:nvPr/>
        </p:nvSpPr>
        <p:spPr bwMode="auto">
          <a:xfrm>
            <a:off x="1552575" y="5051425"/>
            <a:ext cx="6032500" cy="1462088"/>
          </a:xfrm>
          <a:prstGeom prst="parallelogram">
            <a:avLst>
              <a:gd name="adj" fmla="val 103149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hlink"/>
            </a:solidFill>
            <a:miter lim="800000"/>
            <a:headEnd/>
            <a:tailEnd/>
          </a:ln>
          <a:effectLst>
            <a:outerShdw dist="107763" dir="13500000" algn="ctr" rotWithShape="0">
              <a:schemeClr val="hlink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75000"/>
              </a:lnSpc>
            </a:pPr>
            <a:r>
              <a:rPr lang="en-US"/>
              <a:t>Perpetual inventory</a:t>
            </a:r>
          </a:p>
          <a:p>
            <a:pPr algn="ctr" eaLnBrk="0" hangingPunct="0">
              <a:lnSpc>
                <a:spcPct val="75000"/>
              </a:lnSpc>
            </a:pPr>
            <a:r>
              <a:rPr lang="en-US"/>
              <a:t>master file</a:t>
            </a:r>
            <a:endParaRPr lang="en-US" b="1"/>
          </a:p>
        </p:txBody>
      </p:sp>
      <p:sp>
        <p:nvSpPr>
          <p:cNvPr id="933900" name="AutoShape 12"/>
          <p:cNvSpPr>
            <a:spLocks noChangeArrowheads="1"/>
          </p:cNvSpPr>
          <p:nvPr/>
        </p:nvSpPr>
        <p:spPr bwMode="auto">
          <a:xfrm>
            <a:off x="1827213" y="2009775"/>
            <a:ext cx="1828800" cy="2741613"/>
          </a:xfrm>
          <a:prstGeom prst="flowChartMagneticDisk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9900"/>
            </a:solidFill>
            <a:round/>
            <a:headEnd/>
            <a:tailEnd/>
          </a:ln>
          <a:effectLst>
            <a:outerShdw dist="107763" dir="13500000" algn="ctr" rotWithShape="0">
              <a:srgbClr val="FF9900"/>
            </a:outerShdw>
          </a:effectLst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lang="en-US"/>
              <a:t>Store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finished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/>
              <a:t>goods</a:t>
            </a:r>
            <a:endParaRPr lang="en-US">
              <a:latin typeface="Arial" charset="0"/>
            </a:endParaRPr>
          </a:p>
        </p:txBody>
      </p:sp>
      <p:sp>
        <p:nvSpPr>
          <p:cNvPr id="933901" name="Rectangle 13"/>
          <p:cNvSpPr>
            <a:spLocks noChangeArrowheads="1"/>
          </p:cNvSpPr>
          <p:nvPr/>
        </p:nvSpPr>
        <p:spPr bwMode="auto">
          <a:xfrm>
            <a:off x="5483225" y="2009775"/>
            <a:ext cx="1828800" cy="274161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33CC33"/>
            </a:solidFill>
            <a:miter lim="800000"/>
            <a:headEnd/>
            <a:tailEnd/>
          </a:ln>
          <a:effectLst>
            <a:outerShdw dist="107763" dir="13500000" algn="ctr" rotWithShape="0">
              <a:srgbClr val="33CC33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/>
              <a:t>Ship</a:t>
            </a:r>
          </a:p>
          <a:p>
            <a:pPr algn="ctr" eaLnBrk="0" hangingPunct="0"/>
            <a:r>
              <a:rPr lang="en-US"/>
              <a:t>finished</a:t>
            </a:r>
          </a:p>
          <a:p>
            <a:pPr algn="ctr" eaLnBrk="0" hangingPunct="0"/>
            <a:r>
              <a:rPr lang="en-US"/>
              <a:t>goods</a:t>
            </a:r>
            <a:endParaRPr lang="en-US">
              <a:latin typeface="Arial" charset="0"/>
            </a:endParaRPr>
          </a:p>
        </p:txBody>
      </p:sp>
      <p:cxnSp>
        <p:nvCxnSpPr>
          <p:cNvPr id="933905" name="AutoShape 17"/>
          <p:cNvCxnSpPr>
            <a:cxnSpLocks noChangeShapeType="1"/>
            <a:stCxn id="933900" idx="4"/>
            <a:endCxn id="933901" idx="1"/>
          </p:cNvCxnSpPr>
          <p:nvPr/>
        </p:nvCxnSpPr>
        <p:spPr bwMode="auto">
          <a:xfrm>
            <a:off x="3656013" y="3381375"/>
            <a:ext cx="182721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3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3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33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899" grpId="0" animBg="1" autoUpdateAnimBg="0"/>
      <p:bldP spid="93390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697347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how e-commerce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affects inventory management.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18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E-Commerce Affects Inventory Management</a:t>
            </a:r>
          </a:p>
        </p:txBody>
      </p:sp>
      <p:sp>
        <p:nvSpPr>
          <p:cNvPr id="946182" name="Text Box 6"/>
          <p:cNvSpPr txBox="1">
            <a:spLocks noChangeArrowheads="1"/>
          </p:cNvSpPr>
          <p:nvPr/>
        </p:nvSpPr>
        <p:spPr bwMode="auto">
          <a:xfrm>
            <a:off x="273050" y="2466975"/>
            <a:ext cx="8593138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The Internet enables clients to provide expanded</a:t>
            </a:r>
          </a:p>
          <a:p>
            <a:pPr algn="ctr"/>
            <a:r>
              <a:rPr lang="en-US"/>
              <a:t>descriptions of their inventory on a real-time basis.</a:t>
            </a:r>
          </a:p>
        </p:txBody>
      </p:sp>
      <p:sp>
        <p:nvSpPr>
          <p:cNvPr id="946183" name="Text Box 7"/>
          <p:cNvSpPr txBox="1">
            <a:spLocks noChangeArrowheads="1"/>
          </p:cNvSpPr>
          <p:nvPr/>
        </p:nvSpPr>
        <p:spPr bwMode="auto">
          <a:xfrm>
            <a:off x="273050" y="3563938"/>
            <a:ext cx="8593138" cy="210185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The use of the Internet and other e-commerce</a:t>
            </a:r>
          </a:p>
          <a:p>
            <a:pPr algn="ctr"/>
            <a:r>
              <a:rPr lang="en-US"/>
              <a:t>applications may lead to financial reporting</a:t>
            </a:r>
          </a:p>
          <a:p>
            <a:pPr algn="ctr"/>
            <a:r>
              <a:rPr lang="en-US"/>
              <a:t>risks if access to inventory databases and</a:t>
            </a:r>
          </a:p>
          <a:p>
            <a:pPr algn="ctr"/>
            <a:r>
              <a:rPr lang="en-US"/>
              <a:t>systems is not adequately controlled.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4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4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82" grpId="0" animBg="1" autoUpdateAnimBg="0"/>
      <p:bldP spid="946183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69837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Explain the five parts of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the audit of the inventory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warehouse cycle.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4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3990</TotalTime>
  <Words>917</Words>
  <Application>Microsoft PowerPoint</Application>
  <PresentationFormat>On-screen Show (4:3)</PresentationFormat>
  <Paragraphs>330</Paragraphs>
  <Slides>43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Times New Roman</vt:lpstr>
      <vt:lpstr>Tahoma</vt:lpstr>
      <vt:lpstr>Wingdings</vt:lpstr>
      <vt:lpstr>Monotype Sorts</vt:lpstr>
      <vt:lpstr>Arial</vt:lpstr>
      <vt:lpstr>Blends</vt:lpstr>
      <vt:lpstr>Audit of the Inventory and Warehousing Cycle</vt:lpstr>
      <vt:lpstr>Learning Objective 1</vt:lpstr>
      <vt:lpstr>Flow of Inventory and Costs</vt:lpstr>
      <vt:lpstr>Flow of Inventory and Costs</vt:lpstr>
      <vt:lpstr>Functions in the Inventory and Warehousing Cycle</vt:lpstr>
      <vt:lpstr>Functions in the Inventory and Warehousing Cycle</vt:lpstr>
      <vt:lpstr>Learning Objective 2</vt:lpstr>
      <vt:lpstr>How E-Commerce Affects Inventory Management</vt:lpstr>
      <vt:lpstr>Learning Objective 3</vt:lpstr>
      <vt:lpstr>Audit of Inventory</vt:lpstr>
      <vt:lpstr>Audit of Inventory</vt:lpstr>
      <vt:lpstr>Learning Objective 4</vt:lpstr>
      <vt:lpstr>Cost Accounting Controls</vt:lpstr>
      <vt:lpstr>Methodology for Designing Controls and Substantive Tests</vt:lpstr>
      <vt:lpstr>Methodology for Designing Controls and Substantive Tests</vt:lpstr>
      <vt:lpstr>Tests of Cost Accounting</vt:lpstr>
      <vt:lpstr>Learning Objective 5</vt:lpstr>
      <vt:lpstr>Analytical Procedures for Cost Accounting System</vt:lpstr>
      <vt:lpstr>Analytical Procedures for Manufacturing Equipment</vt:lpstr>
      <vt:lpstr>Analytical Procedures for Manufacturing Equipment</vt:lpstr>
      <vt:lpstr>Methodology for Designing Tests of Balances – Other Accounts</vt:lpstr>
      <vt:lpstr>Methodology for Designing Tests of Balances – Other Accounts</vt:lpstr>
      <vt:lpstr>Methodology for Designing Tests of Balances – Other Accounts</vt:lpstr>
      <vt:lpstr>Learning Objective 6</vt:lpstr>
      <vt:lpstr>Controls</vt:lpstr>
      <vt:lpstr>Audit Decisions</vt:lpstr>
      <vt:lpstr>Physical Observation Tests</vt:lpstr>
      <vt:lpstr>Balance-Related Objectives: Physical Inventory Observation</vt:lpstr>
      <vt:lpstr>Balance-Related Objectives: Physical Inventory Observation</vt:lpstr>
      <vt:lpstr>Balance-Related Objectives: Physical Inventory Observation</vt:lpstr>
      <vt:lpstr>Learning Objective 7</vt:lpstr>
      <vt:lpstr>Audit of Pricing and Compilation</vt:lpstr>
      <vt:lpstr>Audit of Pricing and Compilation</vt:lpstr>
      <vt:lpstr>Balance-Related Objectives: Inventory Pricing and Compilation</vt:lpstr>
      <vt:lpstr>Balance-Related Objectives: Inventory Pricing and Compilation</vt:lpstr>
      <vt:lpstr>Valuation (Pricing) of Inventory</vt:lpstr>
      <vt:lpstr>Learning Objective 8</vt:lpstr>
      <vt:lpstr>Interrelationship of Various Audit Tests</vt:lpstr>
      <vt:lpstr>Interrelationship of Various Audit Tests</vt:lpstr>
      <vt:lpstr>Interrelationship of Various Audit Tests</vt:lpstr>
      <vt:lpstr>Interrelationship of Various Audit Tests</vt:lpstr>
      <vt:lpstr>Integration of the Tests</vt:lpstr>
      <vt:lpstr>End of Chapter 20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of the Inventory and Warehousing Cycle</dc:title>
  <dc:subject>Auditing and Assurance Services 9/e</dc:subject>
  <dc:creator>Olga Quintana</dc:creator>
  <cp:lastModifiedBy>Subur Harahap</cp:lastModifiedBy>
  <cp:revision>201</cp:revision>
  <cp:lastPrinted>2000-01-04T21:14:28Z</cp:lastPrinted>
  <dcterms:created xsi:type="dcterms:W3CDTF">1999-11-19T19:43:43Z</dcterms:created>
  <dcterms:modified xsi:type="dcterms:W3CDTF">2014-05-16T08:42:41Z</dcterms:modified>
</cp:coreProperties>
</file>