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39"/>
  </p:notesMasterIdLst>
  <p:handoutMasterIdLst>
    <p:handoutMasterId r:id="rId40"/>
  </p:handoutMasterIdLst>
  <p:sldIdLst>
    <p:sldId id="708" r:id="rId2"/>
    <p:sldId id="996" r:id="rId3"/>
    <p:sldId id="998" r:id="rId4"/>
    <p:sldId id="997" r:id="rId5"/>
    <p:sldId id="999" r:id="rId6"/>
    <p:sldId id="1000" r:id="rId7"/>
    <p:sldId id="993" r:id="rId8"/>
    <p:sldId id="1003" r:id="rId9"/>
    <p:sldId id="1002" r:id="rId10"/>
    <p:sldId id="740" r:id="rId11"/>
    <p:sldId id="1005" r:id="rId12"/>
    <p:sldId id="1004" r:id="rId13"/>
    <p:sldId id="741" r:id="rId14"/>
    <p:sldId id="1006" r:id="rId15"/>
    <p:sldId id="1009" r:id="rId16"/>
    <p:sldId id="1010" r:id="rId17"/>
    <p:sldId id="1026" r:id="rId18"/>
    <p:sldId id="1027" r:id="rId19"/>
    <p:sldId id="1014" r:id="rId20"/>
    <p:sldId id="1015" r:id="rId21"/>
    <p:sldId id="898" r:id="rId22"/>
    <p:sldId id="1017" r:id="rId23"/>
    <p:sldId id="1016" r:id="rId24"/>
    <p:sldId id="1028" r:id="rId25"/>
    <p:sldId id="742" r:id="rId26"/>
    <p:sldId id="1022" r:id="rId27"/>
    <p:sldId id="1019" r:id="rId28"/>
    <p:sldId id="1029" r:id="rId29"/>
    <p:sldId id="1030" r:id="rId30"/>
    <p:sldId id="1018" r:id="rId31"/>
    <p:sldId id="1031" r:id="rId32"/>
    <p:sldId id="1023" r:id="rId33"/>
    <p:sldId id="967" r:id="rId34"/>
    <p:sldId id="1024" r:id="rId35"/>
    <p:sldId id="989" r:id="rId36"/>
    <p:sldId id="1032" r:id="rId37"/>
    <p:sldId id="988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8BC1"/>
    <a:srgbClr val="45509C"/>
    <a:srgbClr val="969696"/>
    <a:srgbClr val="CC3300"/>
    <a:srgbClr val="CC0099"/>
    <a:srgbClr val="FFFF00"/>
    <a:srgbClr val="33CC33"/>
    <a:srgbClr val="007F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32787"/>
    <p:restoredTop sz="90929"/>
  </p:normalViewPr>
  <p:slideViewPr>
    <p:cSldViewPr snapToGrid="0">
      <p:cViewPr varScale="1">
        <p:scale>
          <a:sx n="70" d="100"/>
          <a:sy n="70" d="100"/>
        </p:scale>
        <p:origin x="-149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256"/>
    </p:cViewPr>
  </p:sorterViewPr>
  <p:notesViewPr>
    <p:cSldViewPr snapToGrid="0">
      <p:cViewPr varScale="1">
        <p:scale>
          <a:sx n="40" d="100"/>
          <a:sy n="40" d="100"/>
        </p:scale>
        <p:origin x="-1458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8869363"/>
            <a:ext cx="5484813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000"/>
              <a:t>©2003 Prentice Hall Business Publishing, </a:t>
            </a:r>
            <a:r>
              <a:rPr lang="en-US" sz="1000" i="1"/>
              <a:t>Auditing and Assurance Services</a:t>
            </a:r>
            <a:r>
              <a:rPr lang="en-US" sz="1000"/>
              <a:t> </a:t>
            </a:r>
            <a:r>
              <a:rPr lang="en-US" sz="1000" i="1"/>
              <a:t>9/e,</a:t>
            </a:r>
            <a:r>
              <a:rPr lang="en-US" sz="1000"/>
              <a:t> Arens/Elder/Beasley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122988" y="8866188"/>
            <a:ext cx="6397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000"/>
              <a:t>23 - </a:t>
            </a:r>
            <a:fld id="{5B7F5652-C917-4417-BB4A-40537230BEF2}" type="slidenum">
              <a:rPr lang="en-US" sz="1000"/>
              <a:pPr algn="r" eaLnBrk="0" hangingPunct="0"/>
              <a:t>‹#›</a:t>
            </a:fld>
            <a:endParaRPr 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3A513399-2146-4138-8F60-6621293A95A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979ED8-B90F-46E0-9595-201DFC8E5828}" type="slidenum">
              <a:rPr lang="en-US"/>
              <a:pPr/>
              <a:t>6</a:t>
            </a:fld>
            <a:endParaRPr lang="en-US"/>
          </a:p>
        </p:txBody>
      </p:sp>
      <p:sp>
        <p:nvSpPr>
          <p:cNvPr id="96870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870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B8D98A-2E2F-4769-97AA-7EC14C1D27A6}" type="slidenum">
              <a:rPr lang="en-US"/>
              <a:pPr/>
              <a:t>8</a:t>
            </a:fld>
            <a:endParaRPr lang="en-US"/>
          </a:p>
        </p:txBody>
      </p:sp>
      <p:sp>
        <p:nvSpPr>
          <p:cNvPr id="97382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382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9C75A3-5D88-405E-94A9-782633516075}" type="slidenum">
              <a:rPr lang="en-US"/>
              <a:pPr/>
              <a:t>9</a:t>
            </a:fld>
            <a:endParaRPr lang="en-US"/>
          </a:p>
        </p:txBody>
      </p:sp>
      <p:sp>
        <p:nvSpPr>
          <p:cNvPr id="97177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177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12" name="Rectangle 1036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6813" name="Rectangle 103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4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6817" name="Rectangle 1041"/>
          <p:cNvSpPr>
            <a:spLocks noChangeArrowheads="1"/>
          </p:cNvSpPr>
          <p:nvPr userDrawn="1"/>
        </p:nvSpPr>
        <p:spPr bwMode="ltGray">
          <a:xfrm>
            <a:off x="417513" y="2924175"/>
            <a:ext cx="438150" cy="4746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18" name="Rectangle 1042"/>
          <p:cNvSpPr>
            <a:spLocks noChangeArrowheads="1"/>
          </p:cNvSpPr>
          <p:nvPr userDrawn="1"/>
        </p:nvSpPr>
        <p:spPr bwMode="ltGray">
          <a:xfrm>
            <a:off x="800100" y="2924175"/>
            <a:ext cx="328613" cy="4746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19" name="Rectangle 1043"/>
          <p:cNvSpPr>
            <a:spLocks noChangeArrowheads="1"/>
          </p:cNvSpPr>
          <p:nvPr userDrawn="1"/>
        </p:nvSpPr>
        <p:spPr bwMode="ltGray">
          <a:xfrm>
            <a:off x="547688" y="3135313"/>
            <a:ext cx="365125" cy="457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0" name="Rectangle 1044"/>
          <p:cNvSpPr>
            <a:spLocks noChangeArrowheads="1"/>
          </p:cNvSpPr>
          <p:nvPr userDrawn="1"/>
        </p:nvSpPr>
        <p:spPr bwMode="ltGray">
          <a:xfrm>
            <a:off x="911225" y="3152775"/>
            <a:ext cx="368300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1" name="Rectangle 1045"/>
          <p:cNvSpPr>
            <a:spLocks noChangeArrowheads="1"/>
          </p:cNvSpPr>
          <p:nvPr userDrawn="1"/>
        </p:nvSpPr>
        <p:spPr bwMode="ltGray">
          <a:xfrm>
            <a:off x="179388" y="3271838"/>
            <a:ext cx="560387" cy="4222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2" name="Rectangle 1046"/>
          <p:cNvSpPr>
            <a:spLocks noChangeArrowheads="1"/>
          </p:cNvSpPr>
          <p:nvPr userDrawn="1"/>
        </p:nvSpPr>
        <p:spPr bwMode="gray">
          <a:xfrm>
            <a:off x="831850" y="2814638"/>
            <a:ext cx="31750" cy="1052512"/>
          </a:xfrm>
          <a:prstGeom prst="rect">
            <a:avLst/>
          </a:prstGeom>
          <a:solidFill>
            <a:schemeClr val="bg2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3" name="Rectangle 1047"/>
          <p:cNvSpPr>
            <a:spLocks noChangeArrowheads="1"/>
          </p:cNvSpPr>
          <p:nvPr userDrawn="1"/>
        </p:nvSpPr>
        <p:spPr bwMode="gray">
          <a:xfrm>
            <a:off x="442913" y="33813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4" name="Text Box 1048"/>
          <p:cNvSpPr txBox="1">
            <a:spLocks noChangeArrowheads="1"/>
          </p:cNvSpPr>
          <p:nvPr userDrawn="1"/>
        </p:nvSpPr>
        <p:spPr bwMode="auto">
          <a:xfrm>
            <a:off x="0" y="6397625"/>
            <a:ext cx="841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600"/>
              <a:t>©2003 Prentice Hall Business Publishing, </a:t>
            </a:r>
            <a:r>
              <a:rPr lang="en-US" sz="1600" i="1"/>
              <a:t>Auditing and Assurance Services 9/e,</a:t>
            </a:r>
            <a:r>
              <a:rPr lang="en-US" sz="1600"/>
              <a:t> Arens/Elder/Beasley </a:t>
            </a:r>
          </a:p>
        </p:txBody>
      </p:sp>
      <p:sp>
        <p:nvSpPr>
          <p:cNvPr id="76825" name="Rectangle 1049"/>
          <p:cNvSpPr>
            <a:spLocks noChangeArrowheads="1"/>
          </p:cNvSpPr>
          <p:nvPr userDrawn="1"/>
        </p:nvSpPr>
        <p:spPr bwMode="auto">
          <a:xfrm>
            <a:off x="8226425" y="63976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600"/>
              <a:t>23 - </a:t>
            </a:r>
            <a:fld id="{87FEA551-DB60-434B-BDA0-AE74810134C1}" type="slidenum">
              <a:rPr lang="en-US" sz="1600"/>
              <a:pPr algn="r" eaLnBrk="0" hangingPunct="0"/>
              <a:t>‹#›</a:t>
            </a:fld>
            <a:endParaRPr lang="en-US" sz="16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365125"/>
            <a:ext cx="2055813" cy="5759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365125"/>
            <a:ext cx="6018212" cy="5759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2009775"/>
            <a:ext cx="40370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2009775"/>
            <a:ext cx="403701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7F96">
                <a:gamma/>
                <a:shade val="46275"/>
                <a:invGamma/>
              </a:srgbClr>
            </a:gs>
            <a:gs pos="50000">
              <a:srgbClr val="007F96"/>
            </a:gs>
            <a:gs pos="100000">
              <a:srgbClr val="007F96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ltGray">
          <a:xfrm>
            <a:off x="547688" y="1311275"/>
            <a:ext cx="365125" cy="457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1" name="Rectangle 5"/>
          <p:cNvSpPr>
            <a:spLocks noChangeArrowheads="1"/>
          </p:cNvSpPr>
          <p:nvPr userDrawn="1"/>
        </p:nvSpPr>
        <p:spPr bwMode="ltGray">
          <a:xfrm>
            <a:off x="911225" y="1323975"/>
            <a:ext cx="368300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ltGray">
          <a:xfrm>
            <a:off x="179388" y="1447800"/>
            <a:ext cx="560387" cy="4222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gray">
          <a:xfrm>
            <a:off x="83185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gray">
          <a:xfrm>
            <a:off x="442913" y="15541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912813" y="3651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57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2009775"/>
            <a:ext cx="82264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91" name="Text Box 15"/>
          <p:cNvSpPr txBox="1">
            <a:spLocks noChangeArrowheads="1"/>
          </p:cNvSpPr>
          <p:nvPr userDrawn="1"/>
        </p:nvSpPr>
        <p:spPr bwMode="auto">
          <a:xfrm>
            <a:off x="0" y="6397625"/>
            <a:ext cx="841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600"/>
              <a:t>©2003 Prentice Hall Business Publishing, </a:t>
            </a:r>
            <a:r>
              <a:rPr lang="en-US" sz="1600" i="1"/>
              <a:t>Auditing and Assurance Services 9/e,</a:t>
            </a:r>
            <a:r>
              <a:rPr lang="en-US" sz="1600"/>
              <a:t> Arens/Elder/Beasley </a:t>
            </a:r>
          </a:p>
        </p:txBody>
      </p:sp>
      <p:sp>
        <p:nvSpPr>
          <p:cNvPr id="75792" name="Rectangle 16"/>
          <p:cNvSpPr>
            <a:spLocks noChangeArrowheads="1"/>
          </p:cNvSpPr>
          <p:nvPr userDrawn="1"/>
        </p:nvSpPr>
        <p:spPr bwMode="auto">
          <a:xfrm>
            <a:off x="8226425" y="63976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600"/>
              <a:t>23 - </a:t>
            </a:r>
            <a:fld id="{5AD45D63-765F-4500-A16B-BA8D5E6779F3}" type="slidenum">
              <a:rPr lang="en-US" sz="1600"/>
              <a:pPr algn="r" eaLnBrk="0" hangingPunct="0"/>
              <a:t>‹#›</a:t>
            </a:fld>
            <a:endParaRPr lang="en-US" sz="160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FF00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44650" y="2284413"/>
            <a:ext cx="5849938" cy="822325"/>
          </a:xfrm>
          <a:noFill/>
          <a:ln/>
        </p:spPr>
        <p:txBody>
          <a:bodyPr wrap="none" anchor="t"/>
          <a:lstStyle/>
          <a:p>
            <a:r>
              <a:rPr lang="en-US" b="1"/>
              <a:t>Completing the Audit</a:t>
            </a:r>
          </a:p>
        </p:txBody>
      </p:sp>
      <p:sp>
        <p:nvSpPr>
          <p:cNvPr id="66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1613" y="3656013"/>
            <a:ext cx="3656012" cy="914400"/>
          </a:xfrm>
        </p:spPr>
        <p:txBody>
          <a:bodyPr wrap="none"/>
          <a:lstStyle/>
          <a:p>
            <a:r>
              <a:rPr lang="en-US" b="1"/>
              <a:t>Chapter 23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2</a:t>
            </a:r>
          </a:p>
        </p:txBody>
      </p:sp>
      <p:sp>
        <p:nvSpPr>
          <p:cNvPr id="697347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Obtain and evaluate letters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from the client’s attorneys.</a:t>
            </a:r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875" name="Text Box 3"/>
          <p:cNvSpPr txBox="1">
            <a:spLocks noChangeArrowheads="1"/>
          </p:cNvSpPr>
          <p:nvPr/>
        </p:nvSpPr>
        <p:spPr bwMode="auto">
          <a:xfrm>
            <a:off x="182563" y="2284413"/>
            <a:ext cx="8775700" cy="15541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 list including (1) pending threatened litigation and</a:t>
            </a:r>
          </a:p>
          <a:p>
            <a:pPr algn="ctr"/>
            <a:r>
              <a:rPr lang="en-US"/>
              <a:t>(2) asserted or unasserted claims or assessments</a:t>
            </a:r>
          </a:p>
          <a:p>
            <a:pPr algn="ctr"/>
            <a:r>
              <a:rPr lang="en-US"/>
              <a:t>with which the attorney has had involvement.</a:t>
            </a:r>
          </a:p>
        </p:txBody>
      </p:sp>
      <p:sp>
        <p:nvSpPr>
          <p:cNvPr id="975876" name="Text Box 4"/>
          <p:cNvSpPr txBox="1">
            <a:spLocks noChangeArrowheads="1"/>
          </p:cNvSpPr>
          <p:nvPr/>
        </p:nvSpPr>
        <p:spPr bwMode="auto">
          <a:xfrm>
            <a:off x="182563" y="3838575"/>
            <a:ext cx="8775700" cy="10969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 request that the attorney furnish information or</a:t>
            </a:r>
          </a:p>
          <a:p>
            <a:pPr algn="ctr"/>
            <a:r>
              <a:rPr lang="en-US"/>
              <a:t>comment about the progress of each item listed. </a:t>
            </a:r>
          </a:p>
        </p:txBody>
      </p:sp>
      <p:sp>
        <p:nvSpPr>
          <p:cNvPr id="97587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Inquiry of Client’s Attorneys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75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7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5875" grpId="0" animBg="1" autoUpdateAnimBg="0"/>
      <p:bldP spid="975876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854" name="Text Box 6"/>
          <p:cNvSpPr txBox="1">
            <a:spLocks noChangeArrowheads="1"/>
          </p:cNvSpPr>
          <p:nvPr/>
        </p:nvSpPr>
        <p:spPr bwMode="auto">
          <a:xfrm>
            <a:off x="182563" y="2284413"/>
            <a:ext cx="8775700" cy="15541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 request for the identification of any unlisted</a:t>
            </a:r>
          </a:p>
          <a:p>
            <a:pPr algn="ctr"/>
            <a:r>
              <a:rPr lang="en-US"/>
              <a:t>pending or threatened legal action or a statement</a:t>
            </a:r>
          </a:p>
          <a:p>
            <a:pPr algn="ctr"/>
            <a:r>
              <a:rPr lang="en-US"/>
              <a:t>that the client’s list is complete.</a:t>
            </a:r>
          </a:p>
        </p:txBody>
      </p:sp>
      <p:sp>
        <p:nvSpPr>
          <p:cNvPr id="974856" name="Text Box 8"/>
          <p:cNvSpPr txBox="1">
            <a:spLocks noChangeArrowheads="1"/>
          </p:cNvSpPr>
          <p:nvPr/>
        </p:nvSpPr>
        <p:spPr bwMode="auto">
          <a:xfrm>
            <a:off x="182563" y="3838575"/>
            <a:ext cx="8775700" cy="2101850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 statement informing the attorney of the attorney’s</a:t>
            </a:r>
          </a:p>
          <a:p>
            <a:pPr algn="ctr"/>
            <a:r>
              <a:rPr lang="en-US"/>
              <a:t>responsibility to inform management of legal matters</a:t>
            </a:r>
          </a:p>
          <a:p>
            <a:pPr algn="ctr"/>
            <a:r>
              <a:rPr lang="en-US"/>
              <a:t>requiring disclosure in the financial statements and</a:t>
            </a:r>
          </a:p>
          <a:p>
            <a:pPr algn="ctr"/>
            <a:r>
              <a:rPr lang="en-US"/>
              <a:t>to respond directly to the auditor.</a:t>
            </a:r>
          </a:p>
        </p:txBody>
      </p:sp>
      <p:sp>
        <p:nvSpPr>
          <p:cNvPr id="97485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Inquiry of Client’s Attorneys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74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4856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3</a:t>
            </a:r>
          </a:p>
        </p:txBody>
      </p:sp>
      <p:sp>
        <p:nvSpPr>
          <p:cNvPr id="698371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Conduct a post-balance-sheet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review for subsequent events.</a:t>
            </a:r>
          </a:p>
        </p:txBody>
      </p: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902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Period Covered by</a:t>
            </a:r>
            <a:br>
              <a:rPr lang="en-US"/>
            </a:br>
            <a:r>
              <a:rPr lang="en-US"/>
              <a:t>Subsequent Events Review</a:t>
            </a:r>
          </a:p>
        </p:txBody>
      </p:sp>
      <p:sp>
        <p:nvSpPr>
          <p:cNvPr id="976903" name="Text Box 1031"/>
          <p:cNvSpPr txBox="1">
            <a:spLocks noChangeArrowheads="1"/>
          </p:cNvSpPr>
          <p:nvPr/>
        </p:nvSpPr>
        <p:spPr bwMode="auto">
          <a:xfrm>
            <a:off x="90488" y="2101850"/>
            <a:ext cx="2376487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800"/>
              <a:t>Client’s ending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balance sheet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date</a:t>
            </a:r>
          </a:p>
        </p:txBody>
      </p:sp>
      <p:sp>
        <p:nvSpPr>
          <p:cNvPr id="976904" name="Text Box 1032"/>
          <p:cNvSpPr txBox="1">
            <a:spLocks noChangeArrowheads="1"/>
          </p:cNvSpPr>
          <p:nvPr/>
        </p:nvSpPr>
        <p:spPr bwMode="auto">
          <a:xfrm>
            <a:off x="5575300" y="2101850"/>
            <a:ext cx="1096963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800"/>
              <a:t>Audit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report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date</a:t>
            </a:r>
          </a:p>
        </p:txBody>
      </p:sp>
      <p:sp>
        <p:nvSpPr>
          <p:cNvPr id="976905" name="Text Box 1033"/>
          <p:cNvSpPr txBox="1">
            <a:spLocks noChangeArrowheads="1"/>
          </p:cNvSpPr>
          <p:nvPr/>
        </p:nvSpPr>
        <p:spPr bwMode="auto">
          <a:xfrm>
            <a:off x="6672263" y="2101850"/>
            <a:ext cx="2376487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800"/>
              <a:t>Date client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issues financial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statements</a:t>
            </a:r>
          </a:p>
        </p:txBody>
      </p:sp>
      <p:sp>
        <p:nvSpPr>
          <p:cNvPr id="976906" name="Rectangle 1034" descr="Wide upward diagonal"/>
          <p:cNvSpPr>
            <a:spLocks noChangeArrowheads="1"/>
          </p:cNvSpPr>
          <p:nvPr/>
        </p:nvSpPr>
        <p:spPr bwMode="auto">
          <a:xfrm>
            <a:off x="1279525" y="3473450"/>
            <a:ext cx="4845050" cy="457200"/>
          </a:xfrm>
          <a:prstGeom prst="rect">
            <a:avLst/>
          </a:prstGeom>
          <a:pattFill prst="wdUpDiag">
            <a:fgClr>
              <a:schemeClr val="bg2"/>
            </a:fgClr>
            <a:bgClr>
              <a:srgbClr val="FF9900"/>
            </a:bgClr>
          </a:patt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6907" name="Rectangle 1035" descr="Wide downward diagonal"/>
          <p:cNvSpPr>
            <a:spLocks noChangeArrowheads="1"/>
          </p:cNvSpPr>
          <p:nvPr/>
        </p:nvSpPr>
        <p:spPr bwMode="auto">
          <a:xfrm>
            <a:off x="6122988" y="3473450"/>
            <a:ext cx="1736725" cy="457200"/>
          </a:xfrm>
          <a:prstGeom prst="rect">
            <a:avLst/>
          </a:prstGeom>
          <a:pattFill prst="wdDnDiag">
            <a:fgClr>
              <a:srgbClr val="000000"/>
            </a:fgClr>
            <a:bgClr>
              <a:schemeClr val="hlink"/>
            </a:bgClr>
          </a:patt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6908" name="Text Box 1036"/>
          <p:cNvSpPr txBox="1">
            <a:spLocks noChangeArrowheads="1"/>
          </p:cNvSpPr>
          <p:nvPr/>
        </p:nvSpPr>
        <p:spPr bwMode="auto">
          <a:xfrm>
            <a:off x="1279525" y="5114925"/>
            <a:ext cx="484505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800"/>
              <a:t>Period to which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review for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subsequent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events applies</a:t>
            </a:r>
          </a:p>
        </p:txBody>
      </p:sp>
      <p:sp>
        <p:nvSpPr>
          <p:cNvPr id="976909" name="Text Box 1037"/>
          <p:cNvSpPr txBox="1">
            <a:spLocks noChangeArrowheads="1"/>
          </p:cNvSpPr>
          <p:nvPr/>
        </p:nvSpPr>
        <p:spPr bwMode="auto">
          <a:xfrm>
            <a:off x="6122988" y="5118100"/>
            <a:ext cx="1736725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800"/>
              <a:t>Period for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processing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the financial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statements</a:t>
            </a:r>
          </a:p>
        </p:txBody>
      </p:sp>
      <p:sp>
        <p:nvSpPr>
          <p:cNvPr id="976910" name="Text Box 1038"/>
          <p:cNvSpPr txBox="1">
            <a:spLocks noChangeArrowheads="1"/>
          </p:cNvSpPr>
          <p:nvPr/>
        </p:nvSpPr>
        <p:spPr bwMode="auto">
          <a:xfrm>
            <a:off x="639763" y="4203700"/>
            <a:ext cx="12795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400" b="1"/>
              <a:t>12-31-02</a:t>
            </a:r>
          </a:p>
        </p:txBody>
      </p:sp>
      <p:sp>
        <p:nvSpPr>
          <p:cNvPr id="976911" name="Text Box 1039"/>
          <p:cNvSpPr txBox="1">
            <a:spLocks noChangeArrowheads="1"/>
          </p:cNvSpPr>
          <p:nvPr/>
        </p:nvSpPr>
        <p:spPr bwMode="auto">
          <a:xfrm>
            <a:off x="5486400" y="4203700"/>
            <a:ext cx="12795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400" b="1"/>
              <a:t>3-11-03</a:t>
            </a:r>
          </a:p>
        </p:txBody>
      </p:sp>
      <p:sp>
        <p:nvSpPr>
          <p:cNvPr id="976912" name="Text Box 1040"/>
          <p:cNvSpPr txBox="1">
            <a:spLocks noChangeArrowheads="1"/>
          </p:cNvSpPr>
          <p:nvPr/>
        </p:nvSpPr>
        <p:spPr bwMode="auto">
          <a:xfrm>
            <a:off x="7219950" y="4203700"/>
            <a:ext cx="12795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400" b="1"/>
              <a:t>3-26-03</a:t>
            </a:r>
          </a:p>
        </p:txBody>
      </p:sp>
      <p:sp>
        <p:nvSpPr>
          <p:cNvPr id="976913" name="Line 1041"/>
          <p:cNvSpPr>
            <a:spLocks noChangeShapeType="1"/>
          </p:cNvSpPr>
          <p:nvPr/>
        </p:nvSpPr>
        <p:spPr bwMode="auto">
          <a:xfrm>
            <a:off x="1279525" y="3289300"/>
            <a:ext cx="0" cy="822325"/>
          </a:xfrm>
          <a:prstGeom prst="line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76914" name="Line 1042"/>
          <p:cNvSpPr>
            <a:spLocks noChangeShapeType="1"/>
          </p:cNvSpPr>
          <p:nvPr/>
        </p:nvSpPr>
        <p:spPr bwMode="auto">
          <a:xfrm>
            <a:off x="7861300" y="3289300"/>
            <a:ext cx="0" cy="822325"/>
          </a:xfrm>
          <a:prstGeom prst="line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76915" name="Line 1043"/>
          <p:cNvSpPr>
            <a:spLocks noChangeShapeType="1"/>
          </p:cNvSpPr>
          <p:nvPr/>
        </p:nvSpPr>
        <p:spPr bwMode="auto">
          <a:xfrm>
            <a:off x="6122988" y="3289300"/>
            <a:ext cx="0" cy="822325"/>
          </a:xfrm>
          <a:prstGeom prst="line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76916" name="AutoShape 1044"/>
          <p:cNvSpPr>
            <a:spLocks/>
          </p:cNvSpPr>
          <p:nvPr/>
        </p:nvSpPr>
        <p:spPr bwMode="auto">
          <a:xfrm rot="-5400000">
            <a:off x="3475038" y="2466975"/>
            <a:ext cx="457200" cy="4845050"/>
          </a:xfrm>
          <a:prstGeom prst="leftBrace">
            <a:avLst>
              <a:gd name="adj1" fmla="val 88310"/>
              <a:gd name="adj2" fmla="val 50000"/>
            </a:avLst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6917" name="AutoShape 1045"/>
          <p:cNvSpPr>
            <a:spLocks/>
          </p:cNvSpPr>
          <p:nvPr/>
        </p:nvSpPr>
        <p:spPr bwMode="auto">
          <a:xfrm rot="-5400000">
            <a:off x="6780213" y="4011612"/>
            <a:ext cx="457200" cy="1736725"/>
          </a:xfrm>
          <a:prstGeom prst="leftBrace">
            <a:avLst>
              <a:gd name="adj1" fmla="val 31655"/>
              <a:gd name="adj2" fmla="val 50000"/>
            </a:avLst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76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76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76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76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76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7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76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76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76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76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76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976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76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976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976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976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76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76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76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76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976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6903" grpId="0" autoUpdateAnimBg="0"/>
      <p:bldP spid="976904" grpId="0" autoUpdateAnimBg="0"/>
      <p:bldP spid="976905" grpId="0" autoUpdateAnimBg="0"/>
      <p:bldP spid="976906" grpId="0" animBg="1"/>
      <p:bldP spid="976907" grpId="0" animBg="1"/>
      <p:bldP spid="976908" grpId="0" autoUpdateAnimBg="0"/>
      <p:bldP spid="976909" grpId="0" autoUpdateAnimBg="0"/>
      <p:bldP spid="976910" grpId="0" autoUpdateAnimBg="0"/>
      <p:bldP spid="976911" grpId="0" autoUpdateAnimBg="0"/>
      <p:bldP spid="976912" grpId="0" autoUpdateAnimBg="0"/>
      <p:bldP spid="976913" grpId="0" animBg="1"/>
      <p:bldP spid="976914" grpId="0" animBg="1"/>
      <p:bldP spid="976915" grpId="0" animBg="1"/>
      <p:bldP spid="976916" grpId="0" animBg="1"/>
      <p:bldP spid="9769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972" name="Rectangle 1028"/>
          <p:cNvSpPr>
            <a:spLocks noChangeArrowheads="1"/>
          </p:cNvSpPr>
          <p:nvPr/>
        </p:nvSpPr>
        <p:spPr bwMode="auto">
          <a:xfrm>
            <a:off x="912813" y="2284413"/>
            <a:ext cx="7313612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Those that have a direct effect on the</a:t>
            </a:r>
          </a:p>
          <a:p>
            <a:pPr algn="ctr" eaLnBrk="0" hangingPunct="0"/>
            <a:r>
              <a:rPr lang="en-US"/>
              <a:t>financial statements and require adjustment</a:t>
            </a:r>
          </a:p>
        </p:txBody>
      </p:sp>
      <p:sp>
        <p:nvSpPr>
          <p:cNvPr id="979973" name="Rectangle 1029"/>
          <p:cNvSpPr>
            <a:spLocks noChangeArrowheads="1"/>
          </p:cNvSpPr>
          <p:nvPr/>
        </p:nvSpPr>
        <p:spPr bwMode="auto">
          <a:xfrm>
            <a:off x="912813" y="3381375"/>
            <a:ext cx="7313612" cy="15541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Those that have </a:t>
            </a:r>
            <a:r>
              <a:rPr lang="en-US" b="1">
                <a:solidFill>
                  <a:srgbClr val="FFFF00"/>
                </a:solidFill>
              </a:rPr>
              <a:t>no</a:t>
            </a:r>
            <a:r>
              <a:rPr lang="en-US"/>
              <a:t> direct effect on the</a:t>
            </a:r>
          </a:p>
          <a:p>
            <a:pPr algn="ctr" eaLnBrk="0" hangingPunct="0"/>
            <a:r>
              <a:rPr lang="en-US"/>
              <a:t>financial statements but for which</a:t>
            </a:r>
          </a:p>
          <a:p>
            <a:pPr algn="ctr" eaLnBrk="0" hangingPunct="0"/>
            <a:r>
              <a:rPr lang="en-US"/>
              <a:t>disclosure is advisable</a:t>
            </a:r>
          </a:p>
        </p:txBody>
      </p:sp>
      <p:sp>
        <p:nvSpPr>
          <p:cNvPr id="979974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Subsequent Events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79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79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9972" grpId="0" animBg="1" autoUpdateAnimBg="0"/>
      <p:bldP spid="979973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997" name="AutoShape 5"/>
          <p:cNvSpPr>
            <a:spLocks noChangeArrowheads="1"/>
          </p:cNvSpPr>
          <p:nvPr/>
        </p:nvSpPr>
        <p:spPr bwMode="auto">
          <a:xfrm>
            <a:off x="1004888" y="2741613"/>
            <a:ext cx="7313612" cy="319881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round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eaLnBrk="0" hangingPunct="0">
              <a:buClr>
                <a:srgbClr val="FFFF00"/>
              </a:buClr>
              <a:buFontTx/>
              <a:buChar char="•"/>
            </a:pPr>
            <a:r>
              <a:rPr lang="en-US"/>
              <a:t> Declaration of bankruptcy by a customer</a:t>
            </a:r>
          </a:p>
          <a:p>
            <a:pPr eaLnBrk="0" hangingPunct="0">
              <a:buClr>
                <a:srgbClr val="FFFF00"/>
              </a:buClr>
            </a:pPr>
            <a:r>
              <a:rPr lang="en-US"/>
              <a:t>  with an accounts receivable balance</a:t>
            </a:r>
          </a:p>
          <a:p>
            <a:pPr eaLnBrk="0" hangingPunct="0">
              <a:buClr>
                <a:srgbClr val="FFFF00"/>
              </a:buClr>
              <a:buFontTx/>
              <a:buChar char="•"/>
            </a:pPr>
            <a:r>
              <a:rPr lang="en-US"/>
              <a:t> Settlement of a litigation at an amount</a:t>
            </a:r>
          </a:p>
          <a:p>
            <a:pPr eaLnBrk="0" hangingPunct="0">
              <a:buClr>
                <a:srgbClr val="FFFF00"/>
              </a:buClr>
            </a:pPr>
            <a:r>
              <a:rPr lang="en-US"/>
              <a:t>   different from the amount recorded on</a:t>
            </a:r>
          </a:p>
          <a:p>
            <a:pPr eaLnBrk="0" hangingPunct="0">
              <a:buClr>
                <a:srgbClr val="FFFF00"/>
              </a:buClr>
            </a:pPr>
            <a:r>
              <a:rPr lang="en-US"/>
              <a:t>   the books</a:t>
            </a:r>
          </a:p>
        </p:txBody>
      </p:sp>
      <p:sp>
        <p:nvSpPr>
          <p:cNvPr id="98099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Requiring Adjustment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80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0997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954" name="AutoShape 2"/>
          <p:cNvSpPr>
            <a:spLocks noChangeArrowheads="1"/>
          </p:cNvSpPr>
          <p:nvPr/>
        </p:nvSpPr>
        <p:spPr bwMode="auto">
          <a:xfrm>
            <a:off x="1004888" y="2741613"/>
            <a:ext cx="7313612" cy="319881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38100">
            <a:round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eaLnBrk="0" hangingPunct="0">
              <a:buClr>
                <a:srgbClr val="FFFF00"/>
              </a:buClr>
              <a:buFontTx/>
              <a:buChar char="•"/>
            </a:pPr>
            <a:r>
              <a:rPr lang="en-US"/>
              <a:t> Disposal of equipment not being used in</a:t>
            </a:r>
          </a:p>
          <a:p>
            <a:pPr eaLnBrk="0" hangingPunct="0">
              <a:buClr>
                <a:srgbClr val="FFFF00"/>
              </a:buClr>
            </a:pPr>
            <a:r>
              <a:rPr lang="en-US"/>
              <a:t>   operations at a price below the current</a:t>
            </a:r>
          </a:p>
          <a:p>
            <a:pPr eaLnBrk="0" hangingPunct="0">
              <a:buClr>
                <a:srgbClr val="FFFF00"/>
              </a:buClr>
            </a:pPr>
            <a:r>
              <a:rPr lang="en-US"/>
              <a:t>   book value</a:t>
            </a:r>
          </a:p>
          <a:p>
            <a:pPr eaLnBrk="0" hangingPunct="0">
              <a:buClr>
                <a:srgbClr val="FFFF00"/>
              </a:buClr>
              <a:buFontTx/>
              <a:buChar char="•"/>
            </a:pPr>
            <a:r>
              <a:rPr lang="en-US"/>
              <a:t> Sale of investments at a price below</a:t>
            </a:r>
          </a:p>
          <a:p>
            <a:pPr eaLnBrk="0" hangingPunct="0">
              <a:buClr>
                <a:srgbClr val="FFFF00"/>
              </a:buClr>
            </a:pPr>
            <a:r>
              <a:rPr lang="en-US"/>
              <a:t>   recorded cost</a:t>
            </a:r>
          </a:p>
        </p:txBody>
      </p:sp>
      <p:sp>
        <p:nvSpPr>
          <p:cNvPr id="10219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Requiring Adjustment</a:t>
            </a:r>
          </a:p>
        </p:txBody>
      </p:sp>
    </p:spTree>
  </p:cSld>
  <p:clrMapOvr>
    <a:masterClrMapping/>
  </p:clrMapOvr>
  <p:transition>
    <p:strips dir="r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Advisability of Disclosure</a:t>
            </a:r>
          </a:p>
        </p:txBody>
      </p:sp>
      <p:sp>
        <p:nvSpPr>
          <p:cNvPr id="1022979" name="Rectangle 3"/>
          <p:cNvSpPr>
            <a:spLocks noChangeArrowheads="1"/>
          </p:cNvSpPr>
          <p:nvPr/>
        </p:nvSpPr>
        <p:spPr bwMode="auto">
          <a:xfrm>
            <a:off x="547688" y="2284413"/>
            <a:ext cx="8043862" cy="4022725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>
              <a:buClr>
                <a:srgbClr val="FFFF00"/>
              </a:buClr>
              <a:buFontTx/>
              <a:buChar char="•"/>
            </a:pPr>
            <a:r>
              <a:rPr lang="en-US"/>
              <a:t> Decline in the market value of securities</a:t>
            </a:r>
          </a:p>
          <a:p>
            <a:pPr eaLnBrk="0" hangingPunct="0">
              <a:buClr>
                <a:srgbClr val="FFFF00"/>
              </a:buClr>
            </a:pPr>
            <a:r>
              <a:rPr lang="en-US"/>
              <a:t>   held for temporary investment or resale</a:t>
            </a:r>
          </a:p>
          <a:p>
            <a:pPr eaLnBrk="0" hangingPunct="0">
              <a:buClr>
                <a:srgbClr val="FFFF00"/>
              </a:buClr>
              <a:buFontTx/>
              <a:buChar char="•"/>
            </a:pPr>
            <a:r>
              <a:rPr lang="en-US"/>
              <a:t> Issuance of bonds or equity securities</a:t>
            </a:r>
          </a:p>
          <a:p>
            <a:pPr eaLnBrk="0" hangingPunct="0">
              <a:buClr>
                <a:srgbClr val="FFFF00"/>
              </a:buClr>
              <a:buFontTx/>
              <a:buChar char="•"/>
            </a:pPr>
            <a:r>
              <a:rPr lang="en-US"/>
              <a:t> Decline in the market value of inventory as</a:t>
            </a:r>
          </a:p>
          <a:p>
            <a:pPr eaLnBrk="0" hangingPunct="0">
              <a:buClr>
                <a:srgbClr val="FFFF00"/>
              </a:buClr>
            </a:pPr>
            <a:r>
              <a:rPr lang="en-US"/>
              <a:t>  consequence of government action barring</a:t>
            </a:r>
          </a:p>
          <a:p>
            <a:pPr eaLnBrk="0" hangingPunct="0">
              <a:buClr>
                <a:srgbClr val="FFFF00"/>
              </a:buClr>
            </a:pPr>
            <a:r>
              <a:rPr lang="en-US"/>
              <a:t>  further sale of a product</a:t>
            </a:r>
          </a:p>
          <a:p>
            <a:pPr eaLnBrk="0" hangingPunct="0">
              <a:buClr>
                <a:srgbClr val="FFFF00"/>
              </a:buClr>
              <a:buFontTx/>
              <a:buChar char="•"/>
            </a:pPr>
            <a:r>
              <a:rPr lang="en-US"/>
              <a:t> Uninsured loss of inventories as a result of fire</a:t>
            </a:r>
          </a:p>
          <a:p>
            <a:pPr eaLnBrk="0" hangingPunct="0">
              <a:buClr>
                <a:srgbClr val="FFFF00"/>
              </a:buClr>
              <a:buFontTx/>
              <a:buChar char="•"/>
            </a:pPr>
            <a:r>
              <a:rPr lang="en-US"/>
              <a:t> A merger or an acquisition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2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22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2979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090" name="Text Box 2"/>
          <p:cNvSpPr txBox="1">
            <a:spLocks noChangeArrowheads="1"/>
          </p:cNvSpPr>
          <p:nvPr/>
        </p:nvSpPr>
        <p:spPr bwMode="auto">
          <a:xfrm>
            <a:off x="1279525" y="1919288"/>
            <a:ext cx="6581775" cy="4479925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>
              <a:buClr>
                <a:srgbClr val="33CC33"/>
              </a:buClr>
              <a:buFont typeface="Wingdings" pitchFamily="2" charset="2"/>
              <a:buChar char="Ø"/>
            </a:pPr>
            <a:r>
              <a:rPr lang="en-US"/>
              <a:t> Inquiry of management</a:t>
            </a:r>
          </a:p>
          <a:p>
            <a:pPr eaLnBrk="0" hangingPunct="0">
              <a:buClr>
                <a:srgbClr val="33CC33"/>
              </a:buClr>
              <a:buFont typeface="Wingdings" pitchFamily="2" charset="2"/>
              <a:buChar char="Ø"/>
            </a:pPr>
            <a:r>
              <a:rPr lang="en-US"/>
              <a:t> Correspond with attorneys</a:t>
            </a:r>
          </a:p>
          <a:p>
            <a:pPr eaLnBrk="0" hangingPunct="0">
              <a:buClr>
                <a:srgbClr val="33CC33"/>
              </a:buClr>
              <a:buFont typeface="Wingdings" pitchFamily="2" charset="2"/>
              <a:buChar char="Ø"/>
            </a:pPr>
            <a:r>
              <a:rPr lang="en-US"/>
              <a:t> Review internal statements prepared</a:t>
            </a:r>
          </a:p>
          <a:p>
            <a:pPr eaLnBrk="0" hangingPunct="0">
              <a:buClr>
                <a:srgbClr val="33CC33"/>
              </a:buClr>
              <a:buFont typeface="Wingdings" pitchFamily="2" charset="2"/>
              <a:buNone/>
            </a:pPr>
            <a:r>
              <a:rPr lang="en-US"/>
              <a:t>    subsequent to the balance sheet date</a:t>
            </a:r>
          </a:p>
          <a:p>
            <a:pPr eaLnBrk="0" hangingPunct="0">
              <a:buClr>
                <a:srgbClr val="33CC33"/>
              </a:buClr>
              <a:buFont typeface="Wingdings" pitchFamily="2" charset="2"/>
              <a:buChar char="Ø"/>
            </a:pPr>
            <a:r>
              <a:rPr lang="en-US"/>
              <a:t> Review records prepared subsequent</a:t>
            </a:r>
          </a:p>
          <a:p>
            <a:pPr eaLnBrk="0" hangingPunct="0">
              <a:buClr>
                <a:srgbClr val="33CC33"/>
              </a:buClr>
              <a:buFont typeface="Wingdings" pitchFamily="2" charset="2"/>
              <a:buNone/>
            </a:pPr>
            <a:r>
              <a:rPr lang="en-US"/>
              <a:t>    to the balance sheet date</a:t>
            </a:r>
          </a:p>
          <a:p>
            <a:pPr eaLnBrk="0" hangingPunct="0">
              <a:buClr>
                <a:srgbClr val="33CC33"/>
              </a:buClr>
              <a:buFont typeface="Wingdings" pitchFamily="2" charset="2"/>
              <a:buChar char="Ø"/>
            </a:pPr>
            <a:r>
              <a:rPr lang="en-US"/>
              <a:t> Examine minutes issued subsequent</a:t>
            </a:r>
          </a:p>
          <a:p>
            <a:pPr eaLnBrk="0" hangingPunct="0">
              <a:buClr>
                <a:srgbClr val="33CC33"/>
              </a:buClr>
              <a:buFont typeface="Wingdings" pitchFamily="2" charset="2"/>
              <a:buNone/>
            </a:pPr>
            <a:r>
              <a:rPr lang="en-US"/>
              <a:t>    to the balance sheet date</a:t>
            </a:r>
          </a:p>
          <a:p>
            <a:pPr eaLnBrk="0" hangingPunct="0">
              <a:buClr>
                <a:srgbClr val="33CC33"/>
              </a:buClr>
              <a:buFont typeface="Wingdings" pitchFamily="2" charset="2"/>
              <a:buChar char="Ø"/>
            </a:pPr>
            <a:r>
              <a:rPr lang="en-US"/>
              <a:t> Obtain a letter of representation</a:t>
            </a:r>
          </a:p>
        </p:txBody>
      </p:sp>
      <p:sp>
        <p:nvSpPr>
          <p:cNvPr id="98509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Tests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85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5090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1</a:t>
            </a:r>
          </a:p>
        </p:txBody>
      </p:sp>
      <p:sp>
        <p:nvSpPr>
          <p:cNvPr id="963587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Conduct a review for contingent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liabilities and commitments.</a:t>
            </a:r>
          </a:p>
        </p:txBody>
      </p:sp>
    </p:spTree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120" name="Rectangle 8"/>
          <p:cNvSpPr>
            <a:spLocks noChangeArrowheads="1"/>
          </p:cNvSpPr>
          <p:nvPr/>
        </p:nvSpPr>
        <p:spPr bwMode="auto">
          <a:xfrm>
            <a:off x="822325" y="2466975"/>
            <a:ext cx="7678738" cy="1462088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/>
              <a:t>The first date is the date for the completion</a:t>
            </a:r>
          </a:p>
          <a:p>
            <a:pPr algn="ctr" eaLnBrk="0" hangingPunct="0"/>
            <a:r>
              <a:rPr lang="en-US"/>
              <a:t>of field work except for a specific exception.</a:t>
            </a:r>
          </a:p>
        </p:txBody>
      </p:sp>
      <p:sp>
        <p:nvSpPr>
          <p:cNvPr id="986121" name="Rectangle 9"/>
          <p:cNvSpPr>
            <a:spLocks noChangeArrowheads="1"/>
          </p:cNvSpPr>
          <p:nvPr/>
        </p:nvSpPr>
        <p:spPr bwMode="auto">
          <a:xfrm>
            <a:off x="822325" y="4570413"/>
            <a:ext cx="7678738" cy="1462087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/>
              <a:t>The second date, which is always later,</a:t>
            </a:r>
          </a:p>
          <a:p>
            <a:pPr algn="ctr" eaLnBrk="0" hangingPunct="0"/>
            <a:r>
              <a:rPr lang="en-US"/>
              <a:t>deals with the exception.</a:t>
            </a:r>
          </a:p>
        </p:txBody>
      </p:sp>
      <p:sp>
        <p:nvSpPr>
          <p:cNvPr id="98612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Dual Dating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8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86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6120" grpId="0" animBg="1" autoUpdateAnimBg="0"/>
      <p:bldP spid="986121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4</a:t>
            </a:r>
          </a:p>
        </p:txBody>
      </p:sp>
      <p:sp>
        <p:nvSpPr>
          <p:cNvPr id="862211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Design and perform the final steps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in the evidence-accumulation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segment of the audit.</a:t>
            </a:r>
          </a:p>
        </p:txBody>
      </p:sp>
    </p:spTree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189" name="Text Box 5"/>
          <p:cNvSpPr txBox="1">
            <a:spLocks noChangeArrowheads="1"/>
          </p:cNvSpPr>
          <p:nvPr/>
        </p:nvSpPr>
        <p:spPr bwMode="auto">
          <a:xfrm>
            <a:off x="639763" y="2559050"/>
            <a:ext cx="7861300" cy="301625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eaLnBrk="0" hangingPunct="0">
              <a:buClr>
                <a:srgbClr val="FFFF00"/>
              </a:buClr>
            </a:pPr>
            <a:r>
              <a:rPr lang="en-US">
                <a:sym typeface="CommonBullets" pitchFamily="34" charset="2"/>
              </a:rPr>
              <a:t>1. Perform final analytical procedures.</a:t>
            </a:r>
          </a:p>
          <a:p>
            <a:pPr marL="457200" indent="-457200" eaLnBrk="0" hangingPunct="0">
              <a:buClr>
                <a:srgbClr val="FFFF00"/>
              </a:buClr>
            </a:pPr>
            <a:r>
              <a:rPr lang="en-US">
                <a:sym typeface="CommonBullets" pitchFamily="34" charset="2"/>
              </a:rPr>
              <a:t>2. Evaluate the going-concern assumption.</a:t>
            </a:r>
          </a:p>
          <a:p>
            <a:pPr marL="457200" indent="-457200" eaLnBrk="0" hangingPunct="0">
              <a:buClr>
                <a:srgbClr val="FFFF00"/>
              </a:buClr>
              <a:buFont typeface="CommonBullets" pitchFamily="34" charset="2"/>
              <a:buNone/>
            </a:pPr>
            <a:r>
              <a:rPr lang="en-US">
                <a:sym typeface="CommonBullets" pitchFamily="34" charset="2"/>
              </a:rPr>
              <a:t>3. Obtain a management representation letter.</a:t>
            </a:r>
          </a:p>
          <a:p>
            <a:pPr marL="457200" indent="-457200" eaLnBrk="0" hangingPunct="0">
              <a:buClr>
                <a:srgbClr val="FFFF00"/>
              </a:buClr>
              <a:buFont typeface="CommonBullets" pitchFamily="34" charset="2"/>
              <a:buNone/>
            </a:pPr>
            <a:r>
              <a:rPr lang="en-US">
                <a:sym typeface="CommonBullets" pitchFamily="34" charset="2"/>
              </a:rPr>
              <a:t>4. Consider information accompanying the      basic financial statements.</a:t>
            </a:r>
          </a:p>
          <a:p>
            <a:pPr marL="457200" indent="-457200" eaLnBrk="0" hangingPunct="0">
              <a:buClr>
                <a:srgbClr val="FFFF00"/>
              </a:buClr>
              <a:buFont typeface="CommonBullets" pitchFamily="34" charset="2"/>
              <a:buNone/>
            </a:pPr>
            <a:r>
              <a:rPr lang="en-US">
                <a:sym typeface="CommonBullets" pitchFamily="34" charset="2"/>
              </a:rPr>
              <a:t>5. Read other information in the annual report</a:t>
            </a:r>
          </a:p>
        </p:txBody>
      </p:sp>
      <p:sp>
        <p:nvSpPr>
          <p:cNvPr id="98919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Final Evidence Accumulation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89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9189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17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Information Accompanying Basic Financial Statements</a:t>
            </a:r>
          </a:p>
        </p:txBody>
      </p:sp>
      <p:sp>
        <p:nvSpPr>
          <p:cNvPr id="988171" name="Rectangle 11"/>
          <p:cNvSpPr>
            <a:spLocks noChangeArrowheads="1"/>
          </p:cNvSpPr>
          <p:nvPr/>
        </p:nvSpPr>
        <p:spPr bwMode="auto">
          <a:xfrm>
            <a:off x="273050" y="2101850"/>
            <a:ext cx="3198813" cy="2468563"/>
          </a:xfrm>
          <a:prstGeom prst="rect">
            <a:avLst/>
          </a:prstGeom>
          <a:solidFill>
            <a:srgbClr val="FF9900"/>
          </a:soli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/>
              <a:t>Balance sheet</a:t>
            </a:r>
          </a:p>
        </p:txBody>
      </p:sp>
      <p:sp>
        <p:nvSpPr>
          <p:cNvPr id="988172" name="Rectangle 12"/>
          <p:cNvSpPr>
            <a:spLocks noChangeArrowheads="1"/>
          </p:cNvSpPr>
          <p:nvPr/>
        </p:nvSpPr>
        <p:spPr bwMode="auto">
          <a:xfrm>
            <a:off x="1004888" y="2559050"/>
            <a:ext cx="3198812" cy="2468563"/>
          </a:xfrm>
          <a:prstGeom prst="rect">
            <a:avLst/>
          </a:prstGeom>
          <a:solidFill>
            <a:schemeClr val="hlink"/>
          </a:soli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/>
              <a:t>Income statement</a:t>
            </a:r>
          </a:p>
        </p:txBody>
      </p:sp>
      <p:sp>
        <p:nvSpPr>
          <p:cNvPr id="988173" name="Rectangle 13"/>
          <p:cNvSpPr>
            <a:spLocks noChangeArrowheads="1"/>
          </p:cNvSpPr>
          <p:nvPr/>
        </p:nvSpPr>
        <p:spPr bwMode="auto">
          <a:xfrm>
            <a:off x="1736725" y="3016250"/>
            <a:ext cx="3198813" cy="2468563"/>
          </a:xfrm>
          <a:prstGeom prst="rect">
            <a:avLst/>
          </a:prstGeom>
          <a:solidFill>
            <a:srgbClr val="33CC33"/>
          </a:soli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/>
              <a:t>Statement of</a:t>
            </a:r>
          </a:p>
          <a:p>
            <a:pPr algn="ctr">
              <a:lnSpc>
                <a:spcPct val="80000"/>
              </a:lnSpc>
            </a:pPr>
            <a:r>
              <a:rPr lang="en-US"/>
              <a:t>cash flows</a:t>
            </a:r>
          </a:p>
        </p:txBody>
      </p:sp>
      <p:sp>
        <p:nvSpPr>
          <p:cNvPr id="988174" name="Rectangle 14"/>
          <p:cNvSpPr>
            <a:spLocks noChangeArrowheads="1"/>
          </p:cNvSpPr>
          <p:nvPr/>
        </p:nvSpPr>
        <p:spPr bwMode="auto">
          <a:xfrm>
            <a:off x="2466975" y="3838575"/>
            <a:ext cx="3198813" cy="2468563"/>
          </a:xfrm>
          <a:prstGeom prst="rect">
            <a:avLst/>
          </a:prstGeom>
          <a:solidFill>
            <a:srgbClr val="969696"/>
          </a:soli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/>
              <a:t>Footnotes</a:t>
            </a:r>
          </a:p>
        </p:txBody>
      </p:sp>
      <p:sp>
        <p:nvSpPr>
          <p:cNvPr id="988178" name="Text Box 18"/>
          <p:cNvSpPr txBox="1">
            <a:spLocks noChangeArrowheads="1"/>
          </p:cNvSpPr>
          <p:nvPr/>
        </p:nvSpPr>
        <p:spPr bwMode="auto">
          <a:xfrm>
            <a:off x="6764338" y="2101850"/>
            <a:ext cx="1828800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80000"/>
              </a:lnSpc>
            </a:pPr>
            <a:r>
              <a:rPr lang="en-US"/>
              <a:t>Basic</a:t>
            </a:r>
          </a:p>
          <a:p>
            <a:pPr>
              <a:lnSpc>
                <a:spcPct val="80000"/>
              </a:lnSpc>
            </a:pPr>
            <a:r>
              <a:rPr lang="en-US"/>
              <a:t>financial</a:t>
            </a:r>
          </a:p>
          <a:p>
            <a:pPr>
              <a:lnSpc>
                <a:spcPct val="80000"/>
              </a:lnSpc>
            </a:pPr>
            <a:r>
              <a:rPr lang="en-US"/>
              <a:t>statements</a:t>
            </a:r>
          </a:p>
        </p:txBody>
      </p:sp>
      <p:sp>
        <p:nvSpPr>
          <p:cNvPr id="988179" name="Text Box 19"/>
          <p:cNvSpPr txBox="1">
            <a:spLocks noChangeArrowheads="1"/>
          </p:cNvSpPr>
          <p:nvPr/>
        </p:nvSpPr>
        <p:spPr bwMode="auto">
          <a:xfrm>
            <a:off x="6764338" y="3838575"/>
            <a:ext cx="1828800" cy="246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n-US"/>
              <a:t>Standard</a:t>
            </a:r>
          </a:p>
          <a:p>
            <a:pPr algn="ctr">
              <a:lnSpc>
                <a:spcPct val="80000"/>
              </a:lnSpc>
            </a:pPr>
            <a:r>
              <a:rPr lang="en-US"/>
              <a:t>auditor’s</a:t>
            </a:r>
          </a:p>
          <a:p>
            <a:pPr algn="ctr">
              <a:lnSpc>
                <a:spcPct val="80000"/>
              </a:lnSpc>
            </a:pPr>
            <a:r>
              <a:rPr lang="en-US"/>
              <a:t>report</a:t>
            </a:r>
          </a:p>
        </p:txBody>
      </p:sp>
      <p:sp>
        <p:nvSpPr>
          <p:cNvPr id="988180" name="AutoShape 20"/>
          <p:cNvSpPr>
            <a:spLocks/>
          </p:cNvSpPr>
          <p:nvPr/>
        </p:nvSpPr>
        <p:spPr bwMode="auto">
          <a:xfrm>
            <a:off x="6122988" y="2092325"/>
            <a:ext cx="457200" cy="1746250"/>
          </a:xfrm>
          <a:prstGeom prst="rightBrace">
            <a:avLst>
              <a:gd name="adj1" fmla="val 31829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8181" name="Line 21"/>
          <p:cNvSpPr>
            <a:spLocks noChangeShapeType="1"/>
          </p:cNvSpPr>
          <p:nvPr/>
        </p:nvSpPr>
        <p:spPr bwMode="auto">
          <a:xfrm>
            <a:off x="3563938" y="2101850"/>
            <a:ext cx="255905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88182" name="Line 22"/>
          <p:cNvSpPr>
            <a:spLocks noChangeShapeType="1"/>
          </p:cNvSpPr>
          <p:nvPr/>
        </p:nvSpPr>
        <p:spPr bwMode="auto">
          <a:xfrm>
            <a:off x="5757863" y="3836988"/>
            <a:ext cx="365125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88183" name="AutoShape 23"/>
          <p:cNvSpPr>
            <a:spLocks/>
          </p:cNvSpPr>
          <p:nvPr/>
        </p:nvSpPr>
        <p:spPr bwMode="auto">
          <a:xfrm rot="5400000">
            <a:off x="7431088" y="3359150"/>
            <a:ext cx="457200" cy="1828800"/>
          </a:xfrm>
          <a:prstGeom prst="leftBrace">
            <a:avLst>
              <a:gd name="adj1" fmla="val 33333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Information Accompanying Basic Financial Statements</a:t>
            </a:r>
          </a:p>
        </p:txBody>
      </p:sp>
      <p:sp>
        <p:nvSpPr>
          <p:cNvPr id="1024010" name="Rectangle 10" descr="60%"/>
          <p:cNvSpPr>
            <a:spLocks noChangeArrowheads="1"/>
          </p:cNvSpPr>
          <p:nvPr/>
        </p:nvSpPr>
        <p:spPr bwMode="auto">
          <a:xfrm>
            <a:off x="547688" y="2101850"/>
            <a:ext cx="3198812" cy="2468563"/>
          </a:xfrm>
          <a:prstGeom prst="rect">
            <a:avLst/>
          </a:prstGeom>
          <a:pattFill prst="pct60">
            <a:fgClr>
              <a:srgbClr val="FF9900"/>
            </a:fgClr>
            <a:bgClr>
              <a:srgbClr val="000000"/>
            </a:bgClr>
          </a:patt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lnSpc>
                <a:spcPct val="80000"/>
              </a:lnSpc>
            </a:pPr>
            <a:r>
              <a:rPr lang="en-US"/>
              <a:t>Detailed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/>
              <a:t>comparative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/>
              <a:t>statements</a:t>
            </a:r>
          </a:p>
        </p:txBody>
      </p:sp>
      <p:sp>
        <p:nvSpPr>
          <p:cNvPr id="1024011" name="Rectangle 11" descr="60%"/>
          <p:cNvSpPr>
            <a:spLocks noChangeArrowheads="1"/>
          </p:cNvSpPr>
          <p:nvPr/>
        </p:nvSpPr>
        <p:spPr bwMode="auto">
          <a:xfrm>
            <a:off x="1279525" y="3381375"/>
            <a:ext cx="3198813" cy="2468563"/>
          </a:xfrm>
          <a:prstGeom prst="rect">
            <a:avLst/>
          </a:prstGeom>
          <a:pattFill prst="pct60">
            <a:fgClr>
              <a:schemeClr val="hlink"/>
            </a:fgClr>
            <a:bgClr>
              <a:srgbClr val="000000"/>
            </a:bgClr>
          </a:patt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lnSpc>
                <a:spcPct val="80000"/>
              </a:lnSpc>
            </a:pPr>
            <a:r>
              <a:rPr lang="en-US"/>
              <a:t>Statistical data</a:t>
            </a:r>
          </a:p>
        </p:txBody>
      </p:sp>
      <p:sp>
        <p:nvSpPr>
          <p:cNvPr id="1024012" name="Rectangle 12" descr="60%"/>
          <p:cNvSpPr>
            <a:spLocks noChangeArrowheads="1"/>
          </p:cNvSpPr>
          <p:nvPr/>
        </p:nvSpPr>
        <p:spPr bwMode="auto">
          <a:xfrm>
            <a:off x="2009775" y="4113213"/>
            <a:ext cx="3198813" cy="2468562"/>
          </a:xfrm>
          <a:prstGeom prst="rect">
            <a:avLst/>
          </a:prstGeom>
          <a:pattFill prst="pct60">
            <a:fgClr>
              <a:srgbClr val="33CC33"/>
            </a:fgClr>
            <a:bgClr>
              <a:srgbClr val="000000"/>
            </a:bgClr>
          </a:patt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lnSpc>
                <a:spcPct val="80000"/>
              </a:lnSpc>
            </a:pPr>
            <a:r>
              <a:rPr lang="en-US"/>
              <a:t>Schedule of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/>
              <a:t>insurance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/>
              <a:t>coverage</a:t>
            </a:r>
          </a:p>
        </p:txBody>
      </p:sp>
      <p:sp>
        <p:nvSpPr>
          <p:cNvPr id="1024013" name="Text Box 13"/>
          <p:cNvSpPr txBox="1">
            <a:spLocks noChangeArrowheads="1"/>
          </p:cNvSpPr>
          <p:nvPr/>
        </p:nvSpPr>
        <p:spPr bwMode="auto">
          <a:xfrm>
            <a:off x="6307138" y="2101850"/>
            <a:ext cx="2555875" cy="201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80000"/>
              </a:lnSpc>
            </a:pPr>
            <a:r>
              <a:rPr lang="en-US"/>
              <a:t>Information</a:t>
            </a:r>
          </a:p>
          <a:p>
            <a:pPr>
              <a:lnSpc>
                <a:spcPct val="80000"/>
              </a:lnSpc>
            </a:pPr>
            <a:r>
              <a:rPr lang="en-US"/>
              <a:t>accompanying</a:t>
            </a:r>
          </a:p>
          <a:p>
            <a:pPr>
              <a:lnSpc>
                <a:spcPct val="80000"/>
              </a:lnSpc>
            </a:pPr>
            <a:r>
              <a:rPr lang="en-US"/>
              <a:t>basic financial</a:t>
            </a:r>
          </a:p>
          <a:p>
            <a:pPr>
              <a:lnSpc>
                <a:spcPct val="80000"/>
              </a:lnSpc>
            </a:pPr>
            <a:r>
              <a:rPr lang="en-US"/>
              <a:t>statements</a:t>
            </a:r>
          </a:p>
        </p:txBody>
      </p:sp>
      <p:sp>
        <p:nvSpPr>
          <p:cNvPr id="1024014" name="Text Box 14"/>
          <p:cNvSpPr txBox="1">
            <a:spLocks noChangeArrowheads="1"/>
          </p:cNvSpPr>
          <p:nvPr/>
        </p:nvSpPr>
        <p:spPr bwMode="auto">
          <a:xfrm>
            <a:off x="6307138" y="4113213"/>
            <a:ext cx="2559050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n-US"/>
              <a:t>Separate</a:t>
            </a:r>
          </a:p>
          <a:p>
            <a:pPr algn="ctr">
              <a:lnSpc>
                <a:spcPct val="80000"/>
              </a:lnSpc>
            </a:pPr>
            <a:r>
              <a:rPr lang="en-US"/>
              <a:t>paragraph –</a:t>
            </a:r>
          </a:p>
          <a:p>
            <a:pPr algn="ctr">
              <a:lnSpc>
                <a:spcPct val="80000"/>
              </a:lnSpc>
            </a:pPr>
            <a:r>
              <a:rPr lang="en-US"/>
              <a:t>unqualified,</a:t>
            </a:r>
          </a:p>
          <a:p>
            <a:pPr algn="ctr">
              <a:lnSpc>
                <a:spcPct val="80000"/>
              </a:lnSpc>
            </a:pPr>
            <a:r>
              <a:rPr lang="en-US"/>
              <a:t>qualified,</a:t>
            </a:r>
          </a:p>
          <a:p>
            <a:pPr algn="ctr">
              <a:lnSpc>
                <a:spcPct val="80000"/>
              </a:lnSpc>
            </a:pPr>
            <a:r>
              <a:rPr lang="en-US"/>
              <a:t>or disclaimer</a:t>
            </a:r>
          </a:p>
        </p:txBody>
      </p:sp>
      <p:sp>
        <p:nvSpPr>
          <p:cNvPr id="1024015" name="AutoShape 15"/>
          <p:cNvSpPr>
            <a:spLocks/>
          </p:cNvSpPr>
          <p:nvPr/>
        </p:nvSpPr>
        <p:spPr bwMode="auto">
          <a:xfrm>
            <a:off x="5667375" y="2092325"/>
            <a:ext cx="457200" cy="2020888"/>
          </a:xfrm>
          <a:prstGeom prst="rightBrace">
            <a:avLst>
              <a:gd name="adj1" fmla="val 36834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016" name="Line 16"/>
          <p:cNvSpPr>
            <a:spLocks noChangeShapeType="1"/>
          </p:cNvSpPr>
          <p:nvPr/>
        </p:nvSpPr>
        <p:spPr bwMode="auto">
          <a:xfrm>
            <a:off x="3838575" y="2101850"/>
            <a:ext cx="1828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24017" name="Line 17"/>
          <p:cNvSpPr>
            <a:spLocks noChangeShapeType="1"/>
          </p:cNvSpPr>
          <p:nvPr/>
        </p:nvSpPr>
        <p:spPr bwMode="auto">
          <a:xfrm>
            <a:off x="5300663" y="4113213"/>
            <a:ext cx="365125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24018" name="AutoShape 18"/>
          <p:cNvSpPr>
            <a:spLocks/>
          </p:cNvSpPr>
          <p:nvPr/>
        </p:nvSpPr>
        <p:spPr bwMode="auto">
          <a:xfrm rot="5400000">
            <a:off x="7361238" y="2992438"/>
            <a:ext cx="457200" cy="2559050"/>
          </a:xfrm>
          <a:prstGeom prst="leftBrace">
            <a:avLst>
              <a:gd name="adj1" fmla="val 46644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5</a:t>
            </a:r>
          </a:p>
        </p:txBody>
      </p:sp>
      <p:sp>
        <p:nvSpPr>
          <p:cNvPr id="699395" name="Rectangle 1027"/>
          <p:cNvSpPr>
            <a:spLocks noChangeArrowheads="1"/>
          </p:cNvSpPr>
          <p:nvPr/>
        </p:nvSpPr>
        <p:spPr bwMode="auto">
          <a:xfrm>
            <a:off x="455613" y="2284413"/>
            <a:ext cx="822642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Integrate the audit evidence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gathered, and evaluate the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overall audit results.</a:t>
            </a:r>
          </a:p>
        </p:txBody>
      </p:sp>
    </p:spTree>
  </p:cSld>
  <p:clrMapOvr>
    <a:masterClrMapping/>
  </p:clrMapOvr>
  <p:transition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312" name="Text Box 8"/>
          <p:cNvSpPr txBox="1">
            <a:spLocks noChangeArrowheads="1"/>
          </p:cNvSpPr>
          <p:nvPr/>
        </p:nvSpPr>
        <p:spPr bwMode="auto">
          <a:xfrm>
            <a:off x="1552575" y="2192338"/>
            <a:ext cx="6032500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Sufficiency of evidence</a:t>
            </a:r>
          </a:p>
        </p:txBody>
      </p:sp>
      <p:sp>
        <p:nvSpPr>
          <p:cNvPr id="994313" name="Text Box 9"/>
          <p:cNvSpPr txBox="1">
            <a:spLocks noChangeArrowheads="1"/>
          </p:cNvSpPr>
          <p:nvPr/>
        </p:nvSpPr>
        <p:spPr bwMode="auto">
          <a:xfrm>
            <a:off x="1552575" y="2833688"/>
            <a:ext cx="6032500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Evidence supports auditor’s opinion</a:t>
            </a:r>
          </a:p>
        </p:txBody>
      </p:sp>
      <p:sp>
        <p:nvSpPr>
          <p:cNvPr id="994314" name="Text Box 10"/>
          <p:cNvSpPr txBox="1">
            <a:spLocks noChangeArrowheads="1"/>
          </p:cNvSpPr>
          <p:nvPr/>
        </p:nvSpPr>
        <p:spPr bwMode="auto">
          <a:xfrm>
            <a:off x="1552575" y="3473450"/>
            <a:ext cx="6032500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Financial statement disclosures</a:t>
            </a:r>
          </a:p>
        </p:txBody>
      </p:sp>
      <p:sp>
        <p:nvSpPr>
          <p:cNvPr id="994315" name="Text Box 11"/>
          <p:cNvSpPr txBox="1">
            <a:spLocks noChangeArrowheads="1"/>
          </p:cNvSpPr>
          <p:nvPr/>
        </p:nvSpPr>
        <p:spPr bwMode="auto">
          <a:xfrm>
            <a:off x="1552575" y="4113213"/>
            <a:ext cx="6032500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Audit documentation review</a:t>
            </a:r>
          </a:p>
        </p:txBody>
      </p:sp>
      <p:sp>
        <p:nvSpPr>
          <p:cNvPr id="994316" name="Text Box 12"/>
          <p:cNvSpPr txBox="1">
            <a:spLocks noChangeArrowheads="1"/>
          </p:cNvSpPr>
          <p:nvPr/>
        </p:nvSpPr>
        <p:spPr bwMode="auto">
          <a:xfrm>
            <a:off x="1552575" y="4752975"/>
            <a:ext cx="6032500" cy="6397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Independent review</a:t>
            </a:r>
          </a:p>
        </p:txBody>
      </p:sp>
      <p:sp>
        <p:nvSpPr>
          <p:cNvPr id="994318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Evaluate Results</a:t>
            </a:r>
          </a:p>
        </p:txBody>
      </p:sp>
      <p:sp>
        <p:nvSpPr>
          <p:cNvPr id="994319" name="Text Box 15"/>
          <p:cNvSpPr txBox="1">
            <a:spLocks noChangeArrowheads="1"/>
          </p:cNvSpPr>
          <p:nvPr/>
        </p:nvSpPr>
        <p:spPr bwMode="auto">
          <a:xfrm>
            <a:off x="1552575" y="5392738"/>
            <a:ext cx="6032500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Summary of evidence evaluation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94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94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994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994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994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994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4312" grpId="0" animBg="1" autoUpdateAnimBg="0"/>
      <p:bldP spid="994313" grpId="0" animBg="1" autoUpdateAnimBg="0"/>
      <p:bldP spid="994314" grpId="0" animBg="1" autoUpdateAnimBg="0"/>
      <p:bldP spid="994315" grpId="0" animBg="1" autoUpdateAnimBg="0"/>
      <p:bldP spid="994316" grpId="0" animBg="1" autoUpdateAnimBg="0"/>
      <p:bldP spid="994319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238" name="Rectangle 6"/>
          <p:cNvSpPr>
            <a:spLocks noChangeArrowheads="1"/>
          </p:cNvSpPr>
          <p:nvPr/>
        </p:nvSpPr>
        <p:spPr bwMode="auto">
          <a:xfrm>
            <a:off x="182563" y="2284413"/>
            <a:ext cx="8775700" cy="4022725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457200" indent="-457200" defTabSz="395288" eaLnBrk="0" hangingPunct="0"/>
            <a:r>
              <a:rPr lang="en-US"/>
              <a:t>																		YES NO</a:t>
            </a:r>
          </a:p>
          <a:p>
            <a:pPr marL="457200" indent="-457200" defTabSz="395288" eaLnBrk="0" hangingPunct="0"/>
            <a:r>
              <a:rPr lang="en-US"/>
              <a:t>1. Examination of prior year’s audit</a:t>
            </a:r>
          </a:p>
          <a:p>
            <a:pPr marL="457200" indent="-457200" defTabSz="395288" eaLnBrk="0" hangingPunct="0"/>
            <a:r>
              <a:rPr lang="en-US"/>
              <a:t>	documentation</a:t>
            </a:r>
          </a:p>
          <a:p>
            <a:pPr marL="457200" indent="-457200" defTabSz="395288" eaLnBrk="0" hangingPunct="0"/>
            <a:r>
              <a:rPr lang="en-US"/>
              <a:t>	a. Were last year’s audit files examined</a:t>
            </a:r>
          </a:p>
          <a:p>
            <a:pPr marL="457200" indent="-457200" defTabSz="395288" eaLnBrk="0" hangingPunct="0"/>
            <a:r>
              <a:rPr lang="en-US"/>
              <a:t>		 for areas of emphasis in the</a:t>
            </a:r>
          </a:p>
          <a:p>
            <a:pPr marL="457200" indent="-457200" defTabSz="395288" eaLnBrk="0" hangingPunct="0"/>
            <a:r>
              <a:rPr lang="en-US"/>
              <a:t>		 current-year audit?								___  ___</a:t>
            </a:r>
          </a:p>
          <a:p>
            <a:pPr marL="457200" indent="-457200" defTabSz="395288" eaLnBrk="0" hangingPunct="0"/>
            <a:r>
              <a:rPr lang="en-US"/>
              <a:t>	b. Was the permanent file reviewed for</a:t>
            </a:r>
          </a:p>
          <a:p>
            <a:pPr marL="457200" indent="-457200" defTabSz="395288" eaLnBrk="0" hangingPunct="0"/>
            <a:r>
              <a:rPr lang="en-US"/>
              <a:t>		 items that affect the current year?		___  ___</a:t>
            </a:r>
          </a:p>
        </p:txBody>
      </p:sp>
      <p:sp>
        <p:nvSpPr>
          <p:cNvPr id="99124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Completing the</a:t>
            </a:r>
            <a:br>
              <a:rPr lang="en-US"/>
            </a:br>
            <a:r>
              <a:rPr lang="en-US"/>
              <a:t>Engagement Checklist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91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1238" grpId="0" animBg="1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26" name="Rectangle 2"/>
          <p:cNvSpPr>
            <a:spLocks noChangeArrowheads="1"/>
          </p:cNvSpPr>
          <p:nvPr/>
        </p:nvSpPr>
        <p:spPr bwMode="auto">
          <a:xfrm>
            <a:off x="182563" y="1673225"/>
            <a:ext cx="8775700" cy="48450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457200" indent="-457200" defTabSz="395288" eaLnBrk="0" hangingPunct="0">
              <a:lnSpc>
                <a:spcPct val="95000"/>
              </a:lnSpc>
            </a:pPr>
            <a:r>
              <a:rPr lang="en-US"/>
              <a:t>																		YES NO</a:t>
            </a:r>
          </a:p>
          <a:p>
            <a:pPr marL="457200" indent="-457200" defTabSz="395288" eaLnBrk="0" hangingPunct="0">
              <a:lnSpc>
                <a:spcPct val="95000"/>
              </a:lnSpc>
            </a:pPr>
            <a:r>
              <a:rPr lang="en-US"/>
              <a:t>2. Internal control</a:t>
            </a:r>
          </a:p>
          <a:p>
            <a:pPr marL="457200" indent="-457200" defTabSz="395288" eaLnBrk="0" hangingPunct="0">
              <a:lnSpc>
                <a:spcPct val="95000"/>
              </a:lnSpc>
            </a:pPr>
            <a:r>
              <a:rPr lang="en-US"/>
              <a:t>	a. Has internal control been adequately</a:t>
            </a:r>
          </a:p>
          <a:p>
            <a:pPr marL="457200" indent="-457200" defTabSz="395288" eaLnBrk="0" hangingPunct="0">
              <a:lnSpc>
                <a:spcPct val="95000"/>
              </a:lnSpc>
            </a:pPr>
            <a:r>
              <a:rPr lang="en-US"/>
              <a:t>		 understood? 											___  ___</a:t>
            </a:r>
          </a:p>
          <a:p>
            <a:pPr marL="457200" indent="-457200" defTabSz="395288" eaLnBrk="0" hangingPunct="0">
              <a:lnSpc>
                <a:spcPct val="95000"/>
              </a:lnSpc>
            </a:pPr>
            <a:r>
              <a:rPr lang="en-US"/>
              <a:t>	b. Is the scope of the audit adequate in</a:t>
            </a:r>
          </a:p>
          <a:p>
            <a:pPr marL="457200" indent="-457200" defTabSz="395288" eaLnBrk="0" hangingPunct="0">
              <a:lnSpc>
                <a:spcPct val="95000"/>
              </a:lnSpc>
            </a:pPr>
            <a:r>
              <a:rPr lang="en-US"/>
              <a:t>		 light of the assessed control risk? 		___  ___</a:t>
            </a:r>
          </a:p>
          <a:p>
            <a:pPr marL="457200" indent="-457200" defTabSz="395288" eaLnBrk="0" hangingPunct="0">
              <a:lnSpc>
                <a:spcPct val="95000"/>
              </a:lnSpc>
            </a:pPr>
            <a:r>
              <a:rPr lang="en-US"/>
              <a:t>	c. Have all major weaknesses been</a:t>
            </a:r>
          </a:p>
          <a:p>
            <a:pPr marL="457200" indent="-457200" defTabSz="395288" eaLnBrk="0" hangingPunct="0">
              <a:lnSpc>
                <a:spcPct val="95000"/>
              </a:lnSpc>
            </a:pPr>
            <a:r>
              <a:rPr lang="en-US"/>
              <a:t>		 included as reportable conditions in</a:t>
            </a:r>
          </a:p>
          <a:p>
            <a:pPr marL="457200" indent="-457200" defTabSz="395288" eaLnBrk="0" hangingPunct="0">
              <a:lnSpc>
                <a:spcPct val="95000"/>
              </a:lnSpc>
            </a:pPr>
            <a:r>
              <a:rPr lang="en-US"/>
              <a:t>		 a letter to the audit committee or to</a:t>
            </a:r>
          </a:p>
          <a:p>
            <a:pPr marL="457200" indent="-457200" defTabSz="395288" eaLnBrk="0" hangingPunct="0">
              <a:lnSpc>
                <a:spcPct val="95000"/>
              </a:lnSpc>
            </a:pPr>
            <a:r>
              <a:rPr lang="en-US"/>
              <a:t>		 senior management?								___  ___</a:t>
            </a:r>
          </a:p>
        </p:txBody>
      </p:sp>
      <p:sp>
        <p:nvSpPr>
          <p:cNvPr id="10250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Completing the</a:t>
            </a:r>
            <a:br>
              <a:rPr lang="en-US"/>
            </a:br>
            <a:r>
              <a:rPr lang="en-US"/>
              <a:t>Engagement Checklist</a:t>
            </a:r>
          </a:p>
        </p:txBody>
      </p:sp>
    </p:spTree>
  </p:cSld>
  <p:clrMapOvr>
    <a:masterClrMapping/>
  </p:clrMapOvr>
  <p:transition>
    <p:wipe dir="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050" name="Rectangle 2"/>
          <p:cNvSpPr>
            <a:spLocks noChangeArrowheads="1"/>
          </p:cNvSpPr>
          <p:nvPr/>
        </p:nvSpPr>
        <p:spPr bwMode="auto">
          <a:xfrm>
            <a:off x="182563" y="1673225"/>
            <a:ext cx="8775700" cy="484505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457200" indent="-457200" defTabSz="395288" eaLnBrk="0" hangingPunct="0">
              <a:lnSpc>
                <a:spcPct val="95000"/>
              </a:lnSpc>
            </a:pPr>
            <a:r>
              <a:rPr lang="en-US"/>
              <a:t>																		YES NO</a:t>
            </a:r>
          </a:p>
          <a:p>
            <a:pPr marL="457200" indent="-457200" defTabSz="395288" eaLnBrk="0" hangingPunct="0">
              <a:lnSpc>
                <a:spcPct val="95000"/>
              </a:lnSpc>
            </a:pPr>
            <a:r>
              <a:rPr lang="en-US"/>
              <a:t>3. General documents</a:t>
            </a:r>
          </a:p>
          <a:p>
            <a:pPr marL="457200" indent="-457200" defTabSz="395288" eaLnBrk="0" hangingPunct="0">
              <a:lnSpc>
                <a:spcPct val="95000"/>
              </a:lnSpc>
            </a:pPr>
            <a:r>
              <a:rPr lang="en-US"/>
              <a:t>	a. Where all current-year minutes and</a:t>
            </a:r>
          </a:p>
          <a:p>
            <a:pPr marL="457200" indent="-457200" defTabSz="395288" eaLnBrk="0" hangingPunct="0">
              <a:lnSpc>
                <a:spcPct val="95000"/>
              </a:lnSpc>
            </a:pPr>
            <a:r>
              <a:rPr lang="en-US"/>
              <a:t>		 resolutions reviewed, abstracted,</a:t>
            </a:r>
          </a:p>
          <a:p>
            <a:pPr marL="457200" indent="-457200" defTabSz="395288" eaLnBrk="0" hangingPunct="0">
              <a:lnSpc>
                <a:spcPct val="95000"/>
              </a:lnSpc>
            </a:pPr>
            <a:r>
              <a:rPr lang="en-US"/>
              <a:t>		 and followed up? 									___  ___</a:t>
            </a:r>
          </a:p>
          <a:p>
            <a:pPr marL="457200" indent="-457200" defTabSz="395288" eaLnBrk="0" hangingPunct="0">
              <a:lnSpc>
                <a:spcPct val="95000"/>
              </a:lnSpc>
            </a:pPr>
            <a:r>
              <a:rPr lang="en-US"/>
              <a:t>	b. Has the permanent file been updated?	___  ___</a:t>
            </a:r>
          </a:p>
          <a:p>
            <a:pPr marL="457200" indent="-457200" defTabSz="395288" eaLnBrk="0" hangingPunct="0">
              <a:lnSpc>
                <a:spcPct val="95000"/>
              </a:lnSpc>
            </a:pPr>
            <a:r>
              <a:rPr lang="en-US"/>
              <a:t>	c. Have all major contracts and</a:t>
            </a:r>
          </a:p>
          <a:p>
            <a:pPr marL="457200" indent="-457200" defTabSz="395288" eaLnBrk="0" hangingPunct="0">
              <a:lnSpc>
                <a:spcPct val="95000"/>
              </a:lnSpc>
            </a:pPr>
            <a:r>
              <a:rPr lang="en-US"/>
              <a:t>		 agreements been reviewed and</a:t>
            </a:r>
          </a:p>
          <a:p>
            <a:pPr marL="457200" indent="-457200" defTabSz="395288" eaLnBrk="0" hangingPunct="0">
              <a:lnSpc>
                <a:spcPct val="95000"/>
              </a:lnSpc>
            </a:pPr>
            <a:r>
              <a:rPr lang="en-US"/>
              <a:t>		 abstracted and copied with all</a:t>
            </a:r>
          </a:p>
          <a:p>
            <a:pPr marL="457200" indent="-457200" defTabSz="395288" eaLnBrk="0" hangingPunct="0">
              <a:lnSpc>
                <a:spcPct val="95000"/>
              </a:lnSpc>
            </a:pPr>
            <a:r>
              <a:rPr lang="en-US"/>
              <a:t>		 existing legal requirements?					___  ___</a:t>
            </a:r>
          </a:p>
        </p:txBody>
      </p:sp>
      <p:sp>
        <p:nvSpPr>
          <p:cNvPr id="10260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Completing the</a:t>
            </a:r>
            <a:br>
              <a:rPr lang="en-US"/>
            </a:br>
            <a:r>
              <a:rPr lang="en-US"/>
              <a:t>Engagement Checklist</a:t>
            </a:r>
          </a:p>
        </p:txBody>
      </p:sp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646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 of the</a:t>
            </a:r>
            <a:br>
              <a:rPr lang="en-US"/>
            </a:br>
            <a:r>
              <a:rPr lang="en-US"/>
              <a:t>Audit Process</a:t>
            </a:r>
          </a:p>
        </p:txBody>
      </p:sp>
      <p:sp>
        <p:nvSpPr>
          <p:cNvPr id="965635" name="Text Box 3"/>
          <p:cNvSpPr txBox="1">
            <a:spLocks noChangeArrowheads="1"/>
          </p:cNvSpPr>
          <p:nvPr/>
        </p:nvSpPr>
        <p:spPr bwMode="auto">
          <a:xfrm>
            <a:off x="90488" y="2101850"/>
            <a:ext cx="1462087" cy="1828800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Phase I</a:t>
            </a:r>
          </a:p>
        </p:txBody>
      </p:sp>
      <p:sp>
        <p:nvSpPr>
          <p:cNvPr id="965636" name="Text Box 4"/>
          <p:cNvSpPr txBox="1">
            <a:spLocks noChangeArrowheads="1"/>
          </p:cNvSpPr>
          <p:nvPr/>
        </p:nvSpPr>
        <p:spPr bwMode="auto">
          <a:xfrm>
            <a:off x="90488" y="4570413"/>
            <a:ext cx="1462087" cy="18288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Phase II</a:t>
            </a:r>
          </a:p>
        </p:txBody>
      </p:sp>
      <p:sp>
        <p:nvSpPr>
          <p:cNvPr id="965637" name="Text Box 5"/>
          <p:cNvSpPr txBox="1">
            <a:spLocks noChangeArrowheads="1"/>
          </p:cNvSpPr>
          <p:nvPr/>
        </p:nvSpPr>
        <p:spPr bwMode="auto">
          <a:xfrm>
            <a:off x="4752975" y="2101850"/>
            <a:ext cx="1462088" cy="18288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Phase III</a:t>
            </a:r>
          </a:p>
        </p:txBody>
      </p:sp>
      <p:sp>
        <p:nvSpPr>
          <p:cNvPr id="965638" name="Text Box 6"/>
          <p:cNvSpPr txBox="1">
            <a:spLocks noChangeArrowheads="1"/>
          </p:cNvSpPr>
          <p:nvPr/>
        </p:nvSpPr>
        <p:spPr bwMode="auto">
          <a:xfrm>
            <a:off x="4752975" y="4570413"/>
            <a:ext cx="1462088" cy="1828800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100000">
                <a:srgbClr val="969696"/>
              </a:gs>
            </a:gsLst>
            <a:lin ang="0" scaled="1"/>
          </a:gradFill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Phase IV</a:t>
            </a:r>
          </a:p>
        </p:txBody>
      </p:sp>
      <p:sp>
        <p:nvSpPr>
          <p:cNvPr id="965639" name="Text Box 7"/>
          <p:cNvSpPr txBox="1">
            <a:spLocks noChangeArrowheads="1"/>
          </p:cNvSpPr>
          <p:nvPr/>
        </p:nvSpPr>
        <p:spPr bwMode="auto">
          <a:xfrm>
            <a:off x="1552575" y="2101850"/>
            <a:ext cx="2833688" cy="18288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Plan and design</a:t>
            </a:r>
          </a:p>
          <a:p>
            <a:pPr algn="ctr" eaLnBrk="0" hangingPunct="0"/>
            <a:r>
              <a:rPr lang="en-US" sz="2800"/>
              <a:t>an audit approach.</a:t>
            </a:r>
          </a:p>
        </p:txBody>
      </p:sp>
      <p:sp>
        <p:nvSpPr>
          <p:cNvPr id="965640" name="Text Box 8"/>
          <p:cNvSpPr txBox="1">
            <a:spLocks noChangeArrowheads="1"/>
          </p:cNvSpPr>
          <p:nvPr/>
        </p:nvSpPr>
        <p:spPr bwMode="auto">
          <a:xfrm>
            <a:off x="1552575" y="4570413"/>
            <a:ext cx="2833688" cy="18288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Perform tests of</a:t>
            </a:r>
          </a:p>
          <a:p>
            <a:pPr algn="ctr" eaLnBrk="0" hangingPunct="0"/>
            <a:r>
              <a:rPr lang="en-US" sz="2800"/>
              <a:t>controls and</a:t>
            </a:r>
          </a:p>
          <a:p>
            <a:pPr algn="ctr" eaLnBrk="0" hangingPunct="0"/>
            <a:r>
              <a:rPr lang="en-US" sz="2800"/>
              <a:t>substantive tests</a:t>
            </a:r>
          </a:p>
          <a:p>
            <a:pPr algn="ctr" eaLnBrk="0" hangingPunct="0"/>
            <a:r>
              <a:rPr lang="en-US" sz="2800"/>
              <a:t>of transactions.</a:t>
            </a:r>
          </a:p>
        </p:txBody>
      </p:sp>
      <p:sp>
        <p:nvSpPr>
          <p:cNvPr id="965641" name="Text Box 9"/>
          <p:cNvSpPr txBox="1">
            <a:spLocks noChangeArrowheads="1"/>
          </p:cNvSpPr>
          <p:nvPr/>
        </p:nvSpPr>
        <p:spPr bwMode="auto">
          <a:xfrm>
            <a:off x="6215063" y="2101850"/>
            <a:ext cx="2830512" cy="18288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Perform analytical</a:t>
            </a:r>
          </a:p>
          <a:p>
            <a:pPr algn="ctr" eaLnBrk="0" hangingPunct="0"/>
            <a:r>
              <a:rPr lang="en-US" sz="2800"/>
              <a:t>procedures and</a:t>
            </a:r>
          </a:p>
          <a:p>
            <a:pPr algn="ctr" eaLnBrk="0" hangingPunct="0"/>
            <a:r>
              <a:rPr lang="en-US" sz="2800"/>
              <a:t>tests of details</a:t>
            </a:r>
          </a:p>
          <a:p>
            <a:pPr algn="ctr" eaLnBrk="0" hangingPunct="0"/>
            <a:r>
              <a:rPr lang="en-US" sz="2800"/>
              <a:t>of balances.</a:t>
            </a:r>
          </a:p>
        </p:txBody>
      </p:sp>
      <p:sp>
        <p:nvSpPr>
          <p:cNvPr id="965642" name="Text Box 10"/>
          <p:cNvSpPr txBox="1">
            <a:spLocks noChangeArrowheads="1"/>
          </p:cNvSpPr>
          <p:nvPr/>
        </p:nvSpPr>
        <p:spPr bwMode="auto">
          <a:xfrm>
            <a:off x="6215063" y="4570413"/>
            <a:ext cx="2833687" cy="1828800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Complete the</a:t>
            </a:r>
          </a:p>
          <a:p>
            <a:pPr algn="ctr" eaLnBrk="0" hangingPunct="0"/>
            <a:r>
              <a:rPr lang="en-US" sz="2800"/>
              <a:t>audit and issue</a:t>
            </a:r>
          </a:p>
          <a:p>
            <a:pPr algn="ctr" eaLnBrk="0" hangingPunct="0"/>
            <a:r>
              <a:rPr lang="en-US" sz="2800"/>
              <a:t>an audit report.</a:t>
            </a:r>
          </a:p>
        </p:txBody>
      </p:sp>
      <p:cxnSp>
        <p:nvCxnSpPr>
          <p:cNvPr id="965643" name="AutoShape 11"/>
          <p:cNvCxnSpPr>
            <a:cxnSpLocks noChangeShapeType="1"/>
            <a:stCxn id="965635" idx="2"/>
            <a:endCxn id="965636" idx="0"/>
          </p:cNvCxnSpPr>
          <p:nvPr/>
        </p:nvCxnSpPr>
        <p:spPr bwMode="auto">
          <a:xfrm>
            <a:off x="822325" y="3930650"/>
            <a:ext cx="0" cy="639763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</p:cxnSp>
      <p:cxnSp>
        <p:nvCxnSpPr>
          <p:cNvPr id="965644" name="AutoShape 12"/>
          <p:cNvCxnSpPr>
            <a:cxnSpLocks noChangeShapeType="1"/>
            <a:stCxn id="965640" idx="3"/>
            <a:endCxn id="965637" idx="1"/>
          </p:cNvCxnSpPr>
          <p:nvPr/>
        </p:nvCxnSpPr>
        <p:spPr bwMode="auto">
          <a:xfrm flipV="1">
            <a:off x="4386263" y="3016250"/>
            <a:ext cx="366712" cy="2468563"/>
          </a:xfrm>
          <a:prstGeom prst="bentConnector3">
            <a:avLst>
              <a:gd name="adj1" fmla="val 49782"/>
            </a:avLst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965645" name="AutoShape 13"/>
          <p:cNvCxnSpPr>
            <a:cxnSpLocks noChangeShapeType="1"/>
            <a:stCxn id="965637" idx="2"/>
            <a:endCxn id="965638" idx="0"/>
          </p:cNvCxnSpPr>
          <p:nvPr/>
        </p:nvCxnSpPr>
        <p:spPr bwMode="auto">
          <a:xfrm>
            <a:off x="5484813" y="3930650"/>
            <a:ext cx="0" cy="630238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</p:cxn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65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965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65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96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965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65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965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96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965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965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965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5635" grpId="0" animBg="1" autoUpdateAnimBg="0"/>
      <p:bldP spid="965636" grpId="0" animBg="1" autoUpdateAnimBg="0"/>
      <p:bldP spid="965637" grpId="0" animBg="1" autoUpdateAnimBg="0"/>
      <p:bldP spid="965638" grpId="0" animBg="1" autoUpdateAnimBg="0"/>
      <p:bldP spid="965639" grpId="0" animBg="1" autoUpdateAnimBg="0"/>
      <p:bldP spid="965640" grpId="0" animBg="1" autoUpdateAnimBg="0"/>
      <p:bldP spid="965641" grpId="0" animBg="1" autoUpdateAnimBg="0"/>
      <p:bldP spid="965642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214" name="Rectangle 6"/>
          <p:cNvSpPr>
            <a:spLocks noGrp="1" noChangeArrowheads="1"/>
          </p:cNvSpPr>
          <p:nvPr>
            <p:ph type="title"/>
          </p:nvPr>
        </p:nvSpPr>
        <p:spPr>
          <a:xfrm>
            <a:off x="1898650" y="76200"/>
            <a:ext cx="5337175" cy="1431925"/>
          </a:xfrm>
        </p:spPr>
        <p:txBody>
          <a:bodyPr wrap="none">
            <a:spAutoFit/>
          </a:bodyPr>
          <a:lstStyle/>
          <a:p>
            <a:r>
              <a:rPr lang="en-US"/>
              <a:t>Evaluating Results and</a:t>
            </a:r>
            <a:br>
              <a:rPr lang="en-US"/>
            </a:br>
            <a:r>
              <a:rPr lang="en-US"/>
              <a:t>Reaching Conclusions</a:t>
            </a:r>
          </a:p>
        </p:txBody>
      </p:sp>
      <p:sp>
        <p:nvSpPr>
          <p:cNvPr id="990215" name="Text Box 7"/>
          <p:cNvSpPr txBox="1">
            <a:spLocks noChangeArrowheads="1"/>
          </p:cNvSpPr>
          <p:nvPr/>
        </p:nvSpPr>
        <p:spPr bwMode="auto">
          <a:xfrm>
            <a:off x="90488" y="2559050"/>
            <a:ext cx="3748087" cy="3290888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n-US"/>
              <a:t>Actual audit evidence</a:t>
            </a:r>
          </a:p>
          <a:p>
            <a:pPr algn="ctr">
              <a:lnSpc>
                <a:spcPct val="80000"/>
              </a:lnSpc>
            </a:pPr>
            <a:r>
              <a:rPr lang="en-US"/>
              <a:t>(by cycle, account,</a:t>
            </a:r>
          </a:p>
          <a:p>
            <a:pPr algn="ctr">
              <a:lnSpc>
                <a:spcPct val="80000"/>
              </a:lnSpc>
            </a:pPr>
            <a:r>
              <a:rPr lang="en-US"/>
              <a:t>and objective)</a:t>
            </a:r>
          </a:p>
          <a:p>
            <a:pPr algn="ctr">
              <a:lnSpc>
                <a:spcPct val="80000"/>
              </a:lnSpc>
            </a:pPr>
            <a:endParaRPr lang="en-US"/>
          </a:p>
          <a:p>
            <a:pPr algn="ctr">
              <a:lnSpc>
                <a:spcPct val="80000"/>
              </a:lnSpc>
            </a:pPr>
            <a:r>
              <a:rPr lang="en-US"/>
              <a:t>Audit procedures</a:t>
            </a:r>
          </a:p>
          <a:p>
            <a:pPr algn="ctr">
              <a:lnSpc>
                <a:spcPct val="80000"/>
              </a:lnSpc>
            </a:pPr>
            <a:r>
              <a:rPr lang="en-US"/>
              <a:t>Sample size</a:t>
            </a:r>
          </a:p>
          <a:p>
            <a:pPr algn="ctr">
              <a:lnSpc>
                <a:spcPct val="80000"/>
              </a:lnSpc>
            </a:pPr>
            <a:r>
              <a:rPr lang="en-US"/>
              <a:t>Items to select</a:t>
            </a:r>
          </a:p>
          <a:p>
            <a:pPr algn="ctr">
              <a:lnSpc>
                <a:spcPct val="80000"/>
              </a:lnSpc>
            </a:pPr>
            <a:r>
              <a:rPr lang="en-US"/>
              <a:t>Timing</a:t>
            </a:r>
          </a:p>
        </p:txBody>
      </p:sp>
      <p:sp>
        <p:nvSpPr>
          <p:cNvPr id="990216" name="Text Box 8"/>
          <p:cNvSpPr txBox="1">
            <a:spLocks noChangeArrowheads="1"/>
          </p:cNvSpPr>
          <p:nvPr/>
        </p:nvSpPr>
        <p:spPr bwMode="auto">
          <a:xfrm>
            <a:off x="4478338" y="2559050"/>
            <a:ext cx="4022725" cy="3290888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endParaRPr lang="en-US"/>
          </a:p>
          <a:p>
            <a:pPr algn="ctr">
              <a:lnSpc>
                <a:spcPct val="80000"/>
              </a:lnSpc>
            </a:pPr>
            <a:r>
              <a:rPr lang="en-US"/>
              <a:t>Evaluate results</a:t>
            </a:r>
          </a:p>
          <a:p>
            <a:pPr algn="ctr">
              <a:lnSpc>
                <a:spcPct val="80000"/>
              </a:lnSpc>
            </a:pPr>
            <a:r>
              <a:rPr lang="en-US"/>
              <a:t>(by account and cycle)</a:t>
            </a:r>
          </a:p>
          <a:p>
            <a:pPr algn="ctr">
              <a:lnSpc>
                <a:spcPct val="80000"/>
              </a:lnSpc>
            </a:pPr>
            <a:endParaRPr lang="en-US"/>
          </a:p>
          <a:p>
            <a:pPr algn="ctr">
              <a:lnSpc>
                <a:spcPct val="80000"/>
              </a:lnSpc>
            </a:pPr>
            <a:r>
              <a:rPr lang="en-US"/>
              <a:t>Estimated misstatement</a:t>
            </a:r>
          </a:p>
          <a:p>
            <a:pPr algn="ctr">
              <a:lnSpc>
                <a:spcPct val="80000"/>
              </a:lnSpc>
            </a:pPr>
            <a:r>
              <a:rPr lang="en-US"/>
              <a:t>(by account)</a:t>
            </a:r>
          </a:p>
          <a:p>
            <a:pPr algn="ctr">
              <a:lnSpc>
                <a:spcPct val="80000"/>
              </a:lnSpc>
            </a:pPr>
            <a:r>
              <a:rPr lang="en-US"/>
              <a:t>Achieved audit risk</a:t>
            </a:r>
          </a:p>
          <a:p>
            <a:pPr algn="ctr">
              <a:lnSpc>
                <a:spcPct val="80000"/>
              </a:lnSpc>
            </a:pPr>
            <a:r>
              <a:rPr lang="en-US"/>
              <a:t>(by account and cycle)</a:t>
            </a:r>
          </a:p>
        </p:txBody>
      </p:sp>
      <p:cxnSp>
        <p:nvCxnSpPr>
          <p:cNvPr id="990217" name="AutoShape 9"/>
          <p:cNvCxnSpPr>
            <a:cxnSpLocks noChangeShapeType="1"/>
          </p:cNvCxnSpPr>
          <p:nvPr/>
        </p:nvCxnSpPr>
        <p:spPr bwMode="auto">
          <a:xfrm>
            <a:off x="3838575" y="3473450"/>
            <a:ext cx="639763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990218" name="AutoShape 10"/>
          <p:cNvCxnSpPr>
            <a:cxnSpLocks noChangeShapeType="1"/>
          </p:cNvCxnSpPr>
          <p:nvPr/>
        </p:nvCxnSpPr>
        <p:spPr bwMode="auto">
          <a:xfrm>
            <a:off x="182563" y="4021138"/>
            <a:ext cx="356552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990219" name="AutoShape 11"/>
          <p:cNvCxnSpPr>
            <a:cxnSpLocks noChangeShapeType="1"/>
          </p:cNvCxnSpPr>
          <p:nvPr/>
        </p:nvCxnSpPr>
        <p:spPr bwMode="auto">
          <a:xfrm>
            <a:off x="4570413" y="4021138"/>
            <a:ext cx="38385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990220" name="AutoShape 12"/>
          <p:cNvCxnSpPr>
            <a:cxnSpLocks noChangeShapeType="1"/>
          </p:cNvCxnSpPr>
          <p:nvPr/>
        </p:nvCxnSpPr>
        <p:spPr bwMode="auto">
          <a:xfrm>
            <a:off x="8501063" y="3473450"/>
            <a:ext cx="457200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898650" y="76200"/>
            <a:ext cx="5337175" cy="1431925"/>
          </a:xfrm>
        </p:spPr>
        <p:txBody>
          <a:bodyPr wrap="none">
            <a:spAutoFit/>
          </a:bodyPr>
          <a:lstStyle/>
          <a:p>
            <a:r>
              <a:rPr lang="en-US"/>
              <a:t>Evaluating Results and</a:t>
            </a:r>
            <a:br>
              <a:rPr lang="en-US"/>
            </a:br>
            <a:r>
              <a:rPr lang="en-US"/>
              <a:t>Reaching Conclusions</a:t>
            </a:r>
          </a:p>
        </p:txBody>
      </p:sp>
      <p:sp>
        <p:nvSpPr>
          <p:cNvPr id="1027076" name="Text Box 4"/>
          <p:cNvSpPr txBox="1">
            <a:spLocks noChangeArrowheads="1"/>
          </p:cNvSpPr>
          <p:nvPr/>
        </p:nvSpPr>
        <p:spPr bwMode="auto">
          <a:xfrm>
            <a:off x="1279525" y="2559050"/>
            <a:ext cx="4022725" cy="3290888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endParaRPr lang="en-US"/>
          </a:p>
          <a:p>
            <a:pPr algn="ctr">
              <a:lnSpc>
                <a:spcPct val="80000"/>
              </a:lnSpc>
            </a:pPr>
            <a:r>
              <a:rPr lang="en-US"/>
              <a:t>Evaluate overall</a:t>
            </a:r>
          </a:p>
          <a:p>
            <a:pPr algn="ctr">
              <a:lnSpc>
                <a:spcPct val="80000"/>
              </a:lnSpc>
            </a:pPr>
            <a:r>
              <a:rPr lang="en-US"/>
              <a:t>financial statements</a:t>
            </a:r>
          </a:p>
          <a:p>
            <a:pPr algn="ctr">
              <a:lnSpc>
                <a:spcPct val="80000"/>
              </a:lnSpc>
            </a:pPr>
            <a:endParaRPr lang="en-US"/>
          </a:p>
          <a:p>
            <a:pPr algn="ctr">
              <a:lnSpc>
                <a:spcPct val="80000"/>
              </a:lnSpc>
            </a:pPr>
            <a:r>
              <a:rPr lang="en-US"/>
              <a:t>Estimated misstatement</a:t>
            </a:r>
          </a:p>
          <a:p>
            <a:pPr algn="ctr">
              <a:lnSpc>
                <a:spcPct val="80000"/>
              </a:lnSpc>
            </a:pPr>
            <a:r>
              <a:rPr lang="en-US"/>
              <a:t>(overall statements)</a:t>
            </a:r>
          </a:p>
          <a:p>
            <a:pPr algn="ctr">
              <a:lnSpc>
                <a:spcPct val="80000"/>
              </a:lnSpc>
            </a:pPr>
            <a:r>
              <a:rPr lang="en-US"/>
              <a:t>Achieved audit risk</a:t>
            </a:r>
          </a:p>
          <a:p>
            <a:pPr algn="ctr">
              <a:lnSpc>
                <a:spcPct val="80000"/>
              </a:lnSpc>
            </a:pPr>
            <a:r>
              <a:rPr lang="en-US"/>
              <a:t>(overall statements)</a:t>
            </a:r>
          </a:p>
        </p:txBody>
      </p:sp>
      <p:cxnSp>
        <p:nvCxnSpPr>
          <p:cNvPr id="1027079" name="AutoShape 7"/>
          <p:cNvCxnSpPr>
            <a:cxnSpLocks noChangeShapeType="1"/>
          </p:cNvCxnSpPr>
          <p:nvPr/>
        </p:nvCxnSpPr>
        <p:spPr bwMode="auto">
          <a:xfrm>
            <a:off x="1370013" y="4021138"/>
            <a:ext cx="38385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1027080" name="AutoShape 8"/>
          <p:cNvCxnSpPr>
            <a:cxnSpLocks noChangeShapeType="1"/>
          </p:cNvCxnSpPr>
          <p:nvPr/>
        </p:nvCxnSpPr>
        <p:spPr bwMode="auto">
          <a:xfrm>
            <a:off x="365125" y="3473450"/>
            <a:ext cx="914400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027081" name="Text Box 9"/>
          <p:cNvSpPr txBox="1">
            <a:spLocks noChangeArrowheads="1"/>
          </p:cNvSpPr>
          <p:nvPr/>
        </p:nvSpPr>
        <p:spPr bwMode="auto">
          <a:xfrm>
            <a:off x="6580188" y="3106738"/>
            <a:ext cx="1279525" cy="1828800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Issue</a:t>
            </a:r>
          </a:p>
          <a:p>
            <a:pPr algn="ctr"/>
            <a:r>
              <a:rPr lang="en-US"/>
              <a:t>audit</a:t>
            </a:r>
          </a:p>
          <a:p>
            <a:pPr algn="ctr"/>
            <a:r>
              <a:rPr lang="en-US"/>
              <a:t>report</a:t>
            </a:r>
          </a:p>
        </p:txBody>
      </p:sp>
      <p:cxnSp>
        <p:nvCxnSpPr>
          <p:cNvPr id="1027085" name="AutoShape 13"/>
          <p:cNvCxnSpPr>
            <a:cxnSpLocks noChangeShapeType="1"/>
          </p:cNvCxnSpPr>
          <p:nvPr/>
        </p:nvCxnSpPr>
        <p:spPr bwMode="auto">
          <a:xfrm flipV="1">
            <a:off x="5302250" y="4021138"/>
            <a:ext cx="1277938" cy="1587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334" name="Text Box 6" descr="70%"/>
          <p:cNvSpPr txBox="1">
            <a:spLocks noChangeArrowheads="1"/>
          </p:cNvSpPr>
          <p:nvPr/>
        </p:nvSpPr>
        <p:spPr bwMode="auto">
          <a:xfrm>
            <a:off x="455613" y="2236788"/>
            <a:ext cx="8226425" cy="1828800"/>
          </a:xfrm>
          <a:prstGeom prst="rect">
            <a:avLst/>
          </a:prstGeom>
          <a:pattFill prst="pct70">
            <a:fgClr>
              <a:srgbClr val="FF9900"/>
            </a:fgClr>
            <a:bgClr>
              <a:srgbClr val="000000"/>
            </a:bgClr>
          </a:pattFill>
          <a:ln w="9525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18018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The audit report is the only thing that most users</a:t>
            </a:r>
          </a:p>
          <a:p>
            <a:pPr algn="ctr"/>
            <a:r>
              <a:rPr lang="en-US"/>
              <a:t>see in the audit process and the consequences of</a:t>
            </a:r>
          </a:p>
          <a:p>
            <a:pPr algn="ctr"/>
            <a:r>
              <a:rPr lang="en-US"/>
              <a:t>issuing an inappropriate report can be severe.</a:t>
            </a:r>
          </a:p>
        </p:txBody>
      </p:sp>
      <p:graphicFrame>
        <p:nvGraphicFramePr>
          <p:cNvPr id="995335" name="Object 7">
            <a:hlinkClick r:id="" action="ppaction://ole?verb=0"/>
          </p:cNvPr>
          <p:cNvGraphicFramePr>
            <a:graphicFrameLocks/>
          </p:cNvGraphicFramePr>
          <p:nvPr/>
        </p:nvGraphicFramePr>
        <p:xfrm>
          <a:off x="4791075" y="4167188"/>
          <a:ext cx="3970338" cy="2382837"/>
        </p:xfrm>
        <a:graphic>
          <a:graphicData uri="http://schemas.openxmlformats.org/presentationml/2006/ole">
            <p:oleObj spid="_x0000_s995335" name="Clip" r:id="rId3" imgW="6665760" imgH="3740040" progId="MS_ClipArt_Gallery.2">
              <p:embed/>
            </p:oleObj>
          </a:graphicData>
        </a:graphic>
      </p:graphicFrame>
      <p:sp>
        <p:nvSpPr>
          <p:cNvPr id="99533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Issue the Audit Report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95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95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5334" grpId="0" animBg="1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6</a:t>
            </a:r>
          </a:p>
        </p:txBody>
      </p:sp>
      <p:sp>
        <p:nvSpPr>
          <p:cNvPr id="933891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Communicate effectively with the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audit committee and management.</a:t>
            </a:r>
          </a:p>
        </p:txBody>
      </p:sp>
    </p:spTree>
  </p:cSld>
  <p:clrMapOvr>
    <a:masterClrMapping/>
  </p:clrMapOvr>
  <p:transition>
    <p:wipe dir="r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6359" name="Object 7">
            <a:hlinkClick r:id="" action="ppaction://ole?verb=0"/>
          </p:cNvPr>
          <p:cNvGraphicFramePr>
            <a:graphicFrameLocks/>
          </p:cNvGraphicFramePr>
          <p:nvPr/>
        </p:nvGraphicFramePr>
        <p:xfrm>
          <a:off x="90488" y="2965450"/>
          <a:ext cx="1828800" cy="3656013"/>
        </p:xfrm>
        <a:graphic>
          <a:graphicData uri="http://schemas.openxmlformats.org/presentationml/2006/ole">
            <p:oleObj spid="_x0000_s996359" name="Clip" r:id="rId3" imgW="2259000" imgH="4549680" progId="MS_ClipArt_Gallery.5">
              <p:embed/>
            </p:oleObj>
          </a:graphicData>
        </a:graphic>
      </p:graphicFrame>
      <p:sp>
        <p:nvSpPr>
          <p:cNvPr id="996358" name="Text Box 6"/>
          <p:cNvSpPr txBox="1">
            <a:spLocks noChangeArrowheads="1"/>
          </p:cNvSpPr>
          <p:nvPr/>
        </p:nvSpPr>
        <p:spPr bwMode="auto">
          <a:xfrm>
            <a:off x="1736725" y="2741613"/>
            <a:ext cx="7313613" cy="210185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/>
            <a:r>
              <a:rPr lang="en-US"/>
              <a:t>Communicate fraud and illegal acts</a:t>
            </a:r>
          </a:p>
          <a:p>
            <a:pPr eaLnBrk="0" hangingPunct="0"/>
            <a:r>
              <a:rPr lang="en-US"/>
              <a:t>Communicate reportable conditions</a:t>
            </a:r>
          </a:p>
          <a:p>
            <a:pPr eaLnBrk="0" hangingPunct="0"/>
            <a:r>
              <a:rPr lang="en-US"/>
              <a:t>Other communication with audit committee</a:t>
            </a:r>
          </a:p>
          <a:p>
            <a:pPr eaLnBrk="0" hangingPunct="0"/>
            <a:r>
              <a:rPr lang="en-US"/>
              <a:t>Management letters</a:t>
            </a:r>
          </a:p>
        </p:txBody>
      </p:sp>
      <p:sp>
        <p:nvSpPr>
          <p:cNvPr id="99636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Communicate with the Audit Committee and Management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96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96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6358" grpId="0" animBg="1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7</a:t>
            </a:r>
          </a:p>
        </p:txBody>
      </p:sp>
      <p:sp>
        <p:nvSpPr>
          <p:cNvPr id="956419" name="Rectangle 3"/>
          <p:cNvSpPr>
            <a:spLocks noChangeArrowheads="1"/>
          </p:cNvSpPr>
          <p:nvPr/>
        </p:nvSpPr>
        <p:spPr bwMode="auto">
          <a:xfrm>
            <a:off x="455613" y="2009775"/>
            <a:ext cx="8226425" cy="411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Identify the auditor’s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responsibilities when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facts affecting the audit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report are discovered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after its issuance.</a:t>
            </a:r>
          </a:p>
        </p:txBody>
      </p:sp>
    </p:spTree>
  </p:cSld>
  <p:clrMapOvr>
    <a:masterClrMapping/>
  </p:clrMapOvr>
  <p:transition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Period Covered by</a:t>
            </a:r>
            <a:br>
              <a:rPr lang="en-US"/>
            </a:br>
            <a:r>
              <a:rPr lang="en-US"/>
              <a:t>Subsequent Events Review</a:t>
            </a:r>
          </a:p>
        </p:txBody>
      </p:sp>
      <p:sp>
        <p:nvSpPr>
          <p:cNvPr id="1028099" name="Text Box 3"/>
          <p:cNvSpPr txBox="1">
            <a:spLocks noChangeArrowheads="1"/>
          </p:cNvSpPr>
          <p:nvPr/>
        </p:nvSpPr>
        <p:spPr bwMode="auto">
          <a:xfrm>
            <a:off x="90488" y="2101850"/>
            <a:ext cx="2376487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800"/>
              <a:t>Client’s ending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balance sheet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date</a:t>
            </a:r>
          </a:p>
        </p:txBody>
      </p:sp>
      <p:sp>
        <p:nvSpPr>
          <p:cNvPr id="1028100" name="Text Box 4"/>
          <p:cNvSpPr txBox="1">
            <a:spLocks noChangeArrowheads="1"/>
          </p:cNvSpPr>
          <p:nvPr/>
        </p:nvSpPr>
        <p:spPr bwMode="auto">
          <a:xfrm>
            <a:off x="2655888" y="2101850"/>
            <a:ext cx="1096962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800"/>
              <a:t>Audit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report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date</a:t>
            </a:r>
          </a:p>
        </p:txBody>
      </p:sp>
      <p:sp>
        <p:nvSpPr>
          <p:cNvPr id="1028101" name="Text Box 5"/>
          <p:cNvSpPr txBox="1">
            <a:spLocks noChangeArrowheads="1"/>
          </p:cNvSpPr>
          <p:nvPr/>
        </p:nvSpPr>
        <p:spPr bwMode="auto">
          <a:xfrm>
            <a:off x="4119563" y="2101850"/>
            <a:ext cx="2376487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800"/>
              <a:t>Date client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issues financial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statements</a:t>
            </a:r>
          </a:p>
        </p:txBody>
      </p:sp>
      <p:sp>
        <p:nvSpPr>
          <p:cNvPr id="1028102" name="Rectangle 6" descr="Wide upward diagonal"/>
          <p:cNvSpPr>
            <a:spLocks noChangeArrowheads="1"/>
          </p:cNvSpPr>
          <p:nvPr/>
        </p:nvSpPr>
        <p:spPr bwMode="auto">
          <a:xfrm>
            <a:off x="1279525" y="3473450"/>
            <a:ext cx="2833688" cy="457200"/>
          </a:xfrm>
          <a:prstGeom prst="rect">
            <a:avLst/>
          </a:prstGeom>
          <a:pattFill prst="wdUpDiag">
            <a:fgClr>
              <a:schemeClr val="bg2"/>
            </a:fgClr>
            <a:bgClr>
              <a:srgbClr val="FF9900"/>
            </a:bgClr>
          </a:patt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103" name="Rectangle 7" descr="Wide downward diagonal"/>
          <p:cNvSpPr>
            <a:spLocks noChangeArrowheads="1"/>
          </p:cNvSpPr>
          <p:nvPr/>
        </p:nvSpPr>
        <p:spPr bwMode="auto">
          <a:xfrm>
            <a:off x="4113213" y="3473450"/>
            <a:ext cx="1189037" cy="457200"/>
          </a:xfrm>
          <a:prstGeom prst="rect">
            <a:avLst/>
          </a:prstGeom>
          <a:pattFill prst="wdDnDiag">
            <a:fgClr>
              <a:srgbClr val="000000"/>
            </a:fgClr>
            <a:bgClr>
              <a:schemeClr val="hlink"/>
            </a:bgClr>
          </a:patt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104" name="Text Box 8"/>
          <p:cNvSpPr txBox="1">
            <a:spLocks noChangeArrowheads="1"/>
          </p:cNvSpPr>
          <p:nvPr/>
        </p:nvSpPr>
        <p:spPr bwMode="auto">
          <a:xfrm>
            <a:off x="930275" y="5114925"/>
            <a:ext cx="2833688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800"/>
              <a:t>Period to which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review for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subsequent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events applies</a:t>
            </a:r>
          </a:p>
        </p:txBody>
      </p:sp>
      <p:sp>
        <p:nvSpPr>
          <p:cNvPr id="1028105" name="Text Box 9"/>
          <p:cNvSpPr txBox="1">
            <a:spLocks noChangeArrowheads="1"/>
          </p:cNvSpPr>
          <p:nvPr/>
        </p:nvSpPr>
        <p:spPr bwMode="auto">
          <a:xfrm>
            <a:off x="3833813" y="5118100"/>
            <a:ext cx="1736725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800"/>
              <a:t>Period for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processing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the financial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statements</a:t>
            </a:r>
          </a:p>
        </p:txBody>
      </p:sp>
      <p:sp>
        <p:nvSpPr>
          <p:cNvPr id="1028106" name="Text Box 10"/>
          <p:cNvSpPr txBox="1">
            <a:spLocks noChangeArrowheads="1"/>
          </p:cNvSpPr>
          <p:nvPr/>
        </p:nvSpPr>
        <p:spPr bwMode="auto">
          <a:xfrm>
            <a:off x="639763" y="4203700"/>
            <a:ext cx="12795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400" b="1"/>
              <a:t>12-31-02</a:t>
            </a:r>
          </a:p>
        </p:txBody>
      </p:sp>
      <p:sp>
        <p:nvSpPr>
          <p:cNvPr id="1028107" name="Text Box 11"/>
          <p:cNvSpPr txBox="1">
            <a:spLocks noChangeArrowheads="1"/>
          </p:cNvSpPr>
          <p:nvPr/>
        </p:nvSpPr>
        <p:spPr bwMode="auto">
          <a:xfrm>
            <a:off x="3473450" y="4203700"/>
            <a:ext cx="12795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400" b="1"/>
              <a:t>3-11-03</a:t>
            </a:r>
          </a:p>
        </p:txBody>
      </p:sp>
      <p:sp>
        <p:nvSpPr>
          <p:cNvPr id="1028108" name="Text Box 12"/>
          <p:cNvSpPr txBox="1">
            <a:spLocks noChangeArrowheads="1"/>
          </p:cNvSpPr>
          <p:nvPr/>
        </p:nvSpPr>
        <p:spPr bwMode="auto">
          <a:xfrm>
            <a:off x="4660900" y="4203700"/>
            <a:ext cx="12795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400" b="1"/>
              <a:t>3-26-03</a:t>
            </a:r>
          </a:p>
        </p:txBody>
      </p:sp>
      <p:sp>
        <p:nvSpPr>
          <p:cNvPr id="1028109" name="Line 13"/>
          <p:cNvSpPr>
            <a:spLocks noChangeShapeType="1"/>
          </p:cNvSpPr>
          <p:nvPr/>
        </p:nvSpPr>
        <p:spPr bwMode="auto">
          <a:xfrm>
            <a:off x="1279525" y="3289300"/>
            <a:ext cx="0" cy="822325"/>
          </a:xfrm>
          <a:prstGeom prst="line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28110" name="Line 14"/>
          <p:cNvSpPr>
            <a:spLocks noChangeShapeType="1"/>
          </p:cNvSpPr>
          <p:nvPr/>
        </p:nvSpPr>
        <p:spPr bwMode="auto">
          <a:xfrm>
            <a:off x="5300663" y="3289300"/>
            <a:ext cx="0" cy="822325"/>
          </a:xfrm>
          <a:prstGeom prst="line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28111" name="Line 15"/>
          <p:cNvSpPr>
            <a:spLocks noChangeShapeType="1"/>
          </p:cNvSpPr>
          <p:nvPr/>
        </p:nvSpPr>
        <p:spPr bwMode="auto">
          <a:xfrm>
            <a:off x="4113213" y="3289300"/>
            <a:ext cx="0" cy="822325"/>
          </a:xfrm>
          <a:prstGeom prst="line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28112" name="AutoShape 16"/>
          <p:cNvSpPr>
            <a:spLocks/>
          </p:cNvSpPr>
          <p:nvPr/>
        </p:nvSpPr>
        <p:spPr bwMode="auto">
          <a:xfrm rot="-5400000">
            <a:off x="2467769" y="3471069"/>
            <a:ext cx="457200" cy="2833688"/>
          </a:xfrm>
          <a:prstGeom prst="leftBrace">
            <a:avLst>
              <a:gd name="adj1" fmla="val 51649"/>
              <a:gd name="adj2" fmla="val 50000"/>
            </a:avLst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113" name="AutoShape 17"/>
          <p:cNvSpPr>
            <a:spLocks/>
          </p:cNvSpPr>
          <p:nvPr/>
        </p:nvSpPr>
        <p:spPr bwMode="auto">
          <a:xfrm rot="-5400000">
            <a:off x="4475957" y="4282281"/>
            <a:ext cx="457200" cy="1189037"/>
          </a:xfrm>
          <a:prstGeom prst="leftBrace">
            <a:avLst>
              <a:gd name="adj1" fmla="val 21672"/>
              <a:gd name="adj2" fmla="val 50000"/>
            </a:avLst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028115" name="AutoShape 19"/>
          <p:cNvCxnSpPr>
            <a:cxnSpLocks noChangeShapeType="1"/>
          </p:cNvCxnSpPr>
          <p:nvPr/>
        </p:nvCxnSpPr>
        <p:spPr bwMode="auto">
          <a:xfrm>
            <a:off x="3752850" y="2668588"/>
            <a:ext cx="360363" cy="628650"/>
          </a:xfrm>
          <a:prstGeom prst="bentConnector2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ffectLst/>
        </p:spPr>
      </p:cxnSp>
      <p:sp>
        <p:nvSpPr>
          <p:cNvPr id="1028116" name="Rectangle 20" descr="Dark vertical"/>
          <p:cNvSpPr>
            <a:spLocks noChangeArrowheads="1"/>
          </p:cNvSpPr>
          <p:nvPr/>
        </p:nvSpPr>
        <p:spPr bwMode="auto">
          <a:xfrm>
            <a:off x="5300663" y="3473450"/>
            <a:ext cx="2833687" cy="457200"/>
          </a:xfrm>
          <a:prstGeom prst="rect">
            <a:avLst/>
          </a:prstGeom>
          <a:pattFill prst="dkVert">
            <a:fgClr>
              <a:srgbClr val="000000"/>
            </a:fgClr>
            <a:bgClr>
              <a:srgbClr val="33CC33"/>
            </a:bgClr>
          </a:patt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117" name="Text Box 21"/>
          <p:cNvSpPr txBox="1">
            <a:spLocks noChangeArrowheads="1"/>
          </p:cNvSpPr>
          <p:nvPr/>
        </p:nvSpPr>
        <p:spPr bwMode="auto">
          <a:xfrm>
            <a:off x="5959475" y="5118100"/>
            <a:ext cx="22860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800"/>
              <a:t>Period in which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subsequent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discovery of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facts is made</a:t>
            </a:r>
          </a:p>
        </p:txBody>
      </p:sp>
      <p:sp>
        <p:nvSpPr>
          <p:cNvPr id="1028118" name="AutoShape 22"/>
          <p:cNvSpPr>
            <a:spLocks/>
          </p:cNvSpPr>
          <p:nvPr/>
        </p:nvSpPr>
        <p:spPr bwMode="auto">
          <a:xfrm rot="-5400000">
            <a:off x="6504782" y="3483769"/>
            <a:ext cx="457200" cy="2833687"/>
          </a:xfrm>
          <a:prstGeom prst="leftBrace">
            <a:avLst>
              <a:gd name="adj1" fmla="val 51649"/>
              <a:gd name="adj2" fmla="val 50000"/>
            </a:avLst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28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28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28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8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28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28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028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28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8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28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28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8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028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28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028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028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28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28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28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28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28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1028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028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500"/>
                            </p:stCondLst>
                            <p:childTnLst>
                              <p:par>
                                <p:cTn id="8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28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028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28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28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000"/>
                            </p:stCondLst>
                            <p:childTnLst>
                              <p:par>
                                <p:cTn id="8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1028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099" grpId="0" autoUpdateAnimBg="0"/>
      <p:bldP spid="1028100" grpId="0" autoUpdateAnimBg="0"/>
      <p:bldP spid="1028101" grpId="0" autoUpdateAnimBg="0"/>
      <p:bldP spid="1028102" grpId="0" animBg="1"/>
      <p:bldP spid="1028103" grpId="0" animBg="1"/>
      <p:bldP spid="1028104" grpId="0" autoUpdateAnimBg="0"/>
      <p:bldP spid="1028105" grpId="0" autoUpdateAnimBg="0"/>
      <p:bldP spid="1028106" grpId="0" autoUpdateAnimBg="0"/>
      <p:bldP spid="1028107" grpId="0" autoUpdateAnimBg="0"/>
      <p:bldP spid="1028108" grpId="0" autoUpdateAnimBg="0"/>
      <p:bldP spid="1028109" grpId="0" animBg="1"/>
      <p:bldP spid="1028110" grpId="0" animBg="1"/>
      <p:bldP spid="1028111" grpId="0" animBg="1"/>
      <p:bldP spid="1028112" grpId="0" animBg="1"/>
      <p:bldP spid="1028113" grpId="0" animBg="1"/>
      <p:bldP spid="1028116" grpId="0" animBg="1"/>
      <p:bldP spid="1028117" grpId="0" autoUpdateAnimBg="0"/>
      <p:bldP spid="102811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7213" y="2284413"/>
            <a:ext cx="5484812" cy="914400"/>
          </a:xfrm>
        </p:spPr>
        <p:txBody>
          <a:bodyPr wrap="none" anchor="t"/>
          <a:lstStyle/>
          <a:p>
            <a:r>
              <a:rPr lang="en-US" b="1"/>
              <a:t>End of Chapter 23</a:t>
            </a: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623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Phase IV –</a:t>
            </a:r>
            <a:br>
              <a:rPr lang="en-US"/>
            </a:br>
            <a:r>
              <a:rPr lang="en-US"/>
              <a:t>Completing the Audit</a:t>
            </a:r>
          </a:p>
        </p:txBody>
      </p:sp>
      <p:sp>
        <p:nvSpPr>
          <p:cNvPr id="964612" name="Text Box 4"/>
          <p:cNvSpPr txBox="1">
            <a:spLocks noChangeArrowheads="1"/>
          </p:cNvSpPr>
          <p:nvPr/>
        </p:nvSpPr>
        <p:spPr bwMode="auto">
          <a:xfrm>
            <a:off x="912813" y="2009775"/>
            <a:ext cx="3016250" cy="13716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Review for</a:t>
            </a:r>
          </a:p>
          <a:p>
            <a:pPr algn="ctr" eaLnBrk="0" hangingPunct="0"/>
            <a:r>
              <a:rPr lang="en-US" sz="2800"/>
              <a:t>contingent</a:t>
            </a:r>
          </a:p>
          <a:p>
            <a:pPr algn="ctr" eaLnBrk="0" hangingPunct="0"/>
            <a:r>
              <a:rPr lang="en-US" sz="2800"/>
              <a:t>liabilities</a:t>
            </a:r>
          </a:p>
        </p:txBody>
      </p:sp>
      <p:sp>
        <p:nvSpPr>
          <p:cNvPr id="964613" name="Text Box 5"/>
          <p:cNvSpPr txBox="1">
            <a:spLocks noChangeArrowheads="1"/>
          </p:cNvSpPr>
          <p:nvPr/>
        </p:nvSpPr>
        <p:spPr bwMode="auto">
          <a:xfrm>
            <a:off x="912813" y="3838575"/>
            <a:ext cx="3016250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Review for </a:t>
            </a:r>
          </a:p>
          <a:p>
            <a:pPr algn="ctr" eaLnBrk="0" hangingPunct="0"/>
            <a:r>
              <a:rPr lang="en-US" sz="2800"/>
              <a:t>subsequent events</a:t>
            </a:r>
          </a:p>
        </p:txBody>
      </p:sp>
      <p:sp>
        <p:nvSpPr>
          <p:cNvPr id="964614" name="Text Box 6"/>
          <p:cNvSpPr txBox="1">
            <a:spLocks noChangeArrowheads="1"/>
          </p:cNvSpPr>
          <p:nvPr/>
        </p:nvSpPr>
        <p:spPr bwMode="auto">
          <a:xfrm>
            <a:off x="912813" y="5210175"/>
            <a:ext cx="3016250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Accumulate</a:t>
            </a:r>
          </a:p>
          <a:p>
            <a:pPr algn="ctr" eaLnBrk="0" hangingPunct="0"/>
            <a:r>
              <a:rPr lang="en-US" sz="2800"/>
              <a:t>final evidence</a:t>
            </a:r>
          </a:p>
        </p:txBody>
      </p:sp>
      <p:sp>
        <p:nvSpPr>
          <p:cNvPr id="964615" name="Text Box 7"/>
          <p:cNvSpPr txBox="1">
            <a:spLocks noChangeArrowheads="1"/>
          </p:cNvSpPr>
          <p:nvPr/>
        </p:nvSpPr>
        <p:spPr bwMode="auto">
          <a:xfrm>
            <a:off x="5210175" y="2009775"/>
            <a:ext cx="3016250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Evaluate results</a:t>
            </a:r>
          </a:p>
        </p:txBody>
      </p:sp>
      <p:sp>
        <p:nvSpPr>
          <p:cNvPr id="964616" name="Text Box 8"/>
          <p:cNvSpPr txBox="1">
            <a:spLocks noChangeArrowheads="1"/>
          </p:cNvSpPr>
          <p:nvPr/>
        </p:nvSpPr>
        <p:spPr bwMode="auto">
          <a:xfrm>
            <a:off x="5210175" y="3381375"/>
            <a:ext cx="3016250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Issue audit report</a:t>
            </a:r>
          </a:p>
        </p:txBody>
      </p:sp>
      <p:sp>
        <p:nvSpPr>
          <p:cNvPr id="964617" name="Text Box 9"/>
          <p:cNvSpPr txBox="1">
            <a:spLocks noChangeArrowheads="1"/>
          </p:cNvSpPr>
          <p:nvPr/>
        </p:nvSpPr>
        <p:spPr bwMode="auto">
          <a:xfrm>
            <a:off x="5210175" y="4752975"/>
            <a:ext cx="3016250" cy="13716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Communicate with </a:t>
            </a:r>
          </a:p>
          <a:p>
            <a:pPr algn="ctr" eaLnBrk="0" hangingPunct="0"/>
            <a:r>
              <a:rPr lang="en-US" sz="2800"/>
              <a:t>audit committee</a:t>
            </a:r>
          </a:p>
          <a:p>
            <a:pPr algn="ctr" eaLnBrk="0" hangingPunct="0"/>
            <a:r>
              <a:rPr lang="en-US" sz="2800"/>
              <a:t>and management</a:t>
            </a:r>
          </a:p>
        </p:txBody>
      </p:sp>
      <p:cxnSp>
        <p:nvCxnSpPr>
          <p:cNvPr id="964624" name="AutoShape 16"/>
          <p:cNvCxnSpPr>
            <a:cxnSpLocks noChangeShapeType="1"/>
            <a:stCxn id="964612" idx="2"/>
            <a:endCxn id="964613" idx="0"/>
          </p:cNvCxnSpPr>
          <p:nvPr/>
        </p:nvCxnSpPr>
        <p:spPr bwMode="auto">
          <a:xfrm>
            <a:off x="2420938" y="3381375"/>
            <a:ext cx="0" cy="45720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964625" name="AutoShape 17"/>
          <p:cNvCxnSpPr>
            <a:cxnSpLocks noChangeShapeType="1"/>
            <a:stCxn id="964613" idx="2"/>
            <a:endCxn id="964614" idx="0"/>
          </p:cNvCxnSpPr>
          <p:nvPr/>
        </p:nvCxnSpPr>
        <p:spPr bwMode="auto">
          <a:xfrm>
            <a:off x="2420938" y="4752975"/>
            <a:ext cx="0" cy="45720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964627" name="AutoShape 19"/>
          <p:cNvCxnSpPr>
            <a:cxnSpLocks noChangeShapeType="1"/>
            <a:stCxn id="964614" idx="3"/>
            <a:endCxn id="964615" idx="1"/>
          </p:cNvCxnSpPr>
          <p:nvPr/>
        </p:nvCxnSpPr>
        <p:spPr bwMode="auto">
          <a:xfrm flipV="1">
            <a:off x="3929063" y="2466975"/>
            <a:ext cx="1281112" cy="3200400"/>
          </a:xfrm>
          <a:prstGeom prst="bentConnector3">
            <a:avLst>
              <a:gd name="adj1" fmla="val 49940"/>
            </a:avLst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964628" name="AutoShape 20"/>
          <p:cNvCxnSpPr>
            <a:cxnSpLocks noChangeShapeType="1"/>
            <a:stCxn id="964615" idx="2"/>
            <a:endCxn id="964616" idx="0"/>
          </p:cNvCxnSpPr>
          <p:nvPr/>
        </p:nvCxnSpPr>
        <p:spPr bwMode="auto">
          <a:xfrm>
            <a:off x="6718300" y="2924175"/>
            <a:ext cx="0" cy="45720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964629" name="AutoShape 21"/>
          <p:cNvCxnSpPr>
            <a:cxnSpLocks noChangeShapeType="1"/>
            <a:stCxn id="964616" idx="2"/>
            <a:endCxn id="964617" idx="0"/>
          </p:cNvCxnSpPr>
          <p:nvPr/>
        </p:nvCxnSpPr>
        <p:spPr bwMode="auto">
          <a:xfrm>
            <a:off x="6718300" y="4295775"/>
            <a:ext cx="0" cy="45720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6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64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964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64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964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64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96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96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500"/>
                                        <p:tgtEl>
                                          <p:spTgt spid="964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96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96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4612" grpId="0" animBg="1" autoUpdateAnimBg="0"/>
      <p:bldP spid="964613" grpId="0" animBg="1" autoUpdateAnimBg="0"/>
      <p:bldP spid="964614" grpId="0" animBg="1" autoUpdateAnimBg="0"/>
      <p:bldP spid="964615" grpId="0" animBg="1" autoUpdateAnimBg="0"/>
      <p:bldP spid="964616" grpId="0" animBg="1" autoUpdateAnimBg="0"/>
      <p:bldP spid="964617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658" name="Text Box 2" descr="75%"/>
          <p:cNvSpPr txBox="1">
            <a:spLocks noChangeArrowheads="1"/>
          </p:cNvSpPr>
          <p:nvPr/>
        </p:nvSpPr>
        <p:spPr bwMode="auto">
          <a:xfrm>
            <a:off x="1187450" y="3198813"/>
            <a:ext cx="6764338" cy="2376487"/>
          </a:xfrm>
          <a:prstGeom prst="rect">
            <a:avLst/>
          </a:prstGeom>
          <a:pattFill prst="pct75">
            <a:fgClr>
              <a:srgbClr val="FF9900"/>
            </a:fgClr>
            <a:bgClr>
              <a:schemeClr val="bg2"/>
            </a:bgClr>
          </a:pattFill>
          <a:ln w="12700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1218930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/>
              <a:t>A contingent liability is potential future</a:t>
            </a:r>
          </a:p>
          <a:p>
            <a:pPr algn="ctr" eaLnBrk="0" hangingPunct="0"/>
            <a:r>
              <a:rPr lang="en-US"/>
              <a:t>obligation to an outside party for an</a:t>
            </a:r>
          </a:p>
          <a:p>
            <a:pPr algn="ctr" eaLnBrk="0" hangingPunct="0"/>
            <a:r>
              <a:rPr lang="en-US"/>
              <a:t>unknown amount resulting from</a:t>
            </a:r>
          </a:p>
          <a:p>
            <a:pPr algn="ctr" eaLnBrk="0" hangingPunct="0"/>
            <a:r>
              <a:rPr lang="en-US"/>
              <a:t>activities that have already taken place.</a:t>
            </a:r>
          </a:p>
        </p:txBody>
      </p:sp>
      <p:sp>
        <p:nvSpPr>
          <p:cNvPr id="9666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Contingent Liabilities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66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6658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69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Likelihood of Occurrence and Financial Statement Treatment</a:t>
            </a:r>
          </a:p>
        </p:txBody>
      </p:sp>
      <p:sp>
        <p:nvSpPr>
          <p:cNvPr id="967683" name="Text Box 3"/>
          <p:cNvSpPr txBox="1">
            <a:spLocks noChangeArrowheads="1"/>
          </p:cNvSpPr>
          <p:nvPr/>
        </p:nvSpPr>
        <p:spPr bwMode="auto">
          <a:xfrm>
            <a:off x="182563" y="2284413"/>
            <a:ext cx="8775700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7200" eaLnBrk="0" hangingPunct="0"/>
            <a:r>
              <a:rPr lang="en-US"/>
              <a:t>	Likelihood of					Financial Statement</a:t>
            </a:r>
          </a:p>
          <a:p>
            <a:pPr defTabSz="457200" eaLnBrk="0" hangingPunct="0"/>
            <a:r>
              <a:rPr lang="en-US"/>
              <a:t>Occurrence of Event					Treatment</a:t>
            </a:r>
          </a:p>
        </p:txBody>
      </p:sp>
      <p:sp>
        <p:nvSpPr>
          <p:cNvPr id="967685" name="Text Box 5"/>
          <p:cNvSpPr txBox="1">
            <a:spLocks noChangeArrowheads="1"/>
          </p:cNvSpPr>
          <p:nvPr/>
        </p:nvSpPr>
        <p:spPr bwMode="auto">
          <a:xfrm>
            <a:off x="182563" y="3381375"/>
            <a:ext cx="8775700" cy="6397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7200" eaLnBrk="0" hangingPunct="0"/>
            <a:r>
              <a:rPr lang="en-US"/>
              <a:t>Remote (slight chance)	No disclosure necessary</a:t>
            </a:r>
          </a:p>
        </p:txBody>
      </p:sp>
      <p:sp>
        <p:nvSpPr>
          <p:cNvPr id="967686" name="Text Box 6"/>
          <p:cNvSpPr txBox="1">
            <a:spLocks noChangeArrowheads="1"/>
          </p:cNvSpPr>
          <p:nvPr/>
        </p:nvSpPr>
        <p:spPr bwMode="auto">
          <a:xfrm>
            <a:off x="182563" y="4021138"/>
            <a:ext cx="8775700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7200" eaLnBrk="0" hangingPunct="0"/>
            <a:r>
              <a:rPr lang="en-US"/>
              <a:t>Reasonably possible		Footnote disclosure </a:t>
            </a:r>
          </a:p>
        </p:txBody>
      </p:sp>
      <p:sp>
        <p:nvSpPr>
          <p:cNvPr id="967687" name="Text Box 7"/>
          <p:cNvSpPr txBox="1">
            <a:spLocks noChangeArrowheads="1"/>
          </p:cNvSpPr>
          <p:nvPr/>
        </p:nvSpPr>
        <p:spPr bwMode="auto">
          <a:xfrm>
            <a:off x="182563" y="4660900"/>
            <a:ext cx="8775700" cy="10969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7200" eaLnBrk="0" hangingPunct="0"/>
            <a:r>
              <a:rPr lang="en-US"/>
              <a:t>Probable						Adjust financial statements</a:t>
            </a:r>
          </a:p>
          <a:p>
            <a:pPr defTabSz="457200" eaLnBrk="0" hangingPunct="0"/>
            <a:r>
              <a:rPr lang="en-US"/>
              <a:t>									</a:t>
            </a:r>
            <a:r>
              <a:rPr lang="en-US" b="1">
                <a:solidFill>
                  <a:srgbClr val="FFFF00"/>
                </a:solidFill>
              </a:rPr>
              <a:t>OR</a:t>
            </a:r>
            <a:r>
              <a:rPr lang="en-US"/>
              <a:t> footnote disclosure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67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67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967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967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7683" grpId="0" animBg="1" autoUpdateAnimBg="0"/>
      <p:bldP spid="967685" grpId="0" animBg="1" autoUpdateAnimBg="0"/>
      <p:bldP spid="967686" grpId="0" animBg="1" autoUpdateAnimBg="0"/>
      <p:bldP spid="967687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515" name="Text Box 3"/>
          <p:cNvSpPr txBox="1">
            <a:spLocks noChangeArrowheads="1"/>
          </p:cNvSpPr>
          <p:nvPr/>
        </p:nvSpPr>
        <p:spPr bwMode="auto">
          <a:xfrm>
            <a:off x="455613" y="2466975"/>
            <a:ext cx="8226425" cy="3838575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36306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eaLnBrk="0" hangingPunct="0">
              <a:buClr>
                <a:srgbClr val="FFFF00"/>
              </a:buClr>
              <a:buFontTx/>
              <a:buChar char="•"/>
            </a:pPr>
            <a:r>
              <a:rPr lang="en-US"/>
              <a:t> Pending litigation for patent infringement,</a:t>
            </a:r>
          </a:p>
          <a:p>
            <a:pPr eaLnBrk="0" hangingPunct="0">
              <a:buClr>
                <a:srgbClr val="FFFF00"/>
              </a:buClr>
            </a:pPr>
            <a:r>
              <a:rPr lang="en-US"/>
              <a:t>   product liability, or other actions</a:t>
            </a:r>
          </a:p>
          <a:p>
            <a:pPr eaLnBrk="0" hangingPunct="0">
              <a:buClr>
                <a:srgbClr val="FFFF00"/>
              </a:buClr>
              <a:buFontTx/>
              <a:buChar char="•"/>
            </a:pPr>
            <a:r>
              <a:rPr lang="en-US"/>
              <a:t> Income tax disputes</a:t>
            </a:r>
          </a:p>
          <a:p>
            <a:pPr eaLnBrk="0" hangingPunct="0">
              <a:buClr>
                <a:srgbClr val="FFFF00"/>
              </a:buClr>
              <a:buFontTx/>
              <a:buChar char="•"/>
            </a:pPr>
            <a:r>
              <a:rPr lang="en-US"/>
              <a:t> Product warranties</a:t>
            </a:r>
          </a:p>
          <a:p>
            <a:pPr eaLnBrk="0" hangingPunct="0">
              <a:buClr>
                <a:srgbClr val="FFFF00"/>
              </a:buClr>
              <a:buFontTx/>
              <a:buChar char="•"/>
            </a:pPr>
            <a:r>
              <a:rPr lang="en-US"/>
              <a:t> Notes receivable discounted</a:t>
            </a:r>
          </a:p>
          <a:p>
            <a:pPr eaLnBrk="0" hangingPunct="0">
              <a:buClr>
                <a:srgbClr val="FFFF00"/>
              </a:buClr>
              <a:buFontTx/>
              <a:buChar char="•"/>
            </a:pPr>
            <a:r>
              <a:rPr lang="en-US"/>
              <a:t> Guarantees of obligations of others</a:t>
            </a:r>
          </a:p>
          <a:p>
            <a:pPr eaLnBrk="0" hangingPunct="0">
              <a:buClr>
                <a:srgbClr val="FFFF00"/>
              </a:buClr>
              <a:buFontTx/>
              <a:buChar char="•"/>
            </a:pPr>
            <a:r>
              <a:rPr lang="en-US"/>
              <a:t> Unused balances of outstanding letters of credit</a:t>
            </a:r>
          </a:p>
        </p:txBody>
      </p:sp>
      <p:sp>
        <p:nvSpPr>
          <p:cNvPr id="9605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Auditor’s Concerns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6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0515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0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Procedures for</a:t>
            </a:r>
            <a:br>
              <a:rPr lang="en-US"/>
            </a:br>
            <a:r>
              <a:rPr lang="en-US"/>
              <a:t>Finding Contingencies</a:t>
            </a:r>
          </a:p>
        </p:txBody>
      </p:sp>
      <p:sp>
        <p:nvSpPr>
          <p:cNvPr id="972803" name="Text Box 3"/>
          <p:cNvSpPr txBox="1">
            <a:spLocks noChangeArrowheads="1"/>
          </p:cNvSpPr>
          <p:nvPr/>
        </p:nvSpPr>
        <p:spPr bwMode="auto">
          <a:xfrm>
            <a:off x="273050" y="2284413"/>
            <a:ext cx="8593138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Inquire of management (orally and in writing)</a:t>
            </a:r>
          </a:p>
          <a:p>
            <a:pPr algn="ctr"/>
            <a:r>
              <a:rPr lang="en-US"/>
              <a:t>about the possibility of unrecorded contingencies.</a:t>
            </a:r>
          </a:p>
        </p:txBody>
      </p:sp>
      <p:sp>
        <p:nvSpPr>
          <p:cNvPr id="972804" name="Text Box 4"/>
          <p:cNvSpPr txBox="1">
            <a:spLocks noChangeArrowheads="1"/>
          </p:cNvSpPr>
          <p:nvPr/>
        </p:nvSpPr>
        <p:spPr bwMode="auto">
          <a:xfrm>
            <a:off x="273050" y="3381375"/>
            <a:ext cx="8593138" cy="10969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Review current and previous years’ internal</a:t>
            </a:r>
          </a:p>
          <a:p>
            <a:pPr algn="ctr"/>
            <a:r>
              <a:rPr lang="en-US"/>
              <a:t>revenue reports for income tax settlements.</a:t>
            </a:r>
          </a:p>
        </p:txBody>
      </p:sp>
      <p:sp>
        <p:nvSpPr>
          <p:cNvPr id="972807" name="Text Box 7"/>
          <p:cNvSpPr txBox="1">
            <a:spLocks noChangeArrowheads="1"/>
          </p:cNvSpPr>
          <p:nvPr/>
        </p:nvSpPr>
        <p:spPr bwMode="auto">
          <a:xfrm>
            <a:off x="273050" y="4478338"/>
            <a:ext cx="8593138" cy="10969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Review the minutes of directors’ and stockholders’</a:t>
            </a:r>
          </a:p>
          <a:p>
            <a:pPr algn="ctr"/>
            <a:r>
              <a:rPr lang="en-US"/>
              <a:t>meetings for indications of lawsuits.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7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72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972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03" grpId="0" animBg="1" autoUpdateAnimBg="0"/>
      <p:bldP spid="972804" grpId="0" animBg="1" autoUpdateAnimBg="0"/>
      <p:bldP spid="972807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6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Procedures for</a:t>
            </a:r>
            <a:br>
              <a:rPr lang="en-US"/>
            </a:br>
            <a:r>
              <a:rPr lang="en-US"/>
              <a:t>Finding Contingencies</a:t>
            </a:r>
          </a:p>
        </p:txBody>
      </p:sp>
      <p:sp>
        <p:nvSpPr>
          <p:cNvPr id="970755" name="Text Box 3"/>
          <p:cNvSpPr txBox="1">
            <a:spLocks noChangeArrowheads="1"/>
          </p:cNvSpPr>
          <p:nvPr/>
        </p:nvSpPr>
        <p:spPr bwMode="auto">
          <a:xfrm>
            <a:off x="455613" y="2284413"/>
            <a:ext cx="8226425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Analyze legal expenses and review invoices</a:t>
            </a:r>
          </a:p>
          <a:p>
            <a:pPr algn="ctr"/>
            <a:r>
              <a:rPr lang="en-US"/>
              <a:t>and statements from legal counsel.</a:t>
            </a:r>
          </a:p>
        </p:txBody>
      </p:sp>
      <p:sp>
        <p:nvSpPr>
          <p:cNvPr id="970756" name="Text Box 4"/>
          <p:cNvSpPr txBox="1">
            <a:spLocks noChangeArrowheads="1"/>
          </p:cNvSpPr>
          <p:nvPr/>
        </p:nvSpPr>
        <p:spPr bwMode="auto">
          <a:xfrm>
            <a:off x="455613" y="3381375"/>
            <a:ext cx="8226425" cy="10969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Obtain a letter from each major attorney of the</a:t>
            </a:r>
          </a:p>
          <a:p>
            <a:pPr algn="ctr"/>
            <a:r>
              <a:rPr lang="en-US"/>
              <a:t>client as to the status of pending litigation.</a:t>
            </a:r>
          </a:p>
        </p:txBody>
      </p:sp>
      <p:sp>
        <p:nvSpPr>
          <p:cNvPr id="970757" name="Text Box 5"/>
          <p:cNvSpPr txBox="1">
            <a:spLocks noChangeArrowheads="1"/>
          </p:cNvSpPr>
          <p:nvPr/>
        </p:nvSpPr>
        <p:spPr bwMode="auto">
          <a:xfrm>
            <a:off x="455613" y="5575300"/>
            <a:ext cx="8226425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Examine letters of credit in force.</a:t>
            </a:r>
          </a:p>
        </p:txBody>
      </p:sp>
      <p:sp>
        <p:nvSpPr>
          <p:cNvPr id="970759" name="Text Box 7"/>
          <p:cNvSpPr txBox="1">
            <a:spLocks noChangeArrowheads="1"/>
          </p:cNvSpPr>
          <p:nvPr/>
        </p:nvSpPr>
        <p:spPr bwMode="auto">
          <a:xfrm>
            <a:off x="455613" y="4478338"/>
            <a:ext cx="8226425" cy="10969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Review audit documentation for any information</a:t>
            </a:r>
          </a:p>
          <a:p>
            <a:pPr algn="ctr"/>
            <a:r>
              <a:rPr lang="en-US"/>
              <a:t>that may indicate a potential contingency.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7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7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97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0756" grpId="0" animBg="1" autoUpdateAnimBg="0"/>
      <p:bldP spid="970757" grpId="0" animBg="1" autoUpdateAnimBg="0"/>
      <p:bldP spid="970759" grpId="0" animBg="1" autoUpdateAnimBg="0"/>
    </p:bldLst>
  </p:timing>
</p:sld>
</file>

<file path=ppt/theme/theme1.xml><?xml version="1.0" encoding="utf-8"?>
<a:theme xmlns:a="http://schemas.openxmlformats.org/drawingml/2006/main" name="Blends">
  <a:themeElements>
    <a:clrScheme name="Blends 4">
      <a:dk1>
        <a:srgbClr val="000094"/>
      </a:dk1>
      <a:lt1>
        <a:srgbClr val="FFFFFF"/>
      </a:lt1>
      <a:dk2>
        <a:srgbClr val="0000CC"/>
      </a:dk2>
      <a:lt2>
        <a:srgbClr val="FFFFCC"/>
      </a:lt2>
      <a:accent1>
        <a:srgbClr val="3193FF"/>
      </a:accent1>
      <a:accent2>
        <a:srgbClr val="9900FF"/>
      </a:accent2>
      <a:accent3>
        <a:srgbClr val="AAAAE2"/>
      </a:accent3>
      <a:accent4>
        <a:srgbClr val="DADADA"/>
      </a:accent4>
      <a:accent5>
        <a:srgbClr val="ADC8FF"/>
      </a:accent5>
      <a:accent6>
        <a:srgbClr val="8A00E7"/>
      </a:accent6>
      <a:hlink>
        <a:srgbClr val="FF3399"/>
      </a:hlink>
      <a:folHlink>
        <a:srgbClr val="FFCC00"/>
      </a:folHlink>
    </a:clrScheme>
    <a:fontScheme name="Blend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3791</TotalTime>
  <Words>1030</Words>
  <Application>Microsoft PowerPoint</Application>
  <PresentationFormat>On-screen Show (4:3)</PresentationFormat>
  <Paragraphs>311</Paragraphs>
  <Slides>37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Times New Roman</vt:lpstr>
      <vt:lpstr>Tahoma</vt:lpstr>
      <vt:lpstr>Wingdings</vt:lpstr>
      <vt:lpstr>CommonBullets</vt:lpstr>
      <vt:lpstr>Blends</vt:lpstr>
      <vt:lpstr>Microsoft Clip Gallery</vt:lpstr>
      <vt:lpstr>Completing the Audit</vt:lpstr>
      <vt:lpstr>Learning Objective 1</vt:lpstr>
      <vt:lpstr>Summary of the Audit Process</vt:lpstr>
      <vt:lpstr>Phase IV – Completing the Audit</vt:lpstr>
      <vt:lpstr>Contingent Liabilities</vt:lpstr>
      <vt:lpstr>Likelihood of Occurrence and Financial Statement Treatment</vt:lpstr>
      <vt:lpstr>Auditor’s Concerns</vt:lpstr>
      <vt:lpstr>Audit Procedures for Finding Contingencies</vt:lpstr>
      <vt:lpstr>Audit Procedures for Finding Contingencies</vt:lpstr>
      <vt:lpstr>Learning Objective 2</vt:lpstr>
      <vt:lpstr>Inquiry of Client’s Attorneys</vt:lpstr>
      <vt:lpstr>Inquiry of Client’s Attorneys</vt:lpstr>
      <vt:lpstr>Learning Objective 3</vt:lpstr>
      <vt:lpstr>Period Covered by Subsequent Events Review</vt:lpstr>
      <vt:lpstr>Types of Subsequent Events</vt:lpstr>
      <vt:lpstr>Requiring Adjustment</vt:lpstr>
      <vt:lpstr>Requiring Adjustment</vt:lpstr>
      <vt:lpstr>Advisability of Disclosure</vt:lpstr>
      <vt:lpstr>Audit Tests</vt:lpstr>
      <vt:lpstr>Dual Dating</vt:lpstr>
      <vt:lpstr>Learning Objective 4</vt:lpstr>
      <vt:lpstr>Final Evidence Accumulation</vt:lpstr>
      <vt:lpstr>Information Accompanying Basic Financial Statements</vt:lpstr>
      <vt:lpstr>Information Accompanying Basic Financial Statements</vt:lpstr>
      <vt:lpstr>Learning Objective 5</vt:lpstr>
      <vt:lpstr>Evaluate Results</vt:lpstr>
      <vt:lpstr>Completing the Engagement Checklist</vt:lpstr>
      <vt:lpstr>Completing the Engagement Checklist</vt:lpstr>
      <vt:lpstr>Completing the Engagement Checklist</vt:lpstr>
      <vt:lpstr>Evaluating Results and Reaching Conclusions</vt:lpstr>
      <vt:lpstr>Evaluating Results and Reaching Conclusions</vt:lpstr>
      <vt:lpstr>Issue the Audit Report</vt:lpstr>
      <vt:lpstr>Learning Objective 6</vt:lpstr>
      <vt:lpstr>Communicate with the Audit Committee and Management</vt:lpstr>
      <vt:lpstr>Learning Objective 7</vt:lpstr>
      <vt:lpstr>Period Covered by Subsequent Events Review</vt:lpstr>
      <vt:lpstr>End of Chapter 23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Completing the Audit</dc:title>
  <dc:subject>Auditing and Assurance Services 9/e</dc:subject>
  <dc:creator>Olga Quintana</dc:creator>
  <cp:lastModifiedBy>Subur Harahap</cp:lastModifiedBy>
  <cp:revision>187</cp:revision>
  <cp:lastPrinted>2000-01-04T21:14:28Z</cp:lastPrinted>
  <dcterms:created xsi:type="dcterms:W3CDTF">1999-11-19T19:43:43Z</dcterms:created>
  <dcterms:modified xsi:type="dcterms:W3CDTF">2014-05-16T08:45:17Z</dcterms:modified>
</cp:coreProperties>
</file>