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44"/>
  </p:notesMasterIdLst>
  <p:handoutMasterIdLst>
    <p:handoutMasterId r:id="rId45"/>
  </p:handoutMasterIdLst>
  <p:sldIdLst>
    <p:sldId id="708" r:id="rId2"/>
    <p:sldId id="739" r:id="rId3"/>
    <p:sldId id="1014" r:id="rId4"/>
    <p:sldId id="1015" r:id="rId5"/>
    <p:sldId id="740" r:id="rId6"/>
    <p:sldId id="1017" r:id="rId7"/>
    <p:sldId id="1016" r:id="rId8"/>
    <p:sldId id="1052" r:id="rId9"/>
    <p:sldId id="1053" r:id="rId10"/>
    <p:sldId id="1054" r:id="rId11"/>
    <p:sldId id="1013" r:id="rId12"/>
    <p:sldId id="1019" r:id="rId13"/>
    <p:sldId id="1020" r:id="rId14"/>
    <p:sldId id="898" r:id="rId15"/>
    <p:sldId id="1022" r:id="rId16"/>
    <p:sldId id="742" r:id="rId17"/>
    <p:sldId id="1024" r:id="rId18"/>
    <p:sldId id="967" r:id="rId19"/>
    <p:sldId id="1026" r:id="rId20"/>
    <p:sldId id="989" r:id="rId21"/>
    <p:sldId id="1029" r:id="rId22"/>
    <p:sldId id="1030" r:id="rId23"/>
    <p:sldId id="1032" r:id="rId24"/>
    <p:sldId id="1031" r:id="rId25"/>
    <p:sldId id="1033" r:id="rId26"/>
    <p:sldId id="1034" r:id="rId27"/>
    <p:sldId id="1035" r:id="rId28"/>
    <p:sldId id="1036" r:id="rId29"/>
    <p:sldId id="1037" r:id="rId30"/>
    <p:sldId id="1039" r:id="rId31"/>
    <p:sldId id="1040" r:id="rId32"/>
    <p:sldId id="1027" r:id="rId33"/>
    <p:sldId id="1043" r:id="rId34"/>
    <p:sldId id="1044" r:id="rId35"/>
    <p:sldId id="1028" r:id="rId36"/>
    <p:sldId id="1045" r:id="rId37"/>
    <p:sldId id="1046" r:id="rId38"/>
    <p:sldId id="1048" r:id="rId39"/>
    <p:sldId id="1047" r:id="rId40"/>
    <p:sldId id="1049" r:id="rId41"/>
    <p:sldId id="1050" r:id="rId42"/>
    <p:sldId id="1010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969696"/>
    <a:srgbClr val="FF9900"/>
    <a:srgbClr val="33CC33"/>
    <a:srgbClr val="CC9900"/>
    <a:srgbClr val="FF66FF"/>
    <a:srgbClr val="FFFF00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786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869363"/>
            <a:ext cx="548481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000"/>
              <a:t>©2003 Prentice Hall Business Publishing, </a:t>
            </a:r>
            <a:r>
              <a:rPr lang="en-US" sz="1000" i="1"/>
              <a:t>Auditing and Assurance Services</a:t>
            </a:r>
            <a:r>
              <a:rPr lang="en-US" sz="1000"/>
              <a:t> </a:t>
            </a:r>
            <a:r>
              <a:rPr lang="en-US" sz="1000" i="1"/>
              <a:t>9/e,</a:t>
            </a:r>
            <a:r>
              <a:rPr lang="en-US" sz="1000"/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22988" y="88661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000"/>
              <a:t>24 - </a:t>
            </a:r>
            <a:fld id="{31DCC38A-599E-46E8-A771-76CE8B362EBA}" type="slidenum">
              <a:rPr lang="en-US" sz="1000"/>
              <a:pPr algn="r" eaLnBrk="0" hangingPunct="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4EE5BD02-56B4-4FE7-8F91-865F7A0E247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17" name="Rectangle 17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8" name="Rectangle 18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9" name="Rectangle 19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0" name="Rectangle 20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1" name="Rectangle 21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2" name="Rectangle 22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3" name="Rectangle 23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4" name="Text Box 24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6825" name="Rectangle 25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24 - </a:t>
            </a:r>
            <a:fld id="{0CDB6A4B-2377-48EB-A6CA-2A3A41FA4861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365125"/>
            <a:ext cx="2055813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365125"/>
            <a:ext cx="6018212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2009775"/>
            <a:ext cx="40370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009775"/>
            <a:ext cx="40370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F96">
                <a:gamma/>
                <a:shade val="46275"/>
                <a:invGamma/>
              </a:srgbClr>
            </a:gs>
            <a:gs pos="50000">
              <a:srgbClr val="007F96"/>
            </a:gs>
            <a:gs pos="100000">
              <a:srgbClr val="007F9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ltGray">
          <a:xfrm>
            <a:off x="547688" y="1311275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ltGray">
          <a:xfrm>
            <a:off x="179388" y="1447800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gray">
          <a:xfrm>
            <a:off x="83185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gray">
          <a:xfrm>
            <a:off x="442913" y="15541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3651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2009775"/>
            <a:ext cx="82264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5792" name="Rectangle 16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24 - </a:t>
            </a:r>
            <a:fld id="{D38AB25D-1F50-4027-B885-19C606852D68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12813" y="2284413"/>
            <a:ext cx="7313612" cy="822325"/>
          </a:xfrm>
          <a:noFill/>
          <a:ln/>
        </p:spPr>
        <p:txBody>
          <a:bodyPr wrap="none" anchor="t"/>
          <a:lstStyle/>
          <a:p>
            <a:r>
              <a:rPr lang="en-US" b="1"/>
              <a:t>Other Assurance Services</a:t>
            </a:r>
          </a:p>
        </p:txBody>
      </p:sp>
      <p:sp>
        <p:nvSpPr>
          <p:cNvPr id="66253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24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Seven </a:t>
            </a:r>
            <a:r>
              <a:rPr lang="en-US" i="1"/>
              <a:t>WebTrust</a:t>
            </a:r>
            <a:r>
              <a:rPr lang="en-US"/>
              <a:t> Principles</a:t>
            </a:r>
          </a:p>
        </p:txBody>
      </p:sp>
      <p:sp>
        <p:nvSpPr>
          <p:cNvPr id="1065988" name="Text Box 4"/>
          <p:cNvSpPr txBox="1">
            <a:spLocks noChangeArrowheads="1"/>
          </p:cNvSpPr>
          <p:nvPr/>
        </p:nvSpPr>
        <p:spPr bwMode="auto">
          <a:xfrm>
            <a:off x="365125" y="2284413"/>
            <a:ext cx="8410575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 sz="2800"/>
              <a:t>Principle		The entity discloses and maintains</a:t>
            </a:r>
          </a:p>
          <a:p>
            <a:pPr eaLnBrk="0" hangingPunct="0"/>
            <a:r>
              <a:rPr lang="en-US" sz="2800"/>
              <a:t>			compliance with its:</a:t>
            </a:r>
          </a:p>
        </p:txBody>
      </p:sp>
      <p:sp>
        <p:nvSpPr>
          <p:cNvPr id="1065989" name="Text Box 5"/>
          <p:cNvSpPr txBox="1">
            <a:spLocks noChangeArrowheads="1"/>
          </p:cNvSpPr>
          <p:nvPr/>
        </p:nvSpPr>
        <p:spPr bwMode="auto">
          <a:xfrm>
            <a:off x="365125" y="3198813"/>
            <a:ext cx="8410575" cy="13716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 sz="2800"/>
              <a:t>Nonrepudiation	Nonrepudiation practices to establish</a:t>
            </a:r>
          </a:p>
          <a:p>
            <a:pPr eaLnBrk="0" hangingPunct="0"/>
            <a:r>
              <a:rPr lang="en-US" sz="2800"/>
              <a:t>			which parties to e-commerce</a:t>
            </a:r>
          </a:p>
          <a:p>
            <a:pPr eaLnBrk="0" hangingPunct="0"/>
            <a:r>
              <a:rPr lang="en-US" sz="2800"/>
              <a:t>			transactions are liable.</a:t>
            </a:r>
          </a:p>
        </p:txBody>
      </p:sp>
      <p:sp>
        <p:nvSpPr>
          <p:cNvPr id="1065990" name="Text Box 6"/>
          <p:cNvSpPr txBox="1">
            <a:spLocks noChangeArrowheads="1"/>
          </p:cNvSpPr>
          <p:nvPr/>
        </p:nvSpPr>
        <p:spPr bwMode="auto">
          <a:xfrm>
            <a:off x="365125" y="4570413"/>
            <a:ext cx="8410575" cy="18288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0" hangingPunct="0"/>
            <a:r>
              <a:rPr lang="en-US" sz="2800"/>
              <a:t>Customized		Specified disclosures, which must</a:t>
            </a:r>
          </a:p>
          <a:p>
            <a:pPr eaLnBrk="0" hangingPunct="0"/>
            <a:r>
              <a:rPr lang="en-US" sz="2800"/>
              <a:t>			comply with applicable professional</a:t>
            </a:r>
          </a:p>
          <a:p>
            <a:pPr eaLnBrk="0" hangingPunct="0"/>
            <a:r>
              <a:rPr lang="en-US" sz="2800"/>
              <a:t>			standards and be relevant to</a:t>
            </a:r>
          </a:p>
          <a:p>
            <a:pPr eaLnBrk="0" hangingPunct="0"/>
            <a:r>
              <a:rPr lang="en-US" sz="2800"/>
              <a:t>			e-commerce activities.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6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99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980995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the nature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 i="1"/>
              <a:t>SysTrust</a:t>
            </a:r>
            <a:r>
              <a:rPr lang="en-US" sz="4400" b="1"/>
              <a:t> assurance services.</a:t>
            </a:r>
            <a:endParaRPr lang="en-US" sz="4400" b="1" i="1" u="sng"/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164" name="Text Box 4"/>
          <p:cNvSpPr txBox="1">
            <a:spLocks noChangeArrowheads="1"/>
          </p:cNvSpPr>
          <p:nvPr/>
        </p:nvSpPr>
        <p:spPr bwMode="auto">
          <a:xfrm>
            <a:off x="455613" y="2741613"/>
            <a:ext cx="4570412" cy="301625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 a </a:t>
            </a:r>
            <a:r>
              <a:rPr lang="en-US" i="1"/>
              <a:t>SysTrus</a:t>
            </a:r>
            <a:r>
              <a:rPr lang="en-US"/>
              <a:t>t engagement,</a:t>
            </a:r>
          </a:p>
          <a:p>
            <a:pPr algn="ctr"/>
            <a:r>
              <a:rPr lang="en-US"/>
              <a:t>the </a:t>
            </a:r>
            <a:r>
              <a:rPr lang="en-US" i="1"/>
              <a:t>SysTrust </a:t>
            </a:r>
            <a:r>
              <a:rPr lang="en-US"/>
              <a:t>licensed</a:t>
            </a:r>
          </a:p>
          <a:p>
            <a:pPr algn="ctr"/>
            <a:r>
              <a:rPr lang="en-US"/>
              <a:t>accountant evaluates a</a:t>
            </a:r>
          </a:p>
          <a:p>
            <a:pPr algn="ctr"/>
            <a:r>
              <a:rPr lang="en-US"/>
              <a:t>company’s computer</a:t>
            </a:r>
          </a:p>
          <a:p>
            <a:pPr algn="ctr"/>
            <a:r>
              <a:rPr lang="en-US"/>
              <a:t>system using </a:t>
            </a:r>
            <a:r>
              <a:rPr lang="en-US" i="1"/>
              <a:t>SysTrust</a:t>
            </a:r>
          </a:p>
          <a:p>
            <a:pPr algn="ctr"/>
            <a:r>
              <a:rPr lang="en-US"/>
              <a:t>principles and criteria.</a:t>
            </a:r>
          </a:p>
        </p:txBody>
      </p:sp>
      <p:sp>
        <p:nvSpPr>
          <p:cNvPr id="98816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SysTrust</a:t>
            </a:r>
            <a:r>
              <a:rPr lang="en-US"/>
              <a:t> Services</a:t>
            </a:r>
          </a:p>
        </p:txBody>
      </p:sp>
      <p:pic>
        <p:nvPicPr>
          <p:cNvPr id="988169" name="Picture 9" descr="D:\CLIP_ART\COMPUTER\MISC\LAN.WMF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7375" y="2741613"/>
            <a:ext cx="3016250" cy="301625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8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8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8164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89" name="Rectangle 5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Four </a:t>
            </a:r>
            <a:r>
              <a:rPr lang="en-US" i="1"/>
              <a:t>SysTrust</a:t>
            </a:r>
            <a:r>
              <a:rPr lang="en-US"/>
              <a:t> Principles</a:t>
            </a:r>
          </a:p>
        </p:txBody>
      </p:sp>
      <p:sp>
        <p:nvSpPr>
          <p:cNvPr id="989192" name="Text Box 8"/>
          <p:cNvSpPr txBox="1">
            <a:spLocks noChangeArrowheads="1"/>
          </p:cNvSpPr>
          <p:nvPr/>
        </p:nvSpPr>
        <p:spPr bwMode="auto">
          <a:xfrm>
            <a:off x="90488" y="2009775"/>
            <a:ext cx="2741612" cy="1189038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800"/>
              <a:t>1. Availability</a:t>
            </a:r>
          </a:p>
        </p:txBody>
      </p:sp>
      <p:sp>
        <p:nvSpPr>
          <p:cNvPr id="989193" name="Text Box 9"/>
          <p:cNvSpPr txBox="1">
            <a:spLocks noChangeArrowheads="1"/>
          </p:cNvSpPr>
          <p:nvPr/>
        </p:nvSpPr>
        <p:spPr bwMode="auto">
          <a:xfrm>
            <a:off x="90488" y="3198813"/>
            <a:ext cx="2741612" cy="1189037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800"/>
              <a:t>2. Security</a:t>
            </a:r>
          </a:p>
        </p:txBody>
      </p:sp>
      <p:sp>
        <p:nvSpPr>
          <p:cNvPr id="989194" name="Text Box 10"/>
          <p:cNvSpPr txBox="1">
            <a:spLocks noChangeArrowheads="1"/>
          </p:cNvSpPr>
          <p:nvPr/>
        </p:nvSpPr>
        <p:spPr bwMode="auto">
          <a:xfrm>
            <a:off x="90488" y="4386263"/>
            <a:ext cx="2741612" cy="8223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800"/>
              <a:t>3. Integrity</a:t>
            </a:r>
          </a:p>
        </p:txBody>
      </p:sp>
      <p:sp>
        <p:nvSpPr>
          <p:cNvPr id="989195" name="Text Box 11"/>
          <p:cNvSpPr txBox="1">
            <a:spLocks noChangeArrowheads="1"/>
          </p:cNvSpPr>
          <p:nvPr/>
        </p:nvSpPr>
        <p:spPr bwMode="auto">
          <a:xfrm>
            <a:off x="90488" y="5210175"/>
            <a:ext cx="2741612" cy="1189038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800"/>
              <a:t>4. Maintainability</a:t>
            </a:r>
          </a:p>
        </p:txBody>
      </p:sp>
      <p:sp>
        <p:nvSpPr>
          <p:cNvPr id="989196" name="Text Box 12"/>
          <p:cNvSpPr txBox="1">
            <a:spLocks noChangeArrowheads="1"/>
          </p:cNvSpPr>
          <p:nvPr/>
        </p:nvSpPr>
        <p:spPr bwMode="auto">
          <a:xfrm>
            <a:off x="2833688" y="2009775"/>
            <a:ext cx="6216650" cy="1189038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800"/>
              <a:t>The system is available for operation</a:t>
            </a:r>
          </a:p>
          <a:p>
            <a:pPr>
              <a:lnSpc>
                <a:spcPct val="90000"/>
              </a:lnSpc>
            </a:pPr>
            <a:r>
              <a:rPr lang="en-US" sz="2800"/>
              <a:t>and use at times set forth in service-</a:t>
            </a:r>
          </a:p>
          <a:p>
            <a:pPr>
              <a:lnSpc>
                <a:spcPct val="90000"/>
              </a:lnSpc>
            </a:pPr>
            <a:r>
              <a:rPr lang="en-US" sz="2800"/>
              <a:t>level statements or agreements.</a:t>
            </a:r>
          </a:p>
        </p:txBody>
      </p:sp>
      <p:sp>
        <p:nvSpPr>
          <p:cNvPr id="989197" name="Text Box 13"/>
          <p:cNvSpPr txBox="1">
            <a:spLocks noChangeArrowheads="1"/>
          </p:cNvSpPr>
          <p:nvPr/>
        </p:nvSpPr>
        <p:spPr bwMode="auto">
          <a:xfrm>
            <a:off x="2833688" y="3198813"/>
            <a:ext cx="6216650" cy="118903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800"/>
              <a:t>The system is protected against</a:t>
            </a:r>
          </a:p>
          <a:p>
            <a:pPr>
              <a:lnSpc>
                <a:spcPct val="90000"/>
              </a:lnSpc>
            </a:pPr>
            <a:r>
              <a:rPr lang="en-US" sz="2800"/>
              <a:t>unauthorized physical and</a:t>
            </a:r>
          </a:p>
          <a:p>
            <a:pPr>
              <a:lnSpc>
                <a:spcPct val="90000"/>
              </a:lnSpc>
            </a:pPr>
            <a:r>
              <a:rPr lang="en-US" sz="2800"/>
              <a:t>logistical access.</a:t>
            </a:r>
          </a:p>
        </p:txBody>
      </p:sp>
      <p:sp>
        <p:nvSpPr>
          <p:cNvPr id="989198" name="Text Box 14"/>
          <p:cNvSpPr txBox="1">
            <a:spLocks noChangeArrowheads="1"/>
          </p:cNvSpPr>
          <p:nvPr/>
        </p:nvSpPr>
        <p:spPr bwMode="auto">
          <a:xfrm>
            <a:off x="2833688" y="4386263"/>
            <a:ext cx="6216650" cy="8223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800"/>
              <a:t>System processing is complete,</a:t>
            </a:r>
          </a:p>
          <a:p>
            <a:pPr>
              <a:lnSpc>
                <a:spcPct val="90000"/>
              </a:lnSpc>
            </a:pPr>
            <a:r>
              <a:rPr lang="en-US" sz="2800"/>
              <a:t>accurate, timely, and authorized.</a:t>
            </a:r>
          </a:p>
        </p:txBody>
      </p:sp>
      <p:sp>
        <p:nvSpPr>
          <p:cNvPr id="989199" name="Text Box 15"/>
          <p:cNvSpPr txBox="1">
            <a:spLocks noChangeArrowheads="1"/>
          </p:cNvSpPr>
          <p:nvPr/>
        </p:nvSpPr>
        <p:spPr bwMode="auto">
          <a:xfrm>
            <a:off x="2833688" y="5210175"/>
            <a:ext cx="6216650" cy="1189038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800"/>
              <a:t>The system can be updated when required</a:t>
            </a:r>
          </a:p>
          <a:p>
            <a:pPr>
              <a:lnSpc>
                <a:spcPct val="90000"/>
              </a:lnSpc>
            </a:pPr>
            <a:r>
              <a:rPr lang="en-US" sz="2800"/>
              <a:t>in a manner that continues to provide for</a:t>
            </a:r>
          </a:p>
          <a:p>
            <a:pPr>
              <a:lnSpc>
                <a:spcPct val="90000"/>
              </a:lnSpc>
            </a:pPr>
            <a:r>
              <a:rPr lang="en-US" sz="2800"/>
              <a:t>system reliability, security, and integrity.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89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8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8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8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8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8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8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9192" grpId="0" animBg="1" autoUpdateAnimBg="0"/>
      <p:bldP spid="989193" grpId="0" animBg="1" autoUpdateAnimBg="0"/>
      <p:bldP spid="989194" grpId="0" animBg="1" autoUpdateAnimBg="0"/>
      <p:bldP spid="989195" grpId="0" animBg="1" autoUpdateAnimBg="0"/>
      <p:bldP spid="989196" grpId="0" animBg="1" autoUpdateAnimBg="0"/>
      <p:bldP spid="989197" grpId="0" animBg="1" autoUpdateAnimBg="0"/>
      <p:bldP spid="989198" grpId="0" animBg="1" autoUpdateAnimBg="0"/>
      <p:bldP spid="989199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212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862211" name="Rectangle 1027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special engagements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to attest to prospective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financial statements.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236" name="Text Box 4" descr="Dotted diamond"/>
          <p:cNvSpPr txBox="1">
            <a:spLocks noChangeArrowheads="1"/>
          </p:cNvSpPr>
          <p:nvPr/>
        </p:nvSpPr>
        <p:spPr bwMode="auto">
          <a:xfrm>
            <a:off x="365125" y="3195638"/>
            <a:ext cx="8410575" cy="2468562"/>
          </a:xfrm>
          <a:prstGeom prst="rect">
            <a:avLst/>
          </a:prstGeom>
          <a:pattFill prst="dotDmnd">
            <a:fgClr>
              <a:srgbClr val="33CC33"/>
            </a:fgClr>
            <a:bgClr>
              <a:srgbClr val="175E17"/>
            </a:bgClr>
          </a:patt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buClr>
                <a:srgbClr val="FF9900"/>
              </a:buClr>
              <a:buFont typeface="Wingdings" pitchFamily="2" charset="2"/>
              <a:buChar char="Ø"/>
            </a:pPr>
            <a:r>
              <a:rPr lang="en-US"/>
              <a:t> Forecasts and projections</a:t>
            </a:r>
          </a:p>
          <a:p>
            <a:pPr eaLnBrk="0" hangingPunct="0">
              <a:buClr>
                <a:srgbClr val="FF9900"/>
              </a:buClr>
              <a:buFont typeface="Wingdings" pitchFamily="2" charset="2"/>
              <a:buChar char="Ø"/>
            </a:pPr>
            <a:r>
              <a:rPr lang="en-US"/>
              <a:t> Use of  prospective financial statements</a:t>
            </a:r>
          </a:p>
          <a:p>
            <a:pPr eaLnBrk="0" hangingPunct="0">
              <a:buClr>
                <a:srgbClr val="FF9900"/>
              </a:buClr>
              <a:buFont typeface="Wingdings" pitchFamily="2" charset="2"/>
              <a:buChar char="Ø"/>
            </a:pPr>
            <a:r>
              <a:rPr lang="en-US"/>
              <a:t> Types of engagements</a:t>
            </a:r>
          </a:p>
          <a:p>
            <a:pPr eaLnBrk="0" hangingPunct="0">
              <a:buClr>
                <a:srgbClr val="FF9900"/>
              </a:buClr>
              <a:buFont typeface="Wingdings" pitchFamily="2" charset="2"/>
              <a:buChar char="Ø"/>
            </a:pPr>
            <a:r>
              <a:rPr lang="en-US"/>
              <a:t> Examination of prospective financial statements</a:t>
            </a:r>
          </a:p>
        </p:txBody>
      </p:sp>
      <p:sp>
        <p:nvSpPr>
          <p:cNvPr id="9912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Prospective Financial Statements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9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1236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7" name="Rectangle 10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699395" name="Rectangle 1027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special engagements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to attest to internal control,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including controls over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electronic commerce.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4" name="Text Box 4" descr="Dotted diamond"/>
          <p:cNvSpPr txBox="1">
            <a:spLocks noChangeArrowheads="1"/>
          </p:cNvSpPr>
          <p:nvPr/>
        </p:nvSpPr>
        <p:spPr bwMode="auto">
          <a:xfrm>
            <a:off x="709613" y="2670175"/>
            <a:ext cx="7313612" cy="2376488"/>
          </a:xfrm>
          <a:prstGeom prst="rect">
            <a:avLst/>
          </a:prstGeom>
          <a:pattFill prst="dotDmnd">
            <a:fgClr>
              <a:srgbClr val="33CC33"/>
            </a:fgClr>
            <a:bgClr>
              <a:srgbClr val="175E17"/>
            </a:bgClr>
          </a:patt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anchor="ctr">
            <a:flatTx/>
          </a:bodyPr>
          <a:lstStyle/>
          <a:p>
            <a:pPr defTabSz="293688" eaLnBrk="0" hangingPunct="0">
              <a:buClr>
                <a:srgbClr val="FF9900"/>
              </a:buClr>
              <a:buSzPct val="75000"/>
              <a:buFont typeface="Wingdings" pitchFamily="2" charset="2"/>
              <a:buChar char="v"/>
            </a:pPr>
            <a:r>
              <a:rPr lang="en-US"/>
              <a:t> Comparison to requirements for audits</a:t>
            </a:r>
          </a:p>
          <a:p>
            <a:pPr defTabSz="293688" eaLnBrk="0" hangingPunct="0">
              <a:buClr>
                <a:srgbClr val="FF9900"/>
              </a:buClr>
              <a:buSzPct val="75000"/>
              <a:buFont typeface="Wingdings" pitchFamily="2" charset="2"/>
              <a:buChar char="v"/>
            </a:pPr>
            <a:r>
              <a:rPr lang="en-US"/>
              <a:t> Requirements for an examination of the    	 effectiveness of internal control</a:t>
            </a:r>
          </a:p>
          <a:p>
            <a:pPr defTabSz="293688" eaLnBrk="0" hangingPunct="0">
              <a:buClr>
                <a:srgbClr val="FF9900"/>
              </a:buClr>
              <a:buSzPct val="75000"/>
              <a:buFont typeface="Wingdings" pitchFamily="2" charset="2"/>
              <a:buChar char="v"/>
            </a:pPr>
            <a:r>
              <a:rPr lang="en-US"/>
              <a:t> Internal control for service organizations</a:t>
            </a:r>
            <a:endParaRPr lang="en-US" sz="2400" b="1"/>
          </a:p>
        </p:txBody>
      </p:sp>
      <p:sp>
        <p:nvSpPr>
          <p:cNvPr id="99328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Reporting on Internal Control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9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284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93389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agreed-upon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procedures engagements.</a:t>
            </a: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332" name="Rectangle 4"/>
          <p:cNvSpPr>
            <a:spLocks noChangeArrowheads="1"/>
          </p:cNvSpPr>
          <p:nvPr/>
        </p:nvSpPr>
        <p:spPr bwMode="auto">
          <a:xfrm>
            <a:off x="1095375" y="2192338"/>
            <a:ext cx="7129463" cy="18288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defTabSz="452438" eaLnBrk="0" hangingPunct="0"/>
            <a:r>
              <a:rPr lang="en-US"/>
              <a:t>1. The SASs deal with financial statement</a:t>
            </a:r>
          </a:p>
          <a:p>
            <a:pPr defTabSz="452438" eaLnBrk="0" hangingPunct="0"/>
            <a:r>
              <a:rPr lang="en-US"/>
              <a:t>	items, whereas the SSAEs deal with</a:t>
            </a:r>
          </a:p>
          <a:p>
            <a:pPr defTabSz="452438" eaLnBrk="0" hangingPunct="0"/>
            <a:r>
              <a:rPr lang="en-US"/>
              <a:t>	nonfinancial statement subject matter.</a:t>
            </a:r>
          </a:p>
        </p:txBody>
      </p:sp>
      <p:sp>
        <p:nvSpPr>
          <p:cNvPr id="995333" name="Rectangle 5"/>
          <p:cNvSpPr>
            <a:spLocks noChangeArrowheads="1"/>
          </p:cNvSpPr>
          <p:nvPr/>
        </p:nvSpPr>
        <p:spPr bwMode="auto">
          <a:xfrm>
            <a:off x="1095375" y="4386263"/>
            <a:ext cx="7129463" cy="18288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defTabSz="401638" eaLnBrk="0" hangingPunct="0"/>
            <a:r>
              <a:rPr lang="en-US"/>
              <a:t>2. Management must provide a written</a:t>
            </a:r>
          </a:p>
          <a:p>
            <a:pPr defTabSz="401638" eaLnBrk="0" hangingPunct="0"/>
            <a:r>
              <a:rPr lang="en-US"/>
              <a:t>	assertion for an SSAE engagement</a:t>
            </a:r>
          </a:p>
          <a:p>
            <a:pPr defTabSz="401638" eaLnBrk="0" hangingPunct="0"/>
            <a:r>
              <a:rPr lang="en-US"/>
              <a:t>	but not for an SAS engagement.</a:t>
            </a:r>
          </a:p>
        </p:txBody>
      </p:sp>
      <p:sp>
        <p:nvSpPr>
          <p:cNvPr id="995335" name="Rectangle 7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Agreed-Upon Procedures Engagements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9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9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5332" grpId="0" animBg="1" autoUpdateAnimBg="0"/>
      <p:bldP spid="995333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696323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Distinguish AICPA attestation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standards from auditing standards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know the type of engagements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to which they apply.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2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956419" name="Rectangle 1027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the level of assurance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evidence requirements for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review and compilation services.</a:t>
            </a:r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404" name="Text Box 4"/>
          <p:cNvSpPr txBox="1">
            <a:spLocks noChangeArrowheads="1"/>
          </p:cNvSpPr>
          <p:nvPr/>
        </p:nvSpPr>
        <p:spPr bwMode="auto">
          <a:xfrm>
            <a:off x="912813" y="2284413"/>
            <a:ext cx="7313612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The standards for compilations and</a:t>
            </a:r>
          </a:p>
          <a:p>
            <a:pPr algn="ctr"/>
            <a:r>
              <a:rPr lang="en-US"/>
              <a:t>reviews of financial statements are called:</a:t>
            </a:r>
            <a:endParaRPr lang="en-US" b="1"/>
          </a:p>
        </p:txBody>
      </p:sp>
      <p:sp>
        <p:nvSpPr>
          <p:cNvPr id="998406" name="Rectangle 6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Review and Compilation Services</a:t>
            </a:r>
          </a:p>
        </p:txBody>
      </p:sp>
      <p:sp>
        <p:nvSpPr>
          <p:cNvPr id="998408" name="WordArt 8"/>
          <p:cNvSpPr>
            <a:spLocks noChangeArrowheads="1" noChangeShapeType="1" noTextEdit="1"/>
          </p:cNvSpPr>
          <p:nvPr/>
        </p:nvSpPr>
        <p:spPr bwMode="auto">
          <a:xfrm>
            <a:off x="912813" y="4113213"/>
            <a:ext cx="7313612" cy="1279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solidFill>
                  <a:schemeClr val="tx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Times New Roman"/>
              </a:rPr>
              <a:t>Statements on Standards for Accounting</a:t>
            </a:r>
          </a:p>
          <a:p>
            <a:pPr algn="ctr"/>
            <a:r>
              <a:rPr lang="en-US" kern="10"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solidFill>
                  <a:schemeClr val="tx1">
                    <a:alpha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Times New Roman"/>
              </a:rPr>
              <a:t>and Review Services (SSARS)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9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8404" grpId="0" animBg="1" autoUpdateAnimBg="0"/>
      <p:bldP spid="99840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431" name="Rectangle 7"/>
          <p:cNvSpPr>
            <a:spLocks noGrp="1" noChangeArrowheads="1"/>
          </p:cNvSpPr>
          <p:nvPr>
            <p:ph type="title"/>
          </p:nvPr>
        </p:nvSpPr>
        <p:spPr>
          <a:xfrm>
            <a:off x="157163" y="76200"/>
            <a:ext cx="8824912" cy="1431925"/>
          </a:xfrm>
        </p:spPr>
        <p:txBody>
          <a:bodyPr wrap="none">
            <a:spAutoFit/>
          </a:bodyPr>
          <a:lstStyle/>
          <a:p>
            <a:r>
              <a:rPr lang="en-US"/>
              <a:t>Relationship between Evidence</a:t>
            </a:r>
            <a:br>
              <a:rPr lang="en-US"/>
            </a:br>
            <a:r>
              <a:rPr lang="en-US"/>
              <a:t>Accumulation and Assurance Attained</a:t>
            </a:r>
          </a:p>
        </p:txBody>
      </p:sp>
      <p:sp>
        <p:nvSpPr>
          <p:cNvPr id="999434" name="Text Box 10"/>
          <p:cNvSpPr txBox="1">
            <a:spLocks noChangeArrowheads="1"/>
          </p:cNvSpPr>
          <p:nvPr/>
        </p:nvSpPr>
        <p:spPr bwMode="auto">
          <a:xfrm rot="16200000">
            <a:off x="-892175" y="3074988"/>
            <a:ext cx="297497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/>
              <a:t>Level of</a:t>
            </a:r>
          </a:p>
          <a:p>
            <a:pPr algn="ctr">
              <a:lnSpc>
                <a:spcPct val="90000"/>
              </a:lnSpc>
            </a:pPr>
            <a:r>
              <a:rPr lang="en-US" sz="2800"/>
              <a:t>Assurance Attained</a:t>
            </a:r>
          </a:p>
        </p:txBody>
      </p:sp>
      <p:sp>
        <p:nvSpPr>
          <p:cNvPr id="999435" name="Text Box 11"/>
          <p:cNvSpPr txBox="1">
            <a:spLocks noChangeArrowheads="1"/>
          </p:cNvSpPr>
          <p:nvPr/>
        </p:nvSpPr>
        <p:spPr bwMode="auto">
          <a:xfrm>
            <a:off x="1004888" y="4295775"/>
            <a:ext cx="21018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90000"/>
              </a:lnSpc>
            </a:pPr>
            <a:r>
              <a:rPr lang="en-US" sz="2800"/>
              <a:t>None</a:t>
            </a:r>
          </a:p>
          <a:p>
            <a:pPr algn="r">
              <a:lnSpc>
                <a:spcPct val="90000"/>
              </a:lnSpc>
            </a:pPr>
            <a:r>
              <a:rPr lang="en-US" sz="2800"/>
              <a:t>(Compilation)</a:t>
            </a:r>
          </a:p>
        </p:txBody>
      </p:sp>
      <p:sp>
        <p:nvSpPr>
          <p:cNvPr id="999436" name="Text Box 12"/>
          <p:cNvSpPr txBox="1">
            <a:spLocks noChangeArrowheads="1"/>
          </p:cNvSpPr>
          <p:nvPr/>
        </p:nvSpPr>
        <p:spPr bwMode="auto">
          <a:xfrm>
            <a:off x="1552575" y="3289300"/>
            <a:ext cx="15541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90000"/>
              </a:lnSpc>
            </a:pPr>
            <a:r>
              <a:rPr lang="en-US" sz="2800"/>
              <a:t>Moderate</a:t>
            </a:r>
          </a:p>
          <a:p>
            <a:pPr algn="r">
              <a:lnSpc>
                <a:spcPct val="90000"/>
              </a:lnSpc>
            </a:pPr>
            <a:r>
              <a:rPr lang="en-US" sz="2800"/>
              <a:t>(Review)</a:t>
            </a:r>
          </a:p>
        </p:txBody>
      </p:sp>
      <p:sp>
        <p:nvSpPr>
          <p:cNvPr id="999437" name="Text Box 13"/>
          <p:cNvSpPr txBox="1">
            <a:spLocks noChangeArrowheads="1"/>
          </p:cNvSpPr>
          <p:nvPr/>
        </p:nvSpPr>
        <p:spPr bwMode="auto">
          <a:xfrm>
            <a:off x="1827213" y="1919288"/>
            <a:ext cx="1279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90000"/>
              </a:lnSpc>
            </a:pPr>
            <a:r>
              <a:rPr lang="en-US" sz="2800"/>
              <a:t>High</a:t>
            </a:r>
          </a:p>
          <a:p>
            <a:pPr algn="r">
              <a:lnSpc>
                <a:spcPct val="90000"/>
              </a:lnSpc>
            </a:pPr>
            <a:r>
              <a:rPr lang="en-US" sz="2800"/>
              <a:t>(Audit)</a:t>
            </a:r>
          </a:p>
        </p:txBody>
      </p:sp>
      <p:sp>
        <p:nvSpPr>
          <p:cNvPr id="999438" name="Text Box 14"/>
          <p:cNvSpPr txBox="1">
            <a:spLocks noChangeArrowheads="1"/>
          </p:cNvSpPr>
          <p:nvPr/>
        </p:nvSpPr>
        <p:spPr bwMode="auto">
          <a:xfrm>
            <a:off x="2009775" y="5118100"/>
            <a:ext cx="2193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90000"/>
              </a:lnSpc>
            </a:pPr>
            <a:r>
              <a:rPr lang="en-US" sz="2800"/>
              <a:t>Minimal</a:t>
            </a:r>
          </a:p>
          <a:p>
            <a:pPr algn="ctr">
              <a:lnSpc>
                <a:spcPct val="90000"/>
              </a:lnSpc>
            </a:pPr>
            <a:r>
              <a:rPr lang="en-US" sz="2800"/>
              <a:t>(Compilation)</a:t>
            </a:r>
          </a:p>
        </p:txBody>
      </p:sp>
      <p:sp>
        <p:nvSpPr>
          <p:cNvPr id="999439" name="Text Box 15"/>
          <p:cNvSpPr txBox="1">
            <a:spLocks noChangeArrowheads="1"/>
          </p:cNvSpPr>
          <p:nvPr/>
        </p:nvSpPr>
        <p:spPr bwMode="auto">
          <a:xfrm>
            <a:off x="4660900" y="5118100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90000"/>
              </a:lnSpc>
            </a:pPr>
            <a:r>
              <a:rPr lang="en-US" sz="2800"/>
              <a:t>Significant</a:t>
            </a:r>
          </a:p>
          <a:p>
            <a:pPr algn="ctr">
              <a:lnSpc>
                <a:spcPct val="90000"/>
              </a:lnSpc>
            </a:pPr>
            <a:r>
              <a:rPr lang="en-US" sz="2800"/>
              <a:t>(Review)</a:t>
            </a:r>
          </a:p>
        </p:txBody>
      </p:sp>
      <p:sp>
        <p:nvSpPr>
          <p:cNvPr id="999440" name="Text Box 16"/>
          <p:cNvSpPr txBox="1">
            <a:spLocks noChangeArrowheads="1"/>
          </p:cNvSpPr>
          <p:nvPr/>
        </p:nvSpPr>
        <p:spPr bwMode="auto">
          <a:xfrm>
            <a:off x="7219950" y="5118100"/>
            <a:ext cx="16446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90000"/>
              </a:lnSpc>
            </a:pPr>
            <a:r>
              <a:rPr lang="en-US" sz="2800"/>
              <a:t>Extensive</a:t>
            </a:r>
          </a:p>
          <a:p>
            <a:pPr algn="ctr">
              <a:lnSpc>
                <a:spcPct val="90000"/>
              </a:lnSpc>
            </a:pPr>
            <a:r>
              <a:rPr lang="en-US" sz="2800"/>
              <a:t>(Audit)</a:t>
            </a:r>
          </a:p>
        </p:txBody>
      </p:sp>
      <p:sp>
        <p:nvSpPr>
          <p:cNvPr id="999441" name="Text Box 17"/>
          <p:cNvSpPr txBox="1">
            <a:spLocks noChangeArrowheads="1"/>
          </p:cNvSpPr>
          <p:nvPr/>
        </p:nvSpPr>
        <p:spPr bwMode="auto">
          <a:xfrm>
            <a:off x="3106738" y="6122988"/>
            <a:ext cx="5849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lnSpc>
                <a:spcPct val="90000"/>
              </a:lnSpc>
            </a:pPr>
            <a:r>
              <a:rPr lang="en-US" sz="2800"/>
              <a:t>Amount of Evidence Accumulated</a:t>
            </a:r>
          </a:p>
        </p:txBody>
      </p:sp>
      <p:sp>
        <p:nvSpPr>
          <p:cNvPr id="999442" name="Line 18"/>
          <p:cNvSpPr>
            <a:spLocks noChangeShapeType="1"/>
          </p:cNvSpPr>
          <p:nvPr/>
        </p:nvSpPr>
        <p:spPr bwMode="auto">
          <a:xfrm>
            <a:off x="3106738" y="5118100"/>
            <a:ext cx="575945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99443" name="Line 19"/>
          <p:cNvSpPr>
            <a:spLocks noChangeShapeType="1"/>
          </p:cNvSpPr>
          <p:nvPr/>
        </p:nvSpPr>
        <p:spPr bwMode="auto">
          <a:xfrm flipV="1">
            <a:off x="3106738" y="1811338"/>
            <a:ext cx="0" cy="3298825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99444" name="Line 20"/>
          <p:cNvSpPr>
            <a:spLocks noChangeShapeType="1"/>
          </p:cNvSpPr>
          <p:nvPr/>
        </p:nvSpPr>
        <p:spPr bwMode="auto">
          <a:xfrm>
            <a:off x="3106738" y="2376488"/>
            <a:ext cx="49355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99445" name="Line 21"/>
          <p:cNvSpPr>
            <a:spLocks noChangeShapeType="1"/>
          </p:cNvSpPr>
          <p:nvPr/>
        </p:nvSpPr>
        <p:spPr bwMode="auto">
          <a:xfrm>
            <a:off x="3106738" y="3746500"/>
            <a:ext cx="24685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99447" name="Line 23"/>
          <p:cNvSpPr>
            <a:spLocks noChangeShapeType="1"/>
          </p:cNvSpPr>
          <p:nvPr/>
        </p:nvSpPr>
        <p:spPr bwMode="auto">
          <a:xfrm flipV="1">
            <a:off x="8043863" y="2376488"/>
            <a:ext cx="0" cy="27416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99448" name="Line 24"/>
          <p:cNvSpPr>
            <a:spLocks noChangeShapeType="1"/>
          </p:cNvSpPr>
          <p:nvPr/>
        </p:nvSpPr>
        <p:spPr bwMode="auto">
          <a:xfrm flipV="1">
            <a:off x="3106738" y="2376488"/>
            <a:ext cx="4935537" cy="2741612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99449" name="Line 25"/>
          <p:cNvSpPr>
            <a:spLocks noChangeShapeType="1"/>
          </p:cNvSpPr>
          <p:nvPr/>
        </p:nvSpPr>
        <p:spPr bwMode="auto">
          <a:xfrm flipV="1">
            <a:off x="5575300" y="37465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5" name="Text Box 3" descr="30%"/>
          <p:cNvSpPr txBox="1">
            <a:spLocks noChangeArrowheads="1"/>
          </p:cNvSpPr>
          <p:nvPr/>
        </p:nvSpPr>
        <p:spPr bwMode="auto">
          <a:xfrm>
            <a:off x="455613" y="2741613"/>
            <a:ext cx="8226425" cy="2376487"/>
          </a:xfrm>
          <a:prstGeom prst="rect">
            <a:avLst/>
          </a:prstGeom>
          <a:pattFill prst="pct30">
            <a:fgClr>
              <a:srgbClr val="33CC33"/>
            </a:fgClr>
            <a:bgClr>
              <a:srgbClr val="000000"/>
            </a:bgClr>
          </a:patt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A review service (SSARS review) engagement</a:t>
            </a:r>
          </a:p>
          <a:p>
            <a:pPr algn="ctr"/>
            <a:r>
              <a:rPr lang="en-US"/>
              <a:t>is designed to allow the accountant to express</a:t>
            </a:r>
          </a:p>
          <a:p>
            <a:pPr algn="ctr"/>
            <a:r>
              <a:rPr lang="en-US"/>
              <a:t>limited assurance that the financial statements</a:t>
            </a:r>
          </a:p>
          <a:p>
            <a:pPr algn="ctr"/>
            <a:r>
              <a:rPr lang="en-US"/>
              <a:t>are in accordance with GAAP.</a:t>
            </a:r>
          </a:p>
        </p:txBody>
      </p:sp>
      <p:sp>
        <p:nvSpPr>
          <p:cNvPr id="1001477" name="Rectangle 5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Review Services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0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1475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453" name="Rectangle 1029"/>
          <p:cNvSpPr>
            <a:spLocks noChangeArrowheads="1"/>
          </p:cNvSpPr>
          <p:nvPr/>
        </p:nvSpPr>
        <p:spPr bwMode="auto">
          <a:xfrm>
            <a:off x="1552575" y="2192338"/>
            <a:ext cx="6032500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Obtain knowledge of the accounting</a:t>
            </a:r>
          </a:p>
          <a:p>
            <a:pPr algn="ctr"/>
            <a:r>
              <a:rPr lang="en-US"/>
              <a:t>principles of the client’s industry.</a:t>
            </a:r>
          </a:p>
        </p:txBody>
      </p:sp>
      <p:sp>
        <p:nvSpPr>
          <p:cNvPr id="1000454" name="Rectangle 1030"/>
          <p:cNvSpPr>
            <a:spLocks noChangeArrowheads="1"/>
          </p:cNvSpPr>
          <p:nvPr/>
        </p:nvSpPr>
        <p:spPr bwMode="auto">
          <a:xfrm>
            <a:off x="1552575" y="3289300"/>
            <a:ext cx="6032500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Obtain knowledge of the client.</a:t>
            </a:r>
          </a:p>
        </p:txBody>
      </p:sp>
      <p:sp>
        <p:nvSpPr>
          <p:cNvPr id="1000457" name="Text Box 1033"/>
          <p:cNvSpPr txBox="1">
            <a:spLocks noChangeArrowheads="1"/>
          </p:cNvSpPr>
          <p:nvPr/>
        </p:nvSpPr>
        <p:spPr bwMode="auto">
          <a:xfrm>
            <a:off x="1552575" y="3930650"/>
            <a:ext cx="6032500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Make</a:t>
            </a:r>
            <a:r>
              <a:rPr lang="en-US" b="1"/>
              <a:t> </a:t>
            </a:r>
            <a:r>
              <a:rPr lang="en-US"/>
              <a:t>inquiries of management.</a:t>
            </a:r>
          </a:p>
        </p:txBody>
      </p:sp>
      <p:sp>
        <p:nvSpPr>
          <p:cNvPr id="1000458" name="Text Box 1034"/>
          <p:cNvSpPr txBox="1">
            <a:spLocks noChangeArrowheads="1"/>
          </p:cNvSpPr>
          <p:nvPr/>
        </p:nvSpPr>
        <p:spPr bwMode="auto">
          <a:xfrm>
            <a:off x="1552575" y="4570413"/>
            <a:ext cx="6032500" cy="6397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Perform analytical procedures.</a:t>
            </a:r>
          </a:p>
        </p:txBody>
      </p:sp>
      <p:sp>
        <p:nvSpPr>
          <p:cNvPr id="1000459" name="Text Box 1035"/>
          <p:cNvSpPr txBox="1">
            <a:spLocks noChangeArrowheads="1"/>
          </p:cNvSpPr>
          <p:nvPr/>
        </p:nvSpPr>
        <p:spPr bwMode="auto">
          <a:xfrm>
            <a:off x="1552575" y="5210175"/>
            <a:ext cx="6032500" cy="639763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Obtain letter of representation.</a:t>
            </a:r>
          </a:p>
        </p:txBody>
      </p:sp>
      <p:sp>
        <p:nvSpPr>
          <p:cNvPr id="1000461" name="Rectangle 1037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Procedures Suggested</a:t>
            </a:r>
            <a:br>
              <a:rPr lang="en-US"/>
            </a:br>
            <a:r>
              <a:rPr lang="en-US"/>
              <a:t>for Reviews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0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0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00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00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0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0453" grpId="0" animBg="1" autoUpdateAnimBg="0"/>
      <p:bldP spid="1000454" grpId="0" animBg="1" autoUpdateAnimBg="0"/>
      <p:bldP spid="1000457" grpId="0" animBg="1" autoUpdateAnimBg="0"/>
      <p:bldP spid="1000458" grpId="0" animBg="1" autoUpdateAnimBg="0"/>
      <p:bldP spid="1000459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502" name="Rectangle 6"/>
          <p:cNvSpPr>
            <a:spLocks noChangeArrowheads="1"/>
          </p:cNvSpPr>
          <p:nvPr/>
        </p:nvSpPr>
        <p:spPr bwMode="auto">
          <a:xfrm>
            <a:off x="912813" y="2192338"/>
            <a:ext cx="7313612" cy="40227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2438" eaLnBrk="0" hangingPunct="0"/>
            <a:r>
              <a:rPr lang="en-US"/>
              <a:t>1. Inquire as to the company’s procedures</a:t>
            </a:r>
          </a:p>
          <a:p>
            <a:pPr defTabSz="452438" eaLnBrk="0" hangingPunct="0"/>
            <a:r>
              <a:rPr lang="en-US"/>
              <a:t>	for recording, classifying, and</a:t>
            </a:r>
          </a:p>
          <a:p>
            <a:pPr defTabSz="452438" eaLnBrk="0" hangingPunct="0"/>
            <a:r>
              <a:rPr lang="en-US"/>
              <a:t>	summarizing transactions and disclosing</a:t>
            </a:r>
          </a:p>
          <a:p>
            <a:pPr defTabSz="452438" eaLnBrk="0" hangingPunct="0"/>
            <a:r>
              <a:rPr lang="en-US"/>
              <a:t>	information in the statements.</a:t>
            </a:r>
          </a:p>
          <a:p>
            <a:pPr defTabSz="452438" eaLnBrk="0" hangingPunct="0"/>
            <a:r>
              <a:rPr lang="en-US"/>
              <a:t>2. Inquire into actions taken at meetings of</a:t>
            </a:r>
          </a:p>
          <a:p>
            <a:pPr defTabSz="452438" eaLnBrk="0" hangingPunct="0"/>
            <a:r>
              <a:rPr lang="en-US"/>
              <a:t>	stockholders and the board of directors.</a:t>
            </a:r>
          </a:p>
          <a:p>
            <a:pPr defTabSz="452438" eaLnBrk="0" hangingPunct="0"/>
            <a:r>
              <a:rPr lang="en-US"/>
              <a:t>3. Inquire of persons having responsibility</a:t>
            </a:r>
          </a:p>
          <a:p>
            <a:pPr defTabSz="452438" eaLnBrk="0" hangingPunct="0"/>
            <a:r>
              <a:rPr lang="en-US"/>
              <a:t>	for financial and accounting matters.</a:t>
            </a:r>
          </a:p>
        </p:txBody>
      </p:sp>
      <p:sp>
        <p:nvSpPr>
          <p:cNvPr id="1002504" name="Rectangle 8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Make Inquires</a:t>
            </a:r>
            <a:br>
              <a:rPr lang="en-US"/>
            </a:br>
            <a:r>
              <a:rPr lang="en-US"/>
              <a:t>of Management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02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2502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4" name="Text Box 4"/>
          <p:cNvSpPr txBox="1">
            <a:spLocks noChangeArrowheads="1"/>
          </p:cNvSpPr>
          <p:nvPr/>
        </p:nvSpPr>
        <p:spPr bwMode="auto">
          <a:xfrm>
            <a:off x="455613" y="2376488"/>
            <a:ext cx="8226425" cy="18288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defTabSz="449263" eaLnBrk="0" hangingPunct="0"/>
            <a:r>
              <a:rPr lang="en-US"/>
              <a:t>1. The first paragraph is similar to an audit report</a:t>
            </a:r>
          </a:p>
          <a:p>
            <a:pPr defTabSz="449263" eaLnBrk="0" hangingPunct="0"/>
            <a:r>
              <a:rPr lang="en-US"/>
              <a:t>	except for its reference to a review service</a:t>
            </a:r>
          </a:p>
          <a:p>
            <a:pPr defTabSz="449263" eaLnBrk="0" hangingPunct="0"/>
            <a:r>
              <a:rPr lang="en-US"/>
              <a:t>	rather than an audit.</a:t>
            </a:r>
          </a:p>
        </p:txBody>
      </p:sp>
      <p:sp>
        <p:nvSpPr>
          <p:cNvPr id="1003525" name="Text Box 5"/>
          <p:cNvSpPr txBox="1">
            <a:spLocks noChangeArrowheads="1"/>
          </p:cNvSpPr>
          <p:nvPr/>
        </p:nvSpPr>
        <p:spPr bwMode="auto">
          <a:xfrm>
            <a:off x="455613" y="4386263"/>
            <a:ext cx="8226425" cy="18288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defTabSz="431800" eaLnBrk="0" hangingPunct="0"/>
            <a:r>
              <a:rPr lang="en-US"/>
              <a:t>2. The second paragraph notes that a review</a:t>
            </a:r>
          </a:p>
          <a:p>
            <a:pPr defTabSz="431800" eaLnBrk="0" hangingPunct="0"/>
            <a:r>
              <a:rPr lang="en-US"/>
              <a:t>	consists primarily of inquiries and</a:t>
            </a:r>
          </a:p>
          <a:p>
            <a:pPr defTabSz="431800" eaLnBrk="0" hangingPunct="0"/>
            <a:r>
              <a:rPr lang="en-US"/>
              <a:t>	analytical procedures.</a:t>
            </a:r>
          </a:p>
        </p:txBody>
      </p:sp>
      <p:sp>
        <p:nvSpPr>
          <p:cNvPr id="1003527" name="Rectangle 7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Form of Report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0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0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24" grpId="0" animBg="1" autoUpdateAnimBg="0"/>
      <p:bldP spid="1003525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9" name="Text Box 5"/>
          <p:cNvSpPr txBox="1">
            <a:spLocks noChangeArrowheads="1"/>
          </p:cNvSpPr>
          <p:nvPr/>
        </p:nvSpPr>
        <p:spPr bwMode="auto">
          <a:xfrm>
            <a:off x="273050" y="2741613"/>
            <a:ext cx="8593138" cy="237648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8018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defTabSz="452438" eaLnBrk="0" hangingPunct="0"/>
            <a:r>
              <a:rPr lang="en-US"/>
              <a:t>3. The third paragraph expresses limited assurance</a:t>
            </a:r>
          </a:p>
          <a:p>
            <a:pPr defTabSz="452438" eaLnBrk="0" hangingPunct="0"/>
            <a:r>
              <a:rPr lang="en-US"/>
              <a:t>	</a:t>
            </a:r>
            <a:r>
              <a:rPr lang="en-US" i="1"/>
              <a:t>in the form of a negative assurance</a:t>
            </a:r>
            <a:r>
              <a:rPr lang="en-US"/>
              <a:t> that “we are</a:t>
            </a:r>
          </a:p>
          <a:p>
            <a:pPr defTabSz="452438" eaLnBrk="0" hangingPunct="0"/>
            <a:r>
              <a:rPr lang="en-US"/>
              <a:t>	not aware of any material modifications that</a:t>
            </a:r>
          </a:p>
          <a:p>
            <a:pPr defTabSz="452438" eaLnBrk="0" hangingPunct="0"/>
            <a:r>
              <a:rPr lang="en-US"/>
              <a:t>	should be made to the financial statements.”</a:t>
            </a:r>
          </a:p>
        </p:txBody>
      </p:sp>
      <p:sp>
        <p:nvSpPr>
          <p:cNvPr id="1004551" name="Rectangle 7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Form of Report</a:t>
            </a:r>
          </a:p>
        </p:txBody>
      </p:sp>
    </p:spTree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2" name="Text Box 4"/>
          <p:cNvSpPr txBox="1">
            <a:spLocks noChangeArrowheads="1"/>
          </p:cNvSpPr>
          <p:nvPr/>
        </p:nvSpPr>
        <p:spPr bwMode="auto">
          <a:xfrm>
            <a:off x="1187450" y="2924175"/>
            <a:ext cx="6764338" cy="18288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If a client has failed to follow GAAP in</a:t>
            </a:r>
          </a:p>
          <a:p>
            <a:pPr algn="ctr"/>
            <a:r>
              <a:rPr lang="en-US"/>
              <a:t>a review engagement, a modification</a:t>
            </a:r>
          </a:p>
          <a:p>
            <a:pPr algn="ctr"/>
            <a:r>
              <a:rPr lang="en-US"/>
              <a:t>of the report is needed.</a:t>
            </a:r>
          </a:p>
        </p:txBody>
      </p:sp>
      <p:sp>
        <p:nvSpPr>
          <p:cNvPr id="1005574" name="Rectangle 6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Failure to Follow GAAP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0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5572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6" name="Rectangle 4"/>
          <p:cNvSpPr>
            <a:spLocks noChangeArrowheads="1"/>
          </p:cNvSpPr>
          <p:nvPr/>
        </p:nvSpPr>
        <p:spPr bwMode="auto">
          <a:xfrm>
            <a:off x="455613" y="3746500"/>
            <a:ext cx="8226425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401638"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Possess knowledge about the accounting</a:t>
            </a:r>
          </a:p>
          <a:p>
            <a:pPr algn="ctr" defTabSz="401638" eaLnBrk="0" hangingPunct="0"/>
            <a:r>
              <a:rPr lang="en-US"/>
              <a:t>principles and practices of the client’s industry.</a:t>
            </a:r>
          </a:p>
        </p:txBody>
      </p:sp>
      <p:sp>
        <p:nvSpPr>
          <p:cNvPr id="1006597" name="Rectangle 5"/>
          <p:cNvSpPr>
            <a:spLocks noChangeArrowheads="1"/>
          </p:cNvSpPr>
          <p:nvPr/>
        </p:nvSpPr>
        <p:spPr bwMode="auto">
          <a:xfrm>
            <a:off x="455613" y="4843463"/>
            <a:ext cx="8226425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Know the client; the nature of the client’s</a:t>
            </a:r>
          </a:p>
          <a:p>
            <a:pPr algn="ctr" eaLnBrk="0" hangingPunct="0"/>
            <a:r>
              <a:rPr lang="en-US"/>
              <a:t>business transactions; and the basis, form,</a:t>
            </a:r>
          </a:p>
          <a:p>
            <a:pPr algn="ctr" eaLnBrk="0" hangingPunct="0"/>
            <a:r>
              <a:rPr lang="en-US"/>
              <a:t>and content of the financial statements.</a:t>
            </a:r>
          </a:p>
        </p:txBody>
      </p:sp>
      <p:sp>
        <p:nvSpPr>
          <p:cNvPr id="1006599" name="Rectangle 7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Requirements for Compilation</a:t>
            </a:r>
          </a:p>
        </p:txBody>
      </p:sp>
      <p:sp>
        <p:nvSpPr>
          <p:cNvPr id="1006600" name="Rectangle 8"/>
          <p:cNvSpPr>
            <a:spLocks noChangeArrowheads="1"/>
          </p:cNvSpPr>
          <p:nvPr/>
        </p:nvSpPr>
        <p:spPr bwMode="auto">
          <a:xfrm>
            <a:off x="455613" y="2192338"/>
            <a:ext cx="8226425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401638"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Establish an understanding with the client about</a:t>
            </a:r>
          </a:p>
          <a:p>
            <a:pPr algn="ctr" defTabSz="401638" eaLnBrk="0" hangingPunct="0">
              <a:buClr>
                <a:srgbClr val="FFFF00"/>
              </a:buClr>
            </a:pPr>
            <a:r>
              <a:rPr lang="en-US"/>
              <a:t>the nature and limitations of the services to be</a:t>
            </a:r>
          </a:p>
          <a:p>
            <a:pPr algn="ctr" defTabSz="401638" eaLnBrk="0" hangingPunct="0">
              <a:buClr>
                <a:srgbClr val="FFFF00"/>
              </a:buClr>
            </a:pPr>
            <a:r>
              <a:rPr lang="en-US"/>
              <a:t>performed and a description of the report.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0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0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00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6596" grpId="0" animBg="1" autoUpdateAnimBg="0"/>
      <p:bldP spid="1006597" grpId="0" animBg="1" autoUpdateAnimBg="0"/>
      <p:bldP spid="100660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20" name="Oval 4"/>
          <p:cNvSpPr>
            <a:spLocks noChangeArrowheads="1"/>
          </p:cNvSpPr>
          <p:nvPr/>
        </p:nvSpPr>
        <p:spPr bwMode="auto">
          <a:xfrm>
            <a:off x="912813" y="2009775"/>
            <a:ext cx="2741612" cy="1371600"/>
          </a:xfrm>
          <a:prstGeom prst="ellipse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Attestation</a:t>
            </a:r>
          </a:p>
          <a:p>
            <a:pPr algn="ctr" eaLnBrk="0" hangingPunct="0"/>
            <a:r>
              <a:rPr lang="en-US"/>
              <a:t>Standards</a:t>
            </a:r>
          </a:p>
        </p:txBody>
      </p:sp>
      <p:sp>
        <p:nvSpPr>
          <p:cNvPr id="982021" name="Oval 5"/>
          <p:cNvSpPr>
            <a:spLocks noChangeArrowheads="1"/>
          </p:cNvSpPr>
          <p:nvPr/>
        </p:nvSpPr>
        <p:spPr bwMode="auto">
          <a:xfrm>
            <a:off x="2284413" y="3381375"/>
            <a:ext cx="4570412" cy="1371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Types of Attestation</a:t>
            </a:r>
          </a:p>
          <a:p>
            <a:pPr algn="ctr" eaLnBrk="0" hangingPunct="0"/>
            <a:r>
              <a:rPr lang="en-US"/>
              <a:t>Engagements</a:t>
            </a:r>
          </a:p>
        </p:txBody>
      </p:sp>
      <p:sp>
        <p:nvSpPr>
          <p:cNvPr id="982022" name="Oval 6"/>
          <p:cNvSpPr>
            <a:spLocks noChangeArrowheads="1"/>
          </p:cNvSpPr>
          <p:nvPr/>
        </p:nvSpPr>
        <p:spPr bwMode="auto">
          <a:xfrm>
            <a:off x="5483225" y="4752975"/>
            <a:ext cx="2741613" cy="13716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Levels of</a:t>
            </a:r>
          </a:p>
          <a:p>
            <a:pPr algn="ctr" eaLnBrk="0" hangingPunct="0"/>
            <a:r>
              <a:rPr lang="en-US"/>
              <a:t>Service</a:t>
            </a:r>
          </a:p>
        </p:txBody>
      </p:sp>
      <p:sp>
        <p:nvSpPr>
          <p:cNvPr id="982027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Attestation Engagements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2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2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8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82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2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8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82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2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8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20" grpId="0" animBg="1" autoUpdateAnimBg="0"/>
      <p:bldP spid="982021" grpId="0" animBg="1" autoUpdateAnimBg="0"/>
      <p:bldP spid="982022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5" name="Rectangle 5"/>
          <p:cNvSpPr>
            <a:spLocks noChangeArrowheads="1"/>
          </p:cNvSpPr>
          <p:nvPr/>
        </p:nvSpPr>
        <p:spPr bwMode="auto">
          <a:xfrm>
            <a:off x="455613" y="2466975"/>
            <a:ext cx="8226425" cy="10969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Make inquiries to determine whether the</a:t>
            </a:r>
          </a:p>
          <a:p>
            <a:pPr algn="ctr" eaLnBrk="0" hangingPunct="0">
              <a:buClr>
                <a:srgbClr val="FFFF00"/>
              </a:buClr>
            </a:pPr>
            <a:r>
              <a:rPr lang="en-US"/>
              <a:t>client’s information is satisfactory.</a:t>
            </a:r>
          </a:p>
        </p:txBody>
      </p:sp>
      <p:sp>
        <p:nvSpPr>
          <p:cNvPr id="1008646" name="Rectangle 6"/>
          <p:cNvSpPr>
            <a:spLocks noChangeArrowheads="1"/>
          </p:cNvSpPr>
          <p:nvPr/>
        </p:nvSpPr>
        <p:spPr bwMode="auto">
          <a:xfrm>
            <a:off x="455613" y="3563938"/>
            <a:ext cx="8226425" cy="1554162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rgbClr val="FFFF00"/>
              </a:buClr>
              <a:buFontTx/>
              <a:buChar char="•"/>
            </a:pPr>
            <a:r>
              <a:rPr lang="en-US"/>
              <a:t> Read the compiled financial statements and</a:t>
            </a:r>
          </a:p>
          <a:p>
            <a:pPr algn="ctr" eaLnBrk="0" hangingPunct="0">
              <a:buClr>
                <a:srgbClr val="FFFF00"/>
              </a:buClr>
            </a:pPr>
            <a:r>
              <a:rPr lang="en-US"/>
              <a:t>be alert for any obvious omissions or errors</a:t>
            </a:r>
          </a:p>
          <a:p>
            <a:pPr algn="ctr" eaLnBrk="0" hangingPunct="0">
              <a:buClr>
                <a:srgbClr val="FFFF00"/>
              </a:buClr>
            </a:pPr>
            <a:r>
              <a:rPr lang="en-US"/>
              <a:t>in arithmetic and GAAP.</a:t>
            </a:r>
          </a:p>
        </p:txBody>
      </p:sp>
      <p:sp>
        <p:nvSpPr>
          <p:cNvPr id="1008648" name="Rectangle 8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Requirements for Compilation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08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8646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70" name="Rectangle 6"/>
          <p:cNvSpPr>
            <a:spLocks noChangeArrowheads="1"/>
          </p:cNvSpPr>
          <p:nvPr/>
        </p:nvSpPr>
        <p:spPr bwMode="auto">
          <a:xfrm>
            <a:off x="273050" y="2009775"/>
            <a:ext cx="8593138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 i="1">
                <a:solidFill>
                  <a:srgbClr val="FFFF00"/>
                </a:solidFill>
              </a:rPr>
              <a:t>Compilation with full disclosure</a:t>
            </a:r>
          </a:p>
          <a:p>
            <a:pPr algn="ctr" eaLnBrk="0" hangingPunct="0"/>
            <a:r>
              <a:rPr lang="en-US"/>
              <a:t>It requires disclosures in accordance with GAAP.</a:t>
            </a:r>
          </a:p>
        </p:txBody>
      </p:sp>
      <p:sp>
        <p:nvSpPr>
          <p:cNvPr id="1009671" name="Rectangle 7"/>
          <p:cNvSpPr>
            <a:spLocks noChangeArrowheads="1"/>
          </p:cNvSpPr>
          <p:nvPr/>
        </p:nvSpPr>
        <p:spPr bwMode="auto">
          <a:xfrm>
            <a:off x="273050" y="3109913"/>
            <a:ext cx="8593138" cy="1462087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 i="1">
                <a:solidFill>
                  <a:srgbClr val="FFFF00"/>
                </a:solidFill>
              </a:rPr>
              <a:t>Compilation that omits substantially all disclosures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/>
              <a:t>This type of statement is usually expected to be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/>
              <a:t>used primarily for management purposes only.</a:t>
            </a:r>
            <a:endParaRPr lang="en-US">
              <a:solidFill>
                <a:schemeClr val="bg2"/>
              </a:solidFill>
            </a:endParaRPr>
          </a:p>
        </p:txBody>
      </p:sp>
      <p:sp>
        <p:nvSpPr>
          <p:cNvPr id="1009673" name="Rectangle 9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Compilation Form of Report</a:t>
            </a:r>
          </a:p>
        </p:txBody>
      </p:sp>
      <p:sp>
        <p:nvSpPr>
          <p:cNvPr id="1009674" name="Text Box 10"/>
          <p:cNvSpPr txBox="1">
            <a:spLocks noChangeArrowheads="1"/>
          </p:cNvSpPr>
          <p:nvPr/>
        </p:nvSpPr>
        <p:spPr bwMode="auto">
          <a:xfrm>
            <a:off x="277813" y="4570413"/>
            <a:ext cx="8593137" cy="18288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i="1">
                <a:solidFill>
                  <a:srgbClr val="FFFF00"/>
                </a:solidFill>
              </a:rPr>
              <a:t>Compilation without independence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/>
              <a:t>A CPA firm can issue a compilation report even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/>
              <a:t>if it is not independent with respect to the client,</a:t>
            </a:r>
          </a:p>
          <a:p>
            <a:pPr algn="ctr" eaLnBrk="0" hangingPunct="0">
              <a:lnSpc>
                <a:spcPct val="90000"/>
              </a:lnSpc>
            </a:pPr>
            <a:r>
              <a:rPr lang="en-US"/>
              <a:t>as defined by the </a:t>
            </a:r>
            <a:r>
              <a:rPr lang="en-US" i="1"/>
              <a:t>Code of Professional Conduct</a:t>
            </a:r>
            <a:r>
              <a:rPr lang="en-US" sz="2800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0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0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00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9670" grpId="0" animBg="1" autoUpdateAnimBg="0"/>
      <p:bldP spid="1009671" grpId="0" animBg="1" autoUpdateAnimBg="0"/>
      <p:bldP spid="1009674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3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8</a:t>
            </a:r>
          </a:p>
        </p:txBody>
      </p:sp>
      <p:sp>
        <p:nvSpPr>
          <p:cNvPr id="996355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special engagements to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receive interim information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for public companies.</a:t>
            </a:r>
          </a:p>
        </p:txBody>
      </p:sp>
    </p:spTree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41" name="Text Box 5"/>
          <p:cNvSpPr txBox="1">
            <a:spLocks noChangeArrowheads="1"/>
          </p:cNvSpPr>
          <p:nvPr/>
        </p:nvSpPr>
        <p:spPr bwMode="auto">
          <a:xfrm>
            <a:off x="1095375" y="2101850"/>
            <a:ext cx="6946900" cy="22860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The requirements for reviews of interim</a:t>
            </a:r>
          </a:p>
          <a:p>
            <a:pPr algn="ctr"/>
            <a:r>
              <a:rPr lang="en-US"/>
              <a:t>information for public companies</a:t>
            </a:r>
          </a:p>
          <a:p>
            <a:pPr algn="ctr"/>
            <a:r>
              <a:rPr lang="en-US">
                <a:solidFill>
                  <a:srgbClr val="FFFF00"/>
                </a:solidFill>
              </a:rPr>
              <a:t>(</a:t>
            </a:r>
            <a:r>
              <a:rPr lang="en-US" b="1">
                <a:solidFill>
                  <a:srgbClr val="FFFF00"/>
                </a:solidFill>
              </a:rPr>
              <a:t>SAS 71 reviews</a:t>
            </a:r>
            <a:r>
              <a:rPr lang="en-US">
                <a:solidFill>
                  <a:srgbClr val="FFFF00"/>
                </a:solidFill>
              </a:rPr>
              <a:t>)</a:t>
            </a:r>
            <a:r>
              <a:rPr lang="en-US"/>
              <a:t> are set forth</a:t>
            </a:r>
          </a:p>
          <a:p>
            <a:pPr algn="ctr"/>
            <a:r>
              <a:rPr lang="en-US"/>
              <a:t>by SAS 71 (AU 722).</a:t>
            </a:r>
          </a:p>
        </p:txBody>
      </p:sp>
      <p:sp>
        <p:nvSpPr>
          <p:cNvPr id="1012742" name="Rectangle 6"/>
          <p:cNvSpPr>
            <a:spLocks noChangeArrowheads="1"/>
          </p:cNvSpPr>
          <p:nvPr/>
        </p:nvSpPr>
        <p:spPr bwMode="auto">
          <a:xfrm>
            <a:off x="1095375" y="4386263"/>
            <a:ext cx="6946900" cy="18288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A SAS 71 review does not provide</a:t>
            </a:r>
          </a:p>
          <a:p>
            <a:pPr algn="ctr" eaLnBrk="0" hangingPunct="0"/>
            <a:r>
              <a:rPr lang="en-US"/>
              <a:t>a basis for expressing a</a:t>
            </a:r>
          </a:p>
          <a:p>
            <a:pPr algn="ctr" eaLnBrk="0" hangingPunct="0"/>
            <a:r>
              <a:rPr lang="en-US"/>
              <a:t>positive-form opinion.</a:t>
            </a:r>
          </a:p>
        </p:txBody>
      </p:sp>
      <p:sp>
        <p:nvSpPr>
          <p:cNvPr id="1012744" name="Rectangle 8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tabLst>
                <a:tab pos="6002338" algn="l"/>
              </a:tabLst>
            </a:pPr>
            <a:r>
              <a:rPr lang="en-US"/>
              <a:t>Interim Financial Information for Public Companies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2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12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2741" grpId="0" animBg="1" autoUpdateAnimBg="0"/>
      <p:bldP spid="1012742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5" name="Rectangle 5"/>
          <p:cNvSpPr>
            <a:spLocks noChangeArrowheads="1"/>
          </p:cNvSpPr>
          <p:nvPr/>
        </p:nvSpPr>
        <p:spPr bwMode="auto">
          <a:xfrm>
            <a:off x="639763" y="2470150"/>
            <a:ext cx="7861300" cy="18288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8018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There are ordinarily no tests of the accounting</a:t>
            </a:r>
          </a:p>
          <a:p>
            <a:pPr algn="ctr" eaLnBrk="0" hangingPunct="0"/>
            <a:r>
              <a:rPr lang="en-US"/>
              <a:t>records, independent confirmations,</a:t>
            </a:r>
          </a:p>
          <a:p>
            <a:pPr algn="ctr" eaLnBrk="0" hangingPunct="0"/>
            <a:r>
              <a:rPr lang="en-US"/>
              <a:t>or physical examinations.</a:t>
            </a:r>
          </a:p>
        </p:txBody>
      </p:sp>
      <p:pic>
        <p:nvPicPr>
          <p:cNvPr id="1013766" name="Picture 6" descr="E:\CLIP_ART\COMPUTER\PARTS\TCHSCRN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4988" y="4608513"/>
            <a:ext cx="2259012" cy="1865312"/>
          </a:xfrm>
          <a:prstGeom prst="rect">
            <a:avLst/>
          </a:prstGeom>
          <a:noFill/>
        </p:spPr>
      </p:pic>
      <p:sp>
        <p:nvSpPr>
          <p:cNvPr id="1013768" name="Rectangle 8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tabLst>
                <a:tab pos="6002338" algn="l"/>
              </a:tabLst>
            </a:pPr>
            <a:r>
              <a:rPr lang="en-US"/>
              <a:t>Interim Financial Information for Public Companies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3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9</a:t>
            </a:r>
          </a:p>
        </p:txBody>
      </p:sp>
      <p:sp>
        <p:nvSpPr>
          <p:cNvPr id="997379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other audit and limited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assurance engagements related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to historical financial statements.</a:t>
            </a:r>
          </a:p>
        </p:txBody>
      </p:sp>
    </p:spTree>
  </p:cSld>
  <p:clrMapOvr>
    <a:masterClrMapping/>
  </p:clrMapOvr>
  <p:transition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788" name="AutoShape 4"/>
          <p:cNvSpPr>
            <a:spLocks noChangeArrowheads="1"/>
          </p:cNvSpPr>
          <p:nvPr/>
        </p:nvSpPr>
        <p:spPr bwMode="auto">
          <a:xfrm>
            <a:off x="2192338" y="2284413"/>
            <a:ext cx="5119687" cy="31083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anchor="ctr">
            <a:flatTx/>
          </a:bodyPr>
          <a:lstStyle/>
          <a:p>
            <a:pPr defTabSz="454025" eaLnBrk="0" hangingPunct="0">
              <a:buClr>
                <a:srgbClr val="FF9900"/>
              </a:buClr>
              <a:buFont typeface="Wingdings" pitchFamily="2" charset="2"/>
              <a:buChar char="Ø"/>
            </a:pPr>
            <a:r>
              <a:rPr lang="en-US" b="1"/>
              <a:t> </a:t>
            </a:r>
            <a:r>
              <a:rPr lang="en-US"/>
              <a:t>Introductory paragraph</a:t>
            </a:r>
          </a:p>
          <a:p>
            <a:pPr defTabSz="454025" eaLnBrk="0" hangingPunct="0">
              <a:buClr>
                <a:srgbClr val="FF9900"/>
              </a:buClr>
              <a:buFont typeface="Wingdings" pitchFamily="2" charset="2"/>
              <a:buChar char="Ø"/>
            </a:pPr>
            <a:r>
              <a:rPr lang="en-US"/>
              <a:t> Scope paragraph</a:t>
            </a:r>
          </a:p>
          <a:p>
            <a:pPr defTabSz="454025" eaLnBrk="0" hangingPunct="0">
              <a:buClr>
                <a:srgbClr val="FF9900"/>
              </a:buClr>
              <a:buFont typeface="Wingdings" pitchFamily="2" charset="2"/>
              <a:buChar char="Ø"/>
            </a:pPr>
            <a:r>
              <a:rPr lang="en-US"/>
              <a:t> Middle paragraph stating 	the accounting basis</a:t>
            </a:r>
          </a:p>
          <a:p>
            <a:pPr defTabSz="454025" eaLnBrk="0" hangingPunct="0">
              <a:buClr>
                <a:srgbClr val="FF9900"/>
              </a:buClr>
              <a:buFont typeface="Wingdings" pitchFamily="2" charset="2"/>
              <a:buChar char="Ø"/>
            </a:pPr>
            <a:r>
              <a:rPr lang="en-US"/>
              <a:t> Opinion paragraph</a:t>
            </a:r>
          </a:p>
        </p:txBody>
      </p:sp>
      <p:sp>
        <p:nvSpPr>
          <p:cNvPr id="1014790" name="Rectangle 6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tabLst>
                <a:tab pos="6002338" algn="l"/>
              </a:tabLst>
            </a:pPr>
            <a:r>
              <a:rPr lang="en-US"/>
              <a:t>Other Comprehensive</a:t>
            </a:r>
            <a:br>
              <a:rPr lang="en-US"/>
            </a:br>
            <a:r>
              <a:rPr lang="en-US"/>
              <a:t>Bases of Accounting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1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788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12" name="Rectangle 4"/>
          <p:cNvSpPr>
            <a:spLocks noChangeArrowheads="1"/>
          </p:cNvSpPr>
          <p:nvPr/>
        </p:nvSpPr>
        <p:spPr bwMode="auto">
          <a:xfrm>
            <a:off x="1187450" y="2192338"/>
            <a:ext cx="6764338" cy="13716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The specified elements, accounts,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or items must be identified.</a:t>
            </a:r>
            <a:endParaRPr lang="en-US" sz="2000"/>
          </a:p>
        </p:txBody>
      </p:sp>
      <p:sp>
        <p:nvSpPr>
          <p:cNvPr id="1015813" name="Rectangle 5"/>
          <p:cNvSpPr>
            <a:spLocks noChangeArrowheads="1"/>
          </p:cNvSpPr>
          <p:nvPr/>
        </p:nvSpPr>
        <p:spPr bwMode="auto">
          <a:xfrm>
            <a:off x="1187450" y="3925888"/>
            <a:ext cx="6764338" cy="237648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The basis on which the specified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elements, accounts, or items are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presented and the agreements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specifying the basis must be described.</a:t>
            </a:r>
          </a:p>
        </p:txBody>
      </p:sp>
      <p:sp>
        <p:nvSpPr>
          <p:cNvPr id="1015815" name="Rectangle 7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tabLst>
                <a:tab pos="6002338" algn="l"/>
              </a:tabLst>
            </a:pPr>
            <a:r>
              <a:rPr lang="en-US"/>
              <a:t>Specified Elements,</a:t>
            </a:r>
            <a:br>
              <a:rPr lang="en-US"/>
            </a:br>
            <a:r>
              <a:rPr lang="en-US"/>
              <a:t>Accounts, or Items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1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1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812" grpId="0" animBg="1" autoUpdateAnimBg="0"/>
      <p:bldP spid="1015813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59" name="Rectangle 3"/>
          <p:cNvSpPr>
            <a:spLocks noChangeArrowheads="1"/>
          </p:cNvSpPr>
          <p:nvPr/>
        </p:nvSpPr>
        <p:spPr bwMode="auto">
          <a:xfrm>
            <a:off x="822325" y="2466975"/>
            <a:ext cx="4387850" cy="3382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Source of significant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interpretations made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by the client about the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provisions of a relevant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agreement must be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indicated and described.</a:t>
            </a:r>
          </a:p>
        </p:txBody>
      </p:sp>
      <p:graphicFrame>
        <p:nvGraphicFramePr>
          <p:cNvPr id="1017860" name="Object 4"/>
          <p:cNvGraphicFramePr>
            <a:graphicFrameLocks noChangeAspect="1"/>
          </p:cNvGraphicFramePr>
          <p:nvPr/>
        </p:nvGraphicFramePr>
        <p:xfrm>
          <a:off x="6383338" y="3805238"/>
          <a:ext cx="2760662" cy="2647950"/>
        </p:xfrm>
        <a:graphic>
          <a:graphicData uri="http://schemas.openxmlformats.org/presentationml/2006/ole">
            <p:oleObj spid="_x0000_s1017860" name="ClipArt" r:id="rId3" imgW="2013120" imgH="1929960" progId="MS_ClipArt_Gallery.2">
              <p:embed/>
            </p:oleObj>
          </a:graphicData>
        </a:graphic>
      </p:graphicFrame>
      <p:sp>
        <p:nvSpPr>
          <p:cNvPr id="1017862" name="Rectangle 6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tabLst>
                <a:tab pos="6002338" algn="l"/>
              </a:tabLst>
            </a:pPr>
            <a:r>
              <a:rPr lang="en-US"/>
              <a:t>Specified Elements,</a:t>
            </a:r>
            <a:br>
              <a:rPr lang="en-US"/>
            </a:br>
            <a:r>
              <a:rPr lang="en-US"/>
              <a:t>Accounts, or Items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1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838" name="Rectangle 6"/>
          <p:cNvSpPr>
            <a:spLocks noChangeArrowheads="1"/>
          </p:cNvSpPr>
          <p:nvPr/>
        </p:nvSpPr>
        <p:spPr bwMode="auto">
          <a:xfrm>
            <a:off x="822325" y="2654300"/>
            <a:ext cx="7678738" cy="33829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If the specified element, account, or item is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presented on a basis that is not in conformity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with GAAP, a paragraph that restricts the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distribution of the report to those within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the entity and the parties to the contract or </a:t>
            </a:r>
          </a:p>
          <a:p>
            <a:pPr algn="ctr" eaLnBrk="0" hangingPunct="0">
              <a:buSzPct val="150000"/>
              <a:buFont typeface="Marlett" pitchFamily="2" charset="2"/>
              <a:buNone/>
            </a:pPr>
            <a:r>
              <a:rPr lang="en-US"/>
              <a:t>agreement must be added.</a:t>
            </a:r>
          </a:p>
        </p:txBody>
      </p:sp>
      <p:sp>
        <p:nvSpPr>
          <p:cNvPr id="1016840" name="Rectangle 8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tabLst>
                <a:tab pos="6002338" algn="l"/>
              </a:tabLst>
            </a:pPr>
            <a:r>
              <a:rPr lang="en-US"/>
              <a:t>Specified Elements,</a:t>
            </a:r>
            <a:br>
              <a:rPr lang="en-US"/>
            </a:br>
            <a:r>
              <a:rPr lang="en-US"/>
              <a:t>Accounts, or Items</a:t>
            </a:r>
          </a:p>
        </p:txBody>
      </p:sp>
    </p:spTree>
  </p:cSld>
  <p:clrMapOvr>
    <a:masterClrMapping/>
  </p:clrMapOvr>
  <p:transition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Engagements</a:t>
            </a:r>
            <a:br>
              <a:rPr lang="en-US"/>
            </a:br>
            <a:r>
              <a:rPr lang="en-US"/>
              <a:t>and Related Reports</a:t>
            </a:r>
          </a:p>
        </p:txBody>
      </p:sp>
      <p:sp>
        <p:nvSpPr>
          <p:cNvPr id="983050" name="Text Box 10"/>
          <p:cNvSpPr txBox="1">
            <a:spLocks noChangeArrowheads="1"/>
          </p:cNvSpPr>
          <p:nvPr/>
        </p:nvSpPr>
        <p:spPr bwMode="auto">
          <a:xfrm>
            <a:off x="90488" y="2284413"/>
            <a:ext cx="2011362" cy="3656012"/>
          </a:xfrm>
          <a:prstGeom prst="rect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Type of</a:t>
            </a:r>
          </a:p>
          <a:p>
            <a:r>
              <a:rPr lang="en-US" sz="2800"/>
              <a:t>Engagement</a:t>
            </a:r>
          </a:p>
          <a:p>
            <a:endParaRPr lang="en-US" sz="2800"/>
          </a:p>
          <a:p>
            <a:r>
              <a:rPr lang="en-US" sz="2800"/>
              <a:t>Examination</a:t>
            </a:r>
          </a:p>
          <a:p>
            <a:r>
              <a:rPr lang="en-US" sz="2800"/>
              <a:t>Review</a:t>
            </a:r>
          </a:p>
          <a:p>
            <a:r>
              <a:rPr lang="en-US" sz="2800"/>
              <a:t>Agreed-upon</a:t>
            </a:r>
          </a:p>
          <a:p>
            <a:r>
              <a:rPr lang="en-US" sz="2800"/>
              <a:t>   procedures</a:t>
            </a:r>
          </a:p>
        </p:txBody>
      </p:sp>
      <p:sp>
        <p:nvSpPr>
          <p:cNvPr id="983051" name="Text Box 11"/>
          <p:cNvSpPr txBox="1">
            <a:spLocks noChangeArrowheads="1"/>
          </p:cNvSpPr>
          <p:nvPr/>
        </p:nvSpPr>
        <p:spPr bwMode="auto">
          <a:xfrm>
            <a:off x="2101850" y="2284413"/>
            <a:ext cx="1736725" cy="3656012"/>
          </a:xfrm>
          <a:prstGeom prst="rect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Amount of</a:t>
            </a:r>
          </a:p>
          <a:p>
            <a:r>
              <a:rPr lang="en-US" sz="2800"/>
              <a:t>Evidence</a:t>
            </a:r>
          </a:p>
          <a:p>
            <a:endParaRPr lang="en-US" sz="2800"/>
          </a:p>
          <a:p>
            <a:r>
              <a:rPr lang="en-US" sz="2800"/>
              <a:t>Extensive</a:t>
            </a:r>
          </a:p>
          <a:p>
            <a:r>
              <a:rPr lang="en-US" sz="2800"/>
              <a:t>Significant</a:t>
            </a:r>
          </a:p>
          <a:p>
            <a:endParaRPr lang="en-US" sz="2800"/>
          </a:p>
          <a:p>
            <a:r>
              <a:rPr lang="en-US" sz="2800"/>
              <a:t>Varying</a:t>
            </a:r>
          </a:p>
        </p:txBody>
      </p:sp>
      <p:sp>
        <p:nvSpPr>
          <p:cNvPr id="983052" name="Text Box 12"/>
          <p:cNvSpPr txBox="1">
            <a:spLocks noChangeArrowheads="1"/>
          </p:cNvSpPr>
          <p:nvPr/>
        </p:nvSpPr>
        <p:spPr bwMode="auto">
          <a:xfrm>
            <a:off x="3838575" y="2284413"/>
            <a:ext cx="1644650" cy="3656012"/>
          </a:xfrm>
          <a:prstGeom prst="rect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Level of</a:t>
            </a:r>
          </a:p>
          <a:p>
            <a:r>
              <a:rPr lang="en-US" sz="2800"/>
              <a:t>Assurance</a:t>
            </a:r>
          </a:p>
          <a:p>
            <a:endParaRPr lang="en-US" sz="2800"/>
          </a:p>
          <a:p>
            <a:r>
              <a:rPr lang="en-US" sz="2800"/>
              <a:t>High</a:t>
            </a:r>
          </a:p>
          <a:p>
            <a:r>
              <a:rPr lang="en-US" sz="2800"/>
              <a:t>Moderate</a:t>
            </a:r>
          </a:p>
          <a:p>
            <a:endParaRPr lang="en-US" sz="2800"/>
          </a:p>
          <a:p>
            <a:r>
              <a:rPr lang="en-US" sz="2800"/>
              <a:t>Varying</a:t>
            </a:r>
          </a:p>
        </p:txBody>
      </p:sp>
      <p:sp>
        <p:nvSpPr>
          <p:cNvPr id="983053" name="Text Box 13"/>
          <p:cNvSpPr txBox="1">
            <a:spLocks noChangeArrowheads="1"/>
          </p:cNvSpPr>
          <p:nvPr/>
        </p:nvSpPr>
        <p:spPr bwMode="auto">
          <a:xfrm>
            <a:off x="5483225" y="2284413"/>
            <a:ext cx="1736725" cy="3656012"/>
          </a:xfrm>
          <a:prstGeom prst="rect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/>
              <a:t>Form of</a:t>
            </a:r>
          </a:p>
          <a:p>
            <a:r>
              <a:rPr lang="en-US" sz="2800"/>
              <a:t>Conclusion</a:t>
            </a:r>
          </a:p>
          <a:p>
            <a:endParaRPr lang="en-US" sz="2800"/>
          </a:p>
          <a:p>
            <a:r>
              <a:rPr lang="en-US" sz="2800"/>
              <a:t>Positive</a:t>
            </a:r>
          </a:p>
          <a:p>
            <a:r>
              <a:rPr lang="en-US" sz="2800"/>
              <a:t>Negative</a:t>
            </a:r>
          </a:p>
          <a:p>
            <a:endParaRPr lang="en-US" sz="2800"/>
          </a:p>
          <a:p>
            <a:r>
              <a:rPr lang="en-US" sz="2800"/>
              <a:t>Findings</a:t>
            </a:r>
          </a:p>
        </p:txBody>
      </p:sp>
      <p:sp>
        <p:nvSpPr>
          <p:cNvPr id="983054" name="Text Box 14"/>
          <p:cNvSpPr txBox="1">
            <a:spLocks noChangeArrowheads="1"/>
          </p:cNvSpPr>
          <p:nvPr/>
        </p:nvSpPr>
        <p:spPr bwMode="auto">
          <a:xfrm>
            <a:off x="7219950" y="2284413"/>
            <a:ext cx="1828800" cy="3656012"/>
          </a:xfrm>
          <a:prstGeom prst="rect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/>
          </a:p>
          <a:p>
            <a:r>
              <a:rPr lang="en-US" sz="2800"/>
              <a:t>Distribution</a:t>
            </a:r>
          </a:p>
          <a:p>
            <a:endParaRPr lang="en-US" sz="2800"/>
          </a:p>
          <a:p>
            <a:r>
              <a:rPr lang="en-US" sz="2800"/>
              <a:t>General</a:t>
            </a:r>
          </a:p>
          <a:p>
            <a:r>
              <a:rPr lang="en-US" sz="2800"/>
              <a:t>General</a:t>
            </a:r>
          </a:p>
          <a:p>
            <a:endParaRPr lang="en-US" sz="2800"/>
          </a:p>
          <a:p>
            <a:r>
              <a:rPr lang="en-US" sz="2800"/>
              <a:t>Limited</a:t>
            </a:r>
          </a:p>
        </p:txBody>
      </p:sp>
      <p:cxnSp>
        <p:nvCxnSpPr>
          <p:cNvPr id="983056" name="AutoShape 16"/>
          <p:cNvCxnSpPr>
            <a:cxnSpLocks noChangeShapeType="1"/>
          </p:cNvCxnSpPr>
          <p:nvPr/>
        </p:nvCxnSpPr>
        <p:spPr bwMode="auto">
          <a:xfrm>
            <a:off x="90488" y="3711575"/>
            <a:ext cx="8958262" cy="0"/>
          </a:xfrm>
          <a:prstGeom prst="straightConnector1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83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8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8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50" grpId="0" animBg="1" autoUpdateAnimBg="0"/>
      <p:bldP spid="983051" grpId="0" animBg="1" autoUpdateAnimBg="0"/>
      <p:bldP spid="983052" grpId="0" animBg="1" autoUpdateAnimBg="0"/>
      <p:bldP spid="983053" grpId="0" animBg="1" autoUpdateAnimBg="0"/>
      <p:bldP spid="983054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4" name="Rectangle 4"/>
          <p:cNvSpPr>
            <a:spLocks noChangeArrowheads="1"/>
          </p:cNvSpPr>
          <p:nvPr/>
        </p:nvSpPr>
        <p:spPr bwMode="auto">
          <a:xfrm>
            <a:off x="1095375" y="2101850"/>
            <a:ext cx="6946900" cy="18288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The engagement and report should be</a:t>
            </a:r>
          </a:p>
          <a:p>
            <a:pPr algn="ctr" eaLnBrk="0" hangingPunct="0"/>
            <a:r>
              <a:rPr lang="en-US"/>
              <a:t>limited to compliance matters</a:t>
            </a:r>
            <a:r>
              <a:rPr lang="en-US">
                <a:solidFill>
                  <a:schemeClr val="bg2"/>
                </a:solidFill>
              </a:rPr>
              <a:t> </a:t>
            </a:r>
            <a:r>
              <a:rPr lang="en-US"/>
              <a:t>the</a:t>
            </a:r>
          </a:p>
          <a:p>
            <a:pPr algn="ctr" eaLnBrk="0" hangingPunct="0"/>
            <a:r>
              <a:rPr lang="en-US"/>
              <a:t>auditor is qualified to evaluate.</a:t>
            </a:r>
          </a:p>
        </p:txBody>
      </p:sp>
      <p:sp>
        <p:nvSpPr>
          <p:cNvPr id="1018885" name="Rectangle 5"/>
          <p:cNvSpPr>
            <a:spLocks noChangeArrowheads="1"/>
          </p:cNvSpPr>
          <p:nvPr/>
        </p:nvSpPr>
        <p:spPr bwMode="auto">
          <a:xfrm>
            <a:off x="1095375" y="3930650"/>
            <a:ext cx="6946900" cy="2376488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The auditor should provide a debt</a:t>
            </a:r>
          </a:p>
          <a:p>
            <a:pPr algn="ctr" eaLnBrk="0" hangingPunct="0"/>
            <a:r>
              <a:rPr lang="en-US"/>
              <a:t>compliance letter only for a client</a:t>
            </a:r>
          </a:p>
          <a:p>
            <a:pPr algn="ctr" eaLnBrk="0" hangingPunct="0"/>
            <a:r>
              <a:rPr lang="en-US"/>
              <a:t>for whom the auditor has done an</a:t>
            </a:r>
          </a:p>
          <a:p>
            <a:pPr algn="ctr" eaLnBrk="0" hangingPunct="0"/>
            <a:r>
              <a:rPr lang="en-US"/>
              <a:t>audit of the overall financial statements.</a:t>
            </a:r>
          </a:p>
        </p:txBody>
      </p:sp>
      <p:sp>
        <p:nvSpPr>
          <p:cNvPr id="1018887" name="Rectangle 7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tabLst>
                <a:tab pos="6002338" algn="l"/>
              </a:tabLst>
            </a:pPr>
            <a:r>
              <a:rPr lang="en-US"/>
              <a:t>Debt Compliance Letter</a:t>
            </a:r>
            <a:br>
              <a:rPr lang="en-US"/>
            </a:br>
            <a:r>
              <a:rPr lang="en-US"/>
              <a:t>and Similar Reports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1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8884" grpId="0" animBg="1" autoUpdateAnimBg="0"/>
      <p:bldP spid="1018885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9" name="Rectangle 1029"/>
          <p:cNvSpPr>
            <a:spLocks noChangeArrowheads="1"/>
          </p:cNvSpPr>
          <p:nvPr/>
        </p:nvSpPr>
        <p:spPr bwMode="auto">
          <a:xfrm>
            <a:off x="639763" y="3198813"/>
            <a:ext cx="7861300" cy="237648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The auditor’s opinion is in the form of a</a:t>
            </a:r>
          </a:p>
          <a:p>
            <a:pPr algn="ctr" eaLnBrk="0" hangingPunct="0"/>
            <a:r>
              <a:rPr lang="en-US" i="1">
                <a:solidFill>
                  <a:srgbClr val="FFFF00"/>
                </a:solidFill>
              </a:rPr>
              <a:t>negative assurance</a:t>
            </a:r>
            <a:r>
              <a:rPr lang="en-US" i="1"/>
              <a:t>, </a:t>
            </a:r>
            <a:r>
              <a:rPr lang="en-US"/>
              <a:t>stating that nothing came</a:t>
            </a:r>
          </a:p>
          <a:p>
            <a:pPr algn="ctr" eaLnBrk="0" hangingPunct="0"/>
            <a:r>
              <a:rPr lang="en-US"/>
              <a:t>to the auditor’s attention that would lead the</a:t>
            </a:r>
          </a:p>
          <a:p>
            <a:pPr algn="ctr" eaLnBrk="0" hangingPunct="0"/>
            <a:r>
              <a:rPr lang="en-US"/>
              <a:t>auditor to believe there was noncompliance.</a:t>
            </a:r>
          </a:p>
        </p:txBody>
      </p:sp>
      <p:sp>
        <p:nvSpPr>
          <p:cNvPr id="1019911" name="Rectangle 1031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tabLst>
                <a:tab pos="6002338" algn="l"/>
              </a:tabLst>
            </a:pPr>
            <a:r>
              <a:rPr lang="en-US"/>
              <a:t>Debt Compliance Letter</a:t>
            </a:r>
            <a:br>
              <a:rPr lang="en-US"/>
            </a:br>
            <a:r>
              <a:rPr lang="en-US"/>
              <a:t>and Similar Reports</a:t>
            </a:r>
          </a:p>
        </p:txBody>
      </p:sp>
    </p:spTree>
  </p:cSld>
  <p:clrMapOvr>
    <a:masterClrMapping/>
  </p:clrMapOvr>
  <p:transition>
    <p:wipe dir="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</p:spPr>
        <p:txBody>
          <a:bodyPr wrap="none" anchor="t"/>
          <a:lstStyle/>
          <a:p>
            <a:r>
              <a:rPr lang="en-US" b="1"/>
              <a:t>End of Chapter 24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697347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the nature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 i="1"/>
              <a:t>WebTrust</a:t>
            </a:r>
            <a:r>
              <a:rPr lang="en-US" sz="4400" b="1"/>
              <a:t> assurance services.</a:t>
            </a:r>
            <a:endParaRPr lang="en-US" sz="4400" b="1" i="1" u="sng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1" name="Text Box 3"/>
          <p:cNvSpPr txBox="1">
            <a:spLocks noChangeArrowheads="1"/>
          </p:cNvSpPr>
          <p:nvPr/>
        </p:nvSpPr>
        <p:spPr bwMode="auto">
          <a:xfrm>
            <a:off x="455613" y="2192338"/>
            <a:ext cx="8226425" cy="255905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 a </a:t>
            </a:r>
            <a:r>
              <a:rPr lang="en-US" i="1"/>
              <a:t>WebTrust </a:t>
            </a:r>
            <a:r>
              <a:rPr lang="en-US"/>
              <a:t>assurance services engagement,</a:t>
            </a:r>
          </a:p>
          <a:p>
            <a:pPr algn="ctr"/>
            <a:r>
              <a:rPr lang="en-US"/>
              <a:t>a client engages a CPA to provide reasonable</a:t>
            </a:r>
          </a:p>
          <a:p>
            <a:pPr algn="ctr"/>
            <a:r>
              <a:rPr lang="en-US"/>
              <a:t>assurance that a company’s Web site complies</a:t>
            </a:r>
          </a:p>
          <a:p>
            <a:pPr algn="ctr"/>
            <a:r>
              <a:rPr lang="en-US"/>
              <a:t>with certain </a:t>
            </a:r>
            <a:r>
              <a:rPr lang="en-US" i="1"/>
              <a:t>WebTrust </a:t>
            </a:r>
            <a:r>
              <a:rPr lang="en-US"/>
              <a:t>principles and criteria for</a:t>
            </a:r>
          </a:p>
          <a:p>
            <a:pPr algn="ctr"/>
            <a:r>
              <a:rPr lang="en-US"/>
              <a:t>one or more aspects of e-commerce activities.</a:t>
            </a:r>
            <a:endParaRPr lang="en-US" i="1"/>
          </a:p>
        </p:txBody>
      </p:sp>
      <p:pic>
        <p:nvPicPr>
          <p:cNvPr id="985092" name="Picture 4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73450" y="4933950"/>
            <a:ext cx="2193925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850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WebTrust</a:t>
            </a:r>
            <a:r>
              <a:rPr lang="en-US"/>
              <a:t> Services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8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09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07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Seven </a:t>
            </a:r>
            <a:r>
              <a:rPr lang="en-US" i="1"/>
              <a:t>WebTrust</a:t>
            </a:r>
            <a:r>
              <a:rPr lang="en-US"/>
              <a:t> Principles</a:t>
            </a:r>
          </a:p>
        </p:txBody>
      </p:sp>
      <p:sp>
        <p:nvSpPr>
          <p:cNvPr id="984073" name="Text Box 9"/>
          <p:cNvSpPr txBox="1">
            <a:spLocks noChangeArrowheads="1"/>
          </p:cNvSpPr>
          <p:nvPr/>
        </p:nvSpPr>
        <p:spPr bwMode="auto">
          <a:xfrm>
            <a:off x="365125" y="4113213"/>
            <a:ext cx="8410575" cy="13716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01638"/>
            <a:r>
              <a:rPr lang="en-US" sz="2800"/>
              <a:t>Security		Security practices to ensure that e-commerce</a:t>
            </a:r>
          </a:p>
          <a:p>
            <a:pPr defTabSz="401638"/>
            <a:r>
              <a:rPr lang="en-US" sz="2800"/>
              <a:t>				systems and data are restricted only to</a:t>
            </a:r>
          </a:p>
          <a:p>
            <a:pPr defTabSz="401638"/>
            <a:r>
              <a:rPr lang="en-US" sz="2800"/>
              <a:t>				authorized individuals.</a:t>
            </a:r>
          </a:p>
        </p:txBody>
      </p:sp>
      <p:sp>
        <p:nvSpPr>
          <p:cNvPr id="984075" name="Text Box 11"/>
          <p:cNvSpPr txBox="1">
            <a:spLocks noChangeArrowheads="1"/>
          </p:cNvSpPr>
          <p:nvPr/>
        </p:nvSpPr>
        <p:spPr bwMode="auto">
          <a:xfrm>
            <a:off x="365125" y="2284413"/>
            <a:ext cx="8410575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01638"/>
            <a:r>
              <a:rPr lang="en-US" sz="2800"/>
              <a:t>Principle	The entity discloses and maintains</a:t>
            </a:r>
          </a:p>
          <a:p>
            <a:pPr defTabSz="401638"/>
            <a:r>
              <a:rPr lang="en-US" sz="2800"/>
              <a:t>				compliance with its:</a:t>
            </a:r>
          </a:p>
        </p:txBody>
      </p:sp>
      <p:sp>
        <p:nvSpPr>
          <p:cNvPr id="984076" name="Text Box 12"/>
          <p:cNvSpPr txBox="1">
            <a:spLocks noChangeArrowheads="1"/>
          </p:cNvSpPr>
          <p:nvPr/>
        </p:nvSpPr>
        <p:spPr bwMode="auto">
          <a:xfrm>
            <a:off x="365125" y="3198813"/>
            <a:ext cx="8410575" cy="9144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01638"/>
            <a:r>
              <a:rPr lang="en-US" sz="2800"/>
              <a:t>Privacy		Privacy practices to protect a customer’s</a:t>
            </a:r>
          </a:p>
          <a:p>
            <a:pPr defTabSz="401638"/>
            <a:r>
              <a:rPr lang="en-US" sz="2800"/>
              <a:t>				personally identifiable information.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84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84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8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73" grpId="0" animBg="1" autoUpdateAnimBg="0"/>
      <p:bldP spid="984075" grpId="0" animBg="1" autoUpdateAnimBg="0"/>
      <p:bldP spid="98407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Seven </a:t>
            </a:r>
            <a:r>
              <a:rPr lang="en-US" i="1"/>
              <a:t>WebTrust</a:t>
            </a:r>
            <a:r>
              <a:rPr lang="en-US"/>
              <a:t> Principles</a:t>
            </a:r>
          </a:p>
        </p:txBody>
      </p:sp>
      <p:sp>
        <p:nvSpPr>
          <p:cNvPr id="1063939" name="Text Box 3"/>
          <p:cNvSpPr txBox="1">
            <a:spLocks noChangeArrowheads="1"/>
          </p:cNvSpPr>
          <p:nvPr/>
        </p:nvSpPr>
        <p:spPr bwMode="auto">
          <a:xfrm>
            <a:off x="365125" y="5027613"/>
            <a:ext cx="8410575" cy="13716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01638"/>
            <a:r>
              <a:rPr lang="en-US" sz="2800"/>
              <a:t>Availability	Availability practices to ensure that its</a:t>
            </a:r>
          </a:p>
          <a:p>
            <a:pPr defTabSz="401638"/>
            <a:r>
              <a:rPr lang="en-US" sz="2800"/>
              <a:t>					electronic commerce systems and data are</a:t>
            </a:r>
          </a:p>
          <a:p>
            <a:pPr defTabSz="401638"/>
            <a:r>
              <a:rPr lang="en-US" sz="2800"/>
              <a:t>					available.</a:t>
            </a:r>
          </a:p>
        </p:txBody>
      </p:sp>
      <p:sp>
        <p:nvSpPr>
          <p:cNvPr id="1063942" name="Text Box 6"/>
          <p:cNvSpPr txBox="1">
            <a:spLocks noChangeArrowheads="1"/>
          </p:cNvSpPr>
          <p:nvPr/>
        </p:nvSpPr>
        <p:spPr bwMode="auto">
          <a:xfrm>
            <a:off x="365125" y="3198813"/>
            <a:ext cx="8410575" cy="18288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01638"/>
            <a:r>
              <a:rPr lang="en-US" sz="2800"/>
              <a:t>Business		Business practices to ensure that</a:t>
            </a:r>
          </a:p>
          <a:p>
            <a:pPr defTabSz="401638"/>
            <a:r>
              <a:rPr lang="en-US" sz="2800"/>
              <a:t>practices/		e-commerce transactions are processed</a:t>
            </a:r>
          </a:p>
          <a:p>
            <a:pPr defTabSz="401638"/>
            <a:r>
              <a:rPr lang="en-US" sz="2800"/>
              <a:t>Transaction	completely, accurately, and in conformity</a:t>
            </a:r>
          </a:p>
          <a:p>
            <a:pPr defTabSz="401638"/>
            <a:r>
              <a:rPr lang="en-US" sz="2800"/>
              <a:t>integrity			with those disclosed practices.</a:t>
            </a:r>
          </a:p>
        </p:txBody>
      </p:sp>
      <p:sp>
        <p:nvSpPr>
          <p:cNvPr id="1063943" name="Text Box 7"/>
          <p:cNvSpPr txBox="1">
            <a:spLocks noChangeArrowheads="1"/>
          </p:cNvSpPr>
          <p:nvPr/>
        </p:nvSpPr>
        <p:spPr bwMode="auto">
          <a:xfrm>
            <a:off x="365125" y="2284413"/>
            <a:ext cx="8410575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01638"/>
            <a:r>
              <a:rPr lang="en-US" sz="2800"/>
              <a:t>Principle		The entity discloses and maintains</a:t>
            </a:r>
          </a:p>
          <a:p>
            <a:pPr defTabSz="401638"/>
            <a:r>
              <a:rPr lang="en-US" sz="2800"/>
              <a:t>					compliance with its: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63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393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Seven </a:t>
            </a:r>
            <a:r>
              <a:rPr lang="en-US" i="1"/>
              <a:t>WebTrust</a:t>
            </a:r>
            <a:r>
              <a:rPr lang="en-US"/>
              <a:t> Principles</a:t>
            </a:r>
          </a:p>
        </p:txBody>
      </p:sp>
      <p:sp>
        <p:nvSpPr>
          <p:cNvPr id="1064963" name="Text Box 3"/>
          <p:cNvSpPr txBox="1">
            <a:spLocks noChangeArrowheads="1"/>
          </p:cNvSpPr>
          <p:nvPr/>
        </p:nvSpPr>
        <p:spPr bwMode="auto">
          <a:xfrm>
            <a:off x="365125" y="3198813"/>
            <a:ext cx="8410575" cy="22860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01638"/>
            <a:r>
              <a:rPr lang="en-US" sz="2800"/>
              <a:t>Confidentiality	Confidentiality practices to ensure that</a:t>
            </a:r>
          </a:p>
          <a:p>
            <a:pPr defTabSz="401638"/>
            <a:r>
              <a:rPr lang="en-US" sz="2800"/>
              <a:t>						information obtained through e-mail</a:t>
            </a:r>
          </a:p>
          <a:p>
            <a:pPr defTabSz="401638"/>
            <a:r>
              <a:rPr lang="en-US" sz="2800"/>
              <a:t>						commerce activities that is designated</a:t>
            </a:r>
          </a:p>
          <a:p>
            <a:pPr defTabSz="401638"/>
            <a:r>
              <a:rPr lang="en-US" sz="2800"/>
              <a:t>						as confidential is restricted to authorized</a:t>
            </a:r>
          </a:p>
          <a:p>
            <a:pPr defTabSz="401638"/>
            <a:r>
              <a:rPr lang="en-US" sz="2800"/>
              <a:t>						individuals or entities.</a:t>
            </a:r>
          </a:p>
        </p:txBody>
      </p:sp>
      <p:sp>
        <p:nvSpPr>
          <p:cNvPr id="1064965" name="Text Box 5"/>
          <p:cNvSpPr txBox="1">
            <a:spLocks noChangeArrowheads="1"/>
          </p:cNvSpPr>
          <p:nvPr/>
        </p:nvSpPr>
        <p:spPr bwMode="auto">
          <a:xfrm>
            <a:off x="365125" y="2284413"/>
            <a:ext cx="8410575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01638"/>
            <a:r>
              <a:rPr lang="en-US" sz="2800"/>
              <a:t>Principle			The entity discloses and maintains</a:t>
            </a:r>
          </a:p>
          <a:p>
            <a:pPr defTabSz="401638"/>
            <a:r>
              <a:rPr lang="en-US" sz="2800"/>
              <a:t>						compliance with its: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3897</TotalTime>
  <Words>1046</Words>
  <Application>Microsoft PowerPoint</Application>
  <PresentationFormat>On-screen Show (4:3)</PresentationFormat>
  <Paragraphs>296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Times New Roman</vt:lpstr>
      <vt:lpstr>Tahoma</vt:lpstr>
      <vt:lpstr>Wingdings</vt:lpstr>
      <vt:lpstr>Marlett</vt:lpstr>
      <vt:lpstr>Blends</vt:lpstr>
      <vt:lpstr>Microsoft ClipArt Gallery</vt:lpstr>
      <vt:lpstr>Other Assurance Services</vt:lpstr>
      <vt:lpstr>Learning Objective 1</vt:lpstr>
      <vt:lpstr>Attestation Engagements</vt:lpstr>
      <vt:lpstr>Types of Engagements and Related Reports</vt:lpstr>
      <vt:lpstr>Learning Objective 2</vt:lpstr>
      <vt:lpstr>WebTrust Services</vt:lpstr>
      <vt:lpstr>Seven WebTrust Principles</vt:lpstr>
      <vt:lpstr>Seven WebTrust Principles</vt:lpstr>
      <vt:lpstr>Seven WebTrust Principles</vt:lpstr>
      <vt:lpstr>Seven WebTrust Principles</vt:lpstr>
      <vt:lpstr>Learning Objective 3</vt:lpstr>
      <vt:lpstr>SysTrust Services</vt:lpstr>
      <vt:lpstr>Four SysTrust Principles</vt:lpstr>
      <vt:lpstr>Learning Objective 4</vt:lpstr>
      <vt:lpstr>Prospective Financial Statements</vt:lpstr>
      <vt:lpstr>Learning Objective 5</vt:lpstr>
      <vt:lpstr>Reporting on Internal Control</vt:lpstr>
      <vt:lpstr>Learning Objective 6</vt:lpstr>
      <vt:lpstr>Agreed-Upon Procedures Engagements</vt:lpstr>
      <vt:lpstr>Learning Objective 7</vt:lpstr>
      <vt:lpstr>Review and Compilation Services</vt:lpstr>
      <vt:lpstr>Relationship between Evidence Accumulation and Assurance Attained</vt:lpstr>
      <vt:lpstr>Review Services</vt:lpstr>
      <vt:lpstr>Procedures Suggested for Reviews</vt:lpstr>
      <vt:lpstr>Make Inquires of Management</vt:lpstr>
      <vt:lpstr>Form of Report</vt:lpstr>
      <vt:lpstr>Form of Report</vt:lpstr>
      <vt:lpstr>Failure to Follow GAAP</vt:lpstr>
      <vt:lpstr>Requirements for Compilation</vt:lpstr>
      <vt:lpstr>Requirements for Compilation</vt:lpstr>
      <vt:lpstr>Compilation Form of Report</vt:lpstr>
      <vt:lpstr>Learning Objective 8</vt:lpstr>
      <vt:lpstr>Interim Financial Information for Public Companies</vt:lpstr>
      <vt:lpstr>Interim Financial Information for Public Companies</vt:lpstr>
      <vt:lpstr>Learning Objective 9</vt:lpstr>
      <vt:lpstr>Other Comprehensive Bases of Accounting</vt:lpstr>
      <vt:lpstr>Specified Elements, Accounts, or Items</vt:lpstr>
      <vt:lpstr>Specified Elements, Accounts, or Items</vt:lpstr>
      <vt:lpstr>Specified Elements, Accounts, or Items</vt:lpstr>
      <vt:lpstr>Debt Compliance Letter and Similar Reports</vt:lpstr>
      <vt:lpstr>Debt Compliance Letter and Similar Reports</vt:lpstr>
      <vt:lpstr>End of Chapter 24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Assurance Services</dc:title>
  <dc:subject>Auditing and Assurance Services 9/e</dc:subject>
  <dc:creator>Olga Quintana</dc:creator>
  <cp:lastModifiedBy>Subur Harahap</cp:lastModifiedBy>
  <cp:revision>196</cp:revision>
  <cp:lastPrinted>2000-01-04T21:14:28Z</cp:lastPrinted>
  <dcterms:created xsi:type="dcterms:W3CDTF">1999-11-19T19:43:43Z</dcterms:created>
  <dcterms:modified xsi:type="dcterms:W3CDTF">2014-05-16T08:46:13Z</dcterms:modified>
</cp:coreProperties>
</file>