
<file path=[Content_Types].xml><?xml version="1.0" encoding="utf-8"?>
<Types xmlns="http://schemas.openxmlformats.org/package/2006/content-types">
  <Override PartName="/ppt/slides/slide47.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120.xml" ContentType="application/vnd.openxmlformats-officedocument.presentationml.slide+xml"/>
  <Override PartName="/ppt/slides/slide218.xml" ContentType="application/vnd.openxmlformats-officedocument.presentationml.slide+xml"/>
  <Override PartName="/ppt/notesSlides/notesSlide38.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slides/slide237.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slides/slide191.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80.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s/slide209.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slides/slide2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41.xml" ContentType="application/vnd.openxmlformats-officedocument.presentationml.slide+xml"/>
  <Override PartName="/ppt/slides/slide223.xml" ContentType="application/vnd.openxmlformats-officedocument.presentationml.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90.xml" ContentType="application/vnd.openxmlformats-officedocument.presentationml.notesSlide+xml"/>
  <Override PartName="/ppt/slides/slide30.xml" ContentType="application/vnd.openxmlformats-officedocument.presentationml.slide+xml"/>
  <Override PartName="/ppt/slides/slide149.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notesSlides/notesSlide32.xml" ContentType="application/vnd.openxmlformats-officedocument.presentationml.notesSlide+xml"/>
  <Override PartName="/ppt/slides/slide138.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slides/slide127.xml" ContentType="application/vnd.openxmlformats-officedocument.presentationml.slide+xml"/>
  <Override PartName="/ppt/slides/slide174.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116.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s/slide57.xml" ContentType="application/vnd.openxmlformats-officedocument.presentationml.slide+xml"/>
  <Override PartName="/ppt/slides/slide105.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239.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46.xml" ContentType="application/vnd.openxmlformats-officedocument.presentationml.slide+xml"/>
  <Override PartName="/ppt/slides/slide93.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notesSlides/notesSlide48.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notesSlides/notesSlide37.xml" ContentType="application/vnd.openxmlformats-officedocument.presentationml.notesSlide+xml"/>
  <Override PartName="/ppt/notesSlides/notesSlide84.xml" ContentType="application/vnd.openxmlformats-officedocument.presentationml.notesSlide+xml"/>
  <Override PartName="/ppt/slides/slide13.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168.xml" ContentType="application/vnd.openxmlformats-officedocument.presentationml.slide+xml"/>
  <Override PartName="/ppt/slides/slide179.xml" ContentType="application/vnd.openxmlformats-officedocument.presentationml.slide+xml"/>
  <Override PartName="/ppt/slides/slide231.xml" ContentType="application/vnd.openxmlformats-officedocument.presentationml.slide+xml"/>
  <Override PartName="/ppt/slideLayouts/slideLayout12.xml" ContentType="application/vnd.openxmlformats-officedocument.presentationml.slideLayout+xml"/>
  <Override PartName="/ppt/notesSlides/notesSlide51.xml" ContentType="application/vnd.openxmlformats-officedocument.presentationml.notesSlide+xml"/>
  <Override PartName="/ppt/slides/slide157.xml" ContentType="application/vnd.openxmlformats-officedocument.presentationml.slide+xml"/>
  <Override PartName="/ppt/slides/slide220.xml" ContentType="application/vnd.openxmlformats-officedocument.presentationml.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46.xml" ContentType="application/vnd.openxmlformats-officedocument.presentationml.slide+xml"/>
  <Override PartName="/ppt/slides/slide193.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7.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slides/slide214.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slides/slide176.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Default Extension="bin" ContentType="application/vnd.openxmlformats-officedocument.oleObject"/>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slides/slide233.xml" ContentType="application/vnd.openxmlformats-officedocument.presentationml.slide+xml"/>
  <Override PartName="/ppt/slideLayouts/slideLayout14.xml" ContentType="application/vnd.openxmlformats-officedocument.presentationml.slideLayout+xml"/>
  <Override PartName="/ppt/notesSlides/notesSlide53.xml" ContentType="application/vnd.openxmlformats-officedocument.presentationml.notes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notesSlides/notesSlide42.xml" ContentType="application/vnd.openxmlformats-officedocument.presentationml.notes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notesSlides/notesSlide8.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s/slide238.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slides/slide227.xml" ContentType="application/vnd.openxmlformats-officedocument.presentationml.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slides/slide216.xml" ContentType="application/vnd.openxmlformats-officedocument.presentationml.slide+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41.xml" ContentType="application/vnd.openxmlformats-officedocument.presentationml.slide+xml"/>
  <Override PartName="/ppt/notesSlides/notesSlide25.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178.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61.xml" ContentType="application/vnd.openxmlformats-officedocument.presentationml.notesSlide+xml"/>
  <Override PartName="/ppt/slides/slide167.xml" ContentType="application/vnd.openxmlformats-officedocument.presentationml.slide+xml"/>
  <Override PartName="/ppt/commentAuthors.xml" ContentType="application/vnd.openxmlformats-officedocument.presentationml.commentAuthors+xml"/>
  <Override PartName="/ppt/notesSlides/notesSlide50.xml" ContentType="application/vnd.openxmlformats-officedocument.presentationml.notesSlide+xml"/>
  <Override PartName="/ppt/slides/slide109.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92.xml" ContentType="application/vnd.openxmlformats-officedocument.presentationml.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97.xml" ContentType="application/vnd.openxmlformats-officedocument.presentationml.slide+xml"/>
  <Override PartName="/ppt/slides/slide134.xml" ContentType="application/vnd.openxmlformats-officedocument.presentationml.slide+xml"/>
  <Override PartName="/ppt/slides/slide181.xml" ContentType="application/vnd.openxmlformats-officedocument.presentationml.slide+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23.xml" ContentType="application/vnd.openxmlformats-officedocument.presentationml.slide+xml"/>
  <Override PartName="/ppt/slides/slide170.xml" ContentType="application/vnd.openxmlformats-officedocument.presentationml.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64.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122.xml" ContentType="application/vnd.openxmlformats-officedocument.presentationml.notesSlide+xml"/>
  <Override PartName="/ppt/slides/slide53.xml" ContentType="application/vnd.openxmlformats-officedocument.presentationml.slide+xml"/>
  <Override PartName="/ppt/slides/slide235.xml" ContentType="application/vnd.openxmlformats-officedocument.presentationml.slide+xml"/>
  <Override PartName="/ppt/notesSlides/notesSlide55.xml" ContentType="application/vnd.openxmlformats-officedocument.presentationml.notesSlide+xml"/>
  <Default Extension="jpeg" ContentType="image/jpeg"/>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31.xml" ContentType="application/vnd.openxmlformats-officedocument.presentationml.slide+xml"/>
  <Override PartName="/ppt/slides/slide42.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notesSlides/notesSlide44.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slides/slide186.xml" ContentType="application/vnd.openxmlformats-officedocument.presentationml.slide+xml"/>
  <Override PartName="/ppt/notesSlides/notesSlide11.xml" ContentType="application/vnd.openxmlformats-officedocument.presentationml.notesSlide+xml"/>
  <Override PartName="/ppt/slides/slide117.xml" ContentType="application/vnd.openxmlformats-officedocument.presentationml.slide+xml"/>
  <Override PartName="/ppt/slides/slide128.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106.xml" ContentType="application/vnd.openxmlformats-officedocument.presentationml.slide+xml"/>
  <Override PartName="/ppt/slides/slide153.xml" ContentType="application/vnd.openxmlformats-officedocument.presentationml.slide+xml"/>
  <Override PartName="/ppt/notesSlides/notesSlide116.xml" ContentType="application/vnd.openxmlformats-officedocument.presentationml.notesSlide+xml"/>
  <Override PartName="/ppt/slides/slide58.xml" ContentType="application/vnd.openxmlformats-officedocument.presentationml.slide+xml"/>
  <Override PartName="/ppt/slides/slide229.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31.xml" ContentType="application/vnd.openxmlformats-officedocument.presentationml.slide+xml"/>
  <Override PartName="/ppt/notesSlides/notesSlide49.xml" ContentType="application/vnd.openxmlformats-officedocument.presentationml.notesSlide+xml"/>
  <Override PartName="/ppt/notesSlides/notesSlide9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3"/>
  </p:notesMasterIdLst>
  <p:sldIdLst>
    <p:sldId id="256" r:id="rId2"/>
    <p:sldId id="425" r:id="rId3"/>
    <p:sldId id="596" r:id="rId4"/>
    <p:sldId id="597" r:id="rId5"/>
    <p:sldId id="598" r:id="rId6"/>
    <p:sldId id="599" r:id="rId7"/>
    <p:sldId id="257" r:id="rId8"/>
    <p:sldId id="258" r:id="rId9"/>
    <p:sldId id="259" r:id="rId10"/>
    <p:sldId id="434" r:id="rId11"/>
    <p:sldId id="560" r:id="rId12"/>
    <p:sldId id="562" r:id="rId13"/>
    <p:sldId id="563" r:id="rId14"/>
    <p:sldId id="564" r:id="rId15"/>
    <p:sldId id="565" r:id="rId16"/>
    <p:sldId id="566" r:id="rId17"/>
    <p:sldId id="567" r:id="rId18"/>
    <p:sldId id="561" r:id="rId19"/>
    <p:sldId id="435" r:id="rId20"/>
    <p:sldId id="436" r:id="rId21"/>
    <p:sldId id="437" r:id="rId22"/>
    <p:sldId id="438" r:id="rId23"/>
    <p:sldId id="439" r:id="rId24"/>
    <p:sldId id="440" r:id="rId25"/>
    <p:sldId id="441" r:id="rId26"/>
    <p:sldId id="442" r:id="rId27"/>
    <p:sldId id="443" r:id="rId28"/>
    <p:sldId id="444" r:id="rId29"/>
    <p:sldId id="445" r:id="rId30"/>
    <p:sldId id="446" r:id="rId31"/>
    <p:sldId id="448" r:id="rId32"/>
    <p:sldId id="447" r:id="rId33"/>
    <p:sldId id="449" r:id="rId34"/>
    <p:sldId id="450" r:id="rId35"/>
    <p:sldId id="600" r:id="rId36"/>
    <p:sldId id="451" r:id="rId37"/>
    <p:sldId id="452" r:id="rId38"/>
    <p:sldId id="454" r:id="rId39"/>
    <p:sldId id="455" r:id="rId40"/>
    <p:sldId id="456" r:id="rId41"/>
    <p:sldId id="459" r:id="rId42"/>
    <p:sldId id="460" r:id="rId43"/>
    <p:sldId id="461" r:id="rId44"/>
    <p:sldId id="453" r:id="rId45"/>
    <p:sldId id="457" r:id="rId46"/>
    <p:sldId id="462" r:id="rId47"/>
    <p:sldId id="317" r:id="rId48"/>
    <p:sldId id="318" r:id="rId49"/>
    <p:sldId id="339" r:id="rId50"/>
    <p:sldId id="319" r:id="rId51"/>
    <p:sldId id="320" r:id="rId52"/>
    <p:sldId id="321" r:id="rId53"/>
    <p:sldId id="323" r:id="rId54"/>
    <p:sldId id="324" r:id="rId55"/>
    <p:sldId id="340" r:id="rId56"/>
    <p:sldId id="325" r:id="rId57"/>
    <p:sldId id="326" r:id="rId58"/>
    <p:sldId id="327" r:id="rId59"/>
    <p:sldId id="328" r:id="rId60"/>
    <p:sldId id="329" r:id="rId61"/>
    <p:sldId id="330" r:id="rId62"/>
    <p:sldId id="331" r:id="rId63"/>
    <p:sldId id="341" r:id="rId64"/>
    <p:sldId id="332" r:id="rId65"/>
    <p:sldId id="333" r:id="rId66"/>
    <p:sldId id="335" r:id="rId67"/>
    <p:sldId id="336" r:id="rId68"/>
    <p:sldId id="337" r:id="rId69"/>
    <p:sldId id="342" r:id="rId70"/>
    <p:sldId id="463" r:id="rId71"/>
    <p:sldId id="464" r:id="rId72"/>
    <p:sldId id="465" r:id="rId73"/>
    <p:sldId id="466" r:id="rId74"/>
    <p:sldId id="467" r:id="rId75"/>
    <p:sldId id="468" r:id="rId76"/>
    <p:sldId id="469" r:id="rId77"/>
    <p:sldId id="470" r:id="rId78"/>
    <p:sldId id="471" r:id="rId79"/>
    <p:sldId id="472" r:id="rId80"/>
    <p:sldId id="473" r:id="rId81"/>
    <p:sldId id="474" r:id="rId82"/>
    <p:sldId id="475" r:id="rId83"/>
    <p:sldId id="476" r:id="rId84"/>
    <p:sldId id="344" r:id="rId85"/>
    <p:sldId id="478" r:id="rId86"/>
    <p:sldId id="479" r:id="rId87"/>
    <p:sldId id="480" r:id="rId88"/>
    <p:sldId id="497" r:id="rId89"/>
    <p:sldId id="483" r:id="rId90"/>
    <p:sldId id="498" r:id="rId91"/>
    <p:sldId id="486" r:id="rId92"/>
    <p:sldId id="487" r:id="rId93"/>
    <p:sldId id="488" r:id="rId94"/>
    <p:sldId id="489" r:id="rId95"/>
    <p:sldId id="490" r:id="rId96"/>
    <p:sldId id="491" r:id="rId97"/>
    <p:sldId id="492" r:id="rId98"/>
    <p:sldId id="493" r:id="rId99"/>
    <p:sldId id="494" r:id="rId100"/>
    <p:sldId id="495" r:id="rId101"/>
    <p:sldId id="496" r:id="rId102"/>
    <p:sldId id="499" r:id="rId103"/>
    <p:sldId id="500" r:id="rId104"/>
    <p:sldId id="502" r:id="rId105"/>
    <p:sldId id="503" r:id="rId106"/>
    <p:sldId id="504" r:id="rId107"/>
    <p:sldId id="505" r:id="rId108"/>
    <p:sldId id="506" r:id="rId109"/>
    <p:sldId id="507" r:id="rId110"/>
    <p:sldId id="601" r:id="rId111"/>
    <p:sldId id="508" r:id="rId112"/>
    <p:sldId id="420" r:id="rId113"/>
    <p:sldId id="424" r:id="rId114"/>
    <p:sldId id="602" r:id="rId115"/>
    <p:sldId id="603" r:id="rId116"/>
    <p:sldId id="604" r:id="rId117"/>
    <p:sldId id="605" r:id="rId118"/>
    <p:sldId id="606" r:id="rId119"/>
    <p:sldId id="607" r:id="rId120"/>
    <p:sldId id="608" r:id="rId121"/>
    <p:sldId id="609" r:id="rId122"/>
    <p:sldId id="610" r:id="rId123"/>
    <p:sldId id="611" r:id="rId124"/>
    <p:sldId id="612" r:id="rId125"/>
    <p:sldId id="613" r:id="rId126"/>
    <p:sldId id="614" r:id="rId127"/>
    <p:sldId id="615" r:id="rId128"/>
    <p:sldId id="616" r:id="rId129"/>
    <p:sldId id="617" r:id="rId130"/>
    <p:sldId id="618" r:id="rId131"/>
    <p:sldId id="619" r:id="rId132"/>
    <p:sldId id="620" r:id="rId133"/>
    <p:sldId id="621" r:id="rId134"/>
    <p:sldId id="622" r:id="rId135"/>
    <p:sldId id="623" r:id="rId136"/>
    <p:sldId id="624" r:id="rId137"/>
    <p:sldId id="625" r:id="rId138"/>
    <p:sldId id="626" r:id="rId139"/>
    <p:sldId id="627" r:id="rId140"/>
    <p:sldId id="628" r:id="rId141"/>
    <p:sldId id="629" r:id="rId142"/>
    <p:sldId id="649" r:id="rId143"/>
    <p:sldId id="630" r:id="rId144"/>
    <p:sldId id="631" r:id="rId145"/>
    <p:sldId id="632" r:id="rId146"/>
    <p:sldId id="633" r:id="rId147"/>
    <p:sldId id="634" r:id="rId148"/>
    <p:sldId id="635" r:id="rId149"/>
    <p:sldId id="636" r:id="rId150"/>
    <p:sldId id="637" r:id="rId151"/>
    <p:sldId id="638" r:id="rId152"/>
    <p:sldId id="639" r:id="rId153"/>
    <p:sldId id="640" r:id="rId154"/>
    <p:sldId id="641" r:id="rId155"/>
    <p:sldId id="642" r:id="rId156"/>
    <p:sldId id="643" r:id="rId157"/>
    <p:sldId id="644" r:id="rId158"/>
    <p:sldId id="645" r:id="rId159"/>
    <p:sldId id="646" r:id="rId160"/>
    <p:sldId id="647" r:id="rId161"/>
    <p:sldId id="648" r:id="rId162"/>
    <p:sldId id="523" r:id="rId163"/>
    <p:sldId id="524" r:id="rId164"/>
    <p:sldId id="525" r:id="rId165"/>
    <p:sldId id="526" r:id="rId166"/>
    <p:sldId id="527" r:id="rId167"/>
    <p:sldId id="528" r:id="rId168"/>
    <p:sldId id="557" r:id="rId169"/>
    <p:sldId id="558" r:id="rId170"/>
    <p:sldId id="559" r:id="rId171"/>
    <p:sldId id="538" r:id="rId172"/>
    <p:sldId id="539" r:id="rId173"/>
    <p:sldId id="540" r:id="rId174"/>
    <p:sldId id="541" r:id="rId175"/>
    <p:sldId id="542" r:id="rId176"/>
    <p:sldId id="552" r:id="rId177"/>
    <p:sldId id="553" r:id="rId178"/>
    <p:sldId id="543" r:id="rId179"/>
    <p:sldId id="544" r:id="rId180"/>
    <p:sldId id="545" r:id="rId181"/>
    <p:sldId id="546" r:id="rId182"/>
    <p:sldId id="547" r:id="rId183"/>
    <p:sldId id="548" r:id="rId184"/>
    <p:sldId id="549" r:id="rId185"/>
    <p:sldId id="550" r:id="rId186"/>
    <p:sldId id="551" r:id="rId187"/>
    <p:sldId id="568" r:id="rId188"/>
    <p:sldId id="569" r:id="rId189"/>
    <p:sldId id="570" r:id="rId190"/>
    <p:sldId id="571" r:id="rId191"/>
    <p:sldId id="572" r:id="rId192"/>
    <p:sldId id="573" r:id="rId193"/>
    <p:sldId id="574" r:id="rId194"/>
    <p:sldId id="575" r:id="rId195"/>
    <p:sldId id="576" r:id="rId196"/>
    <p:sldId id="577" r:id="rId197"/>
    <p:sldId id="578" r:id="rId198"/>
    <p:sldId id="579" r:id="rId199"/>
    <p:sldId id="580" r:id="rId200"/>
    <p:sldId id="581" r:id="rId201"/>
    <p:sldId id="582" r:id="rId202"/>
    <p:sldId id="583" r:id="rId203"/>
    <p:sldId id="584" r:id="rId204"/>
    <p:sldId id="585" r:id="rId205"/>
    <p:sldId id="586" r:id="rId206"/>
    <p:sldId id="587" r:id="rId207"/>
    <p:sldId id="588" r:id="rId208"/>
    <p:sldId id="589" r:id="rId209"/>
    <p:sldId id="590" r:id="rId210"/>
    <p:sldId id="591" r:id="rId211"/>
    <p:sldId id="592" r:id="rId212"/>
    <p:sldId id="593" r:id="rId213"/>
    <p:sldId id="594" r:id="rId214"/>
    <p:sldId id="315" r:id="rId215"/>
    <p:sldId id="415" r:id="rId216"/>
    <p:sldId id="389" r:id="rId217"/>
    <p:sldId id="390" r:id="rId218"/>
    <p:sldId id="391" r:id="rId219"/>
    <p:sldId id="392" r:id="rId220"/>
    <p:sldId id="393" r:id="rId221"/>
    <p:sldId id="394" r:id="rId222"/>
    <p:sldId id="395" r:id="rId223"/>
    <p:sldId id="396" r:id="rId224"/>
    <p:sldId id="397" r:id="rId225"/>
    <p:sldId id="398" r:id="rId226"/>
    <p:sldId id="399" r:id="rId227"/>
    <p:sldId id="400" r:id="rId228"/>
    <p:sldId id="401" r:id="rId229"/>
    <p:sldId id="402" r:id="rId230"/>
    <p:sldId id="403" r:id="rId231"/>
    <p:sldId id="404" r:id="rId232"/>
    <p:sldId id="405" r:id="rId233"/>
    <p:sldId id="406" r:id="rId234"/>
    <p:sldId id="407" r:id="rId235"/>
    <p:sldId id="408" r:id="rId236"/>
    <p:sldId id="409" r:id="rId237"/>
    <p:sldId id="410" r:id="rId238"/>
    <p:sldId id="411" r:id="rId239"/>
    <p:sldId id="412" r:id="rId240"/>
    <p:sldId id="413" r:id="rId241"/>
    <p:sldId id="414" r:id="rId242"/>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新細明體" pitchFamily="18" charset="-120"/>
        <a:cs typeface="+mn-cs"/>
      </a:defRPr>
    </a:lvl1pPr>
    <a:lvl2pPr marL="457200" algn="l" rtl="0" fontAlgn="base">
      <a:spcBef>
        <a:spcPct val="0"/>
      </a:spcBef>
      <a:spcAft>
        <a:spcPct val="0"/>
      </a:spcAft>
      <a:defRPr kumimoji="1" sz="2400" kern="1200">
        <a:solidFill>
          <a:schemeClr val="tx1"/>
        </a:solidFill>
        <a:latin typeface="Times New Roman" pitchFamily="18" charset="0"/>
        <a:ea typeface="新細明體" pitchFamily="18" charset="-120"/>
        <a:cs typeface="+mn-cs"/>
      </a:defRPr>
    </a:lvl2pPr>
    <a:lvl3pPr marL="914400" algn="l" rtl="0" fontAlgn="base">
      <a:spcBef>
        <a:spcPct val="0"/>
      </a:spcBef>
      <a:spcAft>
        <a:spcPct val="0"/>
      </a:spcAft>
      <a:defRPr kumimoji="1" sz="2400" kern="1200">
        <a:solidFill>
          <a:schemeClr val="tx1"/>
        </a:solidFill>
        <a:latin typeface="Times New Roman" pitchFamily="18" charset="0"/>
        <a:ea typeface="新細明體" pitchFamily="18" charset="-120"/>
        <a:cs typeface="+mn-cs"/>
      </a:defRPr>
    </a:lvl3pPr>
    <a:lvl4pPr marL="1371600" algn="l" rtl="0" fontAlgn="base">
      <a:spcBef>
        <a:spcPct val="0"/>
      </a:spcBef>
      <a:spcAft>
        <a:spcPct val="0"/>
      </a:spcAft>
      <a:defRPr kumimoji="1" sz="2400" kern="1200">
        <a:solidFill>
          <a:schemeClr val="tx1"/>
        </a:solidFill>
        <a:latin typeface="Times New Roman" pitchFamily="18" charset="0"/>
        <a:ea typeface="新細明體" pitchFamily="18" charset="-120"/>
        <a:cs typeface="+mn-cs"/>
      </a:defRPr>
    </a:lvl4pPr>
    <a:lvl5pPr marL="1828800" algn="l" rtl="0" fontAlgn="base">
      <a:spcBef>
        <a:spcPct val="0"/>
      </a:spcBef>
      <a:spcAft>
        <a:spcPct val="0"/>
      </a:spcAft>
      <a:defRPr kumimoji="1" sz="24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kumimoji="1" sz="2400" kern="1200">
        <a:solidFill>
          <a:schemeClr val="tx1"/>
        </a:solidFill>
        <a:latin typeface="Times New Roman" pitchFamily="18" charset="0"/>
        <a:ea typeface="新細明體" pitchFamily="18" charset="-120"/>
        <a:cs typeface="+mn-cs"/>
      </a:defRPr>
    </a:lvl6pPr>
    <a:lvl7pPr marL="2743200" algn="l" defTabSz="914400" rtl="0" eaLnBrk="1" latinLnBrk="0" hangingPunct="1">
      <a:defRPr kumimoji="1" sz="2400" kern="1200">
        <a:solidFill>
          <a:schemeClr val="tx1"/>
        </a:solidFill>
        <a:latin typeface="Times New Roman" pitchFamily="18" charset="0"/>
        <a:ea typeface="新細明體" pitchFamily="18" charset="-120"/>
        <a:cs typeface="+mn-cs"/>
      </a:defRPr>
    </a:lvl7pPr>
    <a:lvl8pPr marL="3200400" algn="l" defTabSz="914400" rtl="0" eaLnBrk="1" latinLnBrk="0" hangingPunct="1">
      <a:defRPr kumimoji="1" sz="2400" kern="1200">
        <a:solidFill>
          <a:schemeClr val="tx1"/>
        </a:solidFill>
        <a:latin typeface="Times New Roman" pitchFamily="18" charset="0"/>
        <a:ea typeface="新細明體" pitchFamily="18" charset="-120"/>
        <a:cs typeface="+mn-cs"/>
      </a:defRPr>
    </a:lvl8pPr>
    <a:lvl9pPr marL="3657600" algn="l" defTabSz="914400" rtl="0" eaLnBrk="1" latinLnBrk="0" hangingPunct="1">
      <a:defRPr kumimoji="1" sz="2400" kern="1200">
        <a:solidFill>
          <a:schemeClr val="tx1"/>
        </a:solidFill>
        <a:latin typeface="Times New Roman" pitchFamily="18" charset="0"/>
        <a:ea typeface="新細明體" pitchFamily="18" charset="-12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F0000"/>
    <a:srgbClr val="FF0066"/>
    <a:srgbClr val="FF9933"/>
    <a:srgbClr val="FFFF66"/>
    <a:srgbClr val="FF99FF"/>
    <a:srgbClr val="33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6130" autoAdjust="0"/>
    <p:restoredTop sz="91039" autoAdjust="0"/>
  </p:normalViewPr>
  <p:slideViewPr>
    <p:cSldViewPr>
      <p:cViewPr varScale="1">
        <p:scale>
          <a:sx n="79" d="100"/>
          <a:sy n="79" d="100"/>
        </p:scale>
        <p:origin x="-147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536"/>
    </p:cViewPr>
  </p:sorterViewPr>
  <p:gridSpacing cx="73736200" cy="7373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slide" Target="slides/slide237.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commentAuthors" Target="commentAuthor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presProps" Target="presProp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1638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1638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846BAF8-6952-4718-A61F-B583EF81AA4B}"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214.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21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220.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231.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232.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2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C78CCD-4197-4C97-957C-6662FDE4F52C}" type="slidenum">
              <a:rPr lang="zh-TW" altLang="en-US"/>
              <a:pPr/>
              <a:t>3</a:t>
            </a:fld>
            <a:endParaRPr lang="en-US" altLang="zh-TW"/>
          </a:p>
        </p:txBody>
      </p:sp>
      <p:sp>
        <p:nvSpPr>
          <p:cNvPr id="556034" name="Rectangle 2"/>
          <p:cNvSpPr>
            <a:spLocks noChangeArrowheads="1" noTextEdit="1"/>
          </p:cNvSpPr>
          <p:nvPr>
            <p:ph type="sldImg"/>
          </p:nvPr>
        </p:nvSpPr>
        <p:spPr>
          <a:ln/>
        </p:spPr>
      </p:sp>
      <p:sp>
        <p:nvSpPr>
          <p:cNvPr id="556035" name="Rectangle 3"/>
          <p:cNvSpPr>
            <a:spLocks noGrp="1" noChangeArrowheads="1"/>
          </p:cNvSpPr>
          <p:nvPr>
            <p:ph type="body" idx="1"/>
          </p:nvPr>
        </p:nvSpPr>
        <p:spPr/>
        <p:txBody>
          <a:bodyPr/>
          <a:lstStyle/>
          <a:p>
            <a:r>
              <a:rPr lang="en-US" altLang="zh-TW"/>
              <a:t>Accounting: accountability</a:t>
            </a:r>
          </a:p>
          <a:p>
            <a:r>
              <a:rPr lang="en-US" altLang="zh-TW"/>
              <a:t>Adjustment: yet to realized gain or loss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C46A20-3896-41E9-B214-271F0E5C3562}" type="slidenum">
              <a:rPr lang="zh-TW" altLang="en-US"/>
              <a:pPr/>
              <a:t>13</a:t>
            </a:fld>
            <a:endParaRPr lang="en-US" altLang="zh-TW"/>
          </a:p>
        </p:txBody>
      </p:sp>
      <p:sp>
        <p:nvSpPr>
          <p:cNvPr id="496642" name="Rectangle 2"/>
          <p:cNvSpPr>
            <a:spLocks noChangeArrowheads="1" noTextEdit="1"/>
          </p:cNvSpPr>
          <p:nvPr>
            <p:ph type="sldImg"/>
          </p:nvPr>
        </p:nvSpPr>
        <p:spPr>
          <a:ln/>
        </p:spPr>
      </p:sp>
      <p:sp>
        <p:nvSpPr>
          <p:cNvPr id="496643" name="Rectangle 3"/>
          <p:cNvSpPr>
            <a:spLocks noGrp="1" noChangeArrowheads="1"/>
          </p:cNvSpPr>
          <p:nvPr>
            <p:ph type="body" idx="1"/>
          </p:nvPr>
        </p:nvSpPr>
        <p:spPr/>
        <p:txBody>
          <a:bodyPr/>
          <a:lstStyle/>
          <a:p>
            <a:r>
              <a:rPr lang="en-US" altLang="zh-TW"/>
              <a:t>Jensen, M., and W. Meckling, “Theory of the Firm: Managerial Behavior, Agency Costs, and Ownership Structure,” Journal of Financial Economics (October 1976), pp. 305-360.</a:t>
            </a: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A912-0366-4CF4-9579-532D5E31589E}" type="slidenum">
              <a:rPr lang="zh-TW" altLang="en-US"/>
              <a:pPr/>
              <a:t>167</a:t>
            </a:fld>
            <a:endParaRPr lang="en-US" altLang="zh-TW"/>
          </a:p>
        </p:txBody>
      </p:sp>
      <p:sp>
        <p:nvSpPr>
          <p:cNvPr id="455682" name="Rectangle 2"/>
          <p:cNvSpPr>
            <a:spLocks noChangeArrowheads="1" noTextEdit="1"/>
          </p:cNvSpPr>
          <p:nvPr>
            <p:ph type="sldImg"/>
          </p:nvPr>
        </p:nvSpPr>
        <p:spPr>
          <a:ln/>
        </p:spPr>
      </p:sp>
      <p:sp>
        <p:nvSpPr>
          <p:cNvPr id="455683" name="Rectangle 3"/>
          <p:cNvSpPr>
            <a:spLocks noGrp="1" noChangeArrowheads="1"/>
          </p:cNvSpPr>
          <p:nvPr>
            <p:ph type="body" idx="1"/>
          </p:nvPr>
        </p:nvSpPr>
        <p:spPr/>
        <p:txBody>
          <a:bodyPr/>
          <a:lstStyle/>
          <a:p>
            <a:r>
              <a:rPr lang="en-US" altLang="zh-TW"/>
              <a:t>Subsidiaries may be treated as separated business units.</a:t>
            </a: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DFFA39-19D9-487B-B39F-6F7072A79805}" type="slidenum">
              <a:rPr lang="zh-TW" altLang="en-US"/>
              <a:pPr/>
              <a:t>168</a:t>
            </a:fld>
            <a:endParaRPr lang="en-US" altLang="zh-TW"/>
          </a:p>
        </p:txBody>
      </p:sp>
      <p:sp>
        <p:nvSpPr>
          <p:cNvPr id="483330" name="Rectangle 2"/>
          <p:cNvSpPr>
            <a:spLocks noChangeArrowheads="1" noTextEdit="1"/>
          </p:cNvSpPr>
          <p:nvPr>
            <p:ph type="sldImg"/>
          </p:nvPr>
        </p:nvSpPr>
        <p:spPr>
          <a:ln/>
        </p:spPr>
      </p:sp>
      <p:sp>
        <p:nvSpPr>
          <p:cNvPr id="483331" name="Rectangle 3"/>
          <p:cNvSpPr>
            <a:spLocks noGrp="1" noChangeArrowheads="1"/>
          </p:cNvSpPr>
          <p:nvPr>
            <p:ph type="body" idx="1"/>
          </p:nvPr>
        </p:nvSpPr>
        <p:spPr>
          <a:xfrm>
            <a:off x="685800" y="4343400"/>
            <a:ext cx="5486400" cy="4114800"/>
          </a:xfrm>
        </p:spPr>
        <p:txBody>
          <a:bodyPr/>
          <a:lstStyle/>
          <a:p>
            <a:r>
              <a:rPr lang="en-US" altLang="zh-TW"/>
              <a:t>Less flexibility to pursue long-term investments (in Taiwan, state-owned banks are subsidizing those in industries or pursuing projects considered of national interest). On the other hand, managers can use free cash flow to fund unprofitable investments.</a:t>
            </a:r>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370CDC-3CCE-48D8-B5E5-8A73BFCBBE00}" type="slidenum">
              <a:rPr lang="zh-TW" altLang="en-US"/>
              <a:pPr/>
              <a:t>169</a:t>
            </a:fld>
            <a:endParaRPr lang="en-US" altLang="zh-TW"/>
          </a:p>
        </p:txBody>
      </p:sp>
      <p:sp>
        <p:nvSpPr>
          <p:cNvPr id="485378" name="Rectangle 2"/>
          <p:cNvSpPr>
            <a:spLocks noChangeArrowheads="1" noTextEdit="1"/>
          </p:cNvSpPr>
          <p:nvPr>
            <p:ph type="sldImg"/>
          </p:nvPr>
        </p:nvSpPr>
        <p:spPr>
          <a:ln/>
        </p:spPr>
      </p:sp>
      <p:sp>
        <p:nvSpPr>
          <p:cNvPr id="485379" name="Rectangle 3"/>
          <p:cNvSpPr>
            <a:spLocks noGrp="1" noChangeArrowheads="1"/>
          </p:cNvSpPr>
          <p:nvPr>
            <p:ph type="body" idx="1"/>
          </p:nvPr>
        </p:nvSpPr>
        <p:spPr>
          <a:xfrm>
            <a:off x="685800" y="4343400"/>
            <a:ext cx="5486400" cy="4114800"/>
          </a:xfrm>
        </p:spPr>
        <p:txBody>
          <a:bodyPr/>
          <a:lstStyle/>
          <a:p>
            <a:r>
              <a:rPr lang="zh-TW" altLang="en-US"/>
              <a:t>賺錢賺到倒</a:t>
            </a: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832431-774B-4BAB-9028-E90C219E3638}" type="slidenum">
              <a:rPr lang="zh-TW" altLang="en-US"/>
              <a:pPr/>
              <a:t>170</a:t>
            </a:fld>
            <a:endParaRPr lang="en-US" altLang="zh-TW"/>
          </a:p>
        </p:txBody>
      </p:sp>
      <p:sp>
        <p:nvSpPr>
          <p:cNvPr id="487426" name="Rectangle 2"/>
          <p:cNvSpPr>
            <a:spLocks noChangeArrowheads="1" noTextEdit="1"/>
          </p:cNvSpPr>
          <p:nvPr>
            <p:ph type="sldImg"/>
          </p:nvPr>
        </p:nvSpPr>
        <p:spPr>
          <a:ln/>
        </p:spPr>
      </p:sp>
      <p:sp>
        <p:nvSpPr>
          <p:cNvPr id="487427" name="Rectangle 3"/>
          <p:cNvSpPr>
            <a:spLocks noGrp="1" noChangeArrowheads="1"/>
          </p:cNvSpPr>
          <p:nvPr>
            <p:ph type="body" idx="1"/>
          </p:nvPr>
        </p:nvSpPr>
        <p:spPr>
          <a:xfrm>
            <a:off x="685800" y="4343400"/>
            <a:ext cx="5486400" cy="4114800"/>
          </a:xfrm>
        </p:spPr>
        <p:txBody>
          <a:bodyPr/>
          <a:lstStyle/>
          <a:p>
            <a:r>
              <a:rPr lang="zh-TW" altLang="en-US"/>
              <a:t>老中青幼育</a:t>
            </a:r>
          </a:p>
          <a:p>
            <a:r>
              <a:rPr lang="en-US" altLang="zh-TW"/>
              <a:t>For high-techs to hold cash buffer for future growth.</a:t>
            </a:r>
          </a:p>
          <a:p>
            <a:endParaRPr lang="zh-TW"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886EC9-E085-4192-A747-D2CD1296B76C}" type="slidenum">
              <a:rPr lang="zh-TW" altLang="en-US"/>
              <a:pPr/>
              <a:t>171</a:t>
            </a:fld>
            <a:endParaRPr lang="en-US" altLang="zh-TW"/>
          </a:p>
        </p:txBody>
      </p:sp>
      <p:sp>
        <p:nvSpPr>
          <p:cNvPr id="458754" name="Rectangle 2"/>
          <p:cNvSpPr>
            <a:spLocks noChangeArrowheads="1" noTextEdit="1"/>
          </p:cNvSpPr>
          <p:nvPr>
            <p:ph type="sldImg"/>
          </p:nvPr>
        </p:nvSpPr>
        <p:spPr>
          <a:ln/>
        </p:spPr>
      </p:sp>
      <p:sp>
        <p:nvSpPr>
          <p:cNvPr id="458755" name="Rectangle 3"/>
          <p:cNvSpPr>
            <a:spLocks noGrp="1" noChangeArrowheads="1"/>
          </p:cNvSpPr>
          <p:nvPr>
            <p:ph type="body" idx="1"/>
          </p:nvPr>
        </p:nvSpPr>
        <p:spPr>
          <a:xfrm>
            <a:off x="685800" y="4343400"/>
            <a:ext cx="5486400" cy="4114800"/>
          </a:xfrm>
        </p:spPr>
        <p:txBody>
          <a:bodyPr/>
          <a:lstStyle/>
          <a:p>
            <a:r>
              <a:rPr lang="en-US" altLang="zh-TW"/>
              <a:t>Should conduct a study on the results of this acquisition see if image and lines of businesses improved</a:t>
            </a:r>
          </a:p>
          <a:p>
            <a:r>
              <a:rPr lang="en-US" altLang="zh-TW"/>
              <a:t>Rack stores: clothing</a:t>
            </a:r>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38E05C-CB3F-4620-A510-71EC045E8564}" type="slidenum">
              <a:rPr lang="zh-TW" altLang="en-US"/>
              <a:pPr/>
              <a:t>172</a:t>
            </a:fld>
            <a:endParaRPr lang="en-US" altLang="zh-TW"/>
          </a:p>
        </p:txBody>
      </p:sp>
      <p:sp>
        <p:nvSpPr>
          <p:cNvPr id="460802" name="Rectangle 2"/>
          <p:cNvSpPr>
            <a:spLocks noChangeArrowheads="1" noTextEdit="1"/>
          </p:cNvSpPr>
          <p:nvPr>
            <p:ph type="sldImg"/>
          </p:nvPr>
        </p:nvSpPr>
        <p:spPr>
          <a:ln/>
        </p:spPr>
      </p:sp>
      <p:sp>
        <p:nvSpPr>
          <p:cNvPr id="460803" name="Rectangle 3"/>
          <p:cNvSpPr>
            <a:spLocks noGrp="1" noChangeArrowheads="1"/>
          </p:cNvSpPr>
          <p:nvPr>
            <p:ph type="body" idx="1"/>
          </p:nvPr>
        </p:nvSpPr>
        <p:spPr>
          <a:xfrm>
            <a:off x="685800" y="4343400"/>
            <a:ext cx="5486400" cy="4114800"/>
          </a:xfrm>
        </p:spPr>
        <p:txBody>
          <a:bodyPr/>
          <a:lstStyle/>
          <a:p>
            <a:r>
              <a:rPr lang="en-US" altLang="zh-TW"/>
              <a:t>Expansion does not coexist with elite, American culture does not have the feudal hierarchy of Europe, </a:t>
            </a:r>
            <a:r>
              <a:rPr lang="zh-TW" altLang="en-US"/>
              <a:t>大頭病的時代並不存於美國</a:t>
            </a:r>
            <a:r>
              <a:rPr lang="en-US" altLang="zh-TW"/>
              <a:t>‧ </a:t>
            </a:r>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097B3-9C8C-419F-909A-ABDD06597627}" type="slidenum">
              <a:rPr lang="zh-TW" altLang="en-US"/>
              <a:pPr/>
              <a:t>174</a:t>
            </a:fld>
            <a:endParaRPr lang="en-US" altLang="zh-TW"/>
          </a:p>
        </p:txBody>
      </p:sp>
      <p:sp>
        <p:nvSpPr>
          <p:cNvPr id="463874" name="Rectangle 2"/>
          <p:cNvSpPr>
            <a:spLocks noChangeArrowheads="1" noTextEdit="1"/>
          </p:cNvSpPr>
          <p:nvPr>
            <p:ph type="sldImg"/>
          </p:nvPr>
        </p:nvSpPr>
        <p:spPr>
          <a:ln/>
        </p:spPr>
      </p:sp>
      <p:sp>
        <p:nvSpPr>
          <p:cNvPr id="463875" name="Rectangle 3"/>
          <p:cNvSpPr>
            <a:spLocks noGrp="1" noChangeArrowheads="1"/>
          </p:cNvSpPr>
          <p:nvPr>
            <p:ph type="body" idx="1"/>
          </p:nvPr>
        </p:nvSpPr>
        <p:spPr>
          <a:xfrm>
            <a:off x="685800" y="4343400"/>
            <a:ext cx="5486400" cy="4114800"/>
          </a:xfrm>
        </p:spPr>
        <p:txBody>
          <a:bodyPr/>
          <a:lstStyle/>
          <a:p>
            <a:r>
              <a:rPr lang="en-US" altLang="zh-TW"/>
              <a:t>Without capital and operation tied up at expensive stores and inventories. Can move freely if any stores do not perform as expected. Also, inventories changed rapidly without working capital tied up.</a:t>
            </a:r>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D2820-138C-4BBC-9FD9-12092D538813}" type="slidenum">
              <a:rPr lang="zh-TW" altLang="en-US"/>
              <a:pPr/>
              <a:t>187</a:t>
            </a:fld>
            <a:endParaRPr lang="en-US" altLang="zh-TW"/>
          </a:p>
        </p:txBody>
      </p:sp>
      <p:sp>
        <p:nvSpPr>
          <p:cNvPr id="506882" name="Rectangle 2"/>
          <p:cNvSpPr>
            <a:spLocks noChangeArrowheads="1" noTextEdit="1"/>
          </p:cNvSpPr>
          <p:nvPr>
            <p:ph type="sldImg"/>
          </p:nvPr>
        </p:nvSpPr>
        <p:spPr>
          <a:ln/>
        </p:spPr>
      </p:sp>
      <p:sp>
        <p:nvSpPr>
          <p:cNvPr id="506883" name="Rectangle 3"/>
          <p:cNvSpPr>
            <a:spLocks noGrp="1" noChangeArrowheads="1"/>
          </p:cNvSpPr>
          <p:nvPr>
            <p:ph type="body" idx="1"/>
          </p:nvPr>
        </p:nvSpPr>
        <p:spPr/>
        <p:txBody>
          <a:bodyPr/>
          <a:lstStyle/>
          <a:p>
            <a:r>
              <a:rPr lang="zh-TW" altLang="en-US"/>
              <a:t>流氓紳士，鞏固</a:t>
            </a:r>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4F064-0ECB-4965-A3AB-1E791FD69505}" type="slidenum">
              <a:rPr lang="zh-TW" altLang="en-US"/>
              <a:pPr/>
              <a:t>188</a:t>
            </a:fld>
            <a:endParaRPr lang="en-US" altLang="zh-TW"/>
          </a:p>
        </p:txBody>
      </p:sp>
      <p:sp>
        <p:nvSpPr>
          <p:cNvPr id="508930" name="Rectangle 2"/>
          <p:cNvSpPr>
            <a:spLocks noChangeArrowheads="1" noTextEdit="1"/>
          </p:cNvSpPr>
          <p:nvPr>
            <p:ph type="sldImg"/>
          </p:nvPr>
        </p:nvSpPr>
        <p:spPr>
          <a:ln/>
        </p:spPr>
      </p:sp>
      <p:sp>
        <p:nvSpPr>
          <p:cNvPr id="508931" name="Rectangle 3"/>
          <p:cNvSpPr>
            <a:spLocks noGrp="1" noChangeArrowheads="1"/>
          </p:cNvSpPr>
          <p:nvPr>
            <p:ph type="body" idx="1"/>
          </p:nvPr>
        </p:nvSpPr>
        <p:spPr/>
        <p:txBody>
          <a:bodyPr/>
          <a:lstStyle/>
          <a:p>
            <a:r>
              <a:rPr lang="en-US" altLang="zh-TW"/>
              <a:t>Through M&amp;A </a:t>
            </a:r>
            <a:r>
              <a:rPr lang="en-US" altLang="zh-TW" sz="1600"/>
              <a:t>without having to liquidate a company.</a:t>
            </a:r>
          </a:p>
          <a:p>
            <a:r>
              <a:rPr lang="en-US" altLang="zh-TW" sz="1600"/>
              <a:t>Why private investor in M&amp;A? it is a real burden in the process for public investors.</a:t>
            </a:r>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FEF073-F564-424E-94F7-D81AD885809D}" type="slidenum">
              <a:rPr lang="zh-TW" altLang="en-US"/>
              <a:pPr/>
              <a:t>193</a:t>
            </a:fld>
            <a:endParaRPr lang="en-US" altLang="zh-TW"/>
          </a:p>
        </p:txBody>
      </p:sp>
      <p:sp>
        <p:nvSpPr>
          <p:cNvPr id="515074" name="Rectangle 2"/>
          <p:cNvSpPr>
            <a:spLocks noChangeArrowheads="1" noTextEdit="1"/>
          </p:cNvSpPr>
          <p:nvPr>
            <p:ph type="sldImg"/>
          </p:nvPr>
        </p:nvSpPr>
        <p:spPr>
          <a:ln/>
        </p:spPr>
      </p:sp>
      <p:sp>
        <p:nvSpPr>
          <p:cNvPr id="515075" name="Rectangle 3"/>
          <p:cNvSpPr>
            <a:spLocks noGrp="1" noChangeArrowheads="1"/>
          </p:cNvSpPr>
          <p:nvPr>
            <p:ph type="body" idx="1"/>
          </p:nvPr>
        </p:nvSpPr>
        <p:spPr/>
        <p:txBody>
          <a:bodyPr/>
          <a:lstStyle/>
          <a:p>
            <a:r>
              <a:rPr lang="zh-TW" altLang="en-US"/>
              <a:t>站穩了在再出擊，金融機構合併一定失敗‧</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E2FB7E-596C-4EBA-923B-904A242204D0}" type="slidenum">
              <a:rPr lang="zh-TW" altLang="en-US"/>
              <a:pPr/>
              <a:t>14</a:t>
            </a:fld>
            <a:endParaRPr lang="en-US" altLang="zh-TW"/>
          </a:p>
        </p:txBody>
      </p:sp>
      <p:sp>
        <p:nvSpPr>
          <p:cNvPr id="498690" name="Rectangle 2"/>
          <p:cNvSpPr>
            <a:spLocks noChangeArrowheads="1" noTextEdit="1"/>
          </p:cNvSpPr>
          <p:nvPr>
            <p:ph type="sldImg"/>
          </p:nvPr>
        </p:nvSpPr>
        <p:spPr>
          <a:ln/>
        </p:spPr>
      </p:sp>
      <p:sp>
        <p:nvSpPr>
          <p:cNvPr id="498691" name="Rectangle 3"/>
          <p:cNvSpPr>
            <a:spLocks noGrp="1" noChangeArrowheads="1"/>
          </p:cNvSpPr>
          <p:nvPr>
            <p:ph type="body" idx="1"/>
          </p:nvPr>
        </p:nvSpPr>
        <p:spPr/>
        <p:txBody>
          <a:bodyPr/>
          <a:lstStyle/>
          <a:p>
            <a:r>
              <a:rPr lang="en-US" altLang="zh-TW"/>
              <a:t>May induce risk-taking behavior first, then if successful (deep in the money), risk-avoidance. Also, may induce stock price manipulation and speculation, since the short-term relationship between price and performance is weak, performance depends on economic and industry conditions outside management control (lock). </a:t>
            </a:r>
            <a:r>
              <a:rPr lang="zh-TW" altLang="en-US"/>
              <a:t>董監持股下限</a:t>
            </a:r>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369E21-8843-4F54-BAD1-33B11B71005E}" type="slidenum">
              <a:rPr lang="zh-TW" altLang="en-US"/>
              <a:pPr/>
              <a:t>195</a:t>
            </a:fld>
            <a:endParaRPr lang="en-US" altLang="zh-TW"/>
          </a:p>
        </p:txBody>
      </p:sp>
      <p:sp>
        <p:nvSpPr>
          <p:cNvPr id="659458" name="Rectangle 2"/>
          <p:cNvSpPr>
            <a:spLocks noChangeArrowheads="1" noTextEdit="1"/>
          </p:cNvSpPr>
          <p:nvPr>
            <p:ph type="sldImg"/>
          </p:nvPr>
        </p:nvSpPr>
        <p:spPr>
          <a:ln/>
        </p:spPr>
      </p:sp>
      <p:sp>
        <p:nvSpPr>
          <p:cNvPr id="659459" name="Rectangle 3"/>
          <p:cNvSpPr>
            <a:spLocks noGrp="1" noChangeArrowheads="1"/>
          </p:cNvSpPr>
          <p:nvPr>
            <p:ph type="body" idx="1"/>
          </p:nvPr>
        </p:nvSpPr>
        <p:spPr/>
        <p:txBody>
          <a:bodyPr/>
          <a:lstStyle/>
          <a:p>
            <a:r>
              <a:rPr lang="en-US" altLang="zh-TW"/>
              <a:t>Use others’ money to expand their power.</a:t>
            </a:r>
            <a:endParaRPr lang="zh-TW"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5495A8-7A8E-48C0-A9A9-F65428F05AEC}" type="slidenum">
              <a:rPr lang="zh-TW" altLang="en-US"/>
              <a:pPr/>
              <a:t>198</a:t>
            </a:fld>
            <a:endParaRPr lang="en-US" altLang="zh-TW"/>
          </a:p>
        </p:txBody>
      </p:sp>
      <p:sp>
        <p:nvSpPr>
          <p:cNvPr id="521218" name="Rectangle 2"/>
          <p:cNvSpPr>
            <a:spLocks noChangeArrowheads="1" noTextEdit="1"/>
          </p:cNvSpPr>
          <p:nvPr>
            <p:ph type="sldImg"/>
          </p:nvPr>
        </p:nvSpPr>
        <p:spPr>
          <a:ln/>
        </p:spPr>
      </p:sp>
      <p:sp>
        <p:nvSpPr>
          <p:cNvPr id="521219" name="Rectangle 3"/>
          <p:cNvSpPr>
            <a:spLocks noGrp="1" noChangeArrowheads="1"/>
          </p:cNvSpPr>
          <p:nvPr>
            <p:ph type="body" idx="1"/>
          </p:nvPr>
        </p:nvSpPr>
        <p:spPr/>
        <p:txBody>
          <a:bodyPr/>
          <a:lstStyle/>
          <a:p>
            <a:r>
              <a:rPr lang="zh-TW" altLang="en-US"/>
              <a:t>逼鴨子上架</a:t>
            </a:r>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AE69D4-9169-4EF6-90CF-35598617701A}" type="slidenum">
              <a:rPr lang="zh-TW" altLang="en-US"/>
              <a:pPr/>
              <a:t>201</a:t>
            </a:fld>
            <a:endParaRPr lang="en-US" altLang="zh-TW"/>
          </a:p>
        </p:txBody>
      </p:sp>
      <p:sp>
        <p:nvSpPr>
          <p:cNvPr id="553986" name="Rectangle 2"/>
          <p:cNvSpPr>
            <a:spLocks noChangeArrowheads="1" noTextEdit="1"/>
          </p:cNvSpPr>
          <p:nvPr>
            <p:ph type="sldImg"/>
          </p:nvPr>
        </p:nvSpPr>
        <p:spPr>
          <a:ln/>
        </p:spPr>
      </p:sp>
      <p:sp>
        <p:nvSpPr>
          <p:cNvPr id="553987" name="Rectangle 3"/>
          <p:cNvSpPr>
            <a:spLocks noGrp="1" noChangeArrowheads="1"/>
          </p:cNvSpPr>
          <p:nvPr>
            <p:ph type="body" idx="1"/>
          </p:nvPr>
        </p:nvSpPr>
        <p:spPr/>
        <p:txBody>
          <a:bodyPr/>
          <a:lstStyle/>
          <a:p>
            <a:r>
              <a:rPr lang="en-US" altLang="zh-TW"/>
              <a:t>Hubris:</a:t>
            </a:r>
            <a:r>
              <a:rPr lang="zh-TW" altLang="en-US"/>
              <a:t>自我膨脹</a:t>
            </a:r>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5449E-32B9-41B2-AD59-441334FC794B}" type="slidenum">
              <a:rPr lang="zh-TW" altLang="en-US"/>
              <a:pPr/>
              <a:t>203</a:t>
            </a:fld>
            <a:endParaRPr lang="en-US" altLang="zh-TW"/>
          </a:p>
        </p:txBody>
      </p:sp>
      <p:sp>
        <p:nvSpPr>
          <p:cNvPr id="527362" name="Rectangle 2"/>
          <p:cNvSpPr>
            <a:spLocks noChangeArrowheads="1" noTextEdit="1"/>
          </p:cNvSpPr>
          <p:nvPr>
            <p:ph type="sldImg"/>
          </p:nvPr>
        </p:nvSpPr>
        <p:spPr>
          <a:ln/>
        </p:spPr>
      </p:sp>
      <p:sp>
        <p:nvSpPr>
          <p:cNvPr id="527363" name="Rectangle 3"/>
          <p:cNvSpPr>
            <a:spLocks noGrp="1" noChangeArrowheads="1"/>
          </p:cNvSpPr>
          <p:nvPr>
            <p:ph type="body" idx="1"/>
          </p:nvPr>
        </p:nvSpPr>
        <p:spPr/>
        <p:txBody>
          <a:bodyPr/>
          <a:lstStyle/>
          <a:p>
            <a:r>
              <a:rPr lang="zh-TW" altLang="en-US"/>
              <a:t>過濾</a:t>
            </a:r>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1E6A2D-5926-4B3D-9A6E-584B8C2FAED9}" type="slidenum">
              <a:rPr lang="zh-TW" altLang="en-US"/>
              <a:pPr/>
              <a:t>204</a:t>
            </a:fld>
            <a:endParaRPr lang="en-US" altLang="zh-TW"/>
          </a:p>
        </p:txBody>
      </p:sp>
      <p:sp>
        <p:nvSpPr>
          <p:cNvPr id="529410" name="Rectangle 2"/>
          <p:cNvSpPr>
            <a:spLocks noChangeArrowheads="1" noTextEdit="1"/>
          </p:cNvSpPr>
          <p:nvPr>
            <p:ph type="sldImg"/>
          </p:nvPr>
        </p:nvSpPr>
        <p:spPr>
          <a:ln/>
        </p:spPr>
      </p:sp>
      <p:sp>
        <p:nvSpPr>
          <p:cNvPr id="529411" name="Rectangle 3"/>
          <p:cNvSpPr>
            <a:spLocks noGrp="1" noChangeArrowheads="1"/>
          </p:cNvSpPr>
          <p:nvPr>
            <p:ph type="body" idx="1"/>
          </p:nvPr>
        </p:nvSpPr>
        <p:spPr/>
        <p:txBody>
          <a:bodyPr/>
          <a:lstStyle/>
          <a:p>
            <a:r>
              <a:rPr lang="en-US" altLang="zh-TW"/>
              <a:t>Winnow: </a:t>
            </a:r>
            <a:r>
              <a:rPr lang="zh-TW" altLang="en-US"/>
              <a:t>辨別</a:t>
            </a:r>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A37FB6-7FBA-4429-A7B8-CE16F7F2612E}" type="slidenum">
              <a:rPr lang="zh-TW" altLang="en-US"/>
              <a:pPr/>
              <a:t>205</a:t>
            </a:fld>
            <a:endParaRPr lang="en-US" altLang="zh-TW"/>
          </a:p>
        </p:txBody>
      </p:sp>
      <p:sp>
        <p:nvSpPr>
          <p:cNvPr id="531458" name="Rectangle 2"/>
          <p:cNvSpPr>
            <a:spLocks noChangeArrowheads="1" noTextEdit="1"/>
          </p:cNvSpPr>
          <p:nvPr>
            <p:ph type="sldImg"/>
          </p:nvPr>
        </p:nvSpPr>
        <p:spPr>
          <a:ln/>
        </p:spPr>
      </p:sp>
      <p:sp>
        <p:nvSpPr>
          <p:cNvPr id="531459" name="Rectangle 3"/>
          <p:cNvSpPr>
            <a:spLocks noGrp="1" noChangeArrowheads="1"/>
          </p:cNvSpPr>
          <p:nvPr>
            <p:ph type="body" idx="1"/>
          </p:nvPr>
        </p:nvSpPr>
        <p:spPr/>
        <p:txBody>
          <a:bodyPr/>
          <a:lstStyle/>
          <a:p>
            <a:r>
              <a:rPr lang="en-US" altLang="zh-TW"/>
              <a:t>Endemic: </a:t>
            </a:r>
            <a:r>
              <a:rPr lang="zh-TW" altLang="en-US"/>
              <a:t>風土，水土相符</a:t>
            </a:r>
          </a:p>
          <a:p>
            <a:endParaRPr lang="en-US" altLang="zh-TW"/>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CEEDC2-7FCC-4305-A491-F2205FA7CEC3}" type="slidenum">
              <a:rPr lang="zh-TW" altLang="en-US"/>
              <a:pPr/>
              <a:t>206</a:t>
            </a:fld>
            <a:endParaRPr lang="en-US" altLang="zh-TW"/>
          </a:p>
        </p:txBody>
      </p:sp>
      <p:sp>
        <p:nvSpPr>
          <p:cNvPr id="533506" name="Rectangle 2"/>
          <p:cNvSpPr>
            <a:spLocks noChangeArrowheads="1" noTextEdit="1"/>
          </p:cNvSpPr>
          <p:nvPr>
            <p:ph type="sldImg"/>
          </p:nvPr>
        </p:nvSpPr>
        <p:spPr>
          <a:ln/>
        </p:spPr>
      </p:sp>
      <p:sp>
        <p:nvSpPr>
          <p:cNvPr id="533507" name="Rectangle 3"/>
          <p:cNvSpPr>
            <a:spLocks noGrp="1" noChangeArrowheads="1"/>
          </p:cNvSpPr>
          <p:nvPr>
            <p:ph type="body" idx="1"/>
          </p:nvPr>
        </p:nvSpPr>
        <p:spPr/>
        <p:txBody>
          <a:bodyPr/>
          <a:lstStyle/>
          <a:p>
            <a:r>
              <a:rPr lang="en-US" altLang="zh-TW"/>
              <a:t>Discreet: </a:t>
            </a:r>
            <a:r>
              <a:rPr lang="zh-TW" altLang="en-US"/>
              <a:t>謹慎</a:t>
            </a:r>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986B34-A135-453D-9161-5BA75FE1CDF7}" type="slidenum">
              <a:rPr lang="zh-TW" altLang="en-US"/>
              <a:pPr/>
              <a:t>207</a:t>
            </a:fld>
            <a:endParaRPr lang="en-US" altLang="zh-TW"/>
          </a:p>
        </p:txBody>
      </p:sp>
      <p:sp>
        <p:nvSpPr>
          <p:cNvPr id="535554" name="Rectangle 2"/>
          <p:cNvSpPr>
            <a:spLocks noChangeArrowheads="1" noTextEdit="1"/>
          </p:cNvSpPr>
          <p:nvPr>
            <p:ph type="sldImg"/>
          </p:nvPr>
        </p:nvSpPr>
        <p:spPr>
          <a:ln/>
        </p:spPr>
      </p:sp>
      <p:sp>
        <p:nvSpPr>
          <p:cNvPr id="535555" name="Rectangle 3"/>
          <p:cNvSpPr>
            <a:spLocks noGrp="1" noChangeArrowheads="1"/>
          </p:cNvSpPr>
          <p:nvPr>
            <p:ph type="body" idx="1"/>
          </p:nvPr>
        </p:nvSpPr>
        <p:spPr/>
        <p:txBody>
          <a:bodyPr/>
          <a:lstStyle/>
          <a:p>
            <a:r>
              <a:rPr lang="en-US" altLang="zh-TW"/>
              <a:t>Earnouts: pay out the earned.</a:t>
            </a:r>
          </a:p>
          <a:p>
            <a:r>
              <a:rPr lang="en-US" altLang="zh-TW"/>
              <a:t>PMM: post-merger management</a:t>
            </a:r>
            <a:r>
              <a:rPr lang="zh-TW" altLang="en-US"/>
              <a:t> </a:t>
            </a:r>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BB69D-55F0-41A1-AC1B-0CBC71417975}" type="slidenum">
              <a:rPr lang="zh-TW" altLang="en-US"/>
              <a:pPr/>
              <a:t>214</a:t>
            </a:fld>
            <a:endParaRPr lang="en-US" altLang="zh-TW"/>
          </a:p>
        </p:txBody>
      </p:sp>
      <p:sp>
        <p:nvSpPr>
          <p:cNvPr id="660482" name="Rectangle 2"/>
          <p:cNvSpPr>
            <a:spLocks noChangeArrowheads="1" noTextEdit="1"/>
          </p:cNvSpPr>
          <p:nvPr>
            <p:ph type="sldImg"/>
          </p:nvPr>
        </p:nvSpPr>
        <p:spPr>
          <a:ln/>
        </p:spPr>
      </p:sp>
      <p:sp>
        <p:nvSpPr>
          <p:cNvPr id="660483" name="Rectangle 3"/>
          <p:cNvSpPr>
            <a:spLocks noGrp="1" noChangeArrowheads="1"/>
          </p:cNvSpPr>
          <p:nvPr>
            <p:ph type="body" idx="1"/>
          </p:nvPr>
        </p:nvSpPr>
        <p:spPr/>
        <p:txBody>
          <a:bodyPr/>
          <a:lstStyle/>
          <a:p>
            <a:r>
              <a:rPr lang="en-US" altLang="zh-TW"/>
              <a:t>Misstatement: </a:t>
            </a:r>
            <a:r>
              <a:rPr lang="zh-TW" altLang="en-US"/>
              <a:t>不實</a:t>
            </a:r>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9CF6D3-3F7D-4925-879B-BC13BE43609B}" type="slidenum">
              <a:rPr lang="zh-TW" altLang="en-US"/>
              <a:pPr/>
              <a:t>216</a:t>
            </a:fld>
            <a:endParaRPr lang="en-US" altLang="zh-TW"/>
          </a:p>
        </p:txBody>
      </p:sp>
      <p:sp>
        <p:nvSpPr>
          <p:cNvPr id="230402" name="Rectangle 2"/>
          <p:cNvSpPr>
            <a:spLocks noChangeArrowheads="1" noTextEdit="1"/>
          </p:cNvSpPr>
          <p:nvPr>
            <p:ph type="sldImg"/>
          </p:nvPr>
        </p:nvSpPr>
        <p:spPr>
          <a:ln/>
        </p:spPr>
      </p:sp>
      <p:sp>
        <p:nvSpPr>
          <p:cNvPr id="230403" name="Rectangle 3"/>
          <p:cNvSpPr>
            <a:spLocks noGrp="1" noChangeArrowheads="1"/>
          </p:cNvSpPr>
          <p:nvPr>
            <p:ph type="body" idx="1"/>
          </p:nvPr>
        </p:nvSpPr>
        <p:spPr/>
        <p:txBody>
          <a:bodyPr/>
          <a:lstStyle/>
          <a:p>
            <a:r>
              <a:rPr lang="en-US" altLang="zh-TW"/>
              <a:t>Professional Investors: mutual funds, banks, VCs; information analyzers: financial analysts, rating agencies; internal governance agents: board, audit committee, internal auditors; assurance professionals: external auditors; market regulators: SEC, bank regulators, FASB, AICPA, stock exchanges.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1802F8-E29B-4629-8182-ED332D664594}" type="slidenum">
              <a:rPr lang="zh-TW" altLang="en-US"/>
              <a:pPr/>
              <a:t>15</a:t>
            </a:fld>
            <a:endParaRPr lang="en-US" altLang="zh-TW"/>
          </a:p>
        </p:txBody>
      </p:sp>
      <p:sp>
        <p:nvSpPr>
          <p:cNvPr id="500738" name="Rectangle 2"/>
          <p:cNvSpPr>
            <a:spLocks noChangeArrowheads="1" noTextEdit="1"/>
          </p:cNvSpPr>
          <p:nvPr>
            <p:ph type="sldImg"/>
          </p:nvPr>
        </p:nvSpPr>
        <p:spPr>
          <a:ln/>
        </p:spPr>
      </p:sp>
      <p:sp>
        <p:nvSpPr>
          <p:cNvPr id="500739" name="Rectangle 3"/>
          <p:cNvSpPr>
            <a:spLocks noGrp="1" noChangeArrowheads="1"/>
          </p:cNvSpPr>
          <p:nvPr>
            <p:ph type="body" idx="1"/>
          </p:nvPr>
        </p:nvSpPr>
        <p:spPr/>
        <p:txBody>
          <a:bodyPr/>
          <a:lstStyle/>
          <a:p>
            <a:r>
              <a:rPr lang="zh-TW" altLang="en-US"/>
              <a:t>政府護盤的原因之一：官股釋出</a:t>
            </a:r>
          </a:p>
          <a:p>
            <a:r>
              <a:rPr lang="en-US" altLang="zh-TW"/>
              <a:t>Labor becomes capitalist</a:t>
            </a:r>
          </a:p>
          <a:p>
            <a:endParaRPr lang="en-US" altLang="zh-TW"/>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B53BBE-CF9B-4CD6-B2A9-58F97434E4DF}" type="slidenum">
              <a:rPr lang="zh-TW" altLang="en-US"/>
              <a:pPr/>
              <a:t>218</a:t>
            </a:fld>
            <a:endParaRPr lang="en-US" altLang="zh-TW"/>
          </a:p>
        </p:txBody>
      </p:sp>
      <p:sp>
        <p:nvSpPr>
          <p:cNvPr id="245762" name="Rectangle 2"/>
          <p:cNvSpPr>
            <a:spLocks noChangeArrowheads="1" noTextEdit="1"/>
          </p:cNvSpPr>
          <p:nvPr>
            <p:ph type="sldImg"/>
          </p:nvPr>
        </p:nvSpPr>
        <p:spPr>
          <a:ln/>
        </p:spPr>
      </p:sp>
      <p:sp>
        <p:nvSpPr>
          <p:cNvPr id="245763" name="Rectangle 3"/>
          <p:cNvSpPr>
            <a:spLocks noGrp="1" noChangeArrowheads="1"/>
          </p:cNvSpPr>
          <p:nvPr>
            <p:ph type="body" idx="1"/>
          </p:nvPr>
        </p:nvSpPr>
        <p:spPr/>
        <p:txBody>
          <a:bodyPr/>
          <a:lstStyle/>
          <a:p>
            <a:r>
              <a:rPr lang="zh-TW" altLang="en-US"/>
              <a:t>可觀的</a:t>
            </a:r>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CE5F21-84C2-40AD-AB66-0E08034E64AB}" type="slidenum">
              <a:rPr lang="zh-TW" altLang="en-US"/>
              <a:pPr/>
              <a:t>220</a:t>
            </a:fld>
            <a:endParaRPr lang="en-US" altLang="zh-TW"/>
          </a:p>
        </p:txBody>
      </p:sp>
      <p:sp>
        <p:nvSpPr>
          <p:cNvPr id="246786" name="Rectangle 2"/>
          <p:cNvSpPr>
            <a:spLocks noChangeArrowheads="1" noTextEdit="1"/>
          </p:cNvSpPr>
          <p:nvPr>
            <p:ph type="sldImg"/>
          </p:nvPr>
        </p:nvSpPr>
        <p:spPr>
          <a:ln/>
        </p:spPr>
      </p:sp>
      <p:sp>
        <p:nvSpPr>
          <p:cNvPr id="246787" name="Rectangle 3"/>
          <p:cNvSpPr>
            <a:spLocks noGrp="1" noChangeArrowheads="1"/>
          </p:cNvSpPr>
          <p:nvPr>
            <p:ph type="body" idx="1"/>
          </p:nvPr>
        </p:nvSpPr>
        <p:spPr/>
        <p:txBody>
          <a:bodyPr/>
          <a:lstStyle/>
          <a:p>
            <a:r>
              <a:rPr lang="en-US" altLang="zh-TW"/>
              <a:t>Substance vs. form</a:t>
            </a:r>
          </a:p>
          <a:p>
            <a:r>
              <a:rPr lang="en-US" altLang="zh-TW"/>
              <a:t>Analyst independence in a security firm.</a:t>
            </a:r>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5FB5AD-5388-40B0-8DE5-9E3EF81F13C2}" type="slidenum">
              <a:rPr lang="zh-TW" altLang="en-US"/>
              <a:pPr/>
              <a:t>231</a:t>
            </a:fld>
            <a:endParaRPr lang="en-US" altLang="zh-TW"/>
          </a:p>
        </p:txBody>
      </p:sp>
      <p:sp>
        <p:nvSpPr>
          <p:cNvPr id="570370" name="Rectangle 2"/>
          <p:cNvSpPr>
            <a:spLocks noChangeArrowheads="1" noTextEdit="1"/>
          </p:cNvSpPr>
          <p:nvPr>
            <p:ph type="sldImg"/>
          </p:nvPr>
        </p:nvSpPr>
        <p:spPr>
          <a:ln/>
        </p:spPr>
      </p:sp>
      <p:sp>
        <p:nvSpPr>
          <p:cNvPr id="570371" name="Rectangle 3"/>
          <p:cNvSpPr>
            <a:spLocks noGrp="1" noChangeArrowheads="1"/>
          </p:cNvSpPr>
          <p:nvPr>
            <p:ph type="body" idx="1"/>
          </p:nvPr>
        </p:nvSpPr>
        <p:spPr/>
        <p:txBody>
          <a:bodyPr/>
          <a:lstStyle/>
          <a:p>
            <a:r>
              <a:rPr lang="en-US" altLang="zh-TW"/>
              <a:t>Joint ventures</a:t>
            </a:r>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F84C5B-0C8E-4B48-AC7D-C7311B3A8B4C}" type="slidenum">
              <a:rPr lang="zh-TW" altLang="en-US"/>
              <a:pPr/>
              <a:t>232</a:t>
            </a:fld>
            <a:endParaRPr lang="en-US" altLang="zh-TW"/>
          </a:p>
        </p:txBody>
      </p:sp>
      <p:sp>
        <p:nvSpPr>
          <p:cNvPr id="249858" name="Rectangle 2"/>
          <p:cNvSpPr>
            <a:spLocks noChangeArrowheads="1" noTextEdit="1"/>
          </p:cNvSpPr>
          <p:nvPr>
            <p:ph type="sldImg"/>
          </p:nvPr>
        </p:nvSpPr>
        <p:spPr>
          <a:ln/>
        </p:spPr>
      </p:sp>
      <p:sp>
        <p:nvSpPr>
          <p:cNvPr id="249859" name="Rectangle 3"/>
          <p:cNvSpPr>
            <a:spLocks noGrp="1" noChangeArrowheads="1"/>
          </p:cNvSpPr>
          <p:nvPr>
            <p:ph type="body" idx="1"/>
          </p:nvPr>
        </p:nvSpPr>
        <p:spPr/>
        <p:txBody>
          <a:bodyPr/>
          <a:lstStyle/>
          <a:p>
            <a:r>
              <a:rPr lang="en-US" altLang="zh-TW"/>
              <a:t>Running out of the scarce resource: cash, repurchase not using free cash flow.</a:t>
            </a:r>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2CF98B-CEB1-4DCF-8A75-A39FFA9100C1}" type="slidenum">
              <a:rPr lang="zh-TW" altLang="en-US"/>
              <a:pPr/>
              <a:t>239</a:t>
            </a:fld>
            <a:endParaRPr lang="en-US" altLang="zh-TW"/>
          </a:p>
        </p:txBody>
      </p:sp>
      <p:sp>
        <p:nvSpPr>
          <p:cNvPr id="301058" name="Rectangle 2"/>
          <p:cNvSpPr>
            <a:spLocks noChangeArrowheads="1" noTextEdit="1"/>
          </p:cNvSpPr>
          <p:nvPr>
            <p:ph type="sldImg"/>
          </p:nvPr>
        </p:nvSpPr>
        <p:spPr>
          <a:ln/>
        </p:spPr>
      </p:sp>
      <p:sp>
        <p:nvSpPr>
          <p:cNvPr id="301059" name="Rectangle 3"/>
          <p:cNvSpPr>
            <a:spLocks noGrp="1" noChangeArrowheads="1"/>
          </p:cNvSpPr>
          <p:nvPr>
            <p:ph type="body" idx="1"/>
          </p:nvPr>
        </p:nvSpPr>
        <p:spPr/>
        <p:txBody>
          <a:bodyPr/>
          <a:lstStyle/>
          <a:p>
            <a:r>
              <a:rPr lang="en-US" altLang="zh-TW"/>
              <a:t>Some major stockholders want to ride the good news out.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9C302B-4AB2-421D-ACDA-158C9B23CCD7}" type="slidenum">
              <a:rPr lang="zh-TW" altLang="en-US"/>
              <a:pPr/>
              <a:t>16</a:t>
            </a:fld>
            <a:endParaRPr lang="en-US" altLang="zh-TW"/>
          </a:p>
        </p:txBody>
      </p:sp>
      <p:sp>
        <p:nvSpPr>
          <p:cNvPr id="502786" name="Rectangle 2"/>
          <p:cNvSpPr>
            <a:spLocks noChangeArrowheads="1" noTextEdit="1"/>
          </p:cNvSpPr>
          <p:nvPr>
            <p:ph type="sldImg"/>
          </p:nvPr>
        </p:nvSpPr>
        <p:spPr>
          <a:ln/>
        </p:spPr>
      </p:sp>
      <p:sp>
        <p:nvSpPr>
          <p:cNvPr id="502787" name="Rectangle 3"/>
          <p:cNvSpPr>
            <a:spLocks noGrp="1" noChangeArrowheads="1"/>
          </p:cNvSpPr>
          <p:nvPr>
            <p:ph type="body" idx="1"/>
          </p:nvPr>
        </p:nvSpPr>
        <p:spPr/>
        <p:txBody>
          <a:bodyPr/>
          <a:lstStyle/>
          <a:p>
            <a:r>
              <a:rPr lang="en-US" altLang="zh-TW"/>
              <a:t>From 20:1 to 3:1, pay-as-you-go vs. pay-as-you-work</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FE671F-9248-473C-AC5D-CF64819FD6C9}" type="slidenum">
              <a:rPr lang="zh-TW" altLang="en-US"/>
              <a:pPr/>
              <a:t>17</a:t>
            </a:fld>
            <a:endParaRPr lang="en-US" altLang="zh-TW"/>
          </a:p>
        </p:txBody>
      </p:sp>
      <p:sp>
        <p:nvSpPr>
          <p:cNvPr id="504834" name="Rectangle 2"/>
          <p:cNvSpPr>
            <a:spLocks noChangeArrowheads="1" noTextEdit="1"/>
          </p:cNvSpPr>
          <p:nvPr>
            <p:ph type="sldImg"/>
          </p:nvPr>
        </p:nvSpPr>
        <p:spPr>
          <a:ln/>
        </p:spPr>
      </p:sp>
      <p:sp>
        <p:nvSpPr>
          <p:cNvPr id="504835" name="Rectangle 3"/>
          <p:cNvSpPr>
            <a:spLocks noGrp="1" noChangeArrowheads="1"/>
          </p:cNvSpPr>
          <p:nvPr>
            <p:ph type="body" idx="1"/>
          </p:nvPr>
        </p:nvSpPr>
        <p:spPr/>
        <p:txBody>
          <a:bodyPr/>
          <a:lstStyle/>
          <a:p>
            <a:r>
              <a:rPr lang="en-US" altLang="zh-TW"/>
              <a:t>Schumpeter’s creative destruction is fostered by a bottom-line focus. Socialism and communism.</a:t>
            </a:r>
          </a:p>
          <a:p>
            <a:r>
              <a:rPr lang="en-US" altLang="zh-TW"/>
              <a:t>Foolish may be, but certainly not shortsighted. Noisy rational expectations. </a:t>
            </a:r>
          </a:p>
          <a:p>
            <a:r>
              <a:rPr lang="en-US" altLang="zh-TW"/>
              <a:t>Even with a savings rate that is often deplored as wholly inadequate.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3F676E-45D1-4204-A607-5972C8826C31}" type="slidenum">
              <a:rPr lang="zh-TW" altLang="en-US"/>
              <a:pPr/>
              <a:t>18</a:t>
            </a:fld>
            <a:endParaRPr lang="en-US" altLang="zh-TW"/>
          </a:p>
        </p:txBody>
      </p:sp>
      <p:sp>
        <p:nvSpPr>
          <p:cNvPr id="492546" name="Rectangle 2"/>
          <p:cNvSpPr>
            <a:spLocks noChangeArrowheads="1" noTextEdit="1"/>
          </p:cNvSpPr>
          <p:nvPr>
            <p:ph type="sldImg"/>
          </p:nvPr>
        </p:nvSpPr>
        <p:spPr>
          <a:ln/>
        </p:spPr>
      </p:sp>
      <p:sp>
        <p:nvSpPr>
          <p:cNvPr id="492547" name="Rectangle 3"/>
          <p:cNvSpPr>
            <a:spLocks noGrp="1" noChangeArrowheads="1"/>
          </p:cNvSpPr>
          <p:nvPr>
            <p:ph type="body" idx="1"/>
          </p:nvPr>
        </p:nvSpPr>
        <p:spPr/>
        <p:txBody>
          <a:bodyPr/>
          <a:lstStyle/>
          <a:p>
            <a:r>
              <a:rPr lang="zh-TW" altLang="en-US"/>
              <a:t>良性循環</a:t>
            </a:r>
          </a:p>
          <a:p>
            <a:r>
              <a:rPr lang="en-US" altLang="zh-TW"/>
              <a:t>Everybody is a shareholder.</a:t>
            </a:r>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BDB102-0129-44F3-A050-DA5C2B4A9CDA}" type="slidenum">
              <a:rPr lang="zh-TW" altLang="en-US"/>
              <a:pPr/>
              <a:t>21</a:t>
            </a:fld>
            <a:endParaRPr lang="en-US" altLang="zh-TW"/>
          </a:p>
        </p:txBody>
      </p:sp>
      <p:sp>
        <p:nvSpPr>
          <p:cNvPr id="304130" name="Rectangle 2"/>
          <p:cNvSpPr>
            <a:spLocks noChangeArrowheads="1" noTextEdit="1"/>
          </p:cNvSpPr>
          <p:nvPr>
            <p:ph type="sldImg"/>
          </p:nvPr>
        </p:nvSpPr>
        <p:spPr>
          <a:ln/>
        </p:spPr>
      </p:sp>
      <p:sp>
        <p:nvSpPr>
          <p:cNvPr id="304131" name="Rectangle 3"/>
          <p:cNvSpPr>
            <a:spLocks noGrp="1" noChangeArrowheads="1"/>
          </p:cNvSpPr>
          <p:nvPr>
            <p:ph type="body" idx="1"/>
          </p:nvPr>
        </p:nvSpPr>
        <p:spPr/>
        <p:txBody>
          <a:bodyPr/>
          <a:lstStyle/>
          <a:p>
            <a:r>
              <a:rPr lang="en-US" altLang="zh-TW"/>
              <a:t>Investments: operating (working capital, long-term assets), strategic and financial</a:t>
            </a:r>
          </a:p>
          <a:p>
            <a:r>
              <a:rPr lang="en-US" altLang="zh-TW"/>
              <a:t>Accounting problems: group vs. firm, tangible vs. intangible, fair value vs. historical cost, off-balance-sheet A&amp;Ls (contingencies), off-income-statement expenses (employee stocks bonus), over dilution ( stock dividends based on par), equity-like debts.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38CE85-DE53-4E5D-A703-47927947AC91}" type="slidenum">
              <a:rPr lang="zh-TW" altLang="en-US"/>
              <a:pPr/>
              <a:t>22</a:t>
            </a:fld>
            <a:endParaRPr lang="en-US" altLang="zh-TW"/>
          </a:p>
        </p:txBody>
      </p:sp>
      <p:sp>
        <p:nvSpPr>
          <p:cNvPr id="309250" name="Rectangle 2"/>
          <p:cNvSpPr>
            <a:spLocks noChangeArrowheads="1" noTextEdit="1"/>
          </p:cNvSpPr>
          <p:nvPr>
            <p:ph type="sldImg"/>
          </p:nvPr>
        </p:nvSpPr>
        <p:spPr>
          <a:ln/>
        </p:spPr>
      </p:sp>
      <p:sp>
        <p:nvSpPr>
          <p:cNvPr id="309251" name="Rectangle 3"/>
          <p:cNvSpPr>
            <a:spLocks noGrp="1" noChangeArrowheads="1"/>
          </p:cNvSpPr>
          <p:nvPr>
            <p:ph type="body" idx="1"/>
          </p:nvPr>
        </p:nvSpPr>
        <p:spPr/>
        <p:txBody>
          <a:bodyPr/>
          <a:lstStyle/>
          <a:p>
            <a:r>
              <a:rPr lang="en-US" altLang="zh-TW"/>
              <a:t>Quality: economic substance vs. form</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91C642-A4BD-4866-855B-37B2474785DF}" type="slidenum">
              <a:rPr lang="zh-TW" altLang="en-US"/>
              <a:pPr/>
              <a:t>23</a:t>
            </a:fld>
            <a:endParaRPr lang="en-US" altLang="zh-TW"/>
          </a:p>
        </p:txBody>
      </p:sp>
      <p:sp>
        <p:nvSpPr>
          <p:cNvPr id="542722" name="Rectangle 2"/>
          <p:cNvSpPr>
            <a:spLocks noChangeArrowheads="1" noTextEdit="1"/>
          </p:cNvSpPr>
          <p:nvPr>
            <p:ph type="sldImg"/>
          </p:nvPr>
        </p:nvSpPr>
        <p:spPr>
          <a:ln/>
        </p:spPr>
      </p:sp>
      <p:sp>
        <p:nvSpPr>
          <p:cNvPr id="542723" name="Rectangle 3"/>
          <p:cNvSpPr>
            <a:spLocks noGrp="1" noChangeArrowheads="1"/>
          </p:cNvSpPr>
          <p:nvPr>
            <p:ph type="body" idx="1"/>
          </p:nvPr>
        </p:nvSpPr>
        <p:spPr/>
        <p:txBody>
          <a:bodyPr/>
          <a:lstStyle/>
          <a:p>
            <a:r>
              <a:rPr lang="en-US" altLang="zh-TW"/>
              <a:t>Measurability creates off-balance-sheet problems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F43034-077A-48A7-A153-CEFD13E436A2}" type="slidenum">
              <a:rPr lang="zh-TW" altLang="en-US"/>
              <a:pPr/>
              <a:t>24</a:t>
            </a:fld>
            <a:endParaRPr lang="en-US" altLang="zh-TW"/>
          </a:p>
        </p:txBody>
      </p:sp>
      <p:sp>
        <p:nvSpPr>
          <p:cNvPr id="543746" name="Rectangle 2"/>
          <p:cNvSpPr>
            <a:spLocks noChangeArrowheads="1" noTextEdit="1"/>
          </p:cNvSpPr>
          <p:nvPr>
            <p:ph type="sldImg"/>
          </p:nvPr>
        </p:nvSpPr>
        <p:spPr>
          <a:ln/>
        </p:spPr>
      </p:sp>
      <p:sp>
        <p:nvSpPr>
          <p:cNvPr id="543747" name="Rectangle 3"/>
          <p:cNvSpPr>
            <a:spLocks noGrp="1" noChangeArrowheads="1"/>
          </p:cNvSpPr>
          <p:nvPr>
            <p:ph type="body" idx="1"/>
          </p:nvPr>
        </p:nvSpPr>
        <p:spPr/>
        <p:txBody>
          <a:bodyPr/>
          <a:lstStyle/>
          <a:p>
            <a:r>
              <a:rPr lang="en-US" altLang="zh-TW"/>
              <a:t>Realizing unrealized profits by selling the most valuable assets. Structure M&amp;A by paying more to qualify for pooling.</a:t>
            </a:r>
          </a:p>
          <a:p>
            <a:r>
              <a:rPr lang="en-US" altLang="zh-TW"/>
              <a:t>That’s why accounting has to be chaired by Paul Volcker and David Tweedie.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2E347D-03EB-48BD-A4E2-38E03F789138}" type="slidenum">
              <a:rPr lang="zh-TW" altLang="en-US"/>
              <a:pPr/>
              <a:t>4</a:t>
            </a:fld>
            <a:endParaRPr lang="en-US" altLang="zh-TW"/>
          </a:p>
        </p:txBody>
      </p:sp>
      <p:sp>
        <p:nvSpPr>
          <p:cNvPr id="558082" name="Rectangle 2"/>
          <p:cNvSpPr>
            <a:spLocks noChangeArrowheads="1" noTextEdit="1"/>
          </p:cNvSpPr>
          <p:nvPr>
            <p:ph type="sldImg"/>
          </p:nvPr>
        </p:nvSpPr>
        <p:spPr>
          <a:ln/>
        </p:spPr>
      </p:sp>
      <p:sp>
        <p:nvSpPr>
          <p:cNvPr id="558083" name="Rectangle 3"/>
          <p:cNvSpPr>
            <a:spLocks noGrp="1" noChangeArrowheads="1"/>
          </p:cNvSpPr>
          <p:nvPr>
            <p:ph type="body" idx="1"/>
          </p:nvPr>
        </p:nvSpPr>
        <p:spPr/>
        <p:txBody>
          <a:bodyPr/>
          <a:lstStyle/>
          <a:p>
            <a:r>
              <a:rPr lang="en-US" altLang="zh-TW"/>
              <a:t>Definition: cost, asset, expense, loss</a:t>
            </a:r>
          </a:p>
          <a:p>
            <a:r>
              <a:rPr lang="en-US" altLang="zh-TW"/>
              <a:t>Elaborate on accrued accounting vs. cash accounting, functional vs. cost behavioral income statement.</a:t>
            </a:r>
          </a:p>
          <a:p>
            <a:endParaRPr lang="en-US" altLang="zh-TW"/>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9D619E-E7E9-46D4-8057-D107D3DCD69A}" type="slidenum">
              <a:rPr lang="zh-TW" altLang="en-US"/>
              <a:pPr/>
              <a:t>25</a:t>
            </a:fld>
            <a:endParaRPr lang="en-US" altLang="zh-TW"/>
          </a:p>
        </p:txBody>
      </p:sp>
      <p:sp>
        <p:nvSpPr>
          <p:cNvPr id="656386" name="Rectangle 2"/>
          <p:cNvSpPr>
            <a:spLocks noChangeArrowheads="1" noTextEdit="1"/>
          </p:cNvSpPr>
          <p:nvPr>
            <p:ph type="sldImg"/>
          </p:nvPr>
        </p:nvSpPr>
        <p:spPr>
          <a:ln/>
        </p:spPr>
      </p:sp>
      <p:sp>
        <p:nvSpPr>
          <p:cNvPr id="656387" name="Rectangle 3"/>
          <p:cNvSpPr>
            <a:spLocks noGrp="1" noChangeArrowheads="1"/>
          </p:cNvSpPr>
          <p:nvPr>
            <p:ph type="body" idx="1"/>
          </p:nvPr>
        </p:nvSpPr>
        <p:spPr/>
        <p:txBody>
          <a:bodyPr/>
          <a:lstStyle/>
          <a:p>
            <a:r>
              <a:rPr lang="en-US" altLang="zh-TW"/>
              <a:t>Against valuation.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10E92A-301E-4A2A-8382-7EB76317EE29}" type="slidenum">
              <a:rPr lang="zh-TW" altLang="en-US"/>
              <a:pPr/>
              <a:t>26</a:t>
            </a:fld>
            <a:endParaRPr lang="en-US" altLang="zh-TW"/>
          </a:p>
        </p:txBody>
      </p:sp>
      <p:sp>
        <p:nvSpPr>
          <p:cNvPr id="311298" name="Rectangle 2"/>
          <p:cNvSpPr>
            <a:spLocks noChangeArrowheads="1" noTextEdit="1"/>
          </p:cNvSpPr>
          <p:nvPr>
            <p:ph type="sldImg"/>
          </p:nvPr>
        </p:nvSpPr>
        <p:spPr>
          <a:ln/>
        </p:spPr>
      </p:sp>
      <p:sp>
        <p:nvSpPr>
          <p:cNvPr id="311299" name="Rectangle 3"/>
          <p:cNvSpPr>
            <a:spLocks noGrp="1" noChangeArrowheads="1"/>
          </p:cNvSpPr>
          <p:nvPr>
            <p:ph type="body" idx="1"/>
          </p:nvPr>
        </p:nvSpPr>
        <p:spPr/>
        <p:txBody>
          <a:bodyPr/>
          <a:lstStyle/>
          <a:p>
            <a:r>
              <a:rPr lang="en-US" altLang="zh-TW"/>
              <a:t>My advice to accounting students working for CPA firms: not work sheets but industry expertise.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58B47-7C9B-4A6D-A357-BEBC7744FDDA}" type="slidenum">
              <a:rPr lang="zh-TW" altLang="en-US"/>
              <a:pPr/>
              <a:t>27</a:t>
            </a:fld>
            <a:endParaRPr lang="en-US" altLang="zh-TW"/>
          </a:p>
        </p:txBody>
      </p:sp>
      <p:sp>
        <p:nvSpPr>
          <p:cNvPr id="313346" name="Rectangle 2"/>
          <p:cNvSpPr>
            <a:spLocks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C69B2D-65FB-415C-9C28-84567ECA0910}" type="slidenum">
              <a:rPr lang="zh-TW" altLang="en-US"/>
              <a:pPr/>
              <a:t>28</a:t>
            </a:fld>
            <a:endParaRPr lang="en-US" altLang="zh-TW"/>
          </a:p>
        </p:txBody>
      </p:sp>
      <p:sp>
        <p:nvSpPr>
          <p:cNvPr id="315394" name="Rectangle 2"/>
          <p:cNvSpPr>
            <a:spLocks noChangeArrowheads="1" noTextEdit="1"/>
          </p:cNvSpPr>
          <p:nvPr>
            <p:ph type="sldImg"/>
          </p:nvPr>
        </p:nvSpPr>
        <p:spPr>
          <a:ln/>
        </p:spPr>
      </p:sp>
      <p:sp>
        <p:nvSpPr>
          <p:cNvPr id="315395" name="Rectangle 3"/>
          <p:cNvSpPr>
            <a:spLocks noGrp="1" noChangeArrowheads="1"/>
          </p:cNvSpPr>
          <p:nvPr>
            <p:ph type="body" idx="1"/>
          </p:nvPr>
        </p:nvSpPr>
        <p:spPr/>
        <p:txBody>
          <a:bodyPr/>
          <a:lstStyle/>
          <a:p>
            <a:r>
              <a:rPr lang="en-US" altLang="zh-TW"/>
              <a:t>Noisy rational expectations hypothesis. Arbitrage free from arbitrage.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86CC85-2A63-43A6-AC7E-3CBF39C535C6}" type="slidenum">
              <a:rPr lang="zh-TW" altLang="en-US"/>
              <a:pPr/>
              <a:t>29</a:t>
            </a:fld>
            <a:endParaRPr lang="en-US" altLang="zh-TW"/>
          </a:p>
        </p:txBody>
      </p:sp>
      <p:sp>
        <p:nvSpPr>
          <p:cNvPr id="544770" name="Rectangle 2"/>
          <p:cNvSpPr>
            <a:spLocks noChangeArrowheads="1" noTextEdit="1"/>
          </p:cNvSpPr>
          <p:nvPr>
            <p:ph type="sldImg"/>
          </p:nvPr>
        </p:nvSpPr>
        <p:spPr>
          <a:ln/>
        </p:spPr>
      </p:sp>
      <p:sp>
        <p:nvSpPr>
          <p:cNvPr id="544771" name="Rectangle 3"/>
          <p:cNvSpPr>
            <a:spLocks noGrp="1" noChangeArrowheads="1"/>
          </p:cNvSpPr>
          <p:nvPr>
            <p:ph type="body" idx="1"/>
          </p:nvPr>
        </p:nvSpPr>
        <p:spPr/>
        <p:txBody>
          <a:bodyPr/>
          <a:lstStyle/>
          <a:p>
            <a:r>
              <a:rPr lang="en-US" altLang="zh-TW"/>
              <a:t>Lean and mean or massive. </a:t>
            </a:r>
            <a:r>
              <a:rPr lang="zh-TW" altLang="en-US"/>
              <a:t>日本相撲獲芭蕾舞，</a:t>
            </a:r>
            <a:r>
              <a:rPr lang="en-US" altLang="zh-TW"/>
              <a:t>Value chain.</a:t>
            </a:r>
          </a:p>
          <a:p>
            <a:r>
              <a:rPr lang="en-US" altLang="zh-TW"/>
              <a:t>A corporation organized various production factors to achieve synergies.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564FC4-7E70-4C4C-A012-79BFC2147949}" type="slidenum">
              <a:rPr lang="zh-TW" altLang="en-US"/>
              <a:pPr/>
              <a:t>32</a:t>
            </a:fld>
            <a:endParaRPr lang="en-US" altLang="zh-TW"/>
          </a:p>
        </p:txBody>
      </p:sp>
      <p:sp>
        <p:nvSpPr>
          <p:cNvPr id="320514" name="Rectangle 2"/>
          <p:cNvSpPr>
            <a:spLocks noChangeArrowheads="1" noTextEdit="1"/>
          </p:cNvSpPr>
          <p:nvPr>
            <p:ph type="sldImg"/>
          </p:nvPr>
        </p:nvSpPr>
        <p:spPr>
          <a:ln/>
        </p:spPr>
      </p:sp>
      <p:sp>
        <p:nvSpPr>
          <p:cNvPr id="320515" name="Rectangle 3"/>
          <p:cNvSpPr>
            <a:spLocks noGrp="1" noChangeArrowheads="1"/>
          </p:cNvSpPr>
          <p:nvPr>
            <p:ph type="body" idx="1"/>
          </p:nvPr>
        </p:nvSpPr>
        <p:spPr/>
        <p:txBody>
          <a:bodyPr/>
          <a:lstStyle/>
          <a:p>
            <a:r>
              <a:rPr lang="en-US" altLang="zh-TW"/>
              <a:t>Due to higher risk or industry economics? Survivorship bias. Precious metal has negative return in peace time.</a:t>
            </a:r>
          </a:p>
          <a:p>
            <a:r>
              <a:rPr lang="en-US" altLang="zh-TW"/>
              <a:t>A dominant firm (IBM in mainframe in the 70s) can set and enforce the rules of competition. Also, cable and wire, cement industries in Taiwan before 90s. If there are only two or three equal-sized players (Coke and Pepsi), they can implicitly cooperate to avoid destructive price competition.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A4AF71-8265-4791-96E4-F847835AFC60}" type="slidenum">
              <a:rPr lang="zh-TW" altLang="en-US"/>
              <a:pPr/>
              <a:t>33</a:t>
            </a:fld>
            <a:endParaRPr lang="en-US" altLang="zh-TW"/>
          </a:p>
        </p:txBody>
      </p:sp>
      <p:sp>
        <p:nvSpPr>
          <p:cNvPr id="322562" name="Rectangle 2"/>
          <p:cNvSpPr>
            <a:spLocks noChangeArrowheads="1" noTextEdit="1"/>
          </p:cNvSpPr>
          <p:nvPr>
            <p:ph type="sldImg"/>
          </p:nvPr>
        </p:nvSpPr>
        <p:spPr>
          <a:ln/>
        </p:spPr>
      </p:sp>
      <p:sp>
        <p:nvSpPr>
          <p:cNvPr id="322563" name="Rectangle 3"/>
          <p:cNvSpPr>
            <a:spLocks noGrp="1" noChangeArrowheads="1"/>
          </p:cNvSpPr>
          <p:nvPr>
            <p:ph type="body" idx="1"/>
          </p:nvPr>
        </p:nvSpPr>
        <p:spPr/>
        <p:txBody>
          <a:bodyPr/>
          <a:lstStyle/>
          <a:p>
            <a:r>
              <a:rPr lang="en-US" altLang="zh-TW"/>
              <a:t>Financial Reconstruction Fund. Substituting variable for fixed: outsourcing. The value of flexibility.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06D9A0-72C9-4350-9FDC-A03A5C03891B}" type="slidenum">
              <a:rPr lang="zh-TW" altLang="en-US"/>
              <a:pPr/>
              <a:t>34</a:t>
            </a:fld>
            <a:endParaRPr lang="en-US" altLang="zh-TW"/>
          </a:p>
        </p:txBody>
      </p:sp>
      <p:sp>
        <p:nvSpPr>
          <p:cNvPr id="324610" name="Rectangle 2"/>
          <p:cNvSpPr>
            <a:spLocks noChangeArrowheads="1" noTextEdit="1"/>
          </p:cNvSpPr>
          <p:nvPr>
            <p:ph type="sldImg"/>
          </p:nvPr>
        </p:nvSpPr>
        <p:spPr>
          <a:ln/>
        </p:spPr>
      </p:sp>
      <p:sp>
        <p:nvSpPr>
          <p:cNvPr id="324611" name="Rectangle 3"/>
          <p:cNvSpPr>
            <a:spLocks noGrp="1" noChangeArrowheads="1"/>
          </p:cNvSpPr>
          <p:nvPr>
            <p:ph type="body" idx="1"/>
          </p:nvPr>
        </p:nvSpPr>
        <p:spPr/>
        <p:txBody>
          <a:bodyPr/>
          <a:lstStyle/>
          <a:p>
            <a:r>
              <a:rPr lang="en-US" altLang="zh-TW"/>
              <a:t>Income elasticity of sales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7D260C-79F7-4256-B079-76FB520E5F3F}" type="slidenum">
              <a:rPr lang="zh-TW" altLang="en-US"/>
              <a:pPr/>
              <a:t>36</a:t>
            </a:fld>
            <a:endParaRPr lang="en-US" altLang="zh-TW"/>
          </a:p>
        </p:txBody>
      </p:sp>
      <p:sp>
        <p:nvSpPr>
          <p:cNvPr id="545794" name="Rectangle 2"/>
          <p:cNvSpPr>
            <a:spLocks noChangeArrowheads="1" noTextEdit="1"/>
          </p:cNvSpPr>
          <p:nvPr>
            <p:ph type="sldImg"/>
          </p:nvPr>
        </p:nvSpPr>
        <p:spPr>
          <a:ln/>
        </p:spPr>
      </p:sp>
      <p:sp>
        <p:nvSpPr>
          <p:cNvPr id="545795" name="Rectangle 3"/>
          <p:cNvSpPr>
            <a:spLocks noGrp="1" noChangeArrowheads="1"/>
          </p:cNvSpPr>
          <p:nvPr>
            <p:ph type="body" idx="1"/>
          </p:nvPr>
        </p:nvSpPr>
        <p:spPr/>
        <p:txBody>
          <a:bodyPr/>
          <a:lstStyle/>
          <a:p>
            <a:r>
              <a:rPr lang="en-US" altLang="zh-TW"/>
              <a:t>Some would argue if we consider the functionality of products beyond surface, we actually buying product function with less and less cost.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57E492-1E7E-47EC-9933-A22FA3A7E7C2}" type="slidenum">
              <a:rPr lang="zh-TW" altLang="en-US"/>
              <a:pPr/>
              <a:t>37</a:t>
            </a:fld>
            <a:endParaRPr lang="en-US" altLang="zh-TW"/>
          </a:p>
        </p:txBody>
      </p:sp>
      <p:sp>
        <p:nvSpPr>
          <p:cNvPr id="657410" name="Rectangle 2"/>
          <p:cNvSpPr>
            <a:spLocks noChangeArrowheads="1" noTextEdit="1"/>
          </p:cNvSpPr>
          <p:nvPr>
            <p:ph type="sldImg"/>
          </p:nvPr>
        </p:nvSpPr>
        <p:spPr>
          <a:ln/>
        </p:spPr>
      </p:sp>
      <p:sp>
        <p:nvSpPr>
          <p:cNvPr id="657411" name="Rectangle 3"/>
          <p:cNvSpPr>
            <a:spLocks noGrp="1" noChangeArrowheads="1"/>
          </p:cNvSpPr>
          <p:nvPr>
            <p:ph type="body" idx="1"/>
          </p:nvPr>
        </p:nvSpPr>
        <p:spPr/>
        <p:txBody>
          <a:bodyPr/>
          <a:lstStyle/>
          <a:p>
            <a:r>
              <a:rPr lang="en-US" altLang="zh-TW"/>
              <a:t>If enjoy higher profitability in the value chain.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BAA3EA-8AE8-4345-A8CB-32EC91504537}" type="slidenum">
              <a:rPr lang="zh-TW" altLang="en-US"/>
              <a:pPr/>
              <a:t>6</a:t>
            </a:fld>
            <a:endParaRPr lang="en-US" altLang="zh-TW"/>
          </a:p>
        </p:txBody>
      </p:sp>
      <p:sp>
        <p:nvSpPr>
          <p:cNvPr id="561154" name="Rectangle 2"/>
          <p:cNvSpPr>
            <a:spLocks noChangeArrowheads="1" noTextEdit="1"/>
          </p:cNvSpPr>
          <p:nvPr>
            <p:ph type="sldImg"/>
          </p:nvPr>
        </p:nvSpPr>
        <p:spPr>
          <a:ln/>
        </p:spPr>
      </p:sp>
      <p:sp>
        <p:nvSpPr>
          <p:cNvPr id="561155" name="Rectangle 3"/>
          <p:cNvSpPr>
            <a:spLocks noGrp="1" noChangeArrowheads="1"/>
          </p:cNvSpPr>
          <p:nvPr>
            <p:ph type="body" idx="1"/>
          </p:nvPr>
        </p:nvSpPr>
        <p:spPr/>
        <p:txBody>
          <a:bodyPr/>
          <a:lstStyle/>
          <a:p>
            <a:r>
              <a:rPr lang="en-US" altLang="zh-TW"/>
              <a:t>Dirty surplus: </a:t>
            </a:r>
            <a:r>
              <a:rPr lang="zh-TW" altLang="en-US"/>
              <a:t>不淨的權益增減</a:t>
            </a:r>
          </a:p>
          <a:p>
            <a:r>
              <a:rPr lang="en-US" altLang="zh-TW"/>
              <a:t>Challenges: market volatility and obsolescence  (fair value vs. historical cost), knowledge economy (intangible vs. tangible assets), and global competition (group vs. entity accounting)</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50B454-27AA-41DB-AE70-9927432545D1}" type="slidenum">
              <a:rPr lang="zh-TW" altLang="en-US"/>
              <a:pPr/>
              <a:t>38</a:t>
            </a:fld>
            <a:endParaRPr lang="en-US" altLang="zh-TW"/>
          </a:p>
        </p:txBody>
      </p:sp>
      <p:sp>
        <p:nvSpPr>
          <p:cNvPr id="329730" name="Rectangle 2"/>
          <p:cNvSpPr>
            <a:spLocks noChangeArrowheads="1" noTextEdit="1"/>
          </p:cNvSpPr>
          <p:nvPr>
            <p:ph type="sldImg"/>
          </p:nvPr>
        </p:nvSpPr>
        <p:spPr>
          <a:ln/>
        </p:spPr>
      </p:sp>
      <p:sp>
        <p:nvSpPr>
          <p:cNvPr id="329731" name="Rectangle 3"/>
          <p:cNvSpPr>
            <a:spLocks noGrp="1" noChangeArrowheads="1"/>
          </p:cNvSpPr>
          <p:nvPr>
            <p:ph type="body" idx="1"/>
          </p:nvPr>
        </p:nvSpPr>
        <p:spPr/>
        <p:txBody>
          <a:bodyPr/>
          <a:lstStyle/>
          <a:p>
            <a:r>
              <a:rPr lang="zh-TW" altLang="en-US"/>
              <a:t>統包</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3A2CBF-9498-4B41-A16E-F28EE43B652B}" type="slidenum">
              <a:rPr lang="zh-TW" altLang="en-US"/>
              <a:pPr/>
              <a:t>39</a:t>
            </a:fld>
            <a:endParaRPr lang="en-US" altLang="zh-TW"/>
          </a:p>
        </p:txBody>
      </p:sp>
      <p:sp>
        <p:nvSpPr>
          <p:cNvPr id="563202" name="Rectangle 2"/>
          <p:cNvSpPr>
            <a:spLocks noChangeArrowheads="1" noTextEdit="1"/>
          </p:cNvSpPr>
          <p:nvPr>
            <p:ph type="sldImg"/>
          </p:nvPr>
        </p:nvSpPr>
        <p:spPr>
          <a:ln/>
        </p:spPr>
      </p:sp>
      <p:sp>
        <p:nvSpPr>
          <p:cNvPr id="563203" name="Rectangle 3"/>
          <p:cNvSpPr>
            <a:spLocks noGrp="1" noChangeArrowheads="1"/>
          </p:cNvSpPr>
          <p:nvPr>
            <p:ph type="body" idx="1"/>
          </p:nvPr>
        </p:nvSpPr>
        <p:spPr/>
        <p:txBody>
          <a:bodyPr/>
          <a:lstStyle/>
          <a:p>
            <a:r>
              <a:rPr lang="zh-TW" altLang="en-US"/>
              <a:t>便宜又大碗</a:t>
            </a:r>
          </a:p>
          <a:p>
            <a:r>
              <a:rPr lang="en-US" altLang="zh-TW"/>
              <a:t>Suppliers &amp; customers relationship management</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A88F7-D8BB-48F8-B19F-20059D2168F5}" type="slidenum">
              <a:rPr lang="zh-TW" altLang="en-US"/>
              <a:pPr/>
              <a:t>40</a:t>
            </a:fld>
            <a:endParaRPr lang="en-US" altLang="zh-TW"/>
          </a:p>
        </p:txBody>
      </p:sp>
      <p:sp>
        <p:nvSpPr>
          <p:cNvPr id="339970" name="Rectangle 2"/>
          <p:cNvSpPr>
            <a:spLocks noChangeArrowheads="1" noTextEdit="1"/>
          </p:cNvSpPr>
          <p:nvPr>
            <p:ph type="sldImg"/>
          </p:nvPr>
        </p:nvSpPr>
        <p:spPr>
          <a:ln/>
        </p:spPr>
      </p:sp>
      <p:sp>
        <p:nvSpPr>
          <p:cNvPr id="339971" name="Rectangle 3"/>
          <p:cNvSpPr>
            <a:spLocks noGrp="1" noChangeArrowheads="1"/>
          </p:cNvSpPr>
          <p:nvPr>
            <p:ph type="body" idx="1"/>
          </p:nvPr>
        </p:nvSpPr>
        <p:spPr/>
        <p:txBody>
          <a:bodyPr/>
          <a:lstStyle/>
          <a:p>
            <a:r>
              <a:rPr lang="en-US" altLang="zh-TW"/>
              <a:t>The length of battle front.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813405-D6FC-4CD7-8484-3A2E076735AB}" type="slidenum">
              <a:rPr lang="zh-TW" altLang="en-US"/>
              <a:pPr/>
              <a:t>41</a:t>
            </a:fld>
            <a:endParaRPr lang="en-US" altLang="zh-TW"/>
          </a:p>
        </p:txBody>
      </p:sp>
      <p:sp>
        <p:nvSpPr>
          <p:cNvPr id="564226" name="Rectangle 2"/>
          <p:cNvSpPr>
            <a:spLocks noChangeArrowheads="1" noTextEdit="1"/>
          </p:cNvSpPr>
          <p:nvPr>
            <p:ph type="sldImg"/>
          </p:nvPr>
        </p:nvSpPr>
        <p:spPr>
          <a:ln/>
        </p:spPr>
      </p:sp>
      <p:sp>
        <p:nvSpPr>
          <p:cNvPr id="564227" name="Rectangle 3"/>
          <p:cNvSpPr>
            <a:spLocks noGrp="1" noChangeArrowheads="1"/>
          </p:cNvSpPr>
          <p:nvPr>
            <p:ph type="body" idx="1"/>
          </p:nvPr>
        </p:nvSpPr>
        <p:spPr/>
        <p:txBody>
          <a:bodyPr/>
          <a:lstStyle/>
          <a:p>
            <a:r>
              <a:rPr lang="en-US" altLang="zh-TW"/>
              <a:t>This is what I intend to overcome.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498275-0BD8-492B-A6B0-45CD2EB9AC23}" type="slidenum">
              <a:rPr lang="zh-TW" altLang="en-US"/>
              <a:pPr/>
              <a:t>43</a:t>
            </a:fld>
            <a:endParaRPr lang="en-US" altLang="zh-TW"/>
          </a:p>
        </p:txBody>
      </p:sp>
      <p:sp>
        <p:nvSpPr>
          <p:cNvPr id="571394" name="Rectangle 2"/>
          <p:cNvSpPr>
            <a:spLocks noChangeArrowheads="1" noTextEdit="1"/>
          </p:cNvSpPr>
          <p:nvPr>
            <p:ph type="sldImg"/>
          </p:nvPr>
        </p:nvSpPr>
        <p:spPr>
          <a:ln/>
        </p:spPr>
      </p:sp>
      <p:sp>
        <p:nvSpPr>
          <p:cNvPr id="571395" name="Rectangle 3"/>
          <p:cNvSpPr>
            <a:spLocks noGrp="1" noChangeArrowheads="1"/>
          </p:cNvSpPr>
          <p:nvPr>
            <p:ph type="body" idx="1"/>
          </p:nvPr>
        </p:nvSpPr>
        <p:spPr/>
        <p:txBody>
          <a:bodyPr/>
          <a:lstStyle/>
          <a:p>
            <a:r>
              <a:rPr lang="en-US" altLang="zh-TW"/>
              <a:t>Proprietary: </a:t>
            </a:r>
            <a:r>
              <a:rPr lang="zh-TW" altLang="en-US"/>
              <a:t>獨門、私密、專屬</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7D2F74-1AE6-4C44-B442-B27EFCC29B90}" type="slidenum">
              <a:rPr lang="zh-TW" altLang="en-US"/>
              <a:pPr/>
              <a:t>45</a:t>
            </a:fld>
            <a:endParaRPr lang="en-US" altLang="zh-TW"/>
          </a:p>
        </p:txBody>
      </p:sp>
      <p:sp>
        <p:nvSpPr>
          <p:cNvPr id="546818" name="Rectangle 2"/>
          <p:cNvSpPr>
            <a:spLocks noChangeArrowheads="1" noTextEdit="1"/>
          </p:cNvSpPr>
          <p:nvPr>
            <p:ph type="sldImg"/>
          </p:nvPr>
        </p:nvSpPr>
        <p:spPr>
          <a:ln/>
        </p:spPr>
      </p:sp>
      <p:sp>
        <p:nvSpPr>
          <p:cNvPr id="546819" name="Rectangle 3"/>
          <p:cNvSpPr>
            <a:spLocks noGrp="1" noChangeArrowheads="1"/>
          </p:cNvSpPr>
          <p:nvPr>
            <p:ph type="body" idx="1"/>
          </p:nvPr>
        </p:nvSpPr>
        <p:spPr/>
        <p:txBody>
          <a:bodyPr/>
          <a:lstStyle/>
          <a:p>
            <a:r>
              <a:rPr lang="en-US" altLang="zh-TW"/>
              <a:t>India</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78309F-9F10-42CA-AD4F-91B43C39852B}" type="slidenum">
              <a:rPr lang="zh-TW" altLang="en-US"/>
              <a:pPr/>
              <a:t>46</a:t>
            </a:fld>
            <a:endParaRPr lang="en-US" altLang="zh-TW"/>
          </a:p>
        </p:txBody>
      </p:sp>
      <p:sp>
        <p:nvSpPr>
          <p:cNvPr id="338946" name="Rectangle 2"/>
          <p:cNvSpPr>
            <a:spLocks noChangeArrowheads="1" noTextEdit="1"/>
          </p:cNvSpPr>
          <p:nvPr>
            <p:ph type="sldImg"/>
          </p:nvPr>
        </p:nvSpPr>
        <p:spPr>
          <a:ln/>
        </p:spPr>
      </p:sp>
      <p:sp>
        <p:nvSpPr>
          <p:cNvPr id="338947" name="Rectangle 3"/>
          <p:cNvSpPr>
            <a:spLocks noGrp="1" noChangeArrowheads="1"/>
          </p:cNvSpPr>
          <p:nvPr>
            <p:ph type="body" idx="1"/>
          </p:nvPr>
        </p:nvSpPr>
        <p:spPr/>
        <p:txBody>
          <a:bodyPr/>
          <a:lstStyle/>
          <a:p>
            <a:pPr lvl="3"/>
            <a:r>
              <a:rPr lang="en-US" altLang="zh-TW" sz="1800"/>
              <a:t>Loosing money in all of its businesses while expanding rapidly: its strategy is like the dim-bulb businessman who loses money on every sale but tries to make it up by making more sales.</a:t>
            </a:r>
          </a:p>
          <a:p>
            <a:endParaRPr lang="zh-TW"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B3539-8CD3-4B09-A75E-5A2D70CD8B72}" type="slidenum">
              <a:rPr lang="zh-TW" altLang="en-US"/>
              <a:pPr/>
              <a:t>47</a:t>
            </a:fld>
            <a:endParaRPr lang="en-US" altLang="zh-TW"/>
          </a:p>
        </p:txBody>
      </p:sp>
      <p:sp>
        <p:nvSpPr>
          <p:cNvPr id="567298" name="Rectangle 2"/>
          <p:cNvSpPr>
            <a:spLocks noChangeArrowheads="1" noTextEdit="1"/>
          </p:cNvSpPr>
          <p:nvPr>
            <p:ph type="sldImg"/>
          </p:nvPr>
        </p:nvSpPr>
        <p:spPr>
          <a:ln/>
        </p:spPr>
      </p:sp>
      <p:sp>
        <p:nvSpPr>
          <p:cNvPr id="567299"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F8505F-E1C2-4D7E-AD47-8D01BDF8501D}" type="slidenum">
              <a:rPr lang="zh-TW" altLang="en-US"/>
              <a:pPr/>
              <a:t>49</a:t>
            </a:fld>
            <a:endParaRPr lang="en-US" altLang="zh-TW"/>
          </a:p>
        </p:txBody>
      </p:sp>
      <p:sp>
        <p:nvSpPr>
          <p:cNvPr id="565250" name="Rectangle 2"/>
          <p:cNvSpPr>
            <a:spLocks noChangeArrowheads="1" noTextEdit="1"/>
          </p:cNvSpPr>
          <p:nvPr>
            <p:ph type="sldImg"/>
          </p:nvPr>
        </p:nvSpPr>
        <p:spPr>
          <a:ln/>
        </p:spPr>
      </p:sp>
      <p:sp>
        <p:nvSpPr>
          <p:cNvPr id="565251" name="Rectangle 3"/>
          <p:cNvSpPr>
            <a:spLocks noGrp="1" noChangeArrowheads="1"/>
          </p:cNvSpPr>
          <p:nvPr>
            <p:ph type="body" idx="1"/>
          </p:nvPr>
        </p:nvSpPr>
        <p:spPr/>
        <p:txBody>
          <a:bodyPr/>
          <a:lstStyle/>
          <a:p>
            <a:r>
              <a:rPr lang="en-US" altLang="zh-TW"/>
              <a:t>LOCOM</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0F5B0B-A269-4B12-940C-7C6655235A22}" type="slidenum">
              <a:rPr lang="zh-TW" altLang="en-US"/>
              <a:pPr/>
              <a:t>50</a:t>
            </a:fld>
            <a:endParaRPr lang="en-US" altLang="zh-TW"/>
          </a:p>
        </p:txBody>
      </p:sp>
      <p:sp>
        <p:nvSpPr>
          <p:cNvPr id="547842" name="Rectangle 2"/>
          <p:cNvSpPr>
            <a:spLocks noChangeArrowheads="1" noTextEdit="1"/>
          </p:cNvSpPr>
          <p:nvPr>
            <p:ph type="sldImg"/>
          </p:nvPr>
        </p:nvSpPr>
        <p:spPr>
          <a:ln/>
        </p:spPr>
      </p:sp>
      <p:sp>
        <p:nvSpPr>
          <p:cNvPr id="547843" name="Rectangle 3"/>
          <p:cNvSpPr>
            <a:spLocks noGrp="1" noChangeArrowheads="1"/>
          </p:cNvSpPr>
          <p:nvPr>
            <p:ph type="body" idx="1"/>
          </p:nvPr>
        </p:nvSpPr>
        <p:spPr/>
        <p:txBody>
          <a:bodyPr/>
          <a:lstStyle/>
          <a:p>
            <a:r>
              <a:rPr lang="en-US" altLang="zh-TW"/>
              <a:t>Potential vs. reasonable for financial instruments.</a:t>
            </a:r>
          </a:p>
          <a:p>
            <a:r>
              <a:rPr lang="en-US" altLang="zh-TW"/>
              <a:t>Contingent liabilities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4FF859-DC8D-4A57-8BC0-AABA0705D773}" type="slidenum">
              <a:rPr lang="zh-TW" altLang="en-US"/>
              <a:pPr/>
              <a:t>7</a:t>
            </a:fld>
            <a:endParaRPr lang="en-US" altLang="zh-TW"/>
          </a:p>
        </p:txBody>
      </p:sp>
      <p:sp>
        <p:nvSpPr>
          <p:cNvPr id="294914" name="Rectangle 2"/>
          <p:cNvSpPr>
            <a:spLocks noChangeArrowheads="1" noTextEdit="1"/>
          </p:cNvSpPr>
          <p:nvPr>
            <p:ph type="sldImg"/>
          </p:nvPr>
        </p:nvSpPr>
        <p:spPr>
          <a:ln/>
        </p:spPr>
      </p:sp>
      <p:sp>
        <p:nvSpPr>
          <p:cNvPr id="294915" name="Rectangle 3"/>
          <p:cNvSpPr>
            <a:spLocks noGrp="1" noChangeArrowheads="1"/>
          </p:cNvSpPr>
          <p:nvPr>
            <p:ph type="body" idx="1"/>
          </p:nvPr>
        </p:nvSpPr>
        <p:spPr/>
        <p:txBody>
          <a:bodyPr/>
          <a:lstStyle/>
          <a:p>
            <a:r>
              <a:rPr lang="en-US" altLang="zh-TW"/>
              <a:t>Surrogate for market expectation.</a:t>
            </a:r>
          </a:p>
          <a:p>
            <a:r>
              <a:rPr lang="en-US" altLang="zh-TW"/>
              <a:t>High business risk (operating risk, intangible assets) should not be coupled with high financial risk. Credit rating &amp; capital adequacy.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537B8E-C59E-4165-9A86-9BE7445C4E37}" type="slidenum">
              <a:rPr lang="zh-TW" altLang="en-US"/>
              <a:pPr/>
              <a:t>51</a:t>
            </a:fld>
            <a:endParaRPr lang="en-US" altLang="zh-TW"/>
          </a:p>
        </p:txBody>
      </p:sp>
      <p:sp>
        <p:nvSpPr>
          <p:cNvPr id="340994" name="Rectangle 2"/>
          <p:cNvSpPr>
            <a:spLocks noChangeArrowheads="1" noTextEdit="1"/>
          </p:cNvSpPr>
          <p:nvPr>
            <p:ph type="sldImg"/>
          </p:nvPr>
        </p:nvSpPr>
        <p:spPr>
          <a:ln/>
        </p:spPr>
      </p:sp>
      <p:sp>
        <p:nvSpPr>
          <p:cNvPr id="340995" name="Rectangle 3"/>
          <p:cNvSpPr>
            <a:spLocks noGrp="1" noChangeArrowheads="1"/>
          </p:cNvSpPr>
          <p:nvPr>
            <p:ph type="body" idx="1"/>
          </p:nvPr>
        </p:nvSpPr>
        <p:spPr/>
        <p:txBody>
          <a:bodyPr/>
          <a:lstStyle/>
          <a:p>
            <a:r>
              <a:rPr lang="en-US" altLang="zh-TW"/>
              <a:t>Cash receipt is not reasonably certain. Real estate transaction, Repo or reverse repo, sales and lease back</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4F621A-B77E-4E9E-8876-39E32479682B}" type="slidenum">
              <a:rPr lang="zh-TW" altLang="en-US"/>
              <a:pPr/>
              <a:t>53</a:t>
            </a:fld>
            <a:endParaRPr lang="en-US" altLang="zh-TW"/>
          </a:p>
        </p:txBody>
      </p:sp>
      <p:sp>
        <p:nvSpPr>
          <p:cNvPr id="548866" name="Rectangle 2"/>
          <p:cNvSpPr>
            <a:spLocks noChangeArrowheads="1" noTextEdit="1"/>
          </p:cNvSpPr>
          <p:nvPr>
            <p:ph type="sldImg"/>
          </p:nvPr>
        </p:nvSpPr>
        <p:spPr>
          <a:ln/>
        </p:spPr>
      </p:sp>
      <p:sp>
        <p:nvSpPr>
          <p:cNvPr id="548867" name="Rectangle 3"/>
          <p:cNvSpPr>
            <a:spLocks noGrp="1" noChangeArrowheads="1"/>
          </p:cNvSpPr>
          <p:nvPr>
            <p:ph type="body" idx="1"/>
          </p:nvPr>
        </p:nvSpPr>
        <p:spPr/>
        <p:txBody>
          <a:bodyPr/>
          <a:lstStyle/>
          <a:p>
            <a:r>
              <a:rPr lang="en-US" altLang="zh-TW"/>
              <a:t>Construction in progress, land transactions. Pooling of interests.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2FC0C6-80B2-4B00-B5AA-3B2906A1B886}" type="slidenum">
              <a:rPr lang="zh-TW" altLang="en-US"/>
              <a:pPr/>
              <a:t>55</a:t>
            </a:fld>
            <a:endParaRPr lang="en-US" altLang="zh-TW"/>
          </a:p>
        </p:txBody>
      </p:sp>
      <p:sp>
        <p:nvSpPr>
          <p:cNvPr id="566274" name="Rectangle 2"/>
          <p:cNvSpPr>
            <a:spLocks noChangeArrowheads="1" noTextEdit="1"/>
          </p:cNvSpPr>
          <p:nvPr>
            <p:ph type="sldImg"/>
          </p:nvPr>
        </p:nvSpPr>
        <p:spPr>
          <a:ln/>
        </p:spPr>
      </p:sp>
      <p:sp>
        <p:nvSpPr>
          <p:cNvPr id="566275" name="Rectangle 3"/>
          <p:cNvSpPr>
            <a:spLocks noGrp="1" noChangeArrowheads="1"/>
          </p:cNvSpPr>
          <p:nvPr>
            <p:ph type="body" idx="1"/>
          </p:nvPr>
        </p:nvSpPr>
        <p:spPr/>
        <p:txBody>
          <a:bodyPr/>
          <a:lstStyle/>
          <a:p>
            <a:r>
              <a:rPr lang="en-US" altLang="zh-TW"/>
              <a:t>Adjudicate: </a:t>
            </a:r>
            <a:r>
              <a:rPr lang="zh-TW" altLang="en-US"/>
              <a:t>裁定</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CDA833-96DD-4A97-B952-B0CC2817FE84}" type="slidenum">
              <a:rPr lang="zh-TW" altLang="en-US"/>
              <a:pPr/>
              <a:t>64</a:t>
            </a:fld>
            <a:endParaRPr lang="en-US" altLang="zh-TW"/>
          </a:p>
        </p:txBody>
      </p:sp>
      <p:sp>
        <p:nvSpPr>
          <p:cNvPr id="164866" name="Rectangle 2"/>
          <p:cNvSpPr>
            <a:spLocks noChangeArrowheads="1" noTextEdit="1"/>
          </p:cNvSpPr>
          <p:nvPr>
            <p:ph type="sldImg"/>
          </p:nvPr>
        </p:nvSpPr>
        <p:spPr>
          <a:ln/>
        </p:spPr>
      </p:sp>
      <p:sp>
        <p:nvSpPr>
          <p:cNvPr id="164867" name="Rectangle 3"/>
          <p:cNvSpPr>
            <a:spLocks noGrp="1" noChangeArrowheads="1"/>
          </p:cNvSpPr>
          <p:nvPr>
            <p:ph type="body" idx="1"/>
          </p:nvPr>
        </p:nvSpPr>
        <p:spPr/>
        <p:txBody>
          <a:bodyPr/>
          <a:lstStyle/>
          <a:p>
            <a:r>
              <a:rPr lang="en-US" altLang="zh-TW"/>
              <a:t>FG piled up: seasonal demands, WIP piled up: technical or materials problems, RM piled up: new products</a:t>
            </a:r>
          </a:p>
          <a:p>
            <a:r>
              <a:rPr lang="en-US" altLang="zh-TW"/>
              <a:t>Investment leads production, leads sales, leads cash receipts. Gaps created by time lag stabilizing as the firm matures.</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3F249E-4C4D-40AC-BE79-D03880DC7B66}" type="slidenum">
              <a:rPr lang="zh-TW" altLang="en-US"/>
              <a:pPr/>
              <a:t>70</a:t>
            </a:fld>
            <a:endParaRPr lang="en-US" altLang="zh-TW"/>
          </a:p>
        </p:txBody>
      </p:sp>
      <p:sp>
        <p:nvSpPr>
          <p:cNvPr id="343042" name="Rectangle 2"/>
          <p:cNvSpPr>
            <a:spLocks noChangeArrowheads="1" noTextEdit="1"/>
          </p:cNvSpPr>
          <p:nvPr>
            <p:ph type="sldImg"/>
          </p:nvPr>
        </p:nvSpPr>
        <p:spPr>
          <a:ln/>
        </p:spPr>
      </p:sp>
      <p:sp>
        <p:nvSpPr>
          <p:cNvPr id="343043" name="Rectangle 3"/>
          <p:cNvSpPr>
            <a:spLocks noGrp="1" noChangeArrowheads="1"/>
          </p:cNvSpPr>
          <p:nvPr>
            <p:ph type="body" idx="1"/>
          </p:nvPr>
        </p:nvSpPr>
        <p:spPr/>
        <p:txBody>
          <a:bodyPr/>
          <a:lstStyle/>
          <a:p>
            <a:r>
              <a:rPr lang="en-US" altLang="zh-TW"/>
              <a:t>Matching cost of licenses, commissions, and membership fees.</a:t>
            </a:r>
          </a:p>
          <a:p>
            <a:r>
              <a:rPr lang="en-US" altLang="zh-TW"/>
              <a:t>Depreciation not only on manufacturing facilities, but on other revenue related facilities (use Yahoo as an example).</a:t>
            </a:r>
          </a:p>
          <a:p>
            <a:endParaRPr lang="en-US" altLang="zh-TW"/>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784FA7-162C-4A2E-9704-B4E7BFAAAB93}" type="slidenum">
              <a:rPr lang="zh-TW" altLang="en-US"/>
              <a:pPr/>
              <a:t>71</a:t>
            </a:fld>
            <a:endParaRPr lang="en-US" altLang="zh-TW"/>
          </a:p>
        </p:txBody>
      </p:sp>
      <p:sp>
        <p:nvSpPr>
          <p:cNvPr id="345090" name="Rectangle 2"/>
          <p:cNvSpPr>
            <a:spLocks noChangeArrowheads="1" noTextEdit="1"/>
          </p:cNvSpPr>
          <p:nvPr>
            <p:ph type="sldImg"/>
          </p:nvPr>
        </p:nvSpPr>
        <p:spPr>
          <a:ln/>
        </p:spPr>
      </p:sp>
      <p:sp>
        <p:nvSpPr>
          <p:cNvPr id="345091" name="Rectangle 3"/>
          <p:cNvSpPr>
            <a:spLocks noGrp="1" noChangeArrowheads="1"/>
          </p:cNvSpPr>
          <p:nvPr>
            <p:ph type="body" idx="1"/>
          </p:nvPr>
        </p:nvSpPr>
        <p:spPr/>
        <p:txBody>
          <a:bodyPr/>
          <a:lstStyle/>
          <a:p>
            <a:pPr>
              <a:spcBef>
                <a:spcPct val="0"/>
              </a:spcBef>
            </a:pPr>
            <a:r>
              <a:rPr lang="en-US" altLang="zh-TW"/>
              <a:t>Can be key success factors. </a:t>
            </a:r>
            <a:endParaRPr lang="zh-TW" altLang="en-US"/>
          </a:p>
          <a:p>
            <a:endParaRPr lang="en-US" altLang="zh-TW"/>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74488-CA65-47F8-8083-90381A71647B}" type="slidenum">
              <a:rPr lang="zh-TW" altLang="en-US"/>
              <a:pPr/>
              <a:t>72</a:t>
            </a:fld>
            <a:endParaRPr lang="en-US" altLang="zh-TW"/>
          </a:p>
        </p:txBody>
      </p:sp>
      <p:sp>
        <p:nvSpPr>
          <p:cNvPr id="347138" name="Rectangle 2"/>
          <p:cNvSpPr>
            <a:spLocks noChangeArrowheads="1" noTextEdit="1"/>
          </p:cNvSpPr>
          <p:nvPr>
            <p:ph type="sldImg"/>
          </p:nvPr>
        </p:nvSpPr>
        <p:spPr>
          <a:ln/>
        </p:spPr>
      </p:sp>
      <p:sp>
        <p:nvSpPr>
          <p:cNvPr id="347139" name="Rectangle 3"/>
          <p:cNvSpPr>
            <a:spLocks noGrp="1" noChangeArrowheads="1"/>
          </p:cNvSpPr>
          <p:nvPr>
            <p:ph type="body" idx="1"/>
          </p:nvPr>
        </p:nvSpPr>
        <p:spPr>
          <a:xfrm>
            <a:off x="685800" y="4343400"/>
            <a:ext cx="5486400" cy="4114800"/>
          </a:xfrm>
        </p:spPr>
        <p:txBody>
          <a:bodyPr/>
          <a:lstStyle/>
          <a:p>
            <a:endParaRPr lang="en-US" altLang="zh-TW"/>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E75C33-5869-4A2A-B01D-E436C94B3318}" type="slidenum">
              <a:rPr lang="zh-TW" altLang="en-US"/>
              <a:pPr/>
              <a:t>75</a:t>
            </a:fld>
            <a:endParaRPr lang="en-US" altLang="zh-TW"/>
          </a:p>
        </p:txBody>
      </p:sp>
      <p:sp>
        <p:nvSpPr>
          <p:cNvPr id="351234" name="Rectangle 2"/>
          <p:cNvSpPr>
            <a:spLocks noChangeArrowheads="1" noTextEdit="1"/>
          </p:cNvSpPr>
          <p:nvPr>
            <p:ph type="sldImg"/>
          </p:nvPr>
        </p:nvSpPr>
        <p:spPr>
          <a:ln/>
        </p:spPr>
      </p:sp>
      <p:sp>
        <p:nvSpPr>
          <p:cNvPr id="351235" name="Rectangle 3"/>
          <p:cNvSpPr>
            <a:spLocks noGrp="1" noChangeArrowheads="1"/>
          </p:cNvSpPr>
          <p:nvPr>
            <p:ph type="body" idx="1"/>
          </p:nvPr>
        </p:nvSpPr>
        <p:spPr/>
        <p:txBody>
          <a:bodyPr/>
          <a:lstStyle/>
          <a:p>
            <a:r>
              <a:rPr lang="en-US" altLang="zh-TW"/>
              <a:t>.</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0E1EC7-FF8E-4867-821F-3E98AC2C03CF}" type="slidenum">
              <a:rPr lang="zh-TW" altLang="en-US"/>
              <a:pPr/>
              <a:t>81</a:t>
            </a:fld>
            <a:endParaRPr lang="en-US" altLang="zh-TW"/>
          </a:p>
        </p:txBody>
      </p:sp>
      <p:sp>
        <p:nvSpPr>
          <p:cNvPr id="358402" name="Rectangle 2"/>
          <p:cNvSpPr>
            <a:spLocks noChangeArrowheads="1" noTextEdit="1"/>
          </p:cNvSpPr>
          <p:nvPr>
            <p:ph type="sldImg"/>
          </p:nvPr>
        </p:nvSpPr>
        <p:spPr>
          <a:ln/>
        </p:spPr>
      </p:sp>
      <p:sp>
        <p:nvSpPr>
          <p:cNvPr id="358403"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B6FF3B-90EE-43A2-B53B-8CE65809FE8B}" type="slidenum">
              <a:rPr lang="zh-TW" altLang="en-US"/>
              <a:pPr/>
              <a:t>84</a:t>
            </a:fld>
            <a:endParaRPr lang="en-US" altLang="zh-TW"/>
          </a:p>
        </p:txBody>
      </p:sp>
      <p:sp>
        <p:nvSpPr>
          <p:cNvPr id="270338" name="Rectangle 2"/>
          <p:cNvSpPr>
            <a:spLocks noChangeArrowheads="1" noTextEdit="1"/>
          </p:cNvSpPr>
          <p:nvPr>
            <p:ph type="sldImg"/>
          </p:nvPr>
        </p:nvSpPr>
        <p:spPr>
          <a:ln/>
        </p:spPr>
      </p:sp>
      <p:sp>
        <p:nvSpPr>
          <p:cNvPr id="270339" name="Rectangle 3"/>
          <p:cNvSpPr>
            <a:spLocks noGrp="1" noChangeArrowheads="1"/>
          </p:cNvSpPr>
          <p:nvPr>
            <p:ph type="body" idx="1"/>
          </p:nvPr>
        </p:nvSpPr>
        <p:spPr/>
        <p:txBody>
          <a:bodyPr/>
          <a:lstStyle/>
          <a:p>
            <a:r>
              <a:rPr lang="en-US" altLang="zh-TW"/>
              <a:t>Prospectus, news.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6AB4CB-4245-4FCC-94C6-9BDE7F9BED01}" type="slidenum">
              <a:rPr lang="zh-TW" altLang="en-US"/>
              <a:pPr/>
              <a:t>8</a:t>
            </a:fld>
            <a:endParaRPr lang="en-US" altLang="zh-TW"/>
          </a:p>
        </p:txBody>
      </p:sp>
      <p:sp>
        <p:nvSpPr>
          <p:cNvPr id="295938" name="Rectangle 2"/>
          <p:cNvSpPr>
            <a:spLocks noChangeArrowheads="1" noTextEdit="1"/>
          </p:cNvSpPr>
          <p:nvPr>
            <p:ph type="sldImg"/>
          </p:nvPr>
        </p:nvSpPr>
        <p:spPr>
          <a:ln/>
        </p:spPr>
      </p:sp>
      <p:sp>
        <p:nvSpPr>
          <p:cNvPr id="295939" name="Rectangle 3"/>
          <p:cNvSpPr>
            <a:spLocks noGrp="1" noChangeArrowheads="1"/>
          </p:cNvSpPr>
          <p:nvPr>
            <p:ph type="body" idx="1"/>
          </p:nvPr>
        </p:nvSpPr>
        <p:spPr/>
        <p:txBody>
          <a:bodyPr/>
          <a:lstStyle/>
          <a:p>
            <a:r>
              <a:rPr lang="en-US" altLang="zh-TW"/>
              <a:t>A group exercise for the relative performance and valuation of two leading firms. A group exercise for a recently corporate scandal.</a:t>
            </a:r>
          </a:p>
          <a:p>
            <a:r>
              <a:rPr lang="en-US" altLang="zh-TW"/>
              <a:t>Listed companies: managing investors expectations.</a:t>
            </a:r>
          </a:p>
          <a:p>
            <a:endParaRPr lang="en-US" altLang="zh-TW"/>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D6884-5198-4116-8486-4D0B674782BA}" type="slidenum">
              <a:rPr lang="zh-TW" altLang="en-US"/>
              <a:pPr/>
              <a:t>86</a:t>
            </a:fld>
            <a:endParaRPr lang="en-US" altLang="zh-TW"/>
          </a:p>
        </p:txBody>
      </p:sp>
      <p:sp>
        <p:nvSpPr>
          <p:cNvPr id="364546" name="Rectangle 2"/>
          <p:cNvSpPr>
            <a:spLocks noChangeArrowheads="1" noTextEdit="1"/>
          </p:cNvSpPr>
          <p:nvPr>
            <p:ph type="sldImg"/>
          </p:nvPr>
        </p:nvSpPr>
        <p:spPr>
          <a:ln/>
        </p:spPr>
      </p:sp>
      <p:sp>
        <p:nvSpPr>
          <p:cNvPr id="364547" name="Rectangle 3"/>
          <p:cNvSpPr>
            <a:spLocks noGrp="1" noChangeArrowheads="1"/>
          </p:cNvSpPr>
          <p:nvPr>
            <p:ph type="body" idx="1"/>
          </p:nvPr>
        </p:nvSpPr>
        <p:spPr>
          <a:xfrm>
            <a:off x="685800" y="4343400"/>
            <a:ext cx="5486400" cy="4114800"/>
          </a:xfrm>
        </p:spPr>
        <p:txBody>
          <a:bodyPr/>
          <a:lstStyle/>
          <a:p>
            <a:r>
              <a:rPr lang="en-US" altLang="zh-TW"/>
              <a:t>Subtleties: </a:t>
            </a:r>
            <a:r>
              <a:rPr lang="zh-TW" altLang="en-US"/>
              <a:t>細微的區分</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E1BA22-4A15-4B3B-8B55-C21EE20DC247}" type="slidenum">
              <a:rPr lang="zh-TW" altLang="en-US"/>
              <a:pPr/>
              <a:t>87</a:t>
            </a:fld>
            <a:endParaRPr lang="en-US" altLang="zh-TW"/>
          </a:p>
        </p:txBody>
      </p:sp>
      <p:sp>
        <p:nvSpPr>
          <p:cNvPr id="389122" name="Rectangle 2"/>
          <p:cNvSpPr>
            <a:spLocks noChangeArrowheads="1" noTextEdit="1"/>
          </p:cNvSpPr>
          <p:nvPr>
            <p:ph type="sldImg"/>
          </p:nvPr>
        </p:nvSpPr>
        <p:spPr>
          <a:ln/>
        </p:spPr>
      </p:sp>
      <p:sp>
        <p:nvSpPr>
          <p:cNvPr id="389123" name="Rectangle 3"/>
          <p:cNvSpPr>
            <a:spLocks noGrp="1" noChangeArrowheads="1"/>
          </p:cNvSpPr>
          <p:nvPr>
            <p:ph type="body" idx="1"/>
          </p:nvPr>
        </p:nvSpPr>
        <p:spPr/>
        <p:txBody>
          <a:bodyPr/>
          <a:lstStyle/>
          <a:p>
            <a:r>
              <a:rPr lang="en-US" altLang="zh-TW"/>
              <a:t>Valuation</a:t>
            </a:r>
            <a:endParaRPr lang="zh-TW"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A5F80-B594-4921-B6C5-D94B0F15705B}" type="slidenum">
              <a:rPr lang="zh-TW" altLang="en-US"/>
              <a:pPr/>
              <a:t>97</a:t>
            </a:fld>
            <a:endParaRPr lang="en-US" altLang="zh-TW"/>
          </a:p>
        </p:txBody>
      </p:sp>
      <p:sp>
        <p:nvSpPr>
          <p:cNvPr id="380930" name="Rectangle 2"/>
          <p:cNvSpPr>
            <a:spLocks noChangeArrowheads="1" noTextEdit="1"/>
          </p:cNvSpPr>
          <p:nvPr>
            <p:ph type="sldImg"/>
          </p:nvPr>
        </p:nvSpPr>
        <p:spPr>
          <a:ln/>
        </p:spPr>
      </p:sp>
      <p:sp>
        <p:nvSpPr>
          <p:cNvPr id="380931" name="Rectangle 3"/>
          <p:cNvSpPr>
            <a:spLocks noGrp="1" noChangeArrowheads="1"/>
          </p:cNvSpPr>
          <p:nvPr>
            <p:ph type="body" idx="1"/>
          </p:nvPr>
        </p:nvSpPr>
        <p:spPr>
          <a:xfrm>
            <a:off x="685800" y="4343400"/>
            <a:ext cx="5486400" cy="4114800"/>
          </a:xfrm>
        </p:spPr>
        <p:txBody>
          <a:bodyPr/>
          <a:lstStyle/>
          <a:p>
            <a:r>
              <a:rPr lang="en-US" altLang="zh-TW"/>
              <a:t>T. Lys and L. Vincent, “An Analysis of Value Destruction in AT&amp;T’s Acquisition of NCR,” </a:t>
            </a:r>
            <a:r>
              <a:rPr lang="en-US" altLang="zh-TW" i="1"/>
              <a:t>Journal of Financial Economics</a:t>
            </a:r>
            <a:r>
              <a:rPr lang="en-US" altLang="zh-TW"/>
              <a:t> 39 (October/November 1995): 353-79.</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63D2AD-58BF-4DA3-A956-F6D817C62BF0}" type="slidenum">
              <a:rPr lang="zh-TW" altLang="en-US"/>
              <a:pPr/>
              <a:t>99</a:t>
            </a:fld>
            <a:endParaRPr lang="en-US" altLang="zh-TW"/>
          </a:p>
        </p:txBody>
      </p:sp>
      <p:sp>
        <p:nvSpPr>
          <p:cNvPr id="384002" name="Rectangle 2"/>
          <p:cNvSpPr>
            <a:spLocks noChangeArrowheads="1" noTextEdit="1"/>
          </p:cNvSpPr>
          <p:nvPr>
            <p:ph type="sldImg"/>
          </p:nvPr>
        </p:nvSpPr>
        <p:spPr>
          <a:ln/>
        </p:spPr>
      </p:sp>
      <p:sp>
        <p:nvSpPr>
          <p:cNvPr id="384003" name="Rectangle 3"/>
          <p:cNvSpPr>
            <a:spLocks noGrp="1" noChangeArrowheads="1"/>
          </p:cNvSpPr>
          <p:nvPr>
            <p:ph type="body" idx="1"/>
          </p:nvPr>
        </p:nvSpPr>
        <p:spPr>
          <a:xfrm>
            <a:off x="685800" y="4343400"/>
            <a:ext cx="5486400" cy="4114800"/>
          </a:xfrm>
        </p:spPr>
        <p:txBody>
          <a:bodyPr/>
          <a:lstStyle/>
          <a:p>
            <a:r>
              <a:rPr lang="zh-TW" altLang="en-US"/>
              <a:t>博達案</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CDE04B-49A3-46DC-9316-43209A4E7992}" type="slidenum">
              <a:rPr lang="zh-TW" altLang="en-US"/>
              <a:pPr/>
              <a:t>100</a:t>
            </a:fld>
            <a:endParaRPr lang="en-US" altLang="zh-TW"/>
          </a:p>
        </p:txBody>
      </p:sp>
      <p:sp>
        <p:nvSpPr>
          <p:cNvPr id="386050" name="Rectangle 2"/>
          <p:cNvSpPr>
            <a:spLocks noChangeArrowheads="1" noTextEdit="1"/>
          </p:cNvSpPr>
          <p:nvPr>
            <p:ph type="sldImg"/>
          </p:nvPr>
        </p:nvSpPr>
        <p:spPr>
          <a:ln/>
        </p:spPr>
      </p:sp>
      <p:sp>
        <p:nvSpPr>
          <p:cNvPr id="386051" name="Rectangle 3"/>
          <p:cNvSpPr>
            <a:spLocks noGrp="1" noChangeArrowheads="1"/>
          </p:cNvSpPr>
          <p:nvPr>
            <p:ph type="body" idx="1"/>
          </p:nvPr>
        </p:nvSpPr>
        <p:spPr>
          <a:xfrm>
            <a:off x="685800" y="4343400"/>
            <a:ext cx="5486400" cy="4114800"/>
          </a:xfrm>
        </p:spPr>
        <p:txBody>
          <a:bodyPr/>
          <a:lstStyle/>
          <a:p>
            <a:r>
              <a:rPr lang="en-US" altLang="zh-TW"/>
              <a:t>Investment in IP oriented firms as the economy is turning around.</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9487BC-CDE1-45EF-9A67-93A0DC3BBEE4}" type="slidenum">
              <a:rPr lang="zh-TW" altLang="en-US"/>
              <a:pPr/>
              <a:t>101</a:t>
            </a:fld>
            <a:endParaRPr lang="en-US" altLang="zh-TW"/>
          </a:p>
        </p:txBody>
      </p:sp>
      <p:sp>
        <p:nvSpPr>
          <p:cNvPr id="549890" name="Rectangle 2"/>
          <p:cNvSpPr>
            <a:spLocks noChangeArrowheads="1" noTextEdit="1"/>
          </p:cNvSpPr>
          <p:nvPr>
            <p:ph type="sldImg"/>
          </p:nvPr>
        </p:nvSpPr>
        <p:spPr>
          <a:ln/>
        </p:spPr>
      </p:sp>
      <p:sp>
        <p:nvSpPr>
          <p:cNvPr id="549891" name="Rectangle 3"/>
          <p:cNvSpPr>
            <a:spLocks noGrp="1" noChangeArrowheads="1"/>
          </p:cNvSpPr>
          <p:nvPr>
            <p:ph type="body" idx="1"/>
          </p:nvPr>
        </p:nvSpPr>
        <p:spPr/>
        <p:txBody>
          <a:bodyPr/>
          <a:lstStyle/>
          <a:p>
            <a:r>
              <a:rPr lang="zh-TW" altLang="en-US"/>
              <a:t>台積電買德碁票面</a:t>
            </a:r>
            <a:r>
              <a:rPr lang="en-US" altLang="zh-TW"/>
              <a:t>43</a:t>
            </a:r>
            <a:r>
              <a:rPr lang="zh-TW" altLang="en-US"/>
              <a:t>億，市值</a:t>
            </a:r>
            <a:r>
              <a:rPr lang="en-US" altLang="zh-TW"/>
              <a:t>640</a:t>
            </a:r>
            <a:r>
              <a:rPr lang="zh-TW" altLang="en-US"/>
              <a:t>億</a:t>
            </a:r>
            <a:r>
              <a:rPr lang="en-US" altLang="zh-TW"/>
              <a:t>‧</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613F42-C45C-4FE7-882B-F5F5A1BD28F2}" type="slidenum">
              <a:rPr lang="zh-TW" altLang="en-US"/>
              <a:pPr/>
              <a:t>102</a:t>
            </a:fld>
            <a:endParaRPr lang="en-US" altLang="zh-TW"/>
          </a:p>
        </p:txBody>
      </p:sp>
      <p:sp>
        <p:nvSpPr>
          <p:cNvPr id="393218" name="Rectangle 2"/>
          <p:cNvSpPr>
            <a:spLocks noChangeArrowheads="1" noTextEdit="1"/>
          </p:cNvSpPr>
          <p:nvPr>
            <p:ph type="sldImg"/>
          </p:nvPr>
        </p:nvSpPr>
        <p:spPr>
          <a:ln/>
        </p:spPr>
      </p:sp>
      <p:sp>
        <p:nvSpPr>
          <p:cNvPr id="393219" name="Rectangle 3"/>
          <p:cNvSpPr>
            <a:spLocks noGrp="1" noChangeArrowheads="1"/>
          </p:cNvSpPr>
          <p:nvPr>
            <p:ph type="body" idx="1"/>
          </p:nvPr>
        </p:nvSpPr>
        <p:spPr>
          <a:xfrm>
            <a:off x="685800" y="4343400"/>
            <a:ext cx="5486400" cy="4114800"/>
          </a:xfrm>
        </p:spPr>
        <p:txBody>
          <a:bodyPr/>
          <a:lstStyle/>
          <a:p>
            <a:r>
              <a:rPr lang="en-US" altLang="zh-TW"/>
              <a:t>May not have received benefits, e.g., legal liabilities.</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CD9694-503A-482D-BA6C-B72A46239240}" type="slidenum">
              <a:rPr lang="zh-TW" altLang="en-US"/>
              <a:pPr/>
              <a:t>103</a:t>
            </a:fld>
            <a:endParaRPr lang="en-US" altLang="zh-TW"/>
          </a:p>
        </p:txBody>
      </p:sp>
      <p:sp>
        <p:nvSpPr>
          <p:cNvPr id="395266" name="Rectangle 2"/>
          <p:cNvSpPr>
            <a:spLocks noChangeArrowheads="1" noTextEdit="1"/>
          </p:cNvSpPr>
          <p:nvPr>
            <p:ph type="sldImg"/>
          </p:nvPr>
        </p:nvSpPr>
        <p:spPr>
          <a:ln/>
        </p:spPr>
      </p:sp>
      <p:sp>
        <p:nvSpPr>
          <p:cNvPr id="395267" name="Rectangle 3"/>
          <p:cNvSpPr>
            <a:spLocks noGrp="1" noChangeArrowheads="1"/>
          </p:cNvSpPr>
          <p:nvPr>
            <p:ph type="body" idx="1"/>
          </p:nvPr>
        </p:nvSpPr>
        <p:spPr>
          <a:xfrm>
            <a:off x="685800" y="4343400"/>
            <a:ext cx="5486400" cy="4114800"/>
          </a:xfrm>
        </p:spPr>
        <p:txBody>
          <a:bodyPr/>
          <a:lstStyle/>
          <a:p>
            <a:r>
              <a:rPr lang="en-US" altLang="zh-TW"/>
              <a:t>Mary E. Barth and Maureen McNichols, “Estimation and Market Valuation of Environmental Liabilities Relating to Superfund Sites,” </a:t>
            </a:r>
            <a:r>
              <a:rPr lang="en-US" altLang="zh-TW" i="1"/>
              <a:t>Journal of Accounting Research</a:t>
            </a:r>
            <a:r>
              <a:rPr lang="en-US" altLang="zh-TW"/>
              <a:t> 32, September 1994.</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EEFB94-7838-476F-AE75-89D7922FA279}" type="slidenum">
              <a:rPr lang="zh-TW" altLang="en-US"/>
              <a:pPr/>
              <a:t>104</a:t>
            </a:fld>
            <a:endParaRPr lang="en-US" altLang="zh-TW"/>
          </a:p>
        </p:txBody>
      </p:sp>
      <p:sp>
        <p:nvSpPr>
          <p:cNvPr id="399362" name="Rectangle 2"/>
          <p:cNvSpPr>
            <a:spLocks noChangeArrowheads="1" noTextEdit="1"/>
          </p:cNvSpPr>
          <p:nvPr>
            <p:ph type="sldImg"/>
          </p:nvPr>
        </p:nvSpPr>
        <p:spPr>
          <a:ln/>
        </p:spPr>
      </p:sp>
      <p:sp>
        <p:nvSpPr>
          <p:cNvPr id="399363" name="Rectangle 3"/>
          <p:cNvSpPr>
            <a:spLocks noGrp="1" noChangeArrowheads="1"/>
          </p:cNvSpPr>
          <p:nvPr>
            <p:ph type="body" idx="1"/>
          </p:nvPr>
        </p:nvSpPr>
        <p:spPr>
          <a:xfrm>
            <a:off x="685800" y="4343400"/>
            <a:ext cx="5486400" cy="4114800"/>
          </a:xfrm>
        </p:spPr>
        <p:txBody>
          <a:bodyPr/>
          <a:lstStyle/>
          <a:p>
            <a:r>
              <a:rPr lang="en-US" altLang="zh-TW"/>
              <a:t>Referred to as the Projected Benefit Obligation. Also report the Accumulated Benefit Obligation in footnotes, which is the present value of plan commitments using current wage rates and salary scales.</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118F45-E9F8-43CB-818C-211A30793586}" type="slidenum">
              <a:rPr lang="zh-TW" altLang="en-US"/>
              <a:pPr/>
              <a:t>108</a:t>
            </a:fld>
            <a:endParaRPr lang="en-US" altLang="zh-TW"/>
          </a:p>
        </p:txBody>
      </p:sp>
      <p:sp>
        <p:nvSpPr>
          <p:cNvPr id="406530" name="Rectangle 2"/>
          <p:cNvSpPr>
            <a:spLocks noChangeArrowheads="1" noTextEdit="1"/>
          </p:cNvSpPr>
          <p:nvPr>
            <p:ph type="sldImg"/>
          </p:nvPr>
        </p:nvSpPr>
        <p:spPr>
          <a:ln/>
        </p:spPr>
      </p:sp>
      <p:sp>
        <p:nvSpPr>
          <p:cNvPr id="406531"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969AC1-4CBC-4EB7-B0CE-57B7ACA72F4A}" type="slidenum">
              <a:rPr lang="zh-TW" altLang="en-US"/>
              <a:pPr/>
              <a:t>9</a:t>
            </a:fld>
            <a:endParaRPr lang="en-US" altLang="zh-TW"/>
          </a:p>
        </p:txBody>
      </p:sp>
      <p:sp>
        <p:nvSpPr>
          <p:cNvPr id="296962" name="Rectangle 2"/>
          <p:cNvSpPr>
            <a:spLocks noChangeArrowheads="1" noTextEdit="1"/>
          </p:cNvSpPr>
          <p:nvPr>
            <p:ph type="sldImg"/>
          </p:nvPr>
        </p:nvSpPr>
        <p:spPr>
          <a:ln/>
        </p:spPr>
      </p:sp>
      <p:sp>
        <p:nvSpPr>
          <p:cNvPr id="296963" name="Rectangle 3"/>
          <p:cNvSpPr>
            <a:spLocks noGrp="1" noChangeArrowheads="1"/>
          </p:cNvSpPr>
          <p:nvPr>
            <p:ph type="body" idx="1"/>
          </p:nvPr>
        </p:nvSpPr>
        <p:spPr/>
        <p:txBody>
          <a:bodyPr/>
          <a:lstStyle/>
          <a:p>
            <a:r>
              <a:rPr lang="en-US" altLang="zh-TW"/>
              <a:t>GOEs are SOBs for banks. The danger of no competitive models.</a:t>
            </a:r>
          </a:p>
          <a:p>
            <a:r>
              <a:rPr lang="en-US" altLang="zh-TW"/>
              <a:t>National capitalism</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0C8FD0-C7D4-4CE9-8F26-7EA4999C1AEF}" type="slidenum">
              <a:rPr lang="zh-TW" altLang="en-US"/>
              <a:pPr/>
              <a:t>109</a:t>
            </a:fld>
            <a:endParaRPr lang="en-US" altLang="zh-TW"/>
          </a:p>
        </p:txBody>
      </p:sp>
      <p:sp>
        <p:nvSpPr>
          <p:cNvPr id="552962" name="Rectangle 2"/>
          <p:cNvSpPr>
            <a:spLocks noChangeArrowheads="1" noTextEdit="1"/>
          </p:cNvSpPr>
          <p:nvPr>
            <p:ph type="sldImg"/>
          </p:nvPr>
        </p:nvSpPr>
        <p:spPr>
          <a:ln/>
        </p:spPr>
      </p:sp>
      <p:sp>
        <p:nvSpPr>
          <p:cNvPr id="552963" name="Rectangle 3"/>
          <p:cNvSpPr>
            <a:spLocks noGrp="1" noChangeArrowheads="1"/>
          </p:cNvSpPr>
          <p:nvPr>
            <p:ph type="body" idx="1"/>
          </p:nvPr>
        </p:nvSpPr>
        <p:spPr/>
        <p:txBody>
          <a:bodyPr/>
          <a:lstStyle/>
          <a:p>
            <a:r>
              <a:rPr lang="en-US" altLang="zh-TW"/>
              <a:t>Enhanced performance leads to higher stock prices and then leads to higher compensation, or higher stock price leads to higher compensation and more of a luck, nothing to do with performance. Exercise price based on some benchmark price to alleviate effects of luck.</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9E93FF-0273-4466-B821-C4F6A6FCE743}" type="slidenum">
              <a:rPr lang="zh-TW" altLang="en-US"/>
              <a:pPr/>
              <a:t>111</a:t>
            </a:fld>
            <a:endParaRPr lang="en-US" altLang="zh-TW"/>
          </a:p>
        </p:txBody>
      </p:sp>
      <p:sp>
        <p:nvSpPr>
          <p:cNvPr id="550914" name="Rectangle 2"/>
          <p:cNvSpPr>
            <a:spLocks noChangeArrowheads="1" noTextEdit="1"/>
          </p:cNvSpPr>
          <p:nvPr>
            <p:ph type="sldImg"/>
          </p:nvPr>
        </p:nvSpPr>
        <p:spPr>
          <a:ln/>
        </p:spPr>
      </p:sp>
      <p:sp>
        <p:nvSpPr>
          <p:cNvPr id="550915" name="Rectangle 3"/>
          <p:cNvSpPr>
            <a:spLocks noGrp="1" noChangeArrowheads="1"/>
          </p:cNvSpPr>
          <p:nvPr>
            <p:ph type="body" idx="1"/>
          </p:nvPr>
        </p:nvSpPr>
        <p:spPr/>
        <p:txBody>
          <a:bodyPr/>
          <a:lstStyle/>
          <a:p>
            <a:r>
              <a:rPr lang="en-US" altLang="zh-TW"/>
              <a:t>Stock dividends should be measured at market rather than par.</a:t>
            </a:r>
            <a:endParaRPr lang="zh-TW"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9D9148-166D-4416-AE19-202CF61E1E23}" type="slidenum">
              <a:rPr lang="zh-TW" altLang="en-US"/>
              <a:pPr/>
              <a:t>112</a:t>
            </a:fld>
            <a:endParaRPr lang="en-US" altLang="zh-TW"/>
          </a:p>
        </p:txBody>
      </p:sp>
      <p:sp>
        <p:nvSpPr>
          <p:cNvPr id="280578" name="Rectangle 2"/>
          <p:cNvSpPr>
            <a:spLocks noChangeArrowheads="1" noTextEdit="1"/>
          </p:cNvSpPr>
          <p:nvPr>
            <p:ph type="sldImg"/>
          </p:nvPr>
        </p:nvSpPr>
        <p:spPr>
          <a:ln/>
        </p:spPr>
      </p:sp>
      <p:sp>
        <p:nvSpPr>
          <p:cNvPr id="280579" name="Rectangle 3"/>
          <p:cNvSpPr>
            <a:spLocks noGrp="1" noChangeArrowheads="1"/>
          </p:cNvSpPr>
          <p:nvPr>
            <p:ph type="body" idx="1"/>
          </p:nvPr>
        </p:nvSpPr>
        <p:spPr/>
        <p:txBody>
          <a:bodyPr/>
          <a:lstStyle/>
          <a:p>
            <a:r>
              <a:rPr lang="zh-TW" altLang="en-US"/>
              <a:t>五鬼搬運</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90D905-5A28-4824-922B-388B17F0DBC8}" type="slidenum">
              <a:rPr lang="zh-TW" altLang="en-US"/>
              <a:pPr/>
              <a:t>113</a:t>
            </a:fld>
            <a:endParaRPr lang="en-US" altLang="zh-TW"/>
          </a:p>
        </p:txBody>
      </p:sp>
      <p:sp>
        <p:nvSpPr>
          <p:cNvPr id="278530" name="Rectangle 2"/>
          <p:cNvSpPr>
            <a:spLocks noChangeArrowheads="1" noTextEdit="1"/>
          </p:cNvSpPr>
          <p:nvPr>
            <p:ph type="sldImg"/>
          </p:nvPr>
        </p:nvSpPr>
        <p:spPr>
          <a:ln/>
        </p:spPr>
      </p:sp>
      <p:sp>
        <p:nvSpPr>
          <p:cNvPr id="278531" name="Rectangle 3"/>
          <p:cNvSpPr>
            <a:spLocks noGrp="1" noChangeArrowheads="1"/>
          </p:cNvSpPr>
          <p:nvPr>
            <p:ph type="body" idx="1"/>
          </p:nvPr>
        </p:nvSpPr>
        <p:spPr/>
        <p:txBody>
          <a:bodyPr/>
          <a:lstStyle/>
          <a:p>
            <a:r>
              <a:rPr lang="zh-TW" altLang="en-US" sz="2000"/>
              <a:t>郭部長名言</a:t>
            </a:r>
          </a:p>
          <a:p>
            <a:r>
              <a:rPr lang="en-US" altLang="zh-TW" sz="2000"/>
              <a:t>Change equity without going through the hands of stockholders or income statement.</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2B9CAB-A1A9-4AB1-9C0E-3B02A842DB21}" type="slidenum">
              <a:rPr lang="zh-TW" altLang="en-US"/>
              <a:pPr/>
              <a:t>114</a:t>
            </a:fld>
            <a:endParaRPr lang="en-US" altLang="zh-TW"/>
          </a:p>
        </p:txBody>
      </p:sp>
      <p:sp>
        <p:nvSpPr>
          <p:cNvPr id="575490" name="Rectangle 2"/>
          <p:cNvSpPr>
            <a:spLocks noChangeArrowheads="1" noTextEdit="1"/>
          </p:cNvSpPr>
          <p:nvPr>
            <p:ph type="sldImg"/>
          </p:nvPr>
        </p:nvSpPr>
        <p:spPr>
          <a:ln/>
        </p:spPr>
      </p:sp>
      <p:sp>
        <p:nvSpPr>
          <p:cNvPr id="575491" name="Rectangle 3"/>
          <p:cNvSpPr>
            <a:spLocks noGrp="1" noChangeArrowheads="1"/>
          </p:cNvSpPr>
          <p:nvPr>
            <p:ph type="body" idx="1"/>
          </p:nvPr>
        </p:nvSpPr>
        <p:spPr/>
        <p:txBody>
          <a:bodyPr/>
          <a:lstStyle/>
          <a:p>
            <a:r>
              <a:rPr lang="en-US" altLang="zh-TW"/>
              <a:t>Fortunately, business world is capable of generating new problems at a greater speed than academician can solve, therefore, I will not be out of job for quite a while. Entrepreneur: when you see a problem, solve it. </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B6548F-4199-496C-91A5-1B5BEF4F56E1}" type="slidenum">
              <a:rPr lang="zh-TW" altLang="en-US"/>
              <a:pPr/>
              <a:t>115</a:t>
            </a:fld>
            <a:endParaRPr lang="en-US" altLang="zh-TW"/>
          </a:p>
        </p:txBody>
      </p:sp>
      <p:sp>
        <p:nvSpPr>
          <p:cNvPr id="577538" name="Rectangle 2"/>
          <p:cNvSpPr>
            <a:spLocks noChangeArrowheads="1" noTextEdit="1"/>
          </p:cNvSpPr>
          <p:nvPr>
            <p:ph type="sldImg"/>
          </p:nvPr>
        </p:nvSpPr>
        <p:spPr>
          <a:ln/>
        </p:spPr>
      </p:sp>
      <p:sp>
        <p:nvSpPr>
          <p:cNvPr id="577539" name="Rectangle 3"/>
          <p:cNvSpPr>
            <a:spLocks noGrp="1" noChangeArrowheads="1"/>
          </p:cNvSpPr>
          <p:nvPr>
            <p:ph type="body" idx="1"/>
          </p:nvPr>
        </p:nvSpPr>
        <p:spPr/>
        <p:txBody>
          <a:bodyPr/>
          <a:lstStyle/>
          <a:p>
            <a:r>
              <a:rPr lang="en-US" altLang="zh-TW"/>
              <a:t>Flexible manufacturing, ABC, discontinuous reengineering, social responsibility accounting. Research interest before 1983.</a:t>
            </a:r>
          </a:p>
          <a:p>
            <a:r>
              <a:rPr lang="en-US" altLang="zh-TW"/>
              <a:t>GIGO. Econometric analysis shows us what is on average, yet we need to know what is the best for a given issue at a given time and in a given context, therefore, only case studies are relevant research.</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6CAE76-6E44-41E7-85FC-C54FFBA3371D}" type="slidenum">
              <a:rPr lang="zh-TW" altLang="en-US"/>
              <a:pPr/>
              <a:t>116</a:t>
            </a:fld>
            <a:endParaRPr lang="en-US" altLang="zh-TW"/>
          </a:p>
        </p:txBody>
      </p:sp>
      <p:sp>
        <p:nvSpPr>
          <p:cNvPr id="579586" name="Rectangle 2"/>
          <p:cNvSpPr>
            <a:spLocks noChangeArrowheads="1" noTextEdit="1"/>
          </p:cNvSpPr>
          <p:nvPr>
            <p:ph type="sldImg"/>
          </p:nvPr>
        </p:nvSpPr>
        <p:spPr>
          <a:ln/>
        </p:spPr>
      </p:sp>
      <p:sp>
        <p:nvSpPr>
          <p:cNvPr id="579587"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650B88-E555-4789-B3DF-27557C2062A8}" type="slidenum">
              <a:rPr lang="zh-TW" altLang="en-US"/>
              <a:pPr/>
              <a:t>118</a:t>
            </a:fld>
            <a:endParaRPr lang="en-US" altLang="zh-TW"/>
          </a:p>
        </p:txBody>
      </p:sp>
      <p:sp>
        <p:nvSpPr>
          <p:cNvPr id="582658" name="Rectangle 2"/>
          <p:cNvSpPr>
            <a:spLocks noChangeArrowheads="1" noTextEdit="1"/>
          </p:cNvSpPr>
          <p:nvPr>
            <p:ph type="sldImg"/>
          </p:nvPr>
        </p:nvSpPr>
        <p:spPr>
          <a:ln/>
        </p:spPr>
      </p:sp>
      <p:sp>
        <p:nvSpPr>
          <p:cNvPr id="582659" name="Rectangle 3"/>
          <p:cNvSpPr>
            <a:spLocks noGrp="1" noChangeArrowheads="1"/>
          </p:cNvSpPr>
          <p:nvPr>
            <p:ph type="body" idx="1"/>
          </p:nvPr>
        </p:nvSpPr>
        <p:spPr/>
        <p:txBody>
          <a:bodyPr/>
          <a:lstStyle/>
          <a:p>
            <a:r>
              <a:rPr lang="en-US" altLang="zh-TW"/>
              <a:t>Multidivisions:</a:t>
            </a:r>
            <a:r>
              <a:rPr lang="zh-TW" altLang="en-US"/>
              <a:t>事業群</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15A078-86E7-4E99-AF43-DBFCD1DC83F4}" type="slidenum">
              <a:rPr lang="zh-TW" altLang="en-US"/>
              <a:pPr/>
              <a:t>119</a:t>
            </a:fld>
            <a:endParaRPr lang="en-US" altLang="zh-TW"/>
          </a:p>
        </p:txBody>
      </p:sp>
      <p:sp>
        <p:nvSpPr>
          <p:cNvPr id="584706" name="Rectangle 2"/>
          <p:cNvSpPr>
            <a:spLocks noChangeArrowheads="1" noTextEdit="1"/>
          </p:cNvSpPr>
          <p:nvPr>
            <p:ph type="sldImg"/>
          </p:nvPr>
        </p:nvSpPr>
        <p:spPr>
          <a:ln/>
        </p:spPr>
      </p:sp>
      <p:sp>
        <p:nvSpPr>
          <p:cNvPr id="584707" name="Rectangle 3"/>
          <p:cNvSpPr>
            <a:spLocks noGrp="1" noChangeArrowheads="1"/>
          </p:cNvSpPr>
          <p:nvPr>
            <p:ph type="body" idx="1"/>
          </p:nvPr>
        </p:nvSpPr>
        <p:spPr>
          <a:xfrm>
            <a:off x="685800" y="4343400"/>
            <a:ext cx="5486400" cy="4114800"/>
          </a:xfrm>
        </p:spPr>
        <p:txBody>
          <a:bodyPr/>
          <a:lstStyle/>
          <a:p>
            <a:r>
              <a:rPr lang="en-US" altLang="zh-TW"/>
              <a:t>Quoted from Victor Bernard.</a:t>
            </a:r>
          </a:p>
          <a:p>
            <a:r>
              <a:rPr lang="en-US" altLang="zh-TW"/>
              <a:t>Decomposed into product lines or</a:t>
            </a:r>
            <a:r>
              <a:rPr lang="zh-TW" altLang="en-US"/>
              <a:t> </a:t>
            </a:r>
            <a:r>
              <a:rPr lang="en-US" altLang="zh-TW"/>
              <a:t>lines of business.</a:t>
            </a:r>
          </a:p>
          <a:p>
            <a:r>
              <a:rPr lang="en-US" altLang="zh-TW"/>
              <a:t>Financing decisions and dividend policy determines financial leverage. Financial investments include cost method because of difficulty to determine fair value </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2DE0FC-3EF7-4F8E-B6C1-AD60ADC7C331}" type="slidenum">
              <a:rPr lang="zh-TW" altLang="en-US"/>
              <a:pPr/>
              <a:t>120</a:t>
            </a:fld>
            <a:endParaRPr lang="en-US" altLang="zh-TW"/>
          </a:p>
        </p:txBody>
      </p:sp>
      <p:sp>
        <p:nvSpPr>
          <p:cNvPr id="586754" name="Rectangle 2"/>
          <p:cNvSpPr>
            <a:spLocks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altLang="zh-TW"/>
              <a:t>Vertical and horizontal (core competence). Lines of businesses can be treated as quasi 100% owned subsidiaries, which approach is better depends on group strategy (legal and tax considerations) and key personnel considerations. If using consolidated FSs, subsidiaries are treated like lines of businesses.</a:t>
            </a:r>
          </a:p>
          <a:p>
            <a:r>
              <a:rPr lang="en-US" altLang="zh-TW"/>
              <a:t>Treated like an ordinary investment portfolio and setting a normal asset allocation policy.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A37201-173B-42F2-AA10-A3C7CF900614}" type="slidenum">
              <a:rPr lang="zh-TW" altLang="en-US"/>
              <a:pPr/>
              <a:t>10</a:t>
            </a:fld>
            <a:endParaRPr lang="en-US" altLang="zh-TW"/>
          </a:p>
        </p:txBody>
      </p:sp>
      <p:sp>
        <p:nvSpPr>
          <p:cNvPr id="299010" name="Rectangle 2"/>
          <p:cNvSpPr>
            <a:spLocks noChangeArrowheads="1" noTextEdit="1"/>
          </p:cNvSpPr>
          <p:nvPr>
            <p:ph type="sldImg"/>
          </p:nvPr>
        </p:nvSpPr>
        <p:spPr>
          <a:ln/>
        </p:spPr>
      </p:sp>
      <p:sp>
        <p:nvSpPr>
          <p:cNvPr id="299011" name="Rectangle 3"/>
          <p:cNvSpPr>
            <a:spLocks noGrp="1" noChangeArrowheads="1"/>
          </p:cNvSpPr>
          <p:nvPr>
            <p:ph type="body" idx="1"/>
          </p:nvPr>
        </p:nvSpPr>
        <p:spPr/>
        <p:txBody>
          <a:bodyPr/>
          <a:lstStyle/>
          <a:p>
            <a:r>
              <a:rPr lang="zh-TW" altLang="en-US"/>
              <a:t>資本市場論壇</a:t>
            </a:r>
          </a:p>
          <a:p>
            <a:r>
              <a:rPr lang="en-US" altLang="zh-TW"/>
              <a:t>Why can we ask for corporate transparency rather than confidential information? Shareholder capitalism vs. capitalist capitalism.</a:t>
            </a:r>
            <a:endParaRPr kumimoji="0" lang="en-US" altLang="zh-TW"/>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0926DF-9AD8-4DE0-8F18-9790F132F31E}" type="slidenum">
              <a:rPr lang="zh-TW" altLang="en-US"/>
              <a:pPr/>
              <a:t>121</a:t>
            </a:fld>
            <a:endParaRPr lang="en-US" altLang="zh-TW"/>
          </a:p>
        </p:txBody>
      </p:sp>
      <p:sp>
        <p:nvSpPr>
          <p:cNvPr id="588802" name="Rectangle 2"/>
          <p:cNvSpPr>
            <a:spLocks noChangeArrowheads="1" noTextEdit="1"/>
          </p:cNvSpPr>
          <p:nvPr>
            <p:ph type="sldImg"/>
          </p:nvPr>
        </p:nvSpPr>
        <p:spPr>
          <a:ln/>
        </p:spPr>
      </p:sp>
      <p:sp>
        <p:nvSpPr>
          <p:cNvPr id="588803" name="Rectangle 3"/>
          <p:cNvSpPr>
            <a:spLocks noGrp="1" noChangeArrowheads="1"/>
          </p:cNvSpPr>
          <p:nvPr>
            <p:ph type="body" idx="1"/>
          </p:nvPr>
        </p:nvSpPr>
        <p:spPr/>
        <p:txBody>
          <a:bodyPr/>
          <a:lstStyle/>
          <a:p>
            <a:r>
              <a:rPr lang="en-US" altLang="zh-TW"/>
              <a:t>Part of STFI and LTFI may be necessary for operation and should be associated with operating assets, because of the difficulty to separate this part and FIs are easier to be valued alone than with operating assets together,  all are categorized as FI. </a:t>
            </a:r>
          </a:p>
          <a:p>
            <a:r>
              <a:rPr lang="en-US" altLang="zh-TW"/>
              <a:t>Intangible assets in use belong to LTOA. Should include future investment opportunities. The whole category is still outside the domain of accounting.</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91115E-24BA-43C8-86F8-31B565A4D306}" type="slidenum">
              <a:rPr lang="zh-TW" altLang="en-US"/>
              <a:pPr/>
              <a:t>122</a:t>
            </a:fld>
            <a:endParaRPr lang="en-US" altLang="zh-TW"/>
          </a:p>
        </p:txBody>
      </p:sp>
      <p:sp>
        <p:nvSpPr>
          <p:cNvPr id="590850" name="Rectangle 2"/>
          <p:cNvSpPr>
            <a:spLocks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44FA13-A601-4FC7-A546-49956F72B233}" type="slidenum">
              <a:rPr lang="zh-TW" altLang="en-US"/>
              <a:pPr/>
              <a:t>123</a:t>
            </a:fld>
            <a:endParaRPr lang="en-US" altLang="zh-TW"/>
          </a:p>
        </p:txBody>
      </p:sp>
      <p:sp>
        <p:nvSpPr>
          <p:cNvPr id="592898" name="Rectangle 2"/>
          <p:cNvSpPr>
            <a:spLocks noChangeArrowheads="1" noTextEdit="1"/>
          </p:cNvSpPr>
          <p:nvPr>
            <p:ph type="sldImg"/>
          </p:nvPr>
        </p:nvSpPr>
        <p:spPr>
          <a:ln/>
        </p:spPr>
      </p:sp>
      <p:sp>
        <p:nvSpPr>
          <p:cNvPr id="592899" name="Rectangle 3"/>
          <p:cNvSpPr>
            <a:spLocks noGrp="1" noChangeArrowheads="1"/>
          </p:cNvSpPr>
          <p:nvPr>
            <p:ph type="body" idx="1"/>
          </p:nvPr>
        </p:nvSpPr>
        <p:spPr>
          <a:xfrm>
            <a:off x="685800" y="4343400"/>
            <a:ext cx="5486400" cy="4114800"/>
          </a:xfrm>
        </p:spPr>
        <p:txBody>
          <a:bodyPr/>
          <a:lstStyle/>
          <a:p>
            <a:r>
              <a:rPr lang="en-US" altLang="zh-TW"/>
              <a:t>Can be further decomposed into veal, prime and mature stages.</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7D705D-A09E-4A7C-B10C-677B0F837DA1}" type="slidenum">
              <a:rPr lang="zh-TW" altLang="en-US"/>
              <a:pPr/>
              <a:t>124</a:t>
            </a:fld>
            <a:endParaRPr lang="en-US" altLang="zh-TW"/>
          </a:p>
        </p:txBody>
      </p:sp>
      <p:sp>
        <p:nvSpPr>
          <p:cNvPr id="594946" name="Rectangle 2"/>
          <p:cNvSpPr>
            <a:spLocks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zh-TW" altLang="en-US"/>
              <a:t>金融重建基金</a:t>
            </a:r>
            <a:r>
              <a:rPr lang="en-US" altLang="zh-TW"/>
              <a:t>‧</a:t>
            </a:r>
            <a:r>
              <a:rPr lang="zh-TW" altLang="en-US"/>
              <a:t>等競爭者退場</a:t>
            </a:r>
            <a:r>
              <a:rPr lang="en-US" altLang="zh-TW"/>
              <a:t>‧McDonald, Coca Cola,  and Intel were once considered immune to gravity with P/E 30-40. Survival game. </a:t>
            </a:r>
            <a:r>
              <a:rPr lang="zh-TW" altLang="en-US"/>
              <a:t>永續經營 </a:t>
            </a:r>
            <a:r>
              <a:rPr lang="en-US" altLang="zh-TW"/>
              <a:t>vs. </a:t>
            </a:r>
            <a:r>
              <a:rPr lang="zh-TW" altLang="en-US"/>
              <a:t>見好就收</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86BE7E-16C0-4CDD-BB60-EF7EB7DF8DB0}" type="slidenum">
              <a:rPr lang="zh-TW" altLang="en-US"/>
              <a:pPr/>
              <a:t>125</a:t>
            </a:fld>
            <a:endParaRPr lang="en-US" altLang="zh-TW"/>
          </a:p>
        </p:txBody>
      </p:sp>
      <p:sp>
        <p:nvSpPr>
          <p:cNvPr id="596994" name="Rectangle 2"/>
          <p:cNvSpPr>
            <a:spLocks noChangeArrowheads="1" noTextEdit="1"/>
          </p:cNvSpPr>
          <p:nvPr>
            <p:ph type="sldImg"/>
          </p:nvPr>
        </p:nvSpPr>
        <p:spPr>
          <a:ln/>
        </p:spPr>
      </p:sp>
      <p:sp>
        <p:nvSpPr>
          <p:cNvPr id="596995" name="Rectangle 3"/>
          <p:cNvSpPr>
            <a:spLocks noGrp="1" noChangeArrowheads="1"/>
          </p:cNvSpPr>
          <p:nvPr>
            <p:ph type="body" idx="1"/>
          </p:nvPr>
        </p:nvSpPr>
        <p:spPr/>
        <p:txBody>
          <a:bodyPr/>
          <a:lstStyle/>
          <a:p>
            <a:r>
              <a:rPr lang="en-US" altLang="zh-TW"/>
              <a:t>Under accrual accounting, one can make a lot of profit but still runs into liquidity problem by overinvestment and borrowing. </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A8A33D-5E97-4AA7-8DC0-FAEA31851147}" type="slidenum">
              <a:rPr lang="zh-TW" altLang="en-US"/>
              <a:pPr/>
              <a:t>126</a:t>
            </a:fld>
            <a:endParaRPr lang="en-US" altLang="zh-TW"/>
          </a:p>
        </p:txBody>
      </p:sp>
      <p:sp>
        <p:nvSpPr>
          <p:cNvPr id="599042" name="Rectangle 2"/>
          <p:cNvSpPr>
            <a:spLocks noChangeArrowheads="1" noTextEdit="1"/>
          </p:cNvSpPr>
          <p:nvPr>
            <p:ph type="sldImg"/>
          </p:nvPr>
        </p:nvSpPr>
        <p:spPr>
          <a:ln/>
        </p:spPr>
      </p:sp>
      <p:sp>
        <p:nvSpPr>
          <p:cNvPr id="599043" name="Rectangle 3"/>
          <p:cNvSpPr>
            <a:spLocks noGrp="1" noChangeArrowheads="1"/>
          </p:cNvSpPr>
          <p:nvPr>
            <p:ph type="body" idx="1"/>
          </p:nvPr>
        </p:nvSpPr>
        <p:spPr>
          <a:xfrm>
            <a:off x="685800" y="4343400"/>
            <a:ext cx="5486400" cy="4114800"/>
          </a:xfrm>
        </p:spPr>
        <p:txBody>
          <a:bodyPr/>
          <a:lstStyle/>
          <a:p>
            <a:endParaRPr kumimoji="0" lang="en-US" altLang="zh-TW"/>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DBA81-FF8D-42BD-831A-9A0E6314732C}" type="slidenum">
              <a:rPr lang="zh-TW" altLang="en-US"/>
              <a:pPr/>
              <a:t>127</a:t>
            </a:fld>
            <a:endParaRPr lang="en-US" altLang="zh-TW"/>
          </a:p>
        </p:txBody>
      </p:sp>
      <p:sp>
        <p:nvSpPr>
          <p:cNvPr id="601090" name="Rectangle 2"/>
          <p:cNvSpPr>
            <a:spLocks noChangeArrowheads="1" noTextEdit="1"/>
          </p:cNvSpPr>
          <p:nvPr>
            <p:ph type="sldImg"/>
          </p:nvPr>
        </p:nvSpPr>
        <p:spPr>
          <a:ln/>
        </p:spPr>
      </p:sp>
      <p:sp>
        <p:nvSpPr>
          <p:cNvPr id="601091" name="Rectangle 3"/>
          <p:cNvSpPr>
            <a:spLocks noGrp="1" noChangeArrowheads="1"/>
          </p:cNvSpPr>
          <p:nvPr>
            <p:ph type="body" idx="1"/>
          </p:nvPr>
        </p:nvSpPr>
        <p:spPr>
          <a:xfrm>
            <a:off x="685800" y="4343400"/>
            <a:ext cx="5486400" cy="4114800"/>
          </a:xfrm>
        </p:spPr>
        <p:txBody>
          <a:bodyPr/>
          <a:lstStyle/>
          <a:p>
            <a:r>
              <a:rPr lang="en-US" altLang="zh-TW"/>
              <a:t>Du Pont formula</a:t>
            </a:r>
          </a:p>
          <a:p>
            <a:r>
              <a:rPr lang="en-US" altLang="zh-TW"/>
              <a:t>Rule of thumb: long term risk free rate 6%, one market risk premium = risk free rate.</a:t>
            </a: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29B55C-06B6-4C31-97D7-428338BF8F9F}" type="slidenum">
              <a:rPr lang="zh-TW" altLang="en-US"/>
              <a:pPr/>
              <a:t>128</a:t>
            </a:fld>
            <a:endParaRPr lang="en-US" altLang="zh-TW"/>
          </a:p>
        </p:txBody>
      </p:sp>
      <p:sp>
        <p:nvSpPr>
          <p:cNvPr id="603138" name="Rectangle 2"/>
          <p:cNvSpPr>
            <a:spLocks noChangeArrowheads="1" noTextEdit="1"/>
          </p:cNvSpPr>
          <p:nvPr>
            <p:ph type="sldImg"/>
          </p:nvPr>
        </p:nvSpPr>
        <p:spPr>
          <a:ln/>
        </p:spPr>
      </p:sp>
      <p:sp>
        <p:nvSpPr>
          <p:cNvPr id="603139" name="Rectangle 3"/>
          <p:cNvSpPr>
            <a:spLocks noGrp="1" noChangeArrowheads="1"/>
          </p:cNvSpPr>
          <p:nvPr>
            <p:ph type="body" idx="1"/>
          </p:nvPr>
        </p:nvSpPr>
        <p:spPr>
          <a:xfrm>
            <a:off x="685800" y="4343400"/>
            <a:ext cx="5486400" cy="4114800"/>
          </a:xfrm>
        </p:spPr>
        <p:txBody>
          <a:bodyPr/>
          <a:lstStyle/>
          <a:p>
            <a:r>
              <a:rPr lang="en-US" altLang="zh-TW"/>
              <a:t>Monopolistic rent, secret recipe or network effects (increasing returns to scale)</a:t>
            </a:r>
          </a:p>
          <a:p>
            <a:r>
              <a:rPr lang="en-US" altLang="zh-TW"/>
              <a:t>Intangible assets excluded causing equity understated (amortization expenses or impairment understated).</a:t>
            </a:r>
          </a:p>
          <a:p>
            <a:r>
              <a:rPr lang="en-US" altLang="zh-TW"/>
              <a:t>Nissim, Doron, and Stephen Penman, “Ratio Analysis and Valuation: From Research to Practice,” Review of Accounting Studies 6 (2001): 109-154.</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2897D-17ED-4F4C-81AD-B6724222799D}" type="slidenum">
              <a:rPr lang="zh-TW" altLang="en-US"/>
              <a:pPr/>
              <a:t>129</a:t>
            </a:fld>
            <a:endParaRPr lang="en-US" altLang="zh-TW"/>
          </a:p>
        </p:txBody>
      </p:sp>
      <p:sp>
        <p:nvSpPr>
          <p:cNvPr id="605186" name="Rectangle 2"/>
          <p:cNvSpPr>
            <a:spLocks noChangeArrowheads="1" noTextEdit="1"/>
          </p:cNvSpPr>
          <p:nvPr>
            <p:ph type="sldImg"/>
          </p:nvPr>
        </p:nvSpPr>
        <p:spPr>
          <a:ln/>
        </p:spPr>
      </p:sp>
      <p:sp>
        <p:nvSpPr>
          <p:cNvPr id="605187" name="Rectangle 3"/>
          <p:cNvSpPr>
            <a:spLocks noGrp="1" noChangeArrowheads="1"/>
          </p:cNvSpPr>
          <p:nvPr>
            <p:ph type="body" idx="1"/>
          </p:nvPr>
        </p:nvSpPr>
        <p:spPr>
          <a:xfrm>
            <a:off x="685800" y="4343400"/>
            <a:ext cx="5486400" cy="4114800"/>
          </a:xfrm>
        </p:spPr>
        <p:txBody>
          <a:bodyPr/>
          <a:lstStyle/>
          <a:p>
            <a:r>
              <a:rPr kumimoji="0" lang="en-US" altLang="zh-TW"/>
              <a:t>Intangible assets for innovative businesses (no yet in operation) planned for the future. Not recorded in assets.</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F4B3F5-7160-455F-94A0-E50C459BB6A6}" type="slidenum">
              <a:rPr lang="zh-TW" altLang="en-US"/>
              <a:pPr/>
              <a:t>130</a:t>
            </a:fld>
            <a:endParaRPr lang="en-US" altLang="zh-TW"/>
          </a:p>
        </p:txBody>
      </p:sp>
      <p:sp>
        <p:nvSpPr>
          <p:cNvPr id="607234" name="Rectangle 2"/>
          <p:cNvSpPr>
            <a:spLocks noChangeArrowheads="1" noTextEdit="1"/>
          </p:cNvSpPr>
          <p:nvPr>
            <p:ph type="sldImg"/>
          </p:nvPr>
        </p:nvSpPr>
        <p:spPr>
          <a:ln/>
        </p:spPr>
      </p:sp>
      <p:sp>
        <p:nvSpPr>
          <p:cNvPr id="607235" name="Rectangle 3"/>
          <p:cNvSpPr>
            <a:spLocks noGrp="1" noChangeArrowheads="1"/>
          </p:cNvSpPr>
          <p:nvPr>
            <p:ph type="body" idx="1"/>
          </p:nvPr>
        </p:nvSpPr>
        <p:spPr/>
        <p:txBody>
          <a:bodyPr/>
          <a:lstStyle/>
          <a:p>
            <a:r>
              <a:rPr lang="en-US" altLang="zh-TW"/>
              <a:t>Those with implicit interest expense such as pension and leases treated as interest-bearing if interest expense specifically included.</a:t>
            </a:r>
          </a:p>
          <a:p>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40C800-27C3-4FD4-A517-7A0D767CDD9D}" type="slidenum">
              <a:rPr lang="zh-TW" altLang="en-US"/>
              <a:pPr/>
              <a:t>11</a:t>
            </a:fld>
            <a:endParaRPr lang="en-US" altLang="zh-TW"/>
          </a:p>
        </p:txBody>
      </p:sp>
      <p:sp>
        <p:nvSpPr>
          <p:cNvPr id="490498" name="Rectangle 2"/>
          <p:cNvSpPr>
            <a:spLocks noChangeArrowheads="1" noTextEdit="1"/>
          </p:cNvSpPr>
          <p:nvPr>
            <p:ph type="sldImg"/>
          </p:nvPr>
        </p:nvSpPr>
        <p:spPr>
          <a:ln/>
        </p:spPr>
      </p:sp>
      <p:sp>
        <p:nvSpPr>
          <p:cNvPr id="490499" name="Rectangle 3"/>
          <p:cNvSpPr>
            <a:spLocks noGrp="1" noChangeArrowheads="1"/>
          </p:cNvSpPr>
          <p:nvPr>
            <p:ph type="body" idx="1"/>
          </p:nvPr>
        </p:nvSpPr>
        <p:spPr/>
        <p:txBody>
          <a:bodyPr/>
          <a:lstStyle/>
          <a:p>
            <a:r>
              <a:rPr lang="en-US" altLang="zh-TW"/>
              <a:t>Cash flow after deducting positive NPV investments. </a:t>
            </a:r>
            <a:r>
              <a:rPr lang="zh-TW" altLang="en-US"/>
              <a:t>寬鬆，閒錢</a:t>
            </a:r>
          </a:p>
          <a:p>
            <a:r>
              <a:rPr lang="en-US" altLang="zh-TW"/>
              <a:t>Diversification without competitive advantages is not a virtue. </a:t>
            </a: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18FE78-148C-42B9-8A73-1BD479E9BFE8}" type="slidenum">
              <a:rPr lang="zh-TW" altLang="en-US"/>
              <a:pPr/>
              <a:t>131</a:t>
            </a:fld>
            <a:endParaRPr lang="en-US" altLang="zh-TW"/>
          </a:p>
        </p:txBody>
      </p:sp>
      <p:sp>
        <p:nvSpPr>
          <p:cNvPr id="609282" name="Rectangle 2"/>
          <p:cNvSpPr>
            <a:spLocks noChangeArrowheads="1" noTextEdit="1"/>
          </p:cNvSpPr>
          <p:nvPr>
            <p:ph type="sldImg"/>
          </p:nvPr>
        </p:nvSpPr>
        <p:spPr>
          <a:ln/>
        </p:spPr>
      </p:sp>
      <p:sp>
        <p:nvSpPr>
          <p:cNvPr id="609283" name="Rectangle 3"/>
          <p:cNvSpPr>
            <a:spLocks noGrp="1" noChangeArrowheads="1"/>
          </p:cNvSpPr>
          <p:nvPr>
            <p:ph type="body" idx="1"/>
          </p:nvPr>
        </p:nvSpPr>
        <p:spPr>
          <a:xfrm>
            <a:off x="685800" y="4343400"/>
            <a:ext cx="5486400" cy="4114800"/>
          </a:xfrm>
        </p:spPr>
        <p:txBody>
          <a:bodyPr/>
          <a:lstStyle/>
          <a:p>
            <a:pPr algn="r"/>
            <a:r>
              <a:rPr lang="en-US" altLang="zh-TW"/>
              <a:t>NWC:</a:t>
            </a:r>
            <a:r>
              <a:rPr lang="zh-TW" altLang="en-US"/>
              <a:t>週轉資本； </a:t>
            </a:r>
            <a:r>
              <a:rPr lang="en-US" altLang="zh-TW"/>
              <a:t>NLTOA: </a:t>
            </a:r>
            <a:r>
              <a:rPr lang="zh-TW" altLang="en-US"/>
              <a:t>淨長期營運資產； </a:t>
            </a:r>
            <a:r>
              <a:rPr lang="en-US" altLang="zh-TW"/>
              <a:t>NOA: </a:t>
            </a:r>
            <a:r>
              <a:rPr lang="zh-TW" altLang="en-US"/>
              <a:t>淨營運資產； </a:t>
            </a:r>
            <a:r>
              <a:rPr lang="en-US" altLang="zh-TW"/>
              <a:t>NIBD: </a:t>
            </a:r>
            <a:r>
              <a:rPr lang="zh-TW" altLang="en-US"/>
              <a:t>淨孳息舉債；</a:t>
            </a:r>
            <a:r>
              <a:rPr lang="en-US" altLang="zh-TW"/>
              <a:t>NOC:</a:t>
            </a:r>
            <a:r>
              <a:rPr lang="zh-TW" altLang="en-US"/>
              <a:t>淨營運資本；</a:t>
            </a:r>
            <a:r>
              <a:rPr lang="en-US" altLang="zh-TW"/>
              <a:t>NC: </a:t>
            </a:r>
            <a:r>
              <a:rPr lang="zh-TW" altLang="en-US"/>
              <a:t>淨資本</a:t>
            </a:r>
            <a:r>
              <a:rPr lang="en-US" altLang="zh-TW"/>
              <a:t>‧</a:t>
            </a:r>
          </a:p>
          <a:p>
            <a:r>
              <a:rPr lang="zh-TW" altLang="en-US"/>
              <a:t>舉債</a:t>
            </a:r>
            <a:r>
              <a:rPr lang="en-US" altLang="zh-TW"/>
              <a:t>vs.</a:t>
            </a:r>
            <a:r>
              <a:rPr lang="zh-TW" altLang="en-US"/>
              <a:t>負債，負債比率可能越高越好，代表供應商的信用背書</a:t>
            </a:r>
            <a:r>
              <a:rPr lang="en-US" altLang="zh-TW"/>
              <a:t>‧</a:t>
            </a:r>
          </a:p>
          <a:p>
            <a:r>
              <a:rPr lang="en-US" altLang="zh-TW"/>
              <a:t>When NIBD is negative, it is better treated as financial equity. If NIBD is positive, it represents borrowing and financial equity is zero, but we can regard financial equity as negative borrwoing.</a:t>
            </a: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CBBF9A-C32A-4DC1-910C-355A2E54ADC3}" type="slidenum">
              <a:rPr lang="zh-TW" altLang="en-US"/>
              <a:pPr/>
              <a:t>132</a:t>
            </a:fld>
            <a:endParaRPr lang="en-US" altLang="zh-TW"/>
          </a:p>
        </p:txBody>
      </p:sp>
      <p:sp>
        <p:nvSpPr>
          <p:cNvPr id="611330" name="Rectangle 2"/>
          <p:cNvSpPr>
            <a:spLocks noChangeArrowheads="1" noTextEdit="1"/>
          </p:cNvSpPr>
          <p:nvPr>
            <p:ph type="sldImg"/>
          </p:nvPr>
        </p:nvSpPr>
        <p:spPr>
          <a:ln/>
        </p:spPr>
      </p:sp>
      <p:sp>
        <p:nvSpPr>
          <p:cNvPr id="611331" name="Rectangle 3"/>
          <p:cNvSpPr>
            <a:spLocks noGrp="1" noChangeArrowheads="1"/>
          </p:cNvSpPr>
          <p:nvPr>
            <p:ph type="body" idx="1"/>
          </p:nvPr>
        </p:nvSpPr>
        <p:spPr>
          <a:xfrm>
            <a:off x="685800" y="4343400"/>
            <a:ext cx="5486400" cy="4114800"/>
          </a:xfrm>
        </p:spPr>
        <p:txBody>
          <a:bodyPr/>
          <a:lstStyle/>
          <a:p>
            <a:r>
              <a:rPr lang="zh-TW" altLang="en-US"/>
              <a:t>商譽或無形資產如屬於集團策略投資或</a:t>
            </a:r>
            <a:r>
              <a:rPr lang="en-US" altLang="zh-TW"/>
              <a:t>IPR&amp;D</a:t>
            </a:r>
            <a:r>
              <a:rPr lang="zh-TW" altLang="en-US"/>
              <a:t>部分，應拆開</a:t>
            </a:r>
            <a:r>
              <a:rPr lang="en-US" altLang="zh-TW"/>
              <a:t>‧</a:t>
            </a:r>
          </a:p>
          <a:p>
            <a:r>
              <a:rPr lang="en-US" altLang="zh-TW"/>
              <a:t>We did not extract financial effect from operation in the previous model.</a:t>
            </a:r>
            <a:endParaRPr kumimoji="0" lang="en-US" altLang="zh-TW"/>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4BCAF-74A5-45E4-B8C3-D9F15F410D3C}" type="slidenum">
              <a:rPr lang="zh-TW" altLang="en-US"/>
              <a:pPr/>
              <a:t>133</a:t>
            </a:fld>
            <a:endParaRPr lang="en-US" altLang="zh-TW"/>
          </a:p>
        </p:txBody>
      </p:sp>
      <p:sp>
        <p:nvSpPr>
          <p:cNvPr id="613378" name="Rectangle 2"/>
          <p:cNvSpPr>
            <a:spLocks noChangeArrowheads="1" noTextEdit="1"/>
          </p:cNvSpPr>
          <p:nvPr>
            <p:ph type="sldImg"/>
          </p:nvPr>
        </p:nvSpPr>
        <p:spPr>
          <a:ln/>
        </p:spPr>
      </p:sp>
      <p:sp>
        <p:nvSpPr>
          <p:cNvPr id="613379" name="Rectangle 3"/>
          <p:cNvSpPr>
            <a:spLocks noGrp="1" noChangeArrowheads="1"/>
          </p:cNvSpPr>
          <p:nvPr>
            <p:ph type="body" idx="1"/>
          </p:nvPr>
        </p:nvSpPr>
        <p:spPr/>
        <p:txBody>
          <a:bodyPr/>
          <a:lstStyle/>
          <a:p>
            <a:r>
              <a:rPr lang="en-US" altLang="zh-TW"/>
              <a:t>All multiplied by (1-T)</a:t>
            </a: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F6D2C6-7B9B-46AC-9D25-551EDD1BAF13}" type="slidenum">
              <a:rPr lang="zh-TW" altLang="en-US"/>
              <a:pPr/>
              <a:t>134</a:t>
            </a:fld>
            <a:endParaRPr lang="en-US" altLang="zh-TW"/>
          </a:p>
        </p:txBody>
      </p:sp>
      <p:sp>
        <p:nvSpPr>
          <p:cNvPr id="615426" name="Rectangle 2"/>
          <p:cNvSpPr>
            <a:spLocks noChangeArrowheads="1" noTextEdit="1"/>
          </p:cNvSpPr>
          <p:nvPr>
            <p:ph type="sldImg"/>
          </p:nvPr>
        </p:nvSpPr>
        <p:spPr>
          <a:ln/>
        </p:spPr>
      </p:sp>
      <p:sp>
        <p:nvSpPr>
          <p:cNvPr id="615427" name="Rectangle 3"/>
          <p:cNvSpPr>
            <a:spLocks noGrp="1" noChangeArrowheads="1"/>
          </p:cNvSpPr>
          <p:nvPr>
            <p:ph type="body" idx="1"/>
          </p:nvPr>
        </p:nvSpPr>
        <p:spPr/>
        <p:txBody>
          <a:bodyPr/>
          <a:lstStyle/>
          <a:p>
            <a:r>
              <a:rPr lang="en-US" altLang="zh-TW"/>
              <a:t>Exclude XE &amp; IE from operating equity is similar to the deduction method of Basel 2.</a:t>
            </a: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C416A5-E18A-419A-AE10-3C698A2F0D63}" type="slidenum">
              <a:rPr lang="zh-TW" altLang="en-US"/>
              <a:pPr/>
              <a:t>136</a:t>
            </a:fld>
            <a:endParaRPr lang="en-US" altLang="zh-TW"/>
          </a:p>
        </p:txBody>
      </p:sp>
      <p:sp>
        <p:nvSpPr>
          <p:cNvPr id="618498" name="Rectangle 2"/>
          <p:cNvSpPr>
            <a:spLocks noChangeArrowheads="1" noTextEdit="1"/>
          </p:cNvSpPr>
          <p:nvPr>
            <p:ph type="sldImg"/>
          </p:nvPr>
        </p:nvSpPr>
        <p:spPr>
          <a:ln/>
        </p:spPr>
      </p:sp>
      <p:sp>
        <p:nvSpPr>
          <p:cNvPr id="618499" name="Rectangle 3"/>
          <p:cNvSpPr>
            <a:spLocks noGrp="1" noChangeArrowheads="1"/>
          </p:cNvSpPr>
          <p:nvPr>
            <p:ph type="body" idx="1"/>
          </p:nvPr>
        </p:nvSpPr>
        <p:spPr/>
        <p:txBody>
          <a:bodyPr/>
          <a:lstStyle/>
          <a:p>
            <a:r>
              <a:rPr lang="en-US" altLang="zh-TW"/>
              <a:t>NFP becomes net interest expense and RoFE becomes effective interest rate EIR. Note RoOA=RoOE</a:t>
            </a: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95308-8906-4BD0-A0AB-BB99EFE8204A}" type="slidenum">
              <a:rPr lang="zh-TW" altLang="en-US"/>
              <a:pPr/>
              <a:t>138</a:t>
            </a:fld>
            <a:endParaRPr lang="en-US" altLang="zh-TW"/>
          </a:p>
        </p:txBody>
      </p:sp>
      <p:sp>
        <p:nvSpPr>
          <p:cNvPr id="621570" name="Rectangle 2"/>
          <p:cNvSpPr>
            <a:spLocks noChangeArrowheads="1" noTextEdit="1"/>
          </p:cNvSpPr>
          <p:nvPr>
            <p:ph type="sldImg"/>
          </p:nvPr>
        </p:nvSpPr>
        <p:spPr>
          <a:ln/>
        </p:spPr>
      </p:sp>
      <p:sp>
        <p:nvSpPr>
          <p:cNvPr id="621571" name="Rectangle 3"/>
          <p:cNvSpPr>
            <a:spLocks noGrp="1" noChangeArrowheads="1"/>
          </p:cNvSpPr>
          <p:nvPr>
            <p:ph type="body" idx="1"/>
          </p:nvPr>
        </p:nvSpPr>
        <p:spPr>
          <a:xfrm>
            <a:off x="685800" y="4343400"/>
            <a:ext cx="5486400" cy="4114800"/>
          </a:xfrm>
        </p:spPr>
        <p:txBody>
          <a:bodyPr/>
          <a:lstStyle/>
          <a:p>
            <a:r>
              <a:rPr lang="en-US" altLang="zh-TW"/>
              <a:t>Equity increases by E x sustainable growth rate, then earnings increases by ROE x equity increase assume ROE remains constant. Hence, earnings growth rate = earnings increase / earnings = equity increase / E = sustainable growth rate.</a:t>
            </a: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8CAA51-0D6B-4C2D-84D1-30E207BA5873}" type="slidenum">
              <a:rPr lang="zh-TW" altLang="en-US"/>
              <a:pPr/>
              <a:t>139</a:t>
            </a:fld>
            <a:endParaRPr lang="en-US" altLang="zh-TW"/>
          </a:p>
        </p:txBody>
      </p:sp>
      <p:sp>
        <p:nvSpPr>
          <p:cNvPr id="623618" name="Rectangle 2"/>
          <p:cNvSpPr>
            <a:spLocks noChangeArrowheads="1" noTextEdit="1"/>
          </p:cNvSpPr>
          <p:nvPr>
            <p:ph type="sldImg"/>
          </p:nvPr>
        </p:nvSpPr>
        <p:spPr>
          <a:ln/>
        </p:spPr>
      </p:sp>
      <p:sp>
        <p:nvSpPr>
          <p:cNvPr id="623619" name="Rectangle 3"/>
          <p:cNvSpPr>
            <a:spLocks noGrp="1" noChangeArrowheads="1"/>
          </p:cNvSpPr>
          <p:nvPr>
            <p:ph type="body" idx="1"/>
          </p:nvPr>
        </p:nvSpPr>
        <p:spPr/>
        <p:txBody>
          <a:bodyPr/>
          <a:lstStyle/>
          <a:p>
            <a:r>
              <a:rPr lang="zh-TW" altLang="en-US"/>
              <a:t>細部</a:t>
            </a:r>
            <a:r>
              <a:rPr lang="en-US" altLang="zh-TW"/>
              <a:t>(</a:t>
            </a:r>
            <a:r>
              <a:rPr lang="zh-TW" altLang="en-US"/>
              <a:t>非彙整</a:t>
            </a:r>
            <a:r>
              <a:rPr lang="en-US" altLang="zh-TW"/>
              <a:t>)</a:t>
            </a:r>
            <a:r>
              <a:rPr lang="zh-TW" altLang="en-US"/>
              <a:t>資料</a:t>
            </a:r>
            <a:r>
              <a:rPr lang="en-US" altLang="zh-TW"/>
              <a:t>‧Subsidiaries may be treated as separated business units.</a:t>
            </a:r>
          </a:p>
          <a:p>
            <a:endParaRPr lang="zh-TW"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F54D7F-6153-43D4-8D8F-09AF4FC6D577}" type="slidenum">
              <a:rPr lang="zh-TW" altLang="en-US"/>
              <a:pPr/>
              <a:t>144</a:t>
            </a:fld>
            <a:endParaRPr lang="en-US" altLang="zh-TW"/>
          </a:p>
        </p:txBody>
      </p:sp>
      <p:sp>
        <p:nvSpPr>
          <p:cNvPr id="628738" name="Rectangle 2"/>
          <p:cNvSpPr>
            <a:spLocks noChangeArrowheads="1" noTextEdit="1"/>
          </p:cNvSpPr>
          <p:nvPr>
            <p:ph type="sldImg"/>
          </p:nvPr>
        </p:nvSpPr>
        <p:spPr>
          <a:ln/>
        </p:spPr>
      </p:sp>
      <p:sp>
        <p:nvSpPr>
          <p:cNvPr id="628739" name="Rectangle 3"/>
          <p:cNvSpPr>
            <a:spLocks noGrp="1" noChangeArrowheads="1"/>
          </p:cNvSpPr>
          <p:nvPr>
            <p:ph type="body" idx="1"/>
          </p:nvPr>
        </p:nvSpPr>
        <p:spPr/>
        <p:txBody>
          <a:bodyPr/>
          <a:lstStyle/>
          <a:p>
            <a:r>
              <a:rPr lang="en-US" altLang="zh-TW"/>
              <a:t>All gains and losses (expenses) are after tax.</a:t>
            </a:r>
          </a:p>
          <a:p>
            <a:endParaRPr lang="zh-TW"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7BFAD8-9A77-41FB-B5DA-0FAF20990DD1}" type="slidenum">
              <a:rPr lang="zh-TW" altLang="en-US"/>
              <a:pPr/>
              <a:t>145</a:t>
            </a:fld>
            <a:endParaRPr lang="en-US" altLang="zh-TW"/>
          </a:p>
        </p:txBody>
      </p:sp>
      <p:sp>
        <p:nvSpPr>
          <p:cNvPr id="630786" name="Rectangle 2"/>
          <p:cNvSpPr>
            <a:spLocks noChangeArrowheads="1" noTextEdit="1"/>
          </p:cNvSpPr>
          <p:nvPr>
            <p:ph type="sldImg"/>
          </p:nvPr>
        </p:nvSpPr>
        <p:spPr>
          <a:ln/>
        </p:spPr>
      </p:sp>
      <p:sp>
        <p:nvSpPr>
          <p:cNvPr id="630787" name="Rectangle 3"/>
          <p:cNvSpPr>
            <a:spLocks noGrp="1" noChangeArrowheads="1"/>
          </p:cNvSpPr>
          <p:nvPr>
            <p:ph type="body" idx="1"/>
          </p:nvPr>
        </p:nvSpPr>
        <p:spPr>
          <a:xfrm>
            <a:off x="685800" y="4343400"/>
            <a:ext cx="5486400" cy="4114800"/>
          </a:xfrm>
        </p:spPr>
        <p:txBody>
          <a:bodyPr/>
          <a:lstStyle/>
          <a:p>
            <a:r>
              <a:rPr lang="en-US" altLang="zh-TW"/>
              <a:t>Moving to idle assets treated as liquidation of long-term assets and as investments in idle assets.</a:t>
            </a: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E037CE-8140-4A0A-BFE5-A5DB4F2BA441}" type="slidenum">
              <a:rPr lang="zh-TW" altLang="en-US"/>
              <a:pPr/>
              <a:t>146</a:t>
            </a:fld>
            <a:endParaRPr lang="en-US" altLang="zh-TW"/>
          </a:p>
        </p:txBody>
      </p:sp>
      <p:sp>
        <p:nvSpPr>
          <p:cNvPr id="632834" name="Rectangle 2"/>
          <p:cNvSpPr>
            <a:spLocks noChangeArrowheads="1" noTextEdit="1"/>
          </p:cNvSpPr>
          <p:nvPr>
            <p:ph type="sldImg"/>
          </p:nvPr>
        </p:nvSpPr>
        <p:spPr>
          <a:ln/>
        </p:spPr>
      </p:sp>
      <p:sp>
        <p:nvSpPr>
          <p:cNvPr id="632835" name="Rectangle 3"/>
          <p:cNvSpPr>
            <a:spLocks noGrp="1" noChangeArrowheads="1"/>
          </p:cNvSpPr>
          <p:nvPr>
            <p:ph type="body" idx="1"/>
          </p:nvPr>
        </p:nvSpPr>
        <p:spPr/>
        <p:txBody>
          <a:bodyPr/>
          <a:lstStyle/>
          <a:p>
            <a:r>
              <a:rPr lang="en-US" altLang="zh-TW"/>
              <a:t>External transactions</a:t>
            </a:r>
          </a:p>
          <a:p>
            <a:r>
              <a:rPr lang="en-US" altLang="zh-TW"/>
              <a:t>FCF in determining firm value rather than equity value.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26D04-05B1-4269-A795-68B7CD50B361}" type="slidenum">
              <a:rPr lang="zh-TW" altLang="en-US"/>
              <a:pPr/>
              <a:t>12</a:t>
            </a:fld>
            <a:endParaRPr lang="en-US" altLang="zh-TW"/>
          </a:p>
        </p:txBody>
      </p:sp>
      <p:sp>
        <p:nvSpPr>
          <p:cNvPr id="494594" name="Rectangle 2"/>
          <p:cNvSpPr>
            <a:spLocks noChangeArrowheads="1" noTextEdit="1"/>
          </p:cNvSpPr>
          <p:nvPr>
            <p:ph type="sldImg"/>
          </p:nvPr>
        </p:nvSpPr>
        <p:spPr>
          <a:ln/>
        </p:spPr>
      </p:sp>
      <p:sp>
        <p:nvSpPr>
          <p:cNvPr id="494595"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65FA78-C5B7-4012-8241-FF09B7DD02D2}" type="slidenum">
              <a:rPr lang="zh-TW" altLang="en-US"/>
              <a:pPr/>
              <a:t>151</a:t>
            </a:fld>
            <a:endParaRPr lang="en-US" altLang="zh-TW"/>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r>
              <a:rPr lang="en-US" altLang="zh-TW"/>
              <a:t>Long-term operating accruals have already been reflected in ΔNOA. Capital structure is NIBD and OE</a:t>
            </a: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6C3B33-EEE6-4ED6-BB30-AF73180C6F50}" type="slidenum">
              <a:rPr lang="zh-TW" altLang="en-US"/>
              <a:pPr/>
              <a:t>155</a:t>
            </a:fld>
            <a:endParaRPr lang="en-US" altLang="zh-TW"/>
          </a:p>
        </p:txBody>
      </p:sp>
      <p:sp>
        <p:nvSpPr>
          <p:cNvPr id="644098" name="Rectangle 2"/>
          <p:cNvSpPr>
            <a:spLocks noChangeArrowheads="1" noTextEdit="1"/>
          </p:cNvSpPr>
          <p:nvPr>
            <p:ph type="sldImg"/>
          </p:nvPr>
        </p:nvSpPr>
        <p:spPr>
          <a:ln/>
        </p:spPr>
      </p:sp>
      <p:sp>
        <p:nvSpPr>
          <p:cNvPr id="644099" name="Rectangle 3"/>
          <p:cNvSpPr>
            <a:spLocks noGrp="1" noChangeArrowheads="1"/>
          </p:cNvSpPr>
          <p:nvPr>
            <p:ph type="body" idx="1"/>
          </p:nvPr>
        </p:nvSpPr>
        <p:spPr/>
        <p:txBody>
          <a:bodyPr/>
          <a:lstStyle/>
          <a:p>
            <a:r>
              <a:rPr lang="zh-TW" altLang="en-US"/>
              <a:t/>
            </a:r>
            <a:br>
              <a:rPr lang="zh-TW" altLang="en-US"/>
            </a:br>
            <a:r>
              <a:rPr lang="en-US" altLang="zh-TW"/>
              <a:t>FCFG=FCFA</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65B185-1C63-4B83-AF5F-C3F06F0C7E83}" type="slidenum">
              <a:rPr lang="zh-TW" altLang="en-US"/>
              <a:pPr/>
              <a:t>156</a:t>
            </a:fld>
            <a:endParaRPr lang="en-US" altLang="zh-TW"/>
          </a:p>
        </p:txBody>
      </p:sp>
      <p:sp>
        <p:nvSpPr>
          <p:cNvPr id="646146" name="Rectangle 2"/>
          <p:cNvSpPr>
            <a:spLocks noChangeArrowheads="1" noTextEdit="1"/>
          </p:cNvSpPr>
          <p:nvPr>
            <p:ph type="sldImg"/>
          </p:nvPr>
        </p:nvSpPr>
        <p:spPr>
          <a:ln/>
        </p:spPr>
      </p:sp>
      <p:sp>
        <p:nvSpPr>
          <p:cNvPr id="646147" name="Rectangle 3"/>
          <p:cNvSpPr>
            <a:spLocks noGrp="1" noChangeArrowheads="1"/>
          </p:cNvSpPr>
          <p:nvPr>
            <p:ph type="body" idx="1"/>
          </p:nvPr>
        </p:nvSpPr>
        <p:spPr/>
        <p:txBody>
          <a:bodyPr/>
          <a:lstStyle/>
          <a:p>
            <a:r>
              <a:rPr lang="en-US" altLang="zh-TW"/>
              <a:t>Credit risk mitigation standardized approach. One can use own-estimate haircuts consistently too. This is the comprehensive approach (not the simple approach that substitutes the risk weights of collateral for the credits) which subtracts collateral ahc from the credits.</a:t>
            </a: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EDD892-92FF-4E24-9796-23412369A3C2}" type="slidenum">
              <a:rPr lang="zh-TW" altLang="en-US"/>
              <a:pPr/>
              <a:t>157</a:t>
            </a:fld>
            <a:endParaRPr lang="en-US" altLang="zh-TW"/>
          </a:p>
        </p:txBody>
      </p:sp>
      <p:sp>
        <p:nvSpPr>
          <p:cNvPr id="648194" name="Rectangle 2"/>
          <p:cNvSpPr>
            <a:spLocks noChangeArrowheads="1" noTextEdit="1"/>
          </p:cNvSpPr>
          <p:nvPr>
            <p:ph type="sldImg"/>
          </p:nvPr>
        </p:nvSpPr>
        <p:spPr>
          <a:ln/>
        </p:spPr>
      </p:sp>
      <p:sp>
        <p:nvSpPr>
          <p:cNvPr id="648195" name="Rectangle 3"/>
          <p:cNvSpPr>
            <a:spLocks noGrp="1" noChangeArrowheads="1"/>
          </p:cNvSpPr>
          <p:nvPr>
            <p:ph type="body" idx="1"/>
          </p:nvPr>
        </p:nvSpPr>
        <p:spPr>
          <a:xfrm>
            <a:off x="685800" y="4343400"/>
            <a:ext cx="5486400" cy="4114800"/>
          </a:xfrm>
        </p:spPr>
        <p:txBody>
          <a:bodyPr/>
          <a:lstStyle/>
          <a:p>
            <a:r>
              <a:rPr lang="en-US" altLang="zh-TW"/>
              <a:t>As equities listed on a recognized exchange. </a:t>
            </a:r>
            <a:endParaRPr lang="zh-TW"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A31165-D01F-4E77-9F96-AA1F8A42202D}" type="slidenum">
              <a:rPr lang="zh-TW" altLang="en-US"/>
              <a:pPr/>
              <a:t>159</a:t>
            </a:fld>
            <a:endParaRPr lang="en-US" altLang="zh-TW"/>
          </a:p>
        </p:txBody>
      </p:sp>
      <p:sp>
        <p:nvSpPr>
          <p:cNvPr id="651266" name="Rectangle 2"/>
          <p:cNvSpPr>
            <a:spLocks noChangeArrowheads="1" noTextEdit="1"/>
          </p:cNvSpPr>
          <p:nvPr>
            <p:ph type="sldImg"/>
          </p:nvPr>
        </p:nvSpPr>
        <p:spPr>
          <a:ln/>
        </p:spPr>
      </p:sp>
      <p:sp>
        <p:nvSpPr>
          <p:cNvPr id="651267" name="Rectangle 3"/>
          <p:cNvSpPr>
            <a:spLocks noGrp="1" noChangeArrowheads="1"/>
          </p:cNvSpPr>
          <p:nvPr>
            <p:ph type="body" idx="1"/>
          </p:nvPr>
        </p:nvSpPr>
        <p:spPr/>
        <p:txBody>
          <a:bodyPr/>
          <a:lstStyle/>
          <a:p>
            <a:r>
              <a:rPr lang="en-US" altLang="zh-TW"/>
              <a:t>MVG=MVE+D would overestimate MVG since D has to deduct credit risk discount.</a:t>
            </a:r>
          </a:p>
          <a:p>
            <a:r>
              <a:rPr lang="en-US" altLang="zh-TW"/>
              <a:t>NIfa: cannot use risk-neutral solution.</a:t>
            </a:r>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04C24D-E8E2-479A-B9DA-70846339A8FC}" type="slidenum">
              <a:rPr lang="zh-TW" altLang="en-US"/>
              <a:pPr/>
              <a:t>160</a:t>
            </a:fld>
            <a:endParaRPr lang="en-US" altLang="zh-TW"/>
          </a:p>
        </p:txBody>
      </p:sp>
      <p:sp>
        <p:nvSpPr>
          <p:cNvPr id="653314" name="Rectangle 2"/>
          <p:cNvSpPr>
            <a:spLocks noChangeArrowheads="1" noTextEdit="1"/>
          </p:cNvSpPr>
          <p:nvPr>
            <p:ph type="sldImg"/>
          </p:nvPr>
        </p:nvSpPr>
        <p:spPr>
          <a:ln/>
        </p:spPr>
      </p:sp>
      <p:sp>
        <p:nvSpPr>
          <p:cNvPr id="653315" name="Rectangle 3"/>
          <p:cNvSpPr>
            <a:spLocks noGrp="1" noChangeArrowheads="1"/>
          </p:cNvSpPr>
          <p:nvPr>
            <p:ph type="body" idx="1"/>
          </p:nvPr>
        </p:nvSpPr>
        <p:spPr/>
        <p:txBody>
          <a:bodyPr/>
          <a:lstStyle/>
          <a:p>
            <a:endParaRPr lang="en-US" altLang="zh-TW"/>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8FED12-505B-4A59-9517-185408DAF135}" type="slidenum">
              <a:rPr lang="zh-TW" altLang="en-US"/>
              <a:pPr/>
              <a:t>161</a:t>
            </a:fld>
            <a:endParaRPr lang="en-US" altLang="zh-TW"/>
          </a:p>
        </p:txBody>
      </p:sp>
      <p:sp>
        <p:nvSpPr>
          <p:cNvPr id="655362" name="Rectangle 2"/>
          <p:cNvSpPr>
            <a:spLocks noChangeArrowheads="1" noTextEdit="1"/>
          </p:cNvSpPr>
          <p:nvPr>
            <p:ph type="sldImg"/>
          </p:nvPr>
        </p:nvSpPr>
        <p:spPr>
          <a:ln/>
        </p:spPr>
      </p:sp>
      <p:sp>
        <p:nvSpPr>
          <p:cNvPr id="655363" name="Rectangle 3"/>
          <p:cNvSpPr>
            <a:spLocks noGrp="1" noChangeArrowheads="1"/>
          </p:cNvSpPr>
          <p:nvPr>
            <p:ph type="body" idx="1"/>
          </p:nvPr>
        </p:nvSpPr>
        <p:spPr/>
        <p:txBody>
          <a:bodyPr/>
          <a:lstStyle/>
          <a:p>
            <a:r>
              <a:rPr lang="en-US" altLang="zh-TW"/>
              <a:t>The value of equity reduces to zero so that VG =IBL. One may argue that the stock option market in Taiwan is less developed, hence, market availability and liquidity may not be good enough to support the KMV model. However, we only need the option pricing model (not the option market) to apply the KMV model.</a:t>
            </a:r>
          </a:p>
          <a:p>
            <a:endParaRPr lang="zh-TW"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7D858E-F610-40C7-B61D-3A225627F0C6}" type="slidenum">
              <a:rPr lang="zh-TW" altLang="en-US"/>
              <a:pPr/>
              <a:t>162</a:t>
            </a:fld>
            <a:endParaRPr lang="en-US" altLang="zh-TW"/>
          </a:p>
        </p:txBody>
      </p:sp>
      <p:sp>
        <p:nvSpPr>
          <p:cNvPr id="434178" name="Rectangle 2"/>
          <p:cNvSpPr>
            <a:spLocks noChangeArrowheads="1" noTextEdit="1"/>
          </p:cNvSpPr>
          <p:nvPr>
            <p:ph type="sldImg"/>
          </p:nvPr>
        </p:nvSpPr>
        <p:spPr>
          <a:ln/>
        </p:spPr>
      </p:sp>
      <p:sp>
        <p:nvSpPr>
          <p:cNvPr id="434179" name="Rectangle 3"/>
          <p:cNvSpPr>
            <a:spLocks noGrp="1" noChangeArrowheads="1"/>
          </p:cNvSpPr>
          <p:nvPr>
            <p:ph type="body" idx="1"/>
          </p:nvPr>
        </p:nvSpPr>
        <p:spPr>
          <a:xfrm>
            <a:off x="685800" y="4343400"/>
            <a:ext cx="5486400" cy="4114800"/>
          </a:xfrm>
        </p:spPr>
        <p:txBody>
          <a:bodyPr/>
          <a:lstStyle/>
          <a:p>
            <a:r>
              <a:rPr lang="en-US" altLang="zh-TW"/>
              <a:t>Resort to ABC.</a:t>
            </a:r>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2468B-5EA0-497F-9A39-864A7EF77C7F}" type="slidenum">
              <a:rPr lang="zh-TW" altLang="en-US"/>
              <a:pPr/>
              <a:t>163</a:t>
            </a:fld>
            <a:endParaRPr lang="en-US" altLang="zh-TW"/>
          </a:p>
        </p:txBody>
      </p:sp>
      <p:sp>
        <p:nvSpPr>
          <p:cNvPr id="436226" name="Rectangle 2"/>
          <p:cNvSpPr>
            <a:spLocks noChangeArrowheads="1" noTextEdit="1"/>
          </p:cNvSpPr>
          <p:nvPr>
            <p:ph type="sldImg"/>
          </p:nvPr>
        </p:nvSpPr>
        <p:spPr>
          <a:ln/>
        </p:spPr>
      </p:sp>
      <p:sp>
        <p:nvSpPr>
          <p:cNvPr id="436227" name="Rectangle 3"/>
          <p:cNvSpPr>
            <a:spLocks noGrp="1" noChangeArrowheads="1"/>
          </p:cNvSpPr>
          <p:nvPr>
            <p:ph type="body" idx="1"/>
          </p:nvPr>
        </p:nvSpPr>
        <p:spPr>
          <a:xfrm>
            <a:off x="685800" y="4343400"/>
            <a:ext cx="5486400" cy="4114800"/>
          </a:xfrm>
        </p:spPr>
        <p:txBody>
          <a:bodyPr/>
          <a:lstStyle/>
          <a:p>
            <a:r>
              <a:rPr lang="en-US" altLang="zh-TW"/>
              <a:t>Idle capacity is costly. Depreciation rate makes a lot of difference in income for PP&amp;E extensive firms.</a:t>
            </a: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06B836-893E-4FF7-9F3D-5E25A1D50600}" type="slidenum">
              <a:rPr lang="zh-TW" altLang="en-US"/>
              <a:pPr/>
              <a:t>165</a:t>
            </a:fld>
            <a:endParaRPr lang="en-US" altLang="zh-TW"/>
          </a:p>
        </p:txBody>
      </p:sp>
      <p:sp>
        <p:nvSpPr>
          <p:cNvPr id="439298" name="Rectangle 2"/>
          <p:cNvSpPr>
            <a:spLocks noChangeArrowheads="1" noTextEdit="1"/>
          </p:cNvSpPr>
          <p:nvPr>
            <p:ph type="sldImg"/>
          </p:nvPr>
        </p:nvSpPr>
        <p:spPr>
          <a:ln/>
        </p:spPr>
      </p:sp>
      <p:sp>
        <p:nvSpPr>
          <p:cNvPr id="439299" name="Rectangle 3"/>
          <p:cNvSpPr>
            <a:spLocks noGrp="1" noChangeArrowheads="1"/>
          </p:cNvSpPr>
          <p:nvPr>
            <p:ph type="body" idx="1"/>
          </p:nvPr>
        </p:nvSpPr>
        <p:spPr>
          <a:xfrm>
            <a:off x="685800" y="4343400"/>
            <a:ext cx="5486400" cy="4114800"/>
          </a:xfrm>
        </p:spPr>
        <p:txBody>
          <a:bodyPr/>
          <a:lstStyle/>
          <a:p>
            <a:r>
              <a:rPr lang="en-US" altLang="zh-TW"/>
              <a:t>Use the brand name of a creditor to signal the quality of the firm to the market. This is one of the reasons to use bridge loans.</a:t>
            </a:r>
          </a:p>
          <a:p>
            <a:r>
              <a:rPr lang="en-US" altLang="zh-TW"/>
              <a:t>National banks are SOB, state-owned-banks. Banks beg for A-ranked firms, afraid of C ranked firms and have to prey for their health, but mean to B-ranked firms. If you are in B during economic downturns, let your financial statements make you look like a C or simply just move some valuable assets away and become C rank.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0FB055E6-768A-4A65-B1B9-933E3BFA0D7B}" type="slidenum">
              <a:rPr lang="zh-TW" altLang="en-US"/>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73049C42-584E-4524-AC16-9B2BF51C01E7}" type="slidenum">
              <a:rPr lang="zh-TW" altLang="en-US"/>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C9702B4C-1513-4A66-90D2-CFCC796CB9C8}" type="slidenum">
              <a:rPr lang="zh-TW" altLang="en-US"/>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zh-TW"/>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zh-TW"/>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D40438F9-33D9-41A9-B7F9-560355C99582}" type="slidenum">
              <a:rPr lang="zh-TW" altLang="en-US"/>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zh-TW"/>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zh-TW"/>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3AFAF9D-8911-40BA-90C9-BE2CCA3EB594}" type="slidenum">
              <a:rPr lang="zh-TW" altLang="en-US"/>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endParaRPr lang="en-US" altLang="zh-TW"/>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ltLang="zh-TW"/>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fld id="{214CE51C-A963-4408-B1FC-E828FCACEA7C}" type="slidenum">
              <a:rPr lang="zh-TW" altLang="en-US"/>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1ED91771-CF2F-40A8-9214-160C4F3E68E1}" type="slidenum">
              <a:rPr lang="zh-TW" altLang="en-US"/>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zh-TW"/>
          </a:p>
        </p:txBody>
      </p:sp>
      <p:sp>
        <p:nvSpPr>
          <p:cNvPr id="5" name="Footer Placeholder 4"/>
          <p:cNvSpPr>
            <a:spLocks noGrp="1"/>
          </p:cNvSpPr>
          <p:nvPr>
            <p:ph type="ftr" sz="quarter" idx="11"/>
          </p:nvPr>
        </p:nvSpPr>
        <p:spPr/>
        <p:txBody>
          <a:bodyPr/>
          <a:lstStyle>
            <a:lvl1pPr>
              <a:defRPr/>
            </a:lvl1pPr>
          </a:lstStyle>
          <a:p>
            <a:endParaRPr lang="en-US" altLang="zh-TW"/>
          </a:p>
        </p:txBody>
      </p:sp>
      <p:sp>
        <p:nvSpPr>
          <p:cNvPr id="6" name="Slide Number Placeholder 5"/>
          <p:cNvSpPr>
            <a:spLocks noGrp="1"/>
          </p:cNvSpPr>
          <p:nvPr>
            <p:ph type="sldNum" sz="quarter" idx="12"/>
          </p:nvPr>
        </p:nvSpPr>
        <p:spPr/>
        <p:txBody>
          <a:bodyPr/>
          <a:lstStyle>
            <a:lvl1pPr>
              <a:defRPr/>
            </a:lvl1pPr>
          </a:lstStyle>
          <a:p>
            <a:fld id="{4A6DA7A6-63F8-413E-B971-960506FF4C29}" type="slidenum">
              <a:rPr lang="zh-TW" altLang="en-US"/>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E96716A6-D4AA-4158-ACE5-62C14C6C505E}" type="slidenum">
              <a:rPr lang="zh-TW" altLang="en-US"/>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zh-TW"/>
          </a:p>
        </p:txBody>
      </p:sp>
      <p:sp>
        <p:nvSpPr>
          <p:cNvPr id="8" name="Footer Placeholder 7"/>
          <p:cNvSpPr>
            <a:spLocks noGrp="1"/>
          </p:cNvSpPr>
          <p:nvPr>
            <p:ph type="ftr" sz="quarter" idx="11"/>
          </p:nvPr>
        </p:nvSpPr>
        <p:spPr/>
        <p:txBody>
          <a:bodyPr/>
          <a:lstStyle>
            <a:lvl1pPr>
              <a:defRPr/>
            </a:lvl1pPr>
          </a:lstStyle>
          <a:p>
            <a:endParaRPr lang="en-US" altLang="zh-TW"/>
          </a:p>
        </p:txBody>
      </p:sp>
      <p:sp>
        <p:nvSpPr>
          <p:cNvPr id="9" name="Slide Number Placeholder 8"/>
          <p:cNvSpPr>
            <a:spLocks noGrp="1"/>
          </p:cNvSpPr>
          <p:nvPr>
            <p:ph type="sldNum" sz="quarter" idx="12"/>
          </p:nvPr>
        </p:nvSpPr>
        <p:spPr/>
        <p:txBody>
          <a:bodyPr/>
          <a:lstStyle>
            <a:lvl1pPr>
              <a:defRPr/>
            </a:lvl1pPr>
          </a:lstStyle>
          <a:p>
            <a:fld id="{A22F44E8-7DE3-4305-BF4C-9D73A0B200AE}" type="slidenum">
              <a:rPr lang="zh-TW" altLang="en-US"/>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zh-TW"/>
          </a:p>
        </p:txBody>
      </p:sp>
      <p:sp>
        <p:nvSpPr>
          <p:cNvPr id="4" name="Footer Placeholder 3"/>
          <p:cNvSpPr>
            <a:spLocks noGrp="1"/>
          </p:cNvSpPr>
          <p:nvPr>
            <p:ph type="ftr" sz="quarter" idx="11"/>
          </p:nvPr>
        </p:nvSpPr>
        <p:spPr/>
        <p:txBody>
          <a:bodyPr/>
          <a:lstStyle>
            <a:lvl1pPr>
              <a:defRPr/>
            </a:lvl1pPr>
          </a:lstStyle>
          <a:p>
            <a:endParaRPr lang="en-US" altLang="zh-TW"/>
          </a:p>
        </p:txBody>
      </p:sp>
      <p:sp>
        <p:nvSpPr>
          <p:cNvPr id="5" name="Slide Number Placeholder 4"/>
          <p:cNvSpPr>
            <a:spLocks noGrp="1"/>
          </p:cNvSpPr>
          <p:nvPr>
            <p:ph type="sldNum" sz="quarter" idx="12"/>
          </p:nvPr>
        </p:nvSpPr>
        <p:spPr/>
        <p:txBody>
          <a:bodyPr/>
          <a:lstStyle>
            <a:lvl1pPr>
              <a:defRPr/>
            </a:lvl1pPr>
          </a:lstStyle>
          <a:p>
            <a:fld id="{A4F1F5E5-18D3-4D5C-B1A3-574A2D52059D}" type="slidenum">
              <a:rPr lang="zh-TW" altLang="en-US"/>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zh-TW"/>
          </a:p>
        </p:txBody>
      </p:sp>
      <p:sp>
        <p:nvSpPr>
          <p:cNvPr id="3" name="Footer Placeholder 2"/>
          <p:cNvSpPr>
            <a:spLocks noGrp="1"/>
          </p:cNvSpPr>
          <p:nvPr>
            <p:ph type="ftr" sz="quarter" idx="11"/>
          </p:nvPr>
        </p:nvSpPr>
        <p:spPr/>
        <p:txBody>
          <a:bodyPr/>
          <a:lstStyle>
            <a:lvl1pPr>
              <a:defRPr/>
            </a:lvl1pPr>
          </a:lstStyle>
          <a:p>
            <a:endParaRPr lang="en-US" altLang="zh-TW"/>
          </a:p>
        </p:txBody>
      </p:sp>
      <p:sp>
        <p:nvSpPr>
          <p:cNvPr id="4" name="Slide Number Placeholder 3"/>
          <p:cNvSpPr>
            <a:spLocks noGrp="1"/>
          </p:cNvSpPr>
          <p:nvPr>
            <p:ph type="sldNum" sz="quarter" idx="12"/>
          </p:nvPr>
        </p:nvSpPr>
        <p:spPr/>
        <p:txBody>
          <a:bodyPr/>
          <a:lstStyle>
            <a:lvl1pPr>
              <a:defRPr/>
            </a:lvl1pPr>
          </a:lstStyle>
          <a:p>
            <a:fld id="{591307FD-C6F1-4A36-BB90-B32512326921}" type="slidenum">
              <a:rPr lang="zh-TW" altLang="en-US"/>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08D5AB9B-5492-41A4-BDB3-A086505DEB4A}" type="slidenum">
              <a:rPr lang="zh-TW" altLang="en-US"/>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zh-TW"/>
          </a:p>
        </p:txBody>
      </p:sp>
      <p:sp>
        <p:nvSpPr>
          <p:cNvPr id="6" name="Footer Placeholder 5"/>
          <p:cNvSpPr>
            <a:spLocks noGrp="1"/>
          </p:cNvSpPr>
          <p:nvPr>
            <p:ph type="ftr" sz="quarter" idx="11"/>
          </p:nvPr>
        </p:nvSpPr>
        <p:spPr/>
        <p:txBody>
          <a:bodyPr/>
          <a:lstStyle>
            <a:lvl1pPr>
              <a:defRPr/>
            </a:lvl1pPr>
          </a:lstStyle>
          <a:p>
            <a:endParaRPr lang="en-US" altLang="zh-TW"/>
          </a:p>
        </p:txBody>
      </p:sp>
      <p:sp>
        <p:nvSpPr>
          <p:cNvPr id="7" name="Slide Number Placeholder 6"/>
          <p:cNvSpPr>
            <a:spLocks noGrp="1"/>
          </p:cNvSpPr>
          <p:nvPr>
            <p:ph type="sldNum" sz="quarter" idx="12"/>
          </p:nvPr>
        </p:nvSpPr>
        <p:spPr/>
        <p:txBody>
          <a:bodyPr/>
          <a:lstStyle>
            <a:lvl1pPr>
              <a:defRPr/>
            </a:lvl1pPr>
          </a:lstStyle>
          <a:p>
            <a:fld id="{F774176C-89CC-4AEA-AB7C-0549EDE2446C}" type="slidenum">
              <a:rPr lang="zh-TW" altLang="en-US"/>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lvl1pPr>
          </a:lstStyle>
          <a:p>
            <a:endParaRPr lang="en-US" altLang="zh-TW"/>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lvl1pPr>
          </a:lstStyle>
          <a:p>
            <a:endParaRPr lang="en-US" altLang="zh-TW"/>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lvl1pPr>
          </a:lstStyle>
          <a:p>
            <a:fld id="{C320F7E7-B7BE-4FAF-B99E-CA5C416B38E1}" type="slidenum">
              <a:rPr lang="zh-TW" altLang="en-US"/>
              <a:pPr/>
              <a:t>‹#›</a:t>
            </a:fld>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ea typeface="新細明體" pitchFamily="18" charset="-120"/>
        </a:defRPr>
      </a:lvl2pPr>
      <a:lvl3pPr algn="ctr" rtl="0" fontAlgn="base">
        <a:spcBef>
          <a:spcPct val="0"/>
        </a:spcBef>
        <a:spcAft>
          <a:spcPct val="0"/>
        </a:spcAft>
        <a:defRPr kumimoji="1" sz="4400">
          <a:solidFill>
            <a:schemeClr val="tx2"/>
          </a:solidFill>
          <a:latin typeface="Times New Roman" pitchFamily="18" charset="0"/>
          <a:ea typeface="新細明體" pitchFamily="18" charset="-120"/>
        </a:defRPr>
      </a:lvl3pPr>
      <a:lvl4pPr algn="ctr" rtl="0" fontAlgn="base">
        <a:spcBef>
          <a:spcPct val="0"/>
        </a:spcBef>
        <a:spcAft>
          <a:spcPct val="0"/>
        </a:spcAft>
        <a:defRPr kumimoji="1" sz="4400">
          <a:solidFill>
            <a:schemeClr val="tx2"/>
          </a:solidFill>
          <a:latin typeface="Times New Roman" pitchFamily="18" charset="0"/>
          <a:ea typeface="新細明體" pitchFamily="18" charset="-120"/>
        </a:defRPr>
      </a:lvl4pPr>
      <a:lvl5pPr algn="ctr" rtl="0" fontAlgn="base">
        <a:spcBef>
          <a:spcPct val="0"/>
        </a:spcBef>
        <a:spcAft>
          <a:spcPct val="0"/>
        </a:spcAft>
        <a:defRPr kumimoji="1" sz="4400">
          <a:solidFill>
            <a:schemeClr val="tx2"/>
          </a:solidFill>
          <a:latin typeface="Times New Roman" pitchFamily="18" charset="0"/>
          <a:ea typeface="新細明體" pitchFamily="18" charset="-120"/>
        </a:defRPr>
      </a:lvl5pPr>
      <a:lvl6pPr marL="457200" algn="ctr" rtl="0" fontAlgn="base">
        <a:spcBef>
          <a:spcPct val="0"/>
        </a:spcBef>
        <a:spcAft>
          <a:spcPct val="0"/>
        </a:spcAft>
        <a:defRPr kumimoji="1" sz="4400">
          <a:solidFill>
            <a:schemeClr val="tx2"/>
          </a:solidFill>
          <a:latin typeface="Times New Roman" pitchFamily="18" charset="0"/>
          <a:ea typeface="新細明體" pitchFamily="18" charset="-120"/>
        </a:defRPr>
      </a:lvl6pPr>
      <a:lvl7pPr marL="914400" algn="ctr" rtl="0" fontAlgn="base">
        <a:spcBef>
          <a:spcPct val="0"/>
        </a:spcBef>
        <a:spcAft>
          <a:spcPct val="0"/>
        </a:spcAft>
        <a:defRPr kumimoji="1" sz="4400">
          <a:solidFill>
            <a:schemeClr val="tx2"/>
          </a:solidFill>
          <a:latin typeface="Times New Roman" pitchFamily="18" charset="0"/>
          <a:ea typeface="新細明體" pitchFamily="18" charset="-120"/>
        </a:defRPr>
      </a:lvl7pPr>
      <a:lvl8pPr marL="1371600" algn="ctr" rtl="0" fontAlgn="base">
        <a:spcBef>
          <a:spcPct val="0"/>
        </a:spcBef>
        <a:spcAft>
          <a:spcPct val="0"/>
        </a:spcAft>
        <a:defRPr kumimoji="1" sz="4400">
          <a:solidFill>
            <a:schemeClr val="tx2"/>
          </a:solidFill>
          <a:latin typeface="Times New Roman" pitchFamily="18" charset="0"/>
          <a:ea typeface="新細明體" pitchFamily="18" charset="-120"/>
        </a:defRPr>
      </a:lvl8pPr>
      <a:lvl9pPr marL="1828800" algn="ctr" rtl="0" fontAlgn="base">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slide" Target="slide110.xml"/><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slide" Target="slide109.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3" Type="http://schemas.openxmlformats.org/officeDocument/2006/relationships/notesSlide" Target="../notesSlides/notesSlide76.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3" Type="http://schemas.openxmlformats.org/officeDocument/2006/relationships/notesSlide" Target="../notesSlides/notesSlide78.xml"/><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31.xml.rels><?xml version="1.0" encoding="UTF-8" standalone="yes"?>
<Relationships xmlns="http://schemas.openxmlformats.org/package/2006/relationships"><Relationship Id="rId3" Type="http://schemas.openxmlformats.org/officeDocument/2006/relationships/notesSlide" Target="../notesSlides/notesSlide80.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3" Type="http://schemas.openxmlformats.org/officeDocument/2006/relationships/notesSlide" Target="../notesSlides/notesSlide82.xml"/><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oleObject6.bin"/></Relationships>
</file>

<file path=ppt/slides/_rels/slide134.xml.rels><?xml version="1.0" encoding="UTF-8" standalone="yes"?>
<Relationships xmlns="http://schemas.openxmlformats.org/package/2006/relationships"><Relationship Id="rId3" Type="http://schemas.openxmlformats.org/officeDocument/2006/relationships/notesSlide" Target="../notesSlides/notesSlide83.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7.bin"/></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3" Type="http://schemas.openxmlformats.org/officeDocument/2006/relationships/notesSlide" Target="../notesSlides/notesSlide84.xml"/><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oleObject8.bin"/></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oleObject" Target="../embeddings/oleObject10.bin"/></Relationships>
</file>

<file path=ppt/slides/_rels/slide14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10.vml"/></Relationships>
</file>

<file path=ppt/slides/_rels/slide14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1.v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12.v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13.v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3" Type="http://schemas.openxmlformats.org/officeDocument/2006/relationships/notesSlide" Target="../notesSlides/notesSlide91.xml"/><Relationship Id="rId2" Type="http://schemas.openxmlformats.org/officeDocument/2006/relationships/slideLayout" Target="../slideLayouts/slideLayout7.xml"/><Relationship Id="rId1" Type="http://schemas.openxmlformats.org/officeDocument/2006/relationships/vmlDrawing" Target="../drawings/vmlDrawing14.vml"/><Relationship Id="rId4" Type="http://schemas.openxmlformats.org/officeDocument/2006/relationships/oleObject" Target="../embeddings/oleObject15.bin"/></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232.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5.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slide" Target="slide7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slide" Target="slide69.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4213" y="1557338"/>
            <a:ext cx="7772400" cy="1143000"/>
          </a:xfrm>
        </p:spPr>
        <p:txBody>
          <a:bodyPr/>
          <a:lstStyle/>
          <a:p>
            <a:r>
              <a:rPr lang="en-US" altLang="zh-TW"/>
              <a:t>Business Analysis </a:t>
            </a:r>
            <a:br>
              <a:rPr lang="en-US" altLang="zh-TW"/>
            </a:br>
            <a:r>
              <a:rPr lang="en-US" altLang="zh-TW"/>
              <a:t>&amp; Valuation</a:t>
            </a:r>
            <a:r>
              <a:rPr lang="en-US" altLang="zh-TW" sz="4000"/>
              <a:t/>
            </a:r>
            <a:br>
              <a:rPr lang="en-US" altLang="zh-TW" sz="4000"/>
            </a:br>
            <a:r>
              <a:rPr lang="en-US" altLang="zh-TW" sz="3200"/>
              <a:t>Using Financial Statements</a:t>
            </a:r>
            <a:r>
              <a:rPr lang="en-US" altLang="zh-TW" sz="4000"/>
              <a:t> </a:t>
            </a:r>
            <a:endParaRPr lang="en-US" altLang="zh-TW" sz="3200"/>
          </a:p>
        </p:txBody>
      </p:sp>
      <p:sp>
        <p:nvSpPr>
          <p:cNvPr id="5123" name="Rectangle 3"/>
          <p:cNvSpPr>
            <a:spLocks noGrp="1" noChangeArrowheads="1"/>
          </p:cNvSpPr>
          <p:nvPr>
            <p:ph type="subTitle" idx="1"/>
          </p:nvPr>
        </p:nvSpPr>
        <p:spPr>
          <a:xfrm>
            <a:off x="1339850" y="3548063"/>
            <a:ext cx="6400800" cy="1752600"/>
          </a:xfrm>
        </p:spPr>
        <p:txBody>
          <a:bodyPr/>
          <a:lstStyle/>
          <a:p>
            <a:r>
              <a:rPr lang="en-US" altLang="zh-TW" sz="2400"/>
              <a:t>Lecture Notes</a:t>
            </a:r>
          </a:p>
          <a:p>
            <a:r>
              <a:rPr lang="en-US" altLang="zh-TW" sz="2800"/>
              <a:t>Professor David M. Chen</a:t>
            </a:r>
          </a:p>
          <a:p>
            <a:r>
              <a:rPr lang="en-US" altLang="zh-TW" sz="2400"/>
              <a:t>Graduate Institute of Finance</a:t>
            </a:r>
          </a:p>
          <a:p>
            <a:endParaRPr lang="en-US" altLang="zh-TW" sz="2400"/>
          </a:p>
          <a:p>
            <a:r>
              <a:rPr lang="en-US" altLang="zh-TW" sz="2000"/>
              <a:t>Palepu, Krishna G., Paul M. Healy, and Victor L. Bernard</a:t>
            </a:r>
          </a:p>
          <a:p>
            <a:r>
              <a:rPr lang="en-US" altLang="zh-TW" sz="2000"/>
              <a:t>3rd edn, South-Western, Thomson, 2004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p:cNvSpPr>
            <a:spLocks noGrp="1" noChangeArrowheads="1"/>
          </p:cNvSpPr>
          <p:nvPr>
            <p:ph type="body" idx="4294967295"/>
          </p:nvPr>
        </p:nvSpPr>
        <p:spPr>
          <a:xfrm>
            <a:off x="684213" y="333375"/>
            <a:ext cx="7772400" cy="4114800"/>
          </a:xfrm>
        </p:spPr>
        <p:txBody>
          <a:bodyPr/>
          <a:lstStyle/>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1600"/>
          </a:p>
          <a:p>
            <a:pPr lvl="2">
              <a:lnSpc>
                <a:spcPct val="80000"/>
              </a:lnSpc>
              <a:buFont typeface="Wingdings" pitchFamily="2" charset="2"/>
              <a:buChar char="ü"/>
            </a:pPr>
            <a:endParaRPr lang="en-US" altLang="zh-TW" sz="2800"/>
          </a:p>
          <a:p>
            <a:pPr lvl="2">
              <a:lnSpc>
                <a:spcPct val="80000"/>
              </a:lnSpc>
              <a:buFont typeface="Wingdings" pitchFamily="2" charset="2"/>
              <a:buChar char="ü"/>
            </a:pPr>
            <a:r>
              <a:rPr lang="en-US" altLang="zh-TW" sz="2800"/>
              <a:t>Information asymmetry &amp; incentive compatibility problems</a:t>
            </a:r>
          </a:p>
          <a:p>
            <a:pPr lvl="3">
              <a:lnSpc>
                <a:spcPct val="80000"/>
              </a:lnSpc>
              <a:buFontTx/>
              <a:buChar char="•"/>
            </a:pPr>
            <a:r>
              <a:rPr kumimoji="0" lang="en-US" altLang="zh-TW" sz="2400"/>
              <a:t>Cost and credibility of communication.</a:t>
            </a:r>
          </a:p>
          <a:p>
            <a:pPr lvl="3">
              <a:lnSpc>
                <a:spcPct val="80000"/>
              </a:lnSpc>
              <a:buFontTx/>
              <a:buChar char="•"/>
            </a:pPr>
            <a:r>
              <a:rPr lang="en-US" altLang="zh-TW" sz="2400"/>
              <a:t>Lemon markets: unable to differentiate, bad proposals crowed out good proposals, and investors lose confidence in the market. </a:t>
            </a:r>
          </a:p>
          <a:p>
            <a:pPr lvl="2">
              <a:lnSpc>
                <a:spcPct val="80000"/>
              </a:lnSpc>
              <a:buFont typeface="Wingdings" pitchFamily="2" charset="2"/>
              <a:buChar char="ü"/>
            </a:pPr>
            <a:r>
              <a:rPr lang="en-US" altLang="zh-TW" sz="2800"/>
              <a:t>Financial &amp; information intermediaries</a:t>
            </a:r>
          </a:p>
          <a:p>
            <a:pPr lvl="3">
              <a:lnSpc>
                <a:spcPct val="80000"/>
              </a:lnSpc>
              <a:buFontTx/>
              <a:buChar char="•"/>
            </a:pPr>
            <a:r>
              <a:rPr kumimoji="0" lang="en-US" altLang="zh-TW" sz="2400"/>
              <a:t>FSs for laymen vs. for experts?</a:t>
            </a:r>
          </a:p>
          <a:p>
            <a:pPr lvl="3">
              <a:lnSpc>
                <a:spcPct val="80000"/>
              </a:lnSpc>
              <a:buFontTx/>
              <a:buChar char="•"/>
            </a:pPr>
            <a:r>
              <a:rPr kumimoji="0" lang="en-US" altLang="zh-TW" sz="2400"/>
              <a:t>The level of financial supervision.*</a:t>
            </a:r>
            <a:endParaRPr lang="zh-TW" altLang="en-US" sz="2800"/>
          </a:p>
        </p:txBody>
      </p:sp>
      <p:sp>
        <p:nvSpPr>
          <p:cNvPr id="297988" name="Oval 4"/>
          <p:cNvSpPr>
            <a:spLocks noChangeArrowheads="1"/>
          </p:cNvSpPr>
          <p:nvPr/>
        </p:nvSpPr>
        <p:spPr bwMode="auto">
          <a:xfrm>
            <a:off x="3995738" y="404813"/>
            <a:ext cx="1223962" cy="720725"/>
          </a:xfrm>
          <a:prstGeom prst="ellipse">
            <a:avLst/>
          </a:prstGeom>
          <a:solidFill>
            <a:schemeClr val="accent1"/>
          </a:solidFill>
          <a:ln w="9525">
            <a:solidFill>
              <a:schemeClr val="tx1"/>
            </a:solidFill>
            <a:round/>
            <a:headEnd/>
            <a:tailEnd/>
          </a:ln>
          <a:effectLst/>
        </p:spPr>
        <p:txBody>
          <a:bodyPr wrap="none" anchor="ctr"/>
          <a:lstStyle/>
          <a:p>
            <a:pPr algn="ctr"/>
            <a:r>
              <a:rPr lang="en-US" altLang="zh-TW"/>
              <a:t>Savings</a:t>
            </a:r>
          </a:p>
        </p:txBody>
      </p:sp>
      <p:sp>
        <p:nvSpPr>
          <p:cNvPr id="297989" name="Oval 5"/>
          <p:cNvSpPr>
            <a:spLocks noChangeArrowheads="1"/>
          </p:cNvSpPr>
          <p:nvPr/>
        </p:nvSpPr>
        <p:spPr bwMode="auto">
          <a:xfrm>
            <a:off x="3924300" y="1771650"/>
            <a:ext cx="1439863" cy="936625"/>
          </a:xfrm>
          <a:prstGeom prst="ellipse">
            <a:avLst/>
          </a:prstGeom>
          <a:solidFill>
            <a:schemeClr val="accent1"/>
          </a:solidFill>
          <a:ln w="9525">
            <a:solidFill>
              <a:schemeClr val="tx1"/>
            </a:solidFill>
            <a:round/>
            <a:headEnd/>
            <a:tailEnd/>
          </a:ln>
          <a:effectLst/>
        </p:spPr>
        <p:txBody>
          <a:bodyPr wrap="none" anchor="ctr"/>
          <a:lstStyle/>
          <a:p>
            <a:pPr algn="ctr"/>
            <a:r>
              <a:rPr lang="en-US" altLang="zh-TW"/>
              <a:t>Business</a:t>
            </a:r>
          </a:p>
          <a:p>
            <a:pPr algn="ctr"/>
            <a:r>
              <a:rPr lang="en-US" altLang="zh-TW"/>
              <a:t>Ideas</a:t>
            </a:r>
          </a:p>
        </p:txBody>
      </p:sp>
      <p:sp>
        <p:nvSpPr>
          <p:cNvPr id="297990" name="AutoShape 6"/>
          <p:cNvSpPr>
            <a:spLocks noChangeArrowheads="1"/>
          </p:cNvSpPr>
          <p:nvPr/>
        </p:nvSpPr>
        <p:spPr bwMode="auto">
          <a:xfrm>
            <a:off x="2843213" y="982663"/>
            <a:ext cx="1008062" cy="1150937"/>
          </a:xfrm>
          <a:prstGeom prst="curvedRightArrow">
            <a:avLst>
              <a:gd name="adj1" fmla="val 22835"/>
              <a:gd name="adj2" fmla="val 45669"/>
              <a:gd name="adj3" fmla="val 33296"/>
            </a:avLst>
          </a:prstGeom>
          <a:solidFill>
            <a:schemeClr val="accent1"/>
          </a:solidFill>
          <a:ln w="9525">
            <a:solidFill>
              <a:schemeClr val="tx1"/>
            </a:solidFill>
            <a:miter lim="800000"/>
            <a:headEnd/>
            <a:tailEnd/>
          </a:ln>
          <a:effectLst/>
        </p:spPr>
        <p:txBody>
          <a:bodyPr wrap="none" anchor="ctr"/>
          <a:lstStyle/>
          <a:p>
            <a:endParaRPr lang="en-US"/>
          </a:p>
        </p:txBody>
      </p:sp>
      <p:sp>
        <p:nvSpPr>
          <p:cNvPr id="297992" name="AutoShape 8"/>
          <p:cNvSpPr>
            <a:spLocks noChangeArrowheads="1"/>
          </p:cNvSpPr>
          <p:nvPr/>
        </p:nvSpPr>
        <p:spPr bwMode="auto">
          <a:xfrm flipV="1">
            <a:off x="5435600" y="909638"/>
            <a:ext cx="1008063" cy="1079500"/>
          </a:xfrm>
          <a:prstGeom prst="curvedLeftArrow">
            <a:avLst>
              <a:gd name="adj1" fmla="val 18195"/>
              <a:gd name="adj2" fmla="val 37371"/>
              <a:gd name="adj3" fmla="val 44917"/>
            </a:avLst>
          </a:prstGeom>
          <a:solidFill>
            <a:schemeClr val="accent1"/>
          </a:solidFill>
          <a:ln w="9525">
            <a:solidFill>
              <a:schemeClr val="tx1"/>
            </a:solidFill>
            <a:miter lim="800000"/>
            <a:headEnd/>
            <a:tailEnd/>
          </a:ln>
          <a:effectLst/>
        </p:spPr>
        <p:txBody>
          <a:bodyPr wrap="none" anchor="ctr"/>
          <a:lstStyle/>
          <a:p>
            <a:endParaRPr lang="en-US"/>
          </a:p>
        </p:txBody>
      </p:sp>
      <p:sp>
        <p:nvSpPr>
          <p:cNvPr id="297993" name="Text Box 9"/>
          <p:cNvSpPr txBox="1">
            <a:spLocks noChangeArrowheads="1"/>
          </p:cNvSpPr>
          <p:nvPr/>
        </p:nvSpPr>
        <p:spPr bwMode="auto">
          <a:xfrm>
            <a:off x="6588125" y="877888"/>
            <a:ext cx="1941513" cy="822325"/>
          </a:xfrm>
          <a:prstGeom prst="rect">
            <a:avLst/>
          </a:prstGeom>
          <a:noFill/>
          <a:ln w="9525">
            <a:noFill/>
            <a:miter lim="800000"/>
            <a:headEnd/>
            <a:tailEnd/>
          </a:ln>
          <a:effectLst/>
        </p:spPr>
        <p:txBody>
          <a:bodyPr wrap="none">
            <a:spAutoFit/>
          </a:bodyPr>
          <a:lstStyle/>
          <a:p>
            <a:r>
              <a:rPr lang="en-US" altLang="zh-TW"/>
              <a:t>Information</a:t>
            </a:r>
          </a:p>
          <a:p>
            <a:r>
              <a:rPr lang="en-US" altLang="zh-TW"/>
              <a:t>Intermediaries</a:t>
            </a:r>
          </a:p>
        </p:txBody>
      </p:sp>
      <p:sp>
        <p:nvSpPr>
          <p:cNvPr id="297994" name="Text Box 10"/>
          <p:cNvSpPr txBox="1">
            <a:spLocks noChangeArrowheads="1"/>
          </p:cNvSpPr>
          <p:nvPr/>
        </p:nvSpPr>
        <p:spPr bwMode="auto">
          <a:xfrm>
            <a:off x="755650" y="950913"/>
            <a:ext cx="1941513" cy="822325"/>
          </a:xfrm>
          <a:prstGeom prst="rect">
            <a:avLst/>
          </a:prstGeom>
          <a:noFill/>
          <a:ln w="9525">
            <a:noFill/>
            <a:miter lim="800000"/>
            <a:headEnd/>
            <a:tailEnd/>
          </a:ln>
          <a:effectLst/>
        </p:spPr>
        <p:txBody>
          <a:bodyPr wrap="none">
            <a:spAutoFit/>
          </a:bodyPr>
          <a:lstStyle/>
          <a:p>
            <a:r>
              <a:rPr lang="en-US" altLang="zh-TW"/>
              <a:t>Financial</a:t>
            </a:r>
          </a:p>
          <a:p>
            <a:r>
              <a:rPr lang="en-US" altLang="zh-TW"/>
              <a:t>Intermediaries</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body" idx="4294967295"/>
          </p:nvPr>
        </p:nvSpPr>
        <p:spPr>
          <a:xfrm>
            <a:off x="687388" y="609600"/>
            <a:ext cx="7772400" cy="4114800"/>
          </a:xfrm>
        </p:spPr>
        <p:txBody>
          <a:bodyPr/>
          <a:lstStyle/>
          <a:p>
            <a:pPr lvl="3">
              <a:lnSpc>
                <a:spcPct val="80000"/>
              </a:lnSpc>
              <a:buFontTx/>
              <a:buChar char="•"/>
            </a:pPr>
            <a:r>
              <a:rPr lang="en-US" altLang="zh-TW" sz="2400"/>
              <a:t>Key intangible assets not reported: inflates ROE, will not be mean-reverting to the cost of capital. Make it difficult to assess whether the firm’s business model works (against the matching concept and obscures operating performance). Likely to be important for firms in software, pharmaceutical, branded consumer products, and subscription businesses.*</a:t>
            </a:r>
          </a:p>
          <a:p>
            <a:pPr lvl="2">
              <a:lnSpc>
                <a:spcPct val="80000"/>
              </a:lnSpc>
              <a:buFont typeface="Wingdings" pitchFamily="2" charset="2"/>
              <a:buChar char="ü"/>
            </a:pPr>
            <a:r>
              <a:rPr lang="en-US" altLang="zh-TW" sz="2800"/>
              <a:t>Case: Lufthansa, German national airline</a:t>
            </a:r>
          </a:p>
          <a:p>
            <a:pPr lvl="3">
              <a:lnSpc>
                <a:spcPct val="80000"/>
              </a:lnSpc>
              <a:buFontTx/>
              <a:buChar char="•"/>
            </a:pPr>
            <a:r>
              <a:rPr lang="en-US" altLang="zh-TW" sz="2400"/>
              <a:t>In 2001, depreciated aircraft over 12 years on a straight-line basis with estimated residual value of 15% of initial cost, for both financial and tax reporting purposes. British Airways (BA): 20 years &amp; 8% for financial reporting purpose.</a:t>
            </a:r>
          </a:p>
          <a:p>
            <a:pPr lvl="3">
              <a:lnSpc>
                <a:spcPct val="80000"/>
              </a:lnSpc>
              <a:buFontTx/>
              <a:buChar char="•"/>
            </a:pPr>
            <a:r>
              <a:rPr lang="en-US" altLang="zh-TW" sz="2400"/>
              <a:t>Reflect different fly routes, asset management strategies (newer planes, lower maintenance cost, lower fuel costs, cargos vs. passengers).</a:t>
            </a:r>
            <a:endParaRPr lang="zh-TW" altLang="en-US" sz="2400"/>
          </a:p>
        </p:txBody>
      </p:sp>
    </p:spTree>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body" idx="4294967295"/>
          </p:nvPr>
        </p:nvSpPr>
        <p:spPr>
          <a:xfrm>
            <a:off x="615950" y="620713"/>
            <a:ext cx="7772400" cy="4114800"/>
          </a:xfrm>
        </p:spPr>
        <p:txBody>
          <a:bodyPr/>
          <a:lstStyle/>
          <a:p>
            <a:pPr lvl="2">
              <a:lnSpc>
                <a:spcPct val="80000"/>
              </a:lnSpc>
              <a:buFont typeface="Wingdings" pitchFamily="2" charset="2"/>
              <a:buChar char="ü"/>
            </a:pPr>
            <a:r>
              <a:rPr lang="en-US" altLang="zh-TW" sz="2800"/>
              <a:t>Case: Johnson and Johnson</a:t>
            </a:r>
          </a:p>
          <a:p>
            <a:pPr lvl="3">
              <a:lnSpc>
                <a:spcPct val="80000"/>
              </a:lnSpc>
              <a:buFontTx/>
              <a:buChar char="•"/>
            </a:pPr>
            <a:r>
              <a:rPr lang="en-US" altLang="zh-TW" sz="2400"/>
              <a:t>Acquired 234.4m shares of ALZA (book value $1.6b) in June 2001 for a price of 229.6m shares of J&amp;J valued at $12.2b.</a:t>
            </a:r>
          </a:p>
          <a:p>
            <a:pPr lvl="2">
              <a:lnSpc>
                <a:spcPct val="80000"/>
              </a:lnSpc>
              <a:buFont typeface="Wingdings" pitchFamily="2" charset="2"/>
              <a:buChar char="ü"/>
            </a:pPr>
            <a:r>
              <a:rPr lang="en-US" altLang="zh-TW" sz="2800"/>
              <a:t>Case: Japan Airlines (JAL)</a:t>
            </a:r>
          </a:p>
          <a:p>
            <a:pPr lvl="3">
              <a:lnSpc>
                <a:spcPct val="80000"/>
              </a:lnSpc>
              <a:buFontTx/>
              <a:buChar char="•"/>
            </a:pPr>
            <a:r>
              <a:rPr lang="en-US" altLang="zh-TW" sz="2400"/>
              <a:t>Rents part of flight equipment</a:t>
            </a:r>
          </a:p>
          <a:p>
            <a:pPr lvl="3">
              <a:lnSpc>
                <a:spcPct val="80000"/>
              </a:lnSpc>
              <a:buFontTx/>
              <a:buChar char="•"/>
            </a:pPr>
            <a:r>
              <a:rPr lang="en-US" altLang="zh-TW" sz="2400"/>
              <a:t>Using the operating method though qualify as capital leases.</a:t>
            </a:r>
          </a:p>
          <a:p>
            <a:pPr lvl="3">
              <a:lnSpc>
                <a:spcPct val="80000"/>
              </a:lnSpc>
              <a:buFontTx/>
              <a:buChar char="•"/>
            </a:pPr>
            <a:r>
              <a:rPr lang="en-US" altLang="zh-TW" sz="2400"/>
              <a:t>Depreciate the present value of lease payments and apportion lease payments between interest expenses and repayment of long-term debt.</a:t>
            </a:r>
          </a:p>
          <a:p>
            <a:pPr lvl="2">
              <a:lnSpc>
                <a:spcPct val="80000"/>
              </a:lnSpc>
              <a:buFont typeface="Wingdings" pitchFamily="2" charset="2"/>
              <a:buChar char="ü"/>
            </a:pPr>
            <a:r>
              <a:rPr lang="en-US" altLang="zh-TW" sz="2800"/>
              <a:t>Case: Microsoft</a:t>
            </a:r>
          </a:p>
          <a:p>
            <a:pPr lvl="3">
              <a:lnSpc>
                <a:spcPct val="80000"/>
              </a:lnSpc>
              <a:buFontTx/>
              <a:buChar char="•"/>
            </a:pPr>
            <a:r>
              <a:rPr lang="en-US" altLang="zh-TW" sz="2400"/>
              <a:t>Does not capitalize any R&amp;D costs.</a:t>
            </a:r>
          </a:p>
          <a:p>
            <a:pPr lvl="3">
              <a:lnSpc>
                <a:spcPct val="80000"/>
              </a:lnSpc>
              <a:buFontTx/>
              <a:buChar char="•"/>
            </a:pPr>
            <a:r>
              <a:rPr lang="en-US" altLang="zh-TW" sz="2400"/>
              <a:t>Expected life of software is about 3 years.</a:t>
            </a:r>
          </a:p>
          <a:p>
            <a:pPr lvl="3">
              <a:lnSpc>
                <a:spcPct val="80000"/>
              </a:lnSpc>
              <a:buFontTx/>
              <a:buChar char="•"/>
            </a:pPr>
            <a:r>
              <a:rPr lang="en-US" altLang="zh-TW" sz="2400"/>
              <a:t>Capitalize and amortize those passed the stage of technological feasibility.</a:t>
            </a:r>
          </a:p>
          <a:p>
            <a:pPr>
              <a:lnSpc>
                <a:spcPct val="80000"/>
              </a:lnSpc>
            </a:pPr>
            <a:endParaRPr lang="en-US" altLang="zh-TW" sz="2400"/>
          </a:p>
        </p:txBody>
      </p:sp>
    </p:spTree>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5" name="Rectangle 3"/>
          <p:cNvSpPr>
            <a:spLocks noGrp="1" noChangeArrowheads="1"/>
          </p:cNvSpPr>
          <p:nvPr>
            <p:ph type="body" idx="1"/>
          </p:nvPr>
        </p:nvSpPr>
        <p:spPr>
          <a:xfrm>
            <a:off x="684213" y="393700"/>
            <a:ext cx="7772400" cy="4114800"/>
          </a:xfrm>
        </p:spPr>
        <p:txBody>
          <a:bodyPr/>
          <a:lstStyle/>
          <a:p>
            <a:pPr>
              <a:buFont typeface="Wingdings" pitchFamily="2" charset="2"/>
              <a:buChar char="p"/>
            </a:pPr>
            <a:r>
              <a:rPr lang="en-US" altLang="zh-TW" sz="3600"/>
              <a:t>Liability Distortions</a:t>
            </a:r>
          </a:p>
          <a:p>
            <a:pPr lvl="1">
              <a:buFont typeface="Wingdings" pitchFamily="2" charset="2"/>
              <a:buChar char="Ø"/>
            </a:pPr>
            <a:r>
              <a:rPr lang="en-US" altLang="zh-TW" sz="3200"/>
              <a:t>Definition of liabilities</a:t>
            </a:r>
          </a:p>
          <a:p>
            <a:pPr lvl="2">
              <a:buFont typeface="Wingdings" pitchFamily="2" charset="2"/>
              <a:buChar char="ü"/>
            </a:pPr>
            <a:r>
              <a:rPr lang="en-US" altLang="zh-TW" sz="2800">
                <a:solidFill>
                  <a:srgbClr val="FF0000"/>
                </a:solidFill>
              </a:rPr>
              <a:t>Economic obligations</a:t>
            </a:r>
            <a:r>
              <a:rPr lang="en-US" altLang="zh-TW" sz="2800"/>
              <a:t> arising from </a:t>
            </a:r>
            <a:r>
              <a:rPr lang="en-US" altLang="zh-TW" sz="2800">
                <a:solidFill>
                  <a:srgbClr val="FF0000"/>
                </a:solidFill>
              </a:rPr>
              <a:t>benefits received in the past</a:t>
            </a:r>
            <a:r>
              <a:rPr lang="en-US" altLang="zh-TW" sz="2800"/>
              <a:t>, and </a:t>
            </a:r>
            <a:r>
              <a:rPr lang="en-US" altLang="zh-TW" sz="2800">
                <a:solidFill>
                  <a:srgbClr val="FF0000"/>
                </a:solidFill>
              </a:rPr>
              <a:t>the amount and timing is known with reasonable certainty</a:t>
            </a:r>
            <a:r>
              <a:rPr lang="en-US" altLang="zh-TW" sz="2800"/>
              <a:t>.*</a:t>
            </a:r>
          </a:p>
          <a:p>
            <a:pPr lvl="1">
              <a:buFont typeface="Wingdings" pitchFamily="2" charset="2"/>
              <a:buChar char="Ø"/>
            </a:pPr>
            <a:r>
              <a:rPr lang="en-US" altLang="zh-TW" sz="3200"/>
              <a:t>Has an obligation been incurred?</a:t>
            </a:r>
          </a:p>
          <a:p>
            <a:pPr lvl="2">
              <a:buFont typeface="Wingdings" pitchFamily="2" charset="2"/>
              <a:buChar char="ü"/>
            </a:pPr>
            <a:r>
              <a:rPr lang="en-US" altLang="zh-TW" sz="2800"/>
              <a:t>A plan to restructure</a:t>
            </a:r>
          </a:p>
          <a:p>
            <a:pPr lvl="3">
              <a:buFontTx/>
              <a:buChar char="•"/>
            </a:pPr>
            <a:r>
              <a:rPr lang="en-US" altLang="zh-TW" sz="2400"/>
              <a:t>By laying off employees: a commitment made?</a:t>
            </a:r>
          </a:p>
          <a:p>
            <a:pPr lvl="2">
              <a:buFont typeface="Wingdings" pitchFamily="2" charset="2"/>
              <a:buChar char="ü"/>
            </a:pPr>
            <a:r>
              <a:rPr lang="en-US" altLang="zh-TW" sz="2800"/>
              <a:t>Software license</a:t>
            </a:r>
          </a:p>
          <a:p>
            <a:pPr lvl="3">
              <a:buFontTx/>
              <a:buChar char="•"/>
            </a:pPr>
            <a:r>
              <a:rPr lang="en-US" altLang="zh-TW" sz="2400"/>
              <a:t>Received cash for a five-year contract: report the full amount as revenues or should some of it represent the on going commitment to the customer for servicing and supporting.</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body" idx="4294967295"/>
          </p:nvPr>
        </p:nvSpPr>
        <p:spPr>
          <a:xfrm>
            <a:off x="684213" y="538163"/>
            <a:ext cx="7772400" cy="4114800"/>
          </a:xfrm>
        </p:spPr>
        <p:txBody>
          <a:bodyPr/>
          <a:lstStyle/>
          <a:p>
            <a:pPr lvl="1">
              <a:lnSpc>
                <a:spcPct val="80000"/>
              </a:lnSpc>
              <a:buFont typeface="Wingdings" pitchFamily="2" charset="2"/>
              <a:buChar char="Ø"/>
            </a:pPr>
            <a:r>
              <a:rPr lang="en-US" altLang="zh-TW" sz="3200"/>
              <a:t>Can the obligation be measured?</a:t>
            </a:r>
          </a:p>
          <a:p>
            <a:pPr lvl="2">
              <a:lnSpc>
                <a:spcPct val="80000"/>
              </a:lnSpc>
              <a:buFont typeface="Wingdings" pitchFamily="2" charset="2"/>
              <a:buChar char="ü"/>
            </a:pPr>
            <a:r>
              <a:rPr lang="en-US" altLang="zh-TW" sz="2800"/>
              <a:t>Environmental cleanup*</a:t>
            </a:r>
          </a:p>
          <a:p>
            <a:pPr lvl="2">
              <a:lnSpc>
                <a:spcPct val="80000"/>
              </a:lnSpc>
              <a:buFont typeface="Wingdings" pitchFamily="2" charset="2"/>
              <a:buChar char="ü"/>
            </a:pPr>
            <a:r>
              <a:rPr lang="en-US" altLang="zh-TW" sz="2800"/>
              <a:t>Pension and post-retirement benefits</a:t>
            </a:r>
          </a:p>
          <a:p>
            <a:pPr lvl="2">
              <a:lnSpc>
                <a:spcPct val="80000"/>
              </a:lnSpc>
              <a:buFont typeface="Wingdings" pitchFamily="2" charset="2"/>
              <a:buChar char="ü"/>
            </a:pPr>
            <a:r>
              <a:rPr lang="en-US" altLang="zh-TW" sz="2800"/>
              <a:t>Future warranty and insurance claim</a:t>
            </a:r>
          </a:p>
          <a:p>
            <a:pPr lvl="1">
              <a:lnSpc>
                <a:spcPct val="80000"/>
              </a:lnSpc>
              <a:buFont typeface="Wingdings" pitchFamily="2" charset="2"/>
              <a:buChar char="Ø"/>
            </a:pPr>
            <a:r>
              <a:rPr lang="en-US" altLang="zh-TW" sz="3200"/>
              <a:t>Understated liabilities</a:t>
            </a:r>
          </a:p>
          <a:p>
            <a:pPr lvl="2">
              <a:lnSpc>
                <a:spcPct val="80000"/>
              </a:lnSpc>
              <a:buFont typeface="Wingdings" pitchFamily="2" charset="2"/>
              <a:buChar char="ü"/>
            </a:pPr>
            <a:r>
              <a:rPr lang="en-US" altLang="zh-TW" sz="2800"/>
              <a:t>Likely reasons</a:t>
            </a:r>
          </a:p>
          <a:p>
            <a:pPr lvl="3">
              <a:lnSpc>
                <a:spcPct val="80000"/>
              </a:lnSpc>
              <a:buFontTx/>
              <a:buChar char="•"/>
            </a:pPr>
            <a:r>
              <a:rPr lang="en-US" altLang="zh-TW" sz="2400"/>
              <a:t>Key commitments that are difficult to value and therefore not considered liabilities for financial reporting purposes.</a:t>
            </a:r>
          </a:p>
          <a:p>
            <a:pPr lvl="3">
              <a:lnSpc>
                <a:spcPct val="80000"/>
              </a:lnSpc>
              <a:buFontTx/>
              <a:buChar char="•"/>
            </a:pPr>
            <a:r>
              <a:rPr lang="en-US" altLang="zh-TW" sz="2400"/>
              <a:t>Incentives to overstate the soundness of financial position or to boost earnings.</a:t>
            </a:r>
          </a:p>
          <a:p>
            <a:pPr lvl="2">
              <a:lnSpc>
                <a:spcPct val="80000"/>
              </a:lnSpc>
              <a:buFont typeface="Wingdings" pitchFamily="2" charset="2"/>
              <a:buChar char="ü"/>
            </a:pPr>
            <a:r>
              <a:rPr lang="en-US" altLang="zh-TW" sz="2800"/>
              <a:t>Unearned (deferred) revenues understated</a:t>
            </a:r>
          </a:p>
          <a:p>
            <a:pPr lvl="3">
              <a:lnSpc>
                <a:spcPct val="80000"/>
              </a:lnSpc>
              <a:buFontTx/>
              <a:buChar char="•"/>
            </a:pPr>
            <a:r>
              <a:rPr lang="en-US" altLang="zh-TW" sz="2400"/>
              <a:t>Aggressive revenue recognition: cash received but the product or service has yet to be provided.</a:t>
            </a:r>
          </a:p>
        </p:txBody>
      </p:sp>
    </p:spTree>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body" idx="4294967295"/>
          </p:nvPr>
        </p:nvSpPr>
        <p:spPr>
          <a:xfrm>
            <a:off x="755650" y="538163"/>
            <a:ext cx="7772400" cy="4114800"/>
          </a:xfrm>
        </p:spPr>
        <p:txBody>
          <a:bodyPr/>
          <a:lstStyle/>
          <a:p>
            <a:pPr lvl="3">
              <a:lnSpc>
                <a:spcPct val="80000"/>
              </a:lnSpc>
              <a:buFontTx/>
              <a:buChar char="•"/>
            </a:pPr>
            <a:r>
              <a:rPr lang="en-US" altLang="zh-TW" sz="2400"/>
              <a:t>Bundle service contracts with the sale of a product (unless incrementally charged): separating the price of the product from the price of the service is subjective.</a:t>
            </a:r>
          </a:p>
          <a:p>
            <a:pPr lvl="2">
              <a:lnSpc>
                <a:spcPct val="80000"/>
              </a:lnSpc>
              <a:buFont typeface="Wingdings" pitchFamily="2" charset="2"/>
              <a:buChar char="ü"/>
            </a:pPr>
            <a:r>
              <a:rPr lang="en-US" altLang="zh-TW" sz="2800"/>
              <a:t>Loans from discounted receivables</a:t>
            </a:r>
          </a:p>
          <a:p>
            <a:pPr lvl="2">
              <a:lnSpc>
                <a:spcPct val="80000"/>
              </a:lnSpc>
              <a:buFont typeface="Wingdings" pitchFamily="2" charset="2"/>
              <a:buChar char="ü"/>
            </a:pPr>
            <a:r>
              <a:rPr lang="en-US" altLang="zh-TW" sz="2800"/>
              <a:t>Long-term liabilities for leases</a:t>
            </a:r>
          </a:p>
          <a:p>
            <a:pPr lvl="2">
              <a:lnSpc>
                <a:spcPct val="80000"/>
              </a:lnSpc>
              <a:buFont typeface="Wingdings" pitchFamily="2" charset="2"/>
              <a:buChar char="ü"/>
            </a:pPr>
            <a:r>
              <a:rPr lang="en-US" altLang="zh-TW" sz="2800"/>
              <a:t>Pension and post-retirement obligations are not fully recorded</a:t>
            </a:r>
          </a:p>
          <a:p>
            <a:pPr lvl="3">
              <a:lnSpc>
                <a:spcPct val="80000"/>
              </a:lnSpc>
              <a:buFontTx/>
              <a:buChar char="•"/>
            </a:pPr>
            <a:r>
              <a:rPr lang="en-US" altLang="zh-TW" sz="2400"/>
              <a:t>Defined benefits vs. defined contributions.</a:t>
            </a:r>
          </a:p>
          <a:p>
            <a:pPr lvl="3">
              <a:lnSpc>
                <a:spcPct val="80000"/>
              </a:lnSpc>
              <a:buFontTx/>
              <a:buChar char="•"/>
            </a:pPr>
            <a:r>
              <a:rPr lang="en-US" altLang="zh-TW" sz="2400"/>
              <a:t>Estimate the present value of the commitments that have been earned by employees over their years of working for the firm: future wage rates, retirement ages, worker attribution </a:t>
            </a:r>
            <a:r>
              <a:rPr lang="zh-TW" altLang="en-US" sz="2400"/>
              <a:t>耗損</a:t>
            </a:r>
            <a:r>
              <a:rPr lang="en-US" altLang="zh-TW" sz="2400"/>
              <a:t>rates, life expectancies, health insurance costs, and discount rate.*</a:t>
            </a:r>
          </a:p>
          <a:p>
            <a:pPr lvl="3">
              <a:lnSpc>
                <a:spcPct val="80000"/>
              </a:lnSpc>
              <a:buFontTx/>
              <a:buChar char="•"/>
            </a:pPr>
            <a:r>
              <a:rPr lang="en-US" altLang="zh-TW" sz="2400"/>
              <a:t>This obligation is offset by any assets that has been committed to fund future plan benefits.</a:t>
            </a: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body" idx="4294967295"/>
          </p:nvPr>
        </p:nvSpPr>
        <p:spPr>
          <a:xfrm>
            <a:off x="684213" y="393700"/>
            <a:ext cx="7772400" cy="4114800"/>
          </a:xfrm>
        </p:spPr>
        <p:txBody>
          <a:bodyPr/>
          <a:lstStyle/>
          <a:p>
            <a:pPr lvl="3">
              <a:buFontTx/>
              <a:buChar char="•"/>
            </a:pPr>
            <a:r>
              <a:rPr lang="en-US" altLang="zh-TW" sz="2400"/>
              <a:t>Are the assumptions made by the firm to estimate realistic? Use sensitivity information to adjust for any optimism.</a:t>
            </a:r>
            <a:endParaRPr lang="zh-TW" altLang="en-US" sz="2400"/>
          </a:p>
          <a:p>
            <a:pPr lvl="3">
              <a:buFontTx/>
              <a:buChar char="•"/>
            </a:pPr>
            <a:r>
              <a:rPr kumimoji="0" lang="en-US" altLang="zh-TW" sz="2400"/>
              <a:t>Incremental benefit commitments arising from changes to a plan, and changes in the plan funding status arising from abnormal investment returns on plan assets, are smoothed over time rather than recognized immediately.</a:t>
            </a:r>
          </a:p>
          <a:p>
            <a:pPr lvl="3">
              <a:buFontTx/>
              <a:buChar char="•"/>
            </a:pPr>
            <a:r>
              <a:rPr lang="en-US" altLang="zh-TW" sz="2400"/>
              <a:t>The smoothing process understates obligations: The increased obligation from increased plan benefits for current workers has to be amortized over employees’ average expected remaining years of service. The unexpected increase or decrease in value of plan assets in a given year, or the impact of adjustment in actuarial assumptions, is reflected gradually.</a:t>
            </a:r>
          </a:p>
        </p:txBody>
      </p:sp>
    </p:spTree>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body" idx="4294967295"/>
          </p:nvPr>
        </p:nvSpPr>
        <p:spPr>
          <a:xfrm>
            <a:off x="687388" y="609600"/>
            <a:ext cx="7772400" cy="4114800"/>
          </a:xfrm>
        </p:spPr>
        <p:txBody>
          <a:bodyPr/>
          <a:lstStyle/>
          <a:p>
            <a:pPr lvl="3">
              <a:lnSpc>
                <a:spcPct val="80000"/>
              </a:lnSpc>
              <a:buFontTx/>
              <a:buChar char="•"/>
            </a:pPr>
            <a:r>
              <a:rPr lang="en-US" altLang="zh-TW" sz="2400"/>
              <a:t>The value of liability reported is the unfunded obligation less the unrecognized.</a:t>
            </a:r>
          </a:p>
          <a:p>
            <a:pPr lvl="3">
              <a:lnSpc>
                <a:spcPct val="80000"/>
              </a:lnSpc>
              <a:buFontTx/>
              <a:buChar char="•"/>
            </a:pPr>
            <a:r>
              <a:rPr lang="en-US" altLang="zh-TW" sz="2400"/>
              <a:t>The pension cost each year comprises service cost (additional year of service) + interest cost (multiplying the beginning obligation by the discount rate) + amortization of any prior period service costs +/- amortization of actuarial gains and losses (changes in assumptions) – expected return on plan assets (the expected long-term return multiplied by beginning assets under management).</a:t>
            </a:r>
          </a:p>
          <a:p>
            <a:pPr lvl="4">
              <a:lnSpc>
                <a:spcPct val="80000"/>
              </a:lnSpc>
              <a:buFont typeface="Times New Roman" pitchFamily="18" charset="0"/>
              <a:buChar char="–"/>
            </a:pPr>
            <a:r>
              <a:rPr lang="en-US" altLang="zh-TW" sz="2400"/>
              <a:t>Actual cost comprises actual return on plan assets and without amortizations of prior period adjustments.</a:t>
            </a:r>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body" idx="4294967295"/>
          </p:nvPr>
        </p:nvSpPr>
        <p:spPr>
          <a:xfrm>
            <a:off x="684213" y="538163"/>
            <a:ext cx="7772400" cy="4114800"/>
          </a:xfrm>
        </p:spPr>
        <p:txBody>
          <a:bodyPr/>
          <a:lstStyle/>
          <a:p>
            <a:pPr lvl="2">
              <a:lnSpc>
                <a:spcPct val="80000"/>
              </a:lnSpc>
              <a:buFont typeface="Wingdings" pitchFamily="2" charset="2"/>
              <a:buChar char="ü"/>
            </a:pPr>
            <a:r>
              <a:rPr lang="en-US" altLang="zh-TW" sz="2800"/>
              <a:t>Case: MicroStrategy</a:t>
            </a:r>
          </a:p>
          <a:p>
            <a:pPr lvl="3">
              <a:lnSpc>
                <a:spcPct val="80000"/>
              </a:lnSpc>
              <a:buFontTx/>
              <a:buChar char="•"/>
            </a:pPr>
            <a:r>
              <a:rPr lang="en-US" altLang="zh-TW" sz="2400"/>
              <a:t>Bundles customer support and software updates with initial licensing agreements.</a:t>
            </a:r>
          </a:p>
          <a:p>
            <a:pPr lvl="3">
              <a:lnSpc>
                <a:spcPct val="80000"/>
              </a:lnSpc>
              <a:buFontTx/>
              <a:buChar char="•"/>
            </a:pPr>
            <a:r>
              <a:rPr lang="en-US" altLang="zh-TW" sz="2400"/>
              <a:t>Conceded in March 2000: overstated revenues on contracts that involved significant future customization and consulting by $54.5m in 1999.</a:t>
            </a:r>
          </a:p>
          <a:p>
            <a:pPr lvl="3">
              <a:lnSpc>
                <a:spcPct val="80000"/>
              </a:lnSpc>
              <a:buFontTx/>
              <a:buChar char="•"/>
            </a:pPr>
            <a:r>
              <a:rPr lang="en-US" altLang="zh-TW" sz="2400"/>
              <a:t>Stock price plummeted 94%</a:t>
            </a:r>
          </a:p>
          <a:p>
            <a:pPr lvl="2">
              <a:lnSpc>
                <a:spcPct val="80000"/>
              </a:lnSpc>
              <a:buFont typeface="Wingdings" pitchFamily="2" charset="2"/>
              <a:buChar char="ü"/>
            </a:pPr>
            <a:r>
              <a:rPr lang="en-US" altLang="zh-TW" sz="2800"/>
              <a:t>Case: Computer Associates</a:t>
            </a:r>
          </a:p>
          <a:p>
            <a:pPr lvl="3">
              <a:lnSpc>
                <a:spcPct val="80000"/>
              </a:lnSpc>
              <a:buFontTx/>
              <a:buChar char="•"/>
            </a:pPr>
            <a:r>
              <a:rPr lang="en-US" altLang="zh-TW" sz="2400"/>
              <a:t>Reported a </a:t>
            </a:r>
            <a:r>
              <a:rPr lang="en-US" altLang="zh-TW" sz="2400">
                <a:solidFill>
                  <a:srgbClr val="FF0000"/>
                </a:solidFill>
              </a:rPr>
              <a:t>contingent</a:t>
            </a:r>
            <a:r>
              <a:rPr lang="en-US" altLang="zh-TW" sz="2400"/>
              <a:t> liability of $218m in 2002 for receivable (from long-term licensing contracts) discounted with recourse.</a:t>
            </a:r>
            <a:endParaRPr lang="en-US" altLang="zh-TW"/>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body" idx="1"/>
          </p:nvPr>
        </p:nvSpPr>
        <p:spPr>
          <a:xfrm>
            <a:off x="755650" y="404813"/>
            <a:ext cx="7772400" cy="4114800"/>
          </a:xfrm>
        </p:spPr>
        <p:txBody>
          <a:bodyPr/>
          <a:lstStyle/>
          <a:p>
            <a:pPr>
              <a:lnSpc>
                <a:spcPct val="80000"/>
              </a:lnSpc>
              <a:buFont typeface="Wingdings" pitchFamily="2" charset="2"/>
              <a:buChar char="p"/>
            </a:pPr>
            <a:r>
              <a:rPr lang="en-US" altLang="zh-TW" sz="3600"/>
              <a:t>Equity Distortions</a:t>
            </a:r>
          </a:p>
          <a:p>
            <a:pPr lvl="1">
              <a:lnSpc>
                <a:spcPct val="80000"/>
              </a:lnSpc>
              <a:buFont typeface="Wingdings" pitchFamily="2" charset="2"/>
              <a:buChar char="Ø"/>
            </a:pPr>
            <a:r>
              <a:rPr lang="en-US" altLang="zh-TW" sz="3200"/>
              <a:t>A residual claim</a:t>
            </a:r>
          </a:p>
          <a:p>
            <a:pPr lvl="2">
              <a:lnSpc>
                <a:spcPct val="80000"/>
              </a:lnSpc>
              <a:buFont typeface="Wingdings" pitchFamily="2" charset="2"/>
              <a:buChar char="ü"/>
            </a:pPr>
            <a:r>
              <a:rPr lang="en-US" altLang="zh-TW" sz="2800"/>
              <a:t>Arise primarily from distortions in assets and liabilities.</a:t>
            </a:r>
          </a:p>
          <a:p>
            <a:pPr lvl="1">
              <a:lnSpc>
                <a:spcPct val="80000"/>
              </a:lnSpc>
              <a:buFont typeface="Wingdings" pitchFamily="2" charset="2"/>
              <a:buChar char="Ø"/>
            </a:pPr>
            <a:r>
              <a:rPr lang="en-US" altLang="zh-TW" sz="3200"/>
              <a:t>Unique forms</a:t>
            </a:r>
          </a:p>
          <a:p>
            <a:pPr lvl="2">
              <a:lnSpc>
                <a:spcPct val="80000"/>
              </a:lnSpc>
              <a:buFont typeface="Wingdings" pitchFamily="2" charset="2"/>
              <a:buChar char="ü"/>
            </a:pPr>
            <a:r>
              <a:rPr lang="en-US" altLang="zh-TW" sz="2800"/>
              <a:t>Debt like equity</a:t>
            </a:r>
          </a:p>
          <a:p>
            <a:pPr lvl="3">
              <a:lnSpc>
                <a:spcPct val="80000"/>
              </a:lnSpc>
              <a:buFontTx/>
              <a:buChar char="•"/>
            </a:pPr>
            <a:r>
              <a:rPr lang="en-US" altLang="zh-TW" sz="2400"/>
              <a:t>Preferred stock with mandatory redemption or put option.</a:t>
            </a:r>
          </a:p>
          <a:p>
            <a:pPr lvl="4">
              <a:lnSpc>
                <a:spcPct val="80000"/>
              </a:lnSpc>
              <a:buFont typeface="Times New Roman" pitchFamily="18" charset="0"/>
              <a:buChar char="–"/>
            </a:pPr>
            <a:r>
              <a:rPr lang="en-US" altLang="zh-TW" sz="2400"/>
              <a:t>Overstate equity and understate debt.</a:t>
            </a:r>
          </a:p>
          <a:p>
            <a:pPr lvl="2">
              <a:lnSpc>
                <a:spcPct val="80000"/>
              </a:lnSpc>
              <a:buFont typeface="Wingdings" pitchFamily="2" charset="2"/>
              <a:buChar char="ü"/>
            </a:pPr>
            <a:r>
              <a:rPr lang="en-US" altLang="zh-TW" sz="2800"/>
              <a:t>Hybrid securities</a:t>
            </a:r>
          </a:p>
          <a:p>
            <a:pPr lvl="3">
              <a:lnSpc>
                <a:spcPct val="80000"/>
              </a:lnSpc>
              <a:buFontTx/>
              <a:buChar char="•"/>
            </a:pPr>
            <a:r>
              <a:rPr lang="en-US" altLang="zh-TW" sz="2400"/>
              <a:t>Convertible debt and debt with warrants attached</a:t>
            </a:r>
          </a:p>
          <a:p>
            <a:pPr lvl="3">
              <a:lnSpc>
                <a:spcPct val="80000"/>
              </a:lnSpc>
              <a:buFontTx/>
              <a:buChar char="•"/>
            </a:pPr>
            <a:r>
              <a:rPr lang="en-US" altLang="zh-TW" sz="2400"/>
              <a:t>Without separating the components, overstate debt and understate equity.</a:t>
            </a:r>
          </a:p>
          <a:p>
            <a:pPr lvl="3">
              <a:lnSpc>
                <a:spcPct val="80000"/>
              </a:lnSpc>
              <a:buFontTx/>
              <a:buChar char="•"/>
            </a:pPr>
            <a:r>
              <a:rPr lang="en-US" altLang="zh-TW" sz="2400"/>
              <a:t>Understate interest expense if treated as bond, because of low coupon rate (may even be negative).</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body" idx="4294967295"/>
          </p:nvPr>
        </p:nvSpPr>
        <p:spPr>
          <a:xfrm>
            <a:off x="684213" y="393700"/>
            <a:ext cx="7772400" cy="4114800"/>
          </a:xfrm>
        </p:spPr>
        <p:txBody>
          <a:bodyPr/>
          <a:lstStyle/>
          <a:p>
            <a:pPr lvl="3">
              <a:lnSpc>
                <a:spcPct val="80000"/>
              </a:lnSpc>
              <a:buFontTx/>
              <a:buChar char="•"/>
            </a:pPr>
            <a:r>
              <a:rPr lang="en-US" altLang="zh-TW" sz="2400"/>
              <a:t>If equity component is separated, it will be a deep discount bond and discount amortization is also an interest expense.</a:t>
            </a:r>
          </a:p>
          <a:p>
            <a:pPr lvl="3">
              <a:lnSpc>
                <a:spcPct val="80000"/>
              </a:lnSpc>
              <a:buFontTx/>
              <a:buChar char="•"/>
            </a:pPr>
            <a:r>
              <a:rPr lang="en-US" altLang="zh-TW" sz="2400"/>
              <a:t>Some may have put option with put rate compensating investor for the market interest rate, the interest expense should be based on put rate rather than coupon rate. (PLYER)</a:t>
            </a:r>
          </a:p>
          <a:p>
            <a:pPr lvl="2">
              <a:lnSpc>
                <a:spcPct val="80000"/>
              </a:lnSpc>
              <a:buFont typeface="Wingdings" pitchFamily="2" charset="2"/>
              <a:buChar char="ü"/>
            </a:pPr>
            <a:r>
              <a:rPr lang="en-US" altLang="zh-TW" sz="2800"/>
              <a:t>Stock option expenses</a:t>
            </a:r>
          </a:p>
          <a:p>
            <a:pPr lvl="3">
              <a:lnSpc>
                <a:spcPct val="80000"/>
              </a:lnSpc>
              <a:buFontTx/>
              <a:buChar char="•"/>
            </a:pPr>
            <a:r>
              <a:rPr lang="en-US" altLang="zh-TW" sz="2400"/>
              <a:t>Top management owned or had a claim to 13.2% of their company’s shares in 1997, almost double the 1989 percentage.</a:t>
            </a:r>
          </a:p>
          <a:p>
            <a:pPr lvl="3">
              <a:lnSpc>
                <a:spcPct val="80000"/>
              </a:lnSpc>
              <a:buFontTx/>
              <a:buChar char="•"/>
            </a:pPr>
            <a:r>
              <a:rPr lang="en-US" altLang="zh-TW" sz="2400"/>
              <a:t>No expense is typically recorded either when they are issued or when they are exercised. Many managers view options as a low-cost form of compensation.</a:t>
            </a:r>
          </a:p>
          <a:p>
            <a:pPr lvl="3">
              <a:lnSpc>
                <a:spcPct val="80000"/>
              </a:lnSpc>
              <a:buFontTx/>
              <a:buChar char="•"/>
            </a:pPr>
            <a:r>
              <a:rPr lang="en-US" altLang="zh-TW" sz="2400"/>
              <a:t>Choose APB 25 the intrinsic value method or SFAS 123 the fair value method.</a:t>
            </a:r>
          </a:p>
          <a:p>
            <a:pPr lvl="3">
              <a:lnSpc>
                <a:spcPct val="80000"/>
              </a:lnSpc>
              <a:buFontTx/>
              <a:buChar char="•"/>
            </a:pPr>
            <a:r>
              <a:rPr lang="en-US" altLang="zh-TW" sz="2400"/>
              <a:t>Overuse of options can encourage earnings management to boost short-term stock prices.*</a:t>
            </a:r>
          </a:p>
        </p:txBody>
      </p:sp>
      <p:sp>
        <p:nvSpPr>
          <p:cNvPr id="404483" name="AutoShape 3">
            <a:hlinkClick r:id="rId3" action="ppaction://hlinksldjump" highlightClick="1"/>
          </p:cNvPr>
          <p:cNvSpPr>
            <a:spLocks noChangeArrowheads="1"/>
          </p:cNvSpPr>
          <p:nvPr/>
        </p:nvSpPr>
        <p:spPr bwMode="auto">
          <a:xfrm>
            <a:off x="7235825" y="2349500"/>
            <a:ext cx="433388" cy="431800"/>
          </a:xfrm>
          <a:prstGeom prst="actionButtonForwardNext">
            <a:avLst/>
          </a:prstGeom>
          <a:solidFill>
            <a:schemeClr val="accent1"/>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a:xfrm>
            <a:off x="533400" y="485775"/>
            <a:ext cx="8077200" cy="1143000"/>
          </a:xfrm>
        </p:spPr>
        <p:txBody>
          <a:bodyPr/>
          <a:lstStyle/>
          <a:p>
            <a:pPr>
              <a:buFont typeface="Wingdings" pitchFamily="2" charset="2"/>
              <a:buNone/>
            </a:pPr>
            <a:r>
              <a:rPr lang="en-US" altLang="zh-TW"/>
              <a:t>Ascendancy of Shareholder Value</a:t>
            </a:r>
          </a:p>
        </p:txBody>
      </p:sp>
      <p:sp>
        <p:nvSpPr>
          <p:cNvPr id="489475" name="Rectangle 3"/>
          <p:cNvSpPr>
            <a:spLocks noGrp="1" noChangeArrowheads="1"/>
          </p:cNvSpPr>
          <p:nvPr>
            <p:ph type="body" idx="1"/>
          </p:nvPr>
        </p:nvSpPr>
        <p:spPr>
          <a:xfrm>
            <a:off x="611188" y="1700213"/>
            <a:ext cx="7772400" cy="4114800"/>
          </a:xfrm>
        </p:spPr>
        <p:txBody>
          <a:bodyPr/>
          <a:lstStyle/>
          <a:p>
            <a:pPr marL="533400" indent="-533400">
              <a:lnSpc>
                <a:spcPct val="90000"/>
              </a:lnSpc>
              <a:buFont typeface="Wingdings" pitchFamily="2" charset="2"/>
              <a:buChar char="q"/>
            </a:pPr>
            <a:r>
              <a:rPr lang="en-US" altLang="zh-TW" sz="3600"/>
              <a:t>Major influencing factors</a:t>
            </a:r>
            <a:endParaRPr lang="en-US" altLang="zh-TW"/>
          </a:p>
          <a:p>
            <a:pPr marL="914400" lvl="1" indent="-457200">
              <a:lnSpc>
                <a:spcPct val="90000"/>
              </a:lnSpc>
              <a:buFont typeface="Wingdings" pitchFamily="2" charset="2"/>
              <a:buAutoNum type="arabicPeriod"/>
            </a:pPr>
            <a:r>
              <a:rPr lang="en-US" altLang="zh-TW" sz="3200"/>
              <a:t>Emergence of an active market for corporate control (LBOs) in the 1980s</a:t>
            </a:r>
          </a:p>
          <a:p>
            <a:pPr marL="1295400" lvl="2" indent="-381000">
              <a:lnSpc>
                <a:spcPct val="90000"/>
              </a:lnSpc>
              <a:buFont typeface="Wingdings" pitchFamily="2" charset="2"/>
              <a:buChar char="ü"/>
            </a:pPr>
            <a:r>
              <a:rPr lang="en-US" altLang="zh-TW" sz="2800"/>
              <a:t>Many mature, established industries that have been subject to hostile takeovers generate high levels of free cash flow.</a:t>
            </a:r>
          </a:p>
          <a:p>
            <a:pPr marL="1295400" lvl="2" indent="-381000">
              <a:lnSpc>
                <a:spcPct val="90000"/>
              </a:lnSpc>
              <a:buFont typeface="Wingdings" pitchFamily="2" charset="2"/>
              <a:buChar char="ü"/>
            </a:pPr>
            <a:r>
              <a:rPr lang="en-US" altLang="zh-TW" sz="2800"/>
              <a:t>Money is invested in businesses that the company knows, but are not attractive, or in businesses that the company is unlikely to succeed in (diversification).</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8322" name="Rectangle 2"/>
          <p:cNvSpPr>
            <a:spLocks noChangeArrowheads="1"/>
          </p:cNvSpPr>
          <p:nvPr/>
        </p:nvSpPr>
        <p:spPr bwMode="auto">
          <a:xfrm>
            <a:off x="3924300" y="404813"/>
            <a:ext cx="1366838" cy="504825"/>
          </a:xfrm>
          <a:prstGeom prst="rect">
            <a:avLst/>
          </a:prstGeom>
          <a:solidFill>
            <a:schemeClr val="hlink"/>
          </a:solidFill>
          <a:ln w="9525">
            <a:solidFill>
              <a:schemeClr val="tx1"/>
            </a:solidFill>
            <a:miter lim="800000"/>
            <a:headEnd/>
            <a:tailEnd/>
          </a:ln>
          <a:effectLst/>
        </p:spPr>
        <p:txBody>
          <a:bodyPr wrap="none" anchor="ctr"/>
          <a:lstStyle/>
          <a:p>
            <a:pPr algn="ctr"/>
            <a:r>
              <a:rPr lang="en-US" altLang="zh-TW" sz="2800"/>
              <a:t>PLYER</a:t>
            </a:r>
            <a:endParaRPr lang="zh-TW" altLang="en-US" sz="2800"/>
          </a:p>
        </p:txBody>
      </p:sp>
      <p:sp>
        <p:nvSpPr>
          <p:cNvPr id="568323" name="Rectangle 3"/>
          <p:cNvSpPr>
            <a:spLocks noChangeArrowheads="1"/>
          </p:cNvSpPr>
          <p:nvPr/>
        </p:nvSpPr>
        <p:spPr bwMode="auto">
          <a:xfrm>
            <a:off x="468313" y="1484313"/>
            <a:ext cx="1368425" cy="504825"/>
          </a:xfrm>
          <a:prstGeom prst="rect">
            <a:avLst/>
          </a:prstGeom>
          <a:solidFill>
            <a:srgbClr val="FFFF99"/>
          </a:solidFill>
          <a:ln w="9525">
            <a:solidFill>
              <a:schemeClr val="tx1"/>
            </a:solidFill>
            <a:miter lim="800000"/>
            <a:headEnd/>
            <a:tailEnd/>
          </a:ln>
          <a:effectLst/>
        </p:spPr>
        <p:txBody>
          <a:bodyPr wrap="none" anchor="ctr"/>
          <a:lstStyle/>
          <a:p>
            <a:pPr algn="ctr"/>
            <a:r>
              <a:rPr lang="en-US" altLang="zh-TW" sz="2800"/>
              <a:t>Puttable</a:t>
            </a:r>
          </a:p>
        </p:txBody>
      </p:sp>
      <p:sp>
        <p:nvSpPr>
          <p:cNvPr id="568324" name="Rectangle 4"/>
          <p:cNvSpPr>
            <a:spLocks noChangeArrowheads="1"/>
          </p:cNvSpPr>
          <p:nvPr/>
        </p:nvSpPr>
        <p:spPr bwMode="auto">
          <a:xfrm>
            <a:off x="2268538" y="1484313"/>
            <a:ext cx="1584325" cy="503237"/>
          </a:xfrm>
          <a:prstGeom prst="rect">
            <a:avLst/>
          </a:prstGeom>
          <a:solidFill>
            <a:srgbClr val="99FF99"/>
          </a:solidFill>
          <a:ln w="9525">
            <a:solidFill>
              <a:schemeClr val="tx1"/>
            </a:solidFill>
            <a:miter lim="800000"/>
            <a:headEnd/>
            <a:tailEnd/>
          </a:ln>
          <a:effectLst/>
        </p:spPr>
        <p:txBody>
          <a:bodyPr wrap="none" anchor="ctr"/>
          <a:lstStyle/>
          <a:p>
            <a:pPr algn="ctr"/>
            <a:r>
              <a:rPr lang="en-US" altLang="zh-TW" sz="2800"/>
              <a:t>Low-yield</a:t>
            </a:r>
          </a:p>
        </p:txBody>
      </p:sp>
      <p:sp>
        <p:nvSpPr>
          <p:cNvPr id="568325" name="Rectangle 5"/>
          <p:cNvSpPr>
            <a:spLocks noChangeArrowheads="1"/>
          </p:cNvSpPr>
          <p:nvPr/>
        </p:nvSpPr>
        <p:spPr bwMode="auto">
          <a:xfrm>
            <a:off x="4356100" y="1484313"/>
            <a:ext cx="2159000" cy="504825"/>
          </a:xfrm>
          <a:prstGeom prst="rect">
            <a:avLst/>
          </a:prstGeom>
          <a:solidFill>
            <a:srgbClr val="FFFF99"/>
          </a:solidFill>
          <a:ln w="9525">
            <a:solidFill>
              <a:schemeClr val="tx1"/>
            </a:solidFill>
            <a:miter lim="800000"/>
            <a:headEnd/>
            <a:tailEnd/>
          </a:ln>
          <a:effectLst/>
        </p:spPr>
        <p:txBody>
          <a:bodyPr wrap="none" anchor="ctr"/>
          <a:lstStyle/>
          <a:p>
            <a:pPr algn="ctr"/>
            <a:r>
              <a:rPr lang="en-US" altLang="zh-TW" sz="2800"/>
              <a:t>Equity-linked</a:t>
            </a:r>
          </a:p>
        </p:txBody>
      </p:sp>
      <p:sp>
        <p:nvSpPr>
          <p:cNvPr id="568326" name="Rectangle 6"/>
          <p:cNvSpPr>
            <a:spLocks noChangeArrowheads="1"/>
          </p:cNvSpPr>
          <p:nvPr/>
        </p:nvSpPr>
        <p:spPr bwMode="auto">
          <a:xfrm>
            <a:off x="6948488" y="1484313"/>
            <a:ext cx="1835150" cy="504825"/>
          </a:xfrm>
          <a:prstGeom prst="rect">
            <a:avLst/>
          </a:prstGeom>
          <a:solidFill>
            <a:srgbClr val="99FF99"/>
          </a:solidFill>
          <a:ln w="9525">
            <a:solidFill>
              <a:schemeClr val="tx1"/>
            </a:solidFill>
            <a:miter lim="800000"/>
            <a:headEnd/>
            <a:tailEnd/>
          </a:ln>
          <a:effectLst/>
        </p:spPr>
        <p:txBody>
          <a:bodyPr wrap="none" anchor="ctr"/>
          <a:lstStyle/>
          <a:p>
            <a:pPr algn="ctr"/>
            <a:r>
              <a:rPr lang="en-US" altLang="zh-TW" sz="2800"/>
              <a:t>Redeemable</a:t>
            </a:r>
          </a:p>
        </p:txBody>
      </p:sp>
      <p:sp>
        <p:nvSpPr>
          <p:cNvPr id="568327" name="Line 7"/>
          <p:cNvSpPr>
            <a:spLocks noChangeShapeType="1"/>
          </p:cNvSpPr>
          <p:nvPr/>
        </p:nvSpPr>
        <p:spPr bwMode="auto">
          <a:xfrm flipH="1">
            <a:off x="1187450" y="908050"/>
            <a:ext cx="3384550" cy="504825"/>
          </a:xfrm>
          <a:prstGeom prst="line">
            <a:avLst/>
          </a:prstGeom>
          <a:noFill/>
          <a:ln w="9525">
            <a:solidFill>
              <a:schemeClr val="tx1"/>
            </a:solidFill>
            <a:round/>
            <a:headEnd/>
            <a:tailEnd type="triangle" w="med" len="med"/>
          </a:ln>
          <a:effectLst/>
        </p:spPr>
        <p:txBody>
          <a:bodyPr/>
          <a:lstStyle/>
          <a:p>
            <a:endParaRPr lang="en-US"/>
          </a:p>
        </p:txBody>
      </p:sp>
      <p:sp>
        <p:nvSpPr>
          <p:cNvPr id="568328" name="Line 8"/>
          <p:cNvSpPr>
            <a:spLocks noChangeShapeType="1"/>
          </p:cNvSpPr>
          <p:nvPr/>
        </p:nvSpPr>
        <p:spPr bwMode="auto">
          <a:xfrm flipH="1">
            <a:off x="3132138" y="908050"/>
            <a:ext cx="1439862" cy="576263"/>
          </a:xfrm>
          <a:prstGeom prst="line">
            <a:avLst/>
          </a:prstGeom>
          <a:noFill/>
          <a:ln w="9525">
            <a:solidFill>
              <a:schemeClr val="tx1"/>
            </a:solidFill>
            <a:round/>
            <a:headEnd/>
            <a:tailEnd type="triangle" w="med" len="med"/>
          </a:ln>
          <a:effectLst/>
        </p:spPr>
        <p:txBody>
          <a:bodyPr/>
          <a:lstStyle/>
          <a:p>
            <a:endParaRPr lang="en-US"/>
          </a:p>
        </p:txBody>
      </p:sp>
      <p:sp>
        <p:nvSpPr>
          <p:cNvPr id="568329" name="Line 9"/>
          <p:cNvSpPr>
            <a:spLocks noChangeShapeType="1"/>
          </p:cNvSpPr>
          <p:nvPr/>
        </p:nvSpPr>
        <p:spPr bwMode="auto">
          <a:xfrm>
            <a:off x="4572000" y="908050"/>
            <a:ext cx="792163" cy="504825"/>
          </a:xfrm>
          <a:prstGeom prst="line">
            <a:avLst/>
          </a:prstGeom>
          <a:noFill/>
          <a:ln w="9525">
            <a:solidFill>
              <a:schemeClr val="tx1"/>
            </a:solidFill>
            <a:round/>
            <a:headEnd/>
            <a:tailEnd type="triangle" w="med" len="med"/>
          </a:ln>
          <a:effectLst/>
        </p:spPr>
        <p:txBody>
          <a:bodyPr/>
          <a:lstStyle/>
          <a:p>
            <a:endParaRPr lang="en-US"/>
          </a:p>
        </p:txBody>
      </p:sp>
      <p:sp>
        <p:nvSpPr>
          <p:cNvPr id="568330" name="Line 10"/>
          <p:cNvSpPr>
            <a:spLocks noChangeShapeType="1"/>
          </p:cNvSpPr>
          <p:nvPr/>
        </p:nvSpPr>
        <p:spPr bwMode="auto">
          <a:xfrm>
            <a:off x="4572000" y="908050"/>
            <a:ext cx="3168650" cy="576263"/>
          </a:xfrm>
          <a:prstGeom prst="line">
            <a:avLst/>
          </a:prstGeom>
          <a:noFill/>
          <a:ln w="9525">
            <a:solidFill>
              <a:schemeClr val="tx1"/>
            </a:solidFill>
            <a:round/>
            <a:headEnd/>
            <a:tailEnd type="triangle" w="med" len="med"/>
          </a:ln>
          <a:effectLst/>
        </p:spPr>
        <p:txBody>
          <a:bodyPr/>
          <a:lstStyle/>
          <a:p>
            <a:endParaRPr lang="en-US"/>
          </a:p>
        </p:txBody>
      </p:sp>
      <p:sp>
        <p:nvSpPr>
          <p:cNvPr id="568331" name="Rectangle 11"/>
          <p:cNvSpPr>
            <a:spLocks noChangeArrowheads="1"/>
          </p:cNvSpPr>
          <p:nvPr/>
        </p:nvSpPr>
        <p:spPr bwMode="auto">
          <a:xfrm>
            <a:off x="1187450" y="3140075"/>
            <a:ext cx="3097213" cy="504825"/>
          </a:xfrm>
          <a:prstGeom prst="rect">
            <a:avLst/>
          </a:prstGeom>
          <a:solidFill>
            <a:srgbClr val="FFFF99"/>
          </a:solidFill>
          <a:ln w="9525">
            <a:solidFill>
              <a:schemeClr val="tx1"/>
            </a:solidFill>
            <a:miter lim="800000"/>
            <a:headEnd/>
            <a:tailEnd/>
          </a:ln>
          <a:effectLst/>
        </p:spPr>
        <p:txBody>
          <a:bodyPr wrap="none" anchor="ctr"/>
          <a:lstStyle/>
          <a:p>
            <a:pPr algn="ctr"/>
            <a:r>
              <a:rPr lang="en-US" altLang="zh-TW" sz="2800"/>
              <a:t>Economic substance</a:t>
            </a:r>
          </a:p>
        </p:txBody>
      </p:sp>
      <p:sp>
        <p:nvSpPr>
          <p:cNvPr id="568332" name="Rectangle 12"/>
          <p:cNvSpPr>
            <a:spLocks noChangeArrowheads="1"/>
          </p:cNvSpPr>
          <p:nvPr/>
        </p:nvSpPr>
        <p:spPr bwMode="auto">
          <a:xfrm>
            <a:off x="5365750" y="3140075"/>
            <a:ext cx="1511300" cy="504825"/>
          </a:xfrm>
          <a:prstGeom prst="rect">
            <a:avLst/>
          </a:prstGeom>
          <a:solidFill>
            <a:srgbClr val="99FF99"/>
          </a:solidFill>
          <a:ln w="9525">
            <a:solidFill>
              <a:schemeClr val="tx1"/>
            </a:solidFill>
            <a:miter lim="800000"/>
            <a:headEnd/>
            <a:tailEnd/>
          </a:ln>
          <a:effectLst/>
        </p:spPr>
        <p:txBody>
          <a:bodyPr wrap="none" anchor="ctr"/>
          <a:lstStyle/>
          <a:p>
            <a:pPr algn="ctr"/>
            <a:r>
              <a:rPr lang="en-US" altLang="zh-TW" sz="2800"/>
              <a:t>Nominal</a:t>
            </a:r>
          </a:p>
        </p:txBody>
      </p:sp>
      <p:sp>
        <p:nvSpPr>
          <p:cNvPr id="568333" name="Line 13"/>
          <p:cNvSpPr>
            <a:spLocks noChangeShapeType="1"/>
          </p:cNvSpPr>
          <p:nvPr/>
        </p:nvSpPr>
        <p:spPr bwMode="auto">
          <a:xfrm>
            <a:off x="1258888" y="1989138"/>
            <a:ext cx="1368425" cy="1152525"/>
          </a:xfrm>
          <a:prstGeom prst="line">
            <a:avLst/>
          </a:prstGeom>
          <a:noFill/>
          <a:ln w="9525">
            <a:solidFill>
              <a:schemeClr val="tx1"/>
            </a:solidFill>
            <a:round/>
            <a:headEnd/>
            <a:tailEnd type="triangle" w="med" len="med"/>
          </a:ln>
          <a:effectLst/>
        </p:spPr>
        <p:txBody>
          <a:bodyPr/>
          <a:lstStyle/>
          <a:p>
            <a:endParaRPr lang="en-US"/>
          </a:p>
        </p:txBody>
      </p:sp>
      <p:sp>
        <p:nvSpPr>
          <p:cNvPr id="568334" name="Line 14"/>
          <p:cNvSpPr>
            <a:spLocks noChangeShapeType="1"/>
          </p:cNvSpPr>
          <p:nvPr/>
        </p:nvSpPr>
        <p:spPr bwMode="auto">
          <a:xfrm flipH="1">
            <a:off x="2627313" y="1989138"/>
            <a:ext cx="2736850" cy="1152525"/>
          </a:xfrm>
          <a:prstGeom prst="line">
            <a:avLst/>
          </a:prstGeom>
          <a:noFill/>
          <a:ln w="9525">
            <a:solidFill>
              <a:schemeClr val="tx1"/>
            </a:solidFill>
            <a:round/>
            <a:headEnd/>
            <a:tailEnd type="triangle" w="med" len="med"/>
          </a:ln>
          <a:effectLst/>
        </p:spPr>
        <p:txBody>
          <a:bodyPr/>
          <a:lstStyle/>
          <a:p>
            <a:endParaRPr lang="en-US"/>
          </a:p>
        </p:txBody>
      </p:sp>
      <p:sp>
        <p:nvSpPr>
          <p:cNvPr id="568335" name="Line 15"/>
          <p:cNvSpPr>
            <a:spLocks noChangeShapeType="1"/>
          </p:cNvSpPr>
          <p:nvPr/>
        </p:nvSpPr>
        <p:spPr bwMode="auto">
          <a:xfrm>
            <a:off x="3059113" y="1989138"/>
            <a:ext cx="3097212" cy="1152525"/>
          </a:xfrm>
          <a:prstGeom prst="line">
            <a:avLst/>
          </a:prstGeom>
          <a:noFill/>
          <a:ln w="9525">
            <a:solidFill>
              <a:schemeClr val="tx1"/>
            </a:solidFill>
            <a:round/>
            <a:headEnd/>
            <a:tailEnd type="triangle" w="med" len="med"/>
          </a:ln>
          <a:effectLst/>
        </p:spPr>
        <p:txBody>
          <a:bodyPr/>
          <a:lstStyle/>
          <a:p>
            <a:endParaRPr lang="en-US"/>
          </a:p>
        </p:txBody>
      </p:sp>
      <p:sp>
        <p:nvSpPr>
          <p:cNvPr id="568336" name="Line 16"/>
          <p:cNvSpPr>
            <a:spLocks noChangeShapeType="1"/>
          </p:cNvSpPr>
          <p:nvPr/>
        </p:nvSpPr>
        <p:spPr bwMode="auto">
          <a:xfrm flipH="1">
            <a:off x="6156325" y="1989138"/>
            <a:ext cx="1655763" cy="1152525"/>
          </a:xfrm>
          <a:prstGeom prst="line">
            <a:avLst/>
          </a:prstGeom>
          <a:noFill/>
          <a:ln w="9525">
            <a:solidFill>
              <a:schemeClr val="tx1"/>
            </a:solidFill>
            <a:round/>
            <a:headEnd/>
            <a:tailEnd type="triangle" w="med" len="med"/>
          </a:ln>
          <a:effectLst/>
        </p:spPr>
        <p:txBody>
          <a:bodyPr/>
          <a:lstStyle/>
          <a:p>
            <a:endParaRPr lang="en-US"/>
          </a:p>
        </p:txBody>
      </p:sp>
      <p:sp>
        <p:nvSpPr>
          <p:cNvPr id="568337" name="Text Box 17"/>
          <p:cNvSpPr txBox="1">
            <a:spLocks noChangeArrowheads="1"/>
          </p:cNvSpPr>
          <p:nvPr/>
        </p:nvSpPr>
        <p:spPr bwMode="auto">
          <a:xfrm>
            <a:off x="857250" y="2395538"/>
            <a:ext cx="1122363" cy="457200"/>
          </a:xfrm>
          <a:prstGeom prst="rect">
            <a:avLst/>
          </a:prstGeom>
          <a:noFill/>
          <a:ln w="9525">
            <a:noFill/>
            <a:miter lim="800000"/>
            <a:headEnd/>
            <a:tailEnd/>
          </a:ln>
          <a:effectLst/>
        </p:spPr>
        <p:txBody>
          <a:bodyPr wrap="none">
            <a:spAutoFit/>
          </a:bodyPr>
          <a:lstStyle/>
          <a:p>
            <a:r>
              <a:rPr lang="en-US" altLang="zh-TW"/>
              <a:t>Put rate</a:t>
            </a:r>
          </a:p>
        </p:txBody>
      </p:sp>
      <p:sp>
        <p:nvSpPr>
          <p:cNvPr id="568338" name="Text Box 18"/>
          <p:cNvSpPr txBox="1">
            <a:spLocks noChangeArrowheads="1"/>
          </p:cNvSpPr>
          <p:nvPr/>
        </p:nvSpPr>
        <p:spPr bwMode="auto">
          <a:xfrm>
            <a:off x="5367338" y="2174875"/>
            <a:ext cx="1149350" cy="822325"/>
          </a:xfrm>
          <a:prstGeom prst="rect">
            <a:avLst/>
          </a:prstGeom>
          <a:noFill/>
          <a:ln w="9525">
            <a:noFill/>
            <a:miter lim="800000"/>
            <a:headEnd/>
            <a:tailEnd/>
          </a:ln>
          <a:effectLst/>
        </p:spPr>
        <p:txBody>
          <a:bodyPr>
            <a:spAutoFit/>
          </a:bodyPr>
          <a:lstStyle/>
          <a:p>
            <a:r>
              <a:rPr lang="en-US" altLang="zh-TW"/>
              <a:t>Coupon</a:t>
            </a:r>
          </a:p>
          <a:p>
            <a:r>
              <a:rPr lang="en-US" altLang="zh-TW"/>
              <a:t> rate</a:t>
            </a:r>
          </a:p>
        </p:txBody>
      </p:sp>
      <p:sp>
        <p:nvSpPr>
          <p:cNvPr id="568339" name="Text Box 19"/>
          <p:cNvSpPr txBox="1">
            <a:spLocks noChangeArrowheads="1"/>
          </p:cNvSpPr>
          <p:nvPr/>
        </p:nvSpPr>
        <p:spPr bwMode="auto">
          <a:xfrm>
            <a:off x="7143750" y="2297113"/>
            <a:ext cx="1589088" cy="822325"/>
          </a:xfrm>
          <a:prstGeom prst="rect">
            <a:avLst/>
          </a:prstGeom>
          <a:noFill/>
          <a:ln w="9525">
            <a:noFill/>
            <a:miter lim="800000"/>
            <a:headEnd/>
            <a:tailEnd/>
          </a:ln>
          <a:effectLst/>
        </p:spPr>
        <p:txBody>
          <a:bodyPr wrap="none">
            <a:spAutoFit/>
          </a:bodyPr>
          <a:lstStyle/>
          <a:p>
            <a:r>
              <a:rPr lang="en-US" altLang="zh-TW"/>
              <a:t>Forced</a:t>
            </a:r>
          </a:p>
          <a:p>
            <a:r>
              <a:rPr lang="en-US" altLang="zh-TW"/>
              <a:t>Conversion</a:t>
            </a:r>
          </a:p>
        </p:txBody>
      </p:sp>
      <p:sp>
        <p:nvSpPr>
          <p:cNvPr id="568340" name="Text Box 20"/>
          <p:cNvSpPr txBox="1">
            <a:spLocks noChangeArrowheads="1"/>
          </p:cNvSpPr>
          <p:nvPr/>
        </p:nvSpPr>
        <p:spPr bwMode="auto">
          <a:xfrm>
            <a:off x="3487738" y="2611438"/>
            <a:ext cx="1589087" cy="457200"/>
          </a:xfrm>
          <a:prstGeom prst="rect">
            <a:avLst/>
          </a:prstGeom>
          <a:noFill/>
          <a:ln w="9525">
            <a:noFill/>
            <a:miter lim="800000"/>
            <a:headEnd/>
            <a:tailEnd/>
          </a:ln>
          <a:effectLst/>
        </p:spPr>
        <p:txBody>
          <a:bodyPr wrap="none">
            <a:spAutoFit/>
          </a:bodyPr>
          <a:lstStyle/>
          <a:p>
            <a:r>
              <a:rPr lang="en-US" altLang="zh-TW"/>
              <a:t>Conversion</a:t>
            </a:r>
          </a:p>
        </p:txBody>
      </p:sp>
      <p:sp>
        <p:nvSpPr>
          <p:cNvPr id="568341" name="Text Box 21"/>
          <p:cNvSpPr txBox="1">
            <a:spLocks noChangeArrowheads="1"/>
          </p:cNvSpPr>
          <p:nvPr/>
        </p:nvSpPr>
        <p:spPr bwMode="auto">
          <a:xfrm>
            <a:off x="250825" y="5049838"/>
            <a:ext cx="8562975" cy="1552575"/>
          </a:xfrm>
          <a:prstGeom prst="rect">
            <a:avLst/>
          </a:prstGeom>
          <a:noFill/>
          <a:ln w="9525">
            <a:noFill/>
            <a:miter lim="800000"/>
            <a:headEnd/>
            <a:tailEnd/>
          </a:ln>
          <a:effectLst/>
        </p:spPr>
        <p:txBody>
          <a:bodyPr wrap="none">
            <a:spAutoFit/>
          </a:bodyPr>
          <a:lstStyle/>
          <a:p>
            <a:r>
              <a:rPr lang="en-US" altLang="zh-TW"/>
              <a:t>The call option (redeemable) reduces the value of conversion right, </a:t>
            </a:r>
          </a:p>
          <a:p>
            <a:r>
              <a:rPr lang="en-US" altLang="zh-TW"/>
              <a:t>more of an equity component,  its value should be deducted from the</a:t>
            </a:r>
          </a:p>
          <a:p>
            <a:r>
              <a:rPr lang="en-US" altLang="zh-TW"/>
              <a:t>conversion right, an EI, rather than deducted from the liability </a:t>
            </a:r>
          </a:p>
          <a:p>
            <a:r>
              <a:rPr lang="en-US" altLang="zh-TW"/>
              <a:t>component, a straight bond with non-equity components.</a:t>
            </a:r>
          </a:p>
        </p:txBody>
      </p:sp>
      <p:sp>
        <p:nvSpPr>
          <p:cNvPr id="568342" name="Rectangle 22"/>
          <p:cNvSpPr>
            <a:spLocks noChangeArrowheads="1"/>
          </p:cNvSpPr>
          <p:nvPr/>
        </p:nvSpPr>
        <p:spPr bwMode="auto">
          <a:xfrm>
            <a:off x="5075238" y="4221163"/>
            <a:ext cx="2881312" cy="503237"/>
          </a:xfrm>
          <a:prstGeom prst="rect">
            <a:avLst/>
          </a:prstGeom>
          <a:solidFill>
            <a:srgbClr val="99FF99"/>
          </a:solidFill>
          <a:ln w="9525">
            <a:solidFill>
              <a:schemeClr val="tx1"/>
            </a:solidFill>
            <a:miter lim="800000"/>
            <a:headEnd/>
            <a:tailEnd/>
          </a:ln>
          <a:effectLst/>
        </p:spPr>
        <p:txBody>
          <a:bodyPr wrap="none" anchor="ctr"/>
          <a:lstStyle/>
          <a:p>
            <a:pPr algn="ctr"/>
            <a:r>
              <a:rPr lang="en-US" altLang="zh-TW" sz="2800"/>
              <a:t>Issuer</a:t>
            </a:r>
            <a:r>
              <a:rPr lang="en-US" altLang="zh-TW" sz="2800">
                <a:latin typeface="Arial"/>
              </a:rPr>
              <a:t>’</a:t>
            </a:r>
            <a:r>
              <a:rPr lang="en-US" altLang="zh-TW" sz="2800"/>
              <a:t>s advantages</a:t>
            </a:r>
          </a:p>
        </p:txBody>
      </p:sp>
      <p:sp>
        <p:nvSpPr>
          <p:cNvPr id="568343" name="Rectangle 23"/>
          <p:cNvSpPr>
            <a:spLocks noChangeArrowheads="1"/>
          </p:cNvSpPr>
          <p:nvPr/>
        </p:nvSpPr>
        <p:spPr bwMode="auto">
          <a:xfrm>
            <a:off x="1330325" y="4221163"/>
            <a:ext cx="2881313" cy="504825"/>
          </a:xfrm>
          <a:prstGeom prst="rect">
            <a:avLst/>
          </a:prstGeom>
          <a:solidFill>
            <a:srgbClr val="FFFF99"/>
          </a:solidFill>
          <a:ln w="9525">
            <a:solidFill>
              <a:schemeClr val="tx1"/>
            </a:solidFill>
            <a:miter lim="800000"/>
            <a:headEnd/>
            <a:tailEnd/>
          </a:ln>
          <a:effectLst/>
        </p:spPr>
        <p:txBody>
          <a:bodyPr wrap="none" anchor="ctr"/>
          <a:lstStyle/>
          <a:p>
            <a:pPr algn="ctr"/>
            <a:r>
              <a:rPr lang="en-US" altLang="zh-TW" sz="2800"/>
              <a:t>Holders</a:t>
            </a:r>
            <a:r>
              <a:rPr lang="en-US" altLang="zh-TW" sz="2800">
                <a:latin typeface="Arial"/>
              </a:rPr>
              <a:t>’</a:t>
            </a:r>
            <a:r>
              <a:rPr lang="en-US" altLang="zh-TW" sz="2800"/>
              <a:t> advantages</a:t>
            </a:r>
          </a:p>
        </p:txBody>
      </p:sp>
      <p:sp>
        <p:nvSpPr>
          <p:cNvPr id="568344" name="Line 24"/>
          <p:cNvSpPr>
            <a:spLocks noChangeShapeType="1"/>
          </p:cNvSpPr>
          <p:nvPr/>
        </p:nvSpPr>
        <p:spPr bwMode="auto">
          <a:xfrm>
            <a:off x="2771775" y="3644900"/>
            <a:ext cx="0" cy="504825"/>
          </a:xfrm>
          <a:prstGeom prst="line">
            <a:avLst/>
          </a:prstGeom>
          <a:noFill/>
          <a:ln w="9525">
            <a:solidFill>
              <a:schemeClr val="tx1"/>
            </a:solidFill>
            <a:round/>
            <a:headEnd/>
            <a:tailEnd type="triangle" w="med" len="med"/>
          </a:ln>
          <a:effectLst/>
        </p:spPr>
        <p:txBody>
          <a:bodyPr/>
          <a:lstStyle/>
          <a:p>
            <a:endParaRPr lang="en-US"/>
          </a:p>
        </p:txBody>
      </p:sp>
      <p:sp>
        <p:nvSpPr>
          <p:cNvPr id="568345" name="Line 25"/>
          <p:cNvSpPr>
            <a:spLocks noChangeShapeType="1"/>
          </p:cNvSpPr>
          <p:nvPr/>
        </p:nvSpPr>
        <p:spPr bwMode="auto">
          <a:xfrm>
            <a:off x="6227763" y="3644900"/>
            <a:ext cx="0" cy="576263"/>
          </a:xfrm>
          <a:prstGeom prst="line">
            <a:avLst/>
          </a:prstGeom>
          <a:noFill/>
          <a:ln w="9525">
            <a:solidFill>
              <a:schemeClr val="tx1"/>
            </a:solidFill>
            <a:round/>
            <a:headEnd/>
            <a:tailEnd type="triangle" w="med" len="med"/>
          </a:ln>
          <a:effectLst/>
        </p:spPr>
        <p:txBody>
          <a:bodyPr/>
          <a:lstStyle/>
          <a:p>
            <a:endParaRPr lang="en-US"/>
          </a:p>
        </p:txBody>
      </p:sp>
      <p:sp>
        <p:nvSpPr>
          <p:cNvPr id="568347" name="AutoShape 27">
            <a:hlinkClick r:id="rId2" action="ppaction://hlinksldjump" highlightClick="1"/>
          </p:cNvPr>
          <p:cNvSpPr>
            <a:spLocks noChangeArrowheads="1"/>
          </p:cNvSpPr>
          <p:nvPr/>
        </p:nvSpPr>
        <p:spPr bwMode="auto">
          <a:xfrm>
            <a:off x="7667625" y="3357563"/>
            <a:ext cx="503238" cy="503237"/>
          </a:xfrm>
          <a:prstGeom prst="actionButtonBackPrevious">
            <a:avLst/>
          </a:prstGeom>
          <a:solidFill>
            <a:schemeClr val="accent1"/>
          </a:soli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Cash and stock bonuses for employees are treated as earnings distributions rather than expenses. Stock bonuses should be expensed at market price rather than at par.*</a:t>
            </a:r>
          </a:p>
          <a:p>
            <a:pPr lvl="2">
              <a:lnSpc>
                <a:spcPct val="80000"/>
              </a:lnSpc>
              <a:buFont typeface="Wingdings" pitchFamily="2" charset="2"/>
              <a:buChar char="ü"/>
            </a:pPr>
            <a:r>
              <a:rPr lang="en-US" altLang="zh-TW" sz="2800"/>
              <a:t>Case: Amazon.com</a:t>
            </a:r>
          </a:p>
          <a:p>
            <a:pPr lvl="3">
              <a:lnSpc>
                <a:spcPct val="80000"/>
              </a:lnSpc>
              <a:buFontTx/>
              <a:buChar char="•"/>
            </a:pPr>
            <a:r>
              <a:rPr lang="en-US" altLang="zh-TW" sz="2400"/>
              <a:t>On February 3, 1999, completed an offering of $1.25b of 4.75% Convertible Subordinated Note due in 2009.</a:t>
            </a:r>
          </a:p>
          <a:p>
            <a:pPr lvl="3">
              <a:lnSpc>
                <a:spcPct val="80000"/>
              </a:lnSpc>
              <a:buFontTx/>
              <a:buChar char="•"/>
            </a:pPr>
            <a:r>
              <a:rPr lang="en-US" altLang="zh-TW" sz="2400"/>
              <a:t>Several month earlier issued senior notes with an annual interest rate of 10%.</a:t>
            </a:r>
          </a:p>
          <a:p>
            <a:pPr lvl="3">
              <a:lnSpc>
                <a:spcPct val="80000"/>
              </a:lnSpc>
              <a:buFontTx/>
              <a:buChar char="•"/>
            </a:pPr>
            <a:r>
              <a:rPr lang="en-US" altLang="zh-TW" sz="2400"/>
              <a:t>The value of $1.25b convertible at a 10% discount rate is only $0.87b, implying the conversion premium was worth at least $0.38b.</a:t>
            </a:r>
          </a:p>
          <a:p>
            <a:pPr lvl="2">
              <a:lnSpc>
                <a:spcPct val="80000"/>
              </a:lnSpc>
              <a:buFont typeface="Wingdings" pitchFamily="2" charset="2"/>
              <a:buChar char="ü"/>
            </a:pPr>
            <a:r>
              <a:rPr lang="en-US" altLang="zh-TW" sz="2800"/>
              <a:t>Case: Microsoft</a:t>
            </a:r>
          </a:p>
          <a:p>
            <a:pPr lvl="3">
              <a:lnSpc>
                <a:spcPct val="80000"/>
              </a:lnSpc>
              <a:buFontTx/>
              <a:buChar char="•"/>
            </a:pPr>
            <a:r>
              <a:rPr lang="en-US" altLang="zh-TW" sz="2400"/>
              <a:t>Uses stock options extensively and reports by the intrinsic method (fair value $3.377b, June 2001).</a:t>
            </a:r>
            <a:endParaRPr lang="zh-TW" altLang="en-US" sz="240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7" name="Rectangle 3"/>
          <p:cNvSpPr>
            <a:spLocks noGrp="1" noChangeArrowheads="1"/>
          </p:cNvSpPr>
          <p:nvPr>
            <p:ph type="body" idx="4294967295"/>
          </p:nvPr>
        </p:nvSpPr>
        <p:spPr>
          <a:xfrm>
            <a:off x="755650" y="538163"/>
            <a:ext cx="7772400" cy="4114800"/>
          </a:xfrm>
        </p:spPr>
        <p:txBody>
          <a:bodyPr/>
          <a:lstStyle/>
          <a:p>
            <a:pPr>
              <a:lnSpc>
                <a:spcPct val="80000"/>
              </a:lnSpc>
              <a:buFont typeface="Wingdings" pitchFamily="2" charset="2"/>
              <a:buChar char="p"/>
            </a:pPr>
            <a:r>
              <a:rPr lang="en-US" altLang="zh-TW" sz="3600"/>
              <a:t>Misconceptions</a:t>
            </a:r>
          </a:p>
          <a:p>
            <a:pPr lvl="1">
              <a:lnSpc>
                <a:spcPct val="80000"/>
              </a:lnSpc>
              <a:buFont typeface="Wingdings" pitchFamily="2" charset="2"/>
              <a:buChar char="Ø"/>
            </a:pPr>
            <a:r>
              <a:rPr lang="en-US" altLang="zh-TW" sz="3200"/>
              <a:t>Assets</a:t>
            </a:r>
          </a:p>
          <a:p>
            <a:pPr lvl="2">
              <a:lnSpc>
                <a:spcPct val="80000"/>
              </a:lnSpc>
              <a:buFont typeface="Wingdings" pitchFamily="2" charset="2"/>
              <a:buChar char="ü"/>
            </a:pPr>
            <a:r>
              <a:rPr lang="en-US" altLang="zh-TW" sz="2800"/>
              <a:t>If paid for a resource, must be an asset</a:t>
            </a:r>
          </a:p>
          <a:p>
            <a:pPr lvl="3">
              <a:lnSpc>
                <a:spcPct val="90000"/>
              </a:lnSpc>
              <a:buFontTx/>
              <a:buChar char="•"/>
            </a:pPr>
            <a:r>
              <a:rPr lang="en-US" altLang="zh-TW" sz="2400"/>
              <a:t>A mistake or ill-intended*</a:t>
            </a:r>
          </a:p>
          <a:p>
            <a:pPr lvl="3">
              <a:lnSpc>
                <a:spcPct val="90000"/>
              </a:lnSpc>
              <a:buFontTx/>
              <a:buChar char="•"/>
            </a:pPr>
            <a:r>
              <a:rPr lang="en-US" altLang="zh-TW" sz="2400"/>
              <a:t>Impaired</a:t>
            </a:r>
          </a:p>
          <a:p>
            <a:pPr lvl="3">
              <a:lnSpc>
                <a:spcPct val="90000"/>
              </a:lnSpc>
              <a:buFontTx/>
              <a:buChar char="•"/>
            </a:pPr>
            <a:r>
              <a:rPr lang="en-US" altLang="zh-TW" sz="2400"/>
              <a:t>Inconsistent: R&amp;D vs. purchased goodwill</a:t>
            </a:r>
          </a:p>
          <a:p>
            <a:pPr lvl="2">
              <a:lnSpc>
                <a:spcPct val="80000"/>
              </a:lnSpc>
              <a:buFont typeface="Wingdings" pitchFamily="2" charset="2"/>
              <a:buChar char="ü"/>
            </a:pPr>
            <a:r>
              <a:rPr lang="en-US" altLang="zh-TW" sz="2800"/>
              <a:t>If can’t kick a resource, really isn’t an asset</a:t>
            </a:r>
          </a:p>
          <a:p>
            <a:pPr lvl="3">
              <a:lnSpc>
                <a:spcPct val="90000"/>
              </a:lnSpc>
              <a:buFontTx/>
              <a:buChar char="•"/>
            </a:pPr>
            <a:r>
              <a:rPr lang="en-US" altLang="zh-TW" sz="2400"/>
              <a:t>Rapid write-off or exclusion of intangibles</a:t>
            </a:r>
          </a:p>
          <a:p>
            <a:pPr lvl="2">
              <a:lnSpc>
                <a:spcPct val="80000"/>
              </a:lnSpc>
              <a:buFont typeface="Wingdings" pitchFamily="2" charset="2"/>
              <a:buChar char="ü"/>
            </a:pPr>
            <a:r>
              <a:rPr lang="en-US" altLang="zh-TW" sz="2800"/>
              <a:t>If bought, yes; if developed, no</a:t>
            </a:r>
          </a:p>
          <a:p>
            <a:pPr lvl="3">
              <a:lnSpc>
                <a:spcPct val="90000"/>
              </a:lnSpc>
              <a:buFontTx/>
              <a:buChar char="•"/>
            </a:pPr>
            <a:r>
              <a:rPr lang="en-US" altLang="zh-TW" sz="2400"/>
              <a:t>Recording acquired but not internally generated intangibles</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3" name="Rectangle 3"/>
          <p:cNvSpPr>
            <a:spLocks noGrp="1" noChangeArrowheads="1"/>
          </p:cNvSpPr>
          <p:nvPr>
            <p:ph type="body" idx="1"/>
          </p:nvPr>
        </p:nvSpPr>
        <p:spPr>
          <a:xfrm>
            <a:off x="685800" y="333375"/>
            <a:ext cx="7772400" cy="4114800"/>
          </a:xfrm>
        </p:spPr>
        <p:txBody>
          <a:bodyPr/>
          <a:lstStyle/>
          <a:p>
            <a:pPr lvl="2">
              <a:lnSpc>
                <a:spcPct val="80000"/>
              </a:lnSpc>
              <a:buFont typeface="Wingdings" pitchFamily="2" charset="2"/>
              <a:buChar char="ü"/>
            </a:pPr>
            <a:r>
              <a:rPr lang="en-US" altLang="zh-TW" sz="2800"/>
              <a:t>Market values only relevant if intend to sell</a:t>
            </a:r>
          </a:p>
          <a:p>
            <a:pPr lvl="3">
              <a:lnSpc>
                <a:spcPct val="90000"/>
              </a:lnSpc>
              <a:buFontTx/>
              <a:buChar char="•"/>
            </a:pPr>
            <a:r>
              <a:rPr lang="en-US" altLang="zh-TW" sz="2400"/>
              <a:t>Avoid an economic loss by simply not selling.* </a:t>
            </a:r>
            <a:endParaRPr lang="zh-TW" altLang="en-US" sz="2400"/>
          </a:p>
          <a:p>
            <a:pPr lvl="3">
              <a:lnSpc>
                <a:spcPct val="90000"/>
              </a:lnSpc>
              <a:buFontTx/>
              <a:buChar char="•"/>
            </a:pPr>
            <a:r>
              <a:rPr lang="en-US" altLang="zh-TW" sz="2400"/>
              <a:t>May be true for operating assets</a:t>
            </a:r>
          </a:p>
          <a:p>
            <a:pPr lvl="3">
              <a:lnSpc>
                <a:spcPct val="90000"/>
              </a:lnSpc>
              <a:buFontTx/>
              <a:buChar char="•"/>
            </a:pPr>
            <a:r>
              <a:rPr lang="en-US" altLang="zh-TW" sz="2400"/>
              <a:t>Gains selling or cherry picking</a:t>
            </a:r>
          </a:p>
          <a:p>
            <a:pPr lvl="1">
              <a:lnSpc>
                <a:spcPct val="80000"/>
              </a:lnSpc>
              <a:buFont typeface="Wingdings" pitchFamily="2" charset="2"/>
              <a:buChar char="Ø"/>
            </a:pPr>
            <a:r>
              <a:rPr lang="en-US" altLang="zh-TW" sz="3200"/>
              <a:t>Liabilities</a:t>
            </a:r>
          </a:p>
          <a:p>
            <a:pPr lvl="2">
              <a:lnSpc>
                <a:spcPct val="80000"/>
              </a:lnSpc>
              <a:buFont typeface="Wingdings" pitchFamily="2" charset="2"/>
              <a:buChar char="ü"/>
            </a:pPr>
            <a:r>
              <a:rPr lang="en-US" altLang="zh-TW" sz="2800"/>
              <a:t>Prudent to provide for a rainy day</a:t>
            </a:r>
          </a:p>
          <a:p>
            <a:pPr lvl="3">
              <a:lnSpc>
                <a:spcPct val="90000"/>
              </a:lnSpc>
              <a:buFontTx/>
              <a:buChar char="•"/>
            </a:pPr>
            <a:r>
              <a:rPr lang="en-US" altLang="zh-TW" sz="2400"/>
              <a:t>Conservative can be as misleading as aggressive</a:t>
            </a:r>
          </a:p>
          <a:p>
            <a:pPr lvl="3">
              <a:lnSpc>
                <a:spcPct val="90000"/>
              </a:lnSpc>
              <a:buFontTx/>
              <a:buChar char="•"/>
            </a:pPr>
            <a:r>
              <a:rPr lang="en-US" altLang="zh-TW" sz="2400"/>
              <a:t>Income smoothing</a:t>
            </a:r>
          </a:p>
          <a:p>
            <a:pPr lvl="2">
              <a:lnSpc>
                <a:spcPct val="80000"/>
              </a:lnSpc>
              <a:buFont typeface="Wingdings" pitchFamily="2" charset="2"/>
              <a:buChar char="ü"/>
            </a:pPr>
            <a:r>
              <a:rPr lang="en-US" altLang="zh-TW" sz="2800"/>
              <a:t>Off-balance-sheet financing preferable</a:t>
            </a:r>
          </a:p>
          <a:p>
            <a:pPr lvl="3">
              <a:lnSpc>
                <a:spcPct val="90000"/>
              </a:lnSpc>
              <a:buFontTx/>
              <a:buChar char="•"/>
            </a:pPr>
            <a:r>
              <a:rPr lang="en-US" altLang="zh-TW" sz="2400"/>
              <a:t>Underestimate true leverage</a:t>
            </a:r>
          </a:p>
          <a:p>
            <a:pPr lvl="1">
              <a:lnSpc>
                <a:spcPct val="80000"/>
              </a:lnSpc>
              <a:buFont typeface="Wingdings" pitchFamily="2" charset="2"/>
              <a:buChar char="Ø"/>
            </a:pPr>
            <a:r>
              <a:rPr lang="en-US" altLang="zh-TW" sz="3200"/>
              <a:t>Equity</a:t>
            </a:r>
          </a:p>
          <a:p>
            <a:pPr lvl="2">
              <a:lnSpc>
                <a:spcPct val="90000"/>
              </a:lnSpc>
              <a:buFont typeface="Wingdings" pitchFamily="2" charset="2"/>
              <a:buChar char="ü"/>
            </a:pPr>
            <a:r>
              <a:rPr lang="en-US" altLang="zh-TW" sz="2800"/>
              <a:t>Dirty surplus for unrealized gains &amp; losses*</a:t>
            </a:r>
          </a:p>
          <a:p>
            <a:pPr lvl="3">
              <a:lnSpc>
                <a:spcPct val="90000"/>
              </a:lnSpc>
              <a:buFontTx/>
              <a:buChar char="•"/>
            </a:pPr>
            <a:r>
              <a:rPr lang="en-US" altLang="zh-TW" sz="2400"/>
              <a:t>Financial instruments available for sale or used to hedge uncertain future cash flows.</a:t>
            </a:r>
          </a:p>
          <a:p>
            <a:pPr lvl="3">
              <a:lnSpc>
                <a:spcPct val="90000"/>
              </a:lnSpc>
              <a:buFontTx/>
              <a:buChar char="•"/>
            </a:pPr>
            <a:r>
              <a:rPr lang="en-US" altLang="zh-TW" sz="2400"/>
              <a:t>Foreign operations currency translations.</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ctrTitle"/>
          </p:nvPr>
        </p:nvSpPr>
        <p:spPr>
          <a:xfrm>
            <a:off x="831850" y="1671638"/>
            <a:ext cx="7772400" cy="1470025"/>
          </a:xfrm>
        </p:spPr>
        <p:txBody>
          <a:bodyPr/>
          <a:lstStyle/>
          <a:p>
            <a:r>
              <a:rPr lang="en-US" altLang="zh-TW" sz="4800"/>
              <a:t>Multibusiness Organizations</a:t>
            </a:r>
            <a:br>
              <a:rPr lang="en-US" altLang="zh-TW" sz="4800"/>
            </a:br>
            <a:r>
              <a:rPr lang="en-US" altLang="zh-TW" sz="3600"/>
              <a:t>Financial Statement Analysis</a:t>
            </a:r>
            <a:endParaRPr lang="zh-TW" altLang="en-US" sz="3600"/>
          </a:p>
        </p:txBody>
      </p:sp>
      <p:sp>
        <p:nvSpPr>
          <p:cNvPr id="574467" name="Rectangle 3"/>
          <p:cNvSpPr>
            <a:spLocks noGrp="1" noChangeArrowheads="1"/>
          </p:cNvSpPr>
          <p:nvPr>
            <p:ph type="subTitle" idx="1"/>
          </p:nvPr>
        </p:nvSpPr>
        <p:spPr>
          <a:xfrm>
            <a:off x="1371600" y="3621088"/>
            <a:ext cx="6400800" cy="1752600"/>
          </a:xfrm>
        </p:spPr>
        <p:txBody>
          <a:bodyPr/>
          <a:lstStyle/>
          <a:p>
            <a:pPr>
              <a:lnSpc>
                <a:spcPct val="80000"/>
              </a:lnSpc>
            </a:pPr>
            <a:r>
              <a:rPr lang="en-US" altLang="zh-TW"/>
              <a:t>Professor David M. Chen</a:t>
            </a:r>
          </a:p>
          <a:p>
            <a:pPr>
              <a:lnSpc>
                <a:spcPct val="80000"/>
              </a:lnSpc>
            </a:pPr>
            <a:endParaRPr lang="en-US" altLang="zh-TW"/>
          </a:p>
          <a:p>
            <a:pPr>
              <a:lnSpc>
                <a:spcPct val="80000"/>
              </a:lnSpc>
            </a:pPr>
            <a:r>
              <a:rPr lang="en-US" altLang="zh-TW" sz="2800"/>
              <a:t>Graduate Institute of Finance</a:t>
            </a:r>
          </a:p>
          <a:p>
            <a:pPr>
              <a:lnSpc>
                <a:spcPct val="80000"/>
              </a:lnSpc>
            </a:pPr>
            <a:r>
              <a:rPr lang="en-US" altLang="zh-TW" sz="2800"/>
              <a:t>Fu Jen Catholic University</a:t>
            </a:r>
          </a:p>
          <a:p>
            <a:pPr>
              <a:lnSpc>
                <a:spcPct val="80000"/>
              </a:lnSpc>
            </a:pPr>
            <a:endParaRPr lang="en-US" altLang="zh-TW" sz="2800"/>
          </a:p>
          <a:p>
            <a:pPr>
              <a:lnSpc>
                <a:spcPct val="80000"/>
              </a:lnSpc>
            </a:pPr>
            <a:r>
              <a:rPr lang="en-US" altLang="zh-TW" sz="2800"/>
              <a:t>July 2006</a:t>
            </a:r>
          </a:p>
        </p:txBody>
      </p:sp>
      <p:pic>
        <p:nvPicPr>
          <p:cNvPr id="574468" name="Picture 4" descr="fjumark"/>
          <p:cNvPicPr>
            <a:picLocks noChangeAspect="1" noChangeArrowheads="1"/>
          </p:cNvPicPr>
          <p:nvPr/>
        </p:nvPicPr>
        <p:blipFill>
          <a:blip r:embed="rId3"/>
          <a:srcRect/>
          <a:stretch>
            <a:fillRect/>
          </a:stretch>
        </p:blipFill>
        <p:spPr bwMode="auto">
          <a:xfrm>
            <a:off x="955675" y="549275"/>
            <a:ext cx="952500" cy="1079500"/>
          </a:xfrm>
          <a:prstGeom prst="rect">
            <a:avLst/>
          </a:prstGeom>
          <a:noFill/>
        </p:spPr>
      </p:pic>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685800" y="44450"/>
            <a:ext cx="7772400" cy="1143000"/>
          </a:xfrm>
        </p:spPr>
        <p:txBody>
          <a:bodyPr/>
          <a:lstStyle/>
          <a:p>
            <a:r>
              <a:rPr lang="en-US" altLang="zh-TW" sz="4800"/>
              <a:t>Motivation</a:t>
            </a:r>
            <a:endParaRPr lang="zh-TW" altLang="en-US" sz="4800"/>
          </a:p>
        </p:txBody>
      </p:sp>
      <p:sp>
        <p:nvSpPr>
          <p:cNvPr id="576515" name="Rectangle 3"/>
          <p:cNvSpPr>
            <a:spLocks noGrp="1" noChangeArrowheads="1"/>
          </p:cNvSpPr>
          <p:nvPr>
            <p:ph type="body" idx="1"/>
          </p:nvPr>
        </p:nvSpPr>
        <p:spPr>
          <a:xfrm>
            <a:off x="685800" y="981075"/>
            <a:ext cx="7772400" cy="4114800"/>
          </a:xfrm>
        </p:spPr>
        <p:txBody>
          <a:bodyPr/>
          <a:lstStyle/>
          <a:p>
            <a:pPr lvl="1">
              <a:lnSpc>
                <a:spcPct val="80000"/>
              </a:lnSpc>
              <a:buFont typeface="Wingdings" pitchFamily="2" charset="2"/>
              <a:buChar char="Ø"/>
            </a:pPr>
            <a:r>
              <a:rPr lang="en-US" altLang="zh-TW" sz="3200"/>
              <a:t>Conglomerates in 1980</a:t>
            </a:r>
          </a:p>
          <a:p>
            <a:pPr lvl="2">
              <a:lnSpc>
                <a:spcPct val="80000"/>
              </a:lnSpc>
              <a:buFont typeface="Wingdings" pitchFamily="2" charset="2"/>
              <a:buChar char="ü"/>
            </a:pPr>
            <a:r>
              <a:rPr lang="en-US" altLang="zh-TW" sz="2800"/>
              <a:t>Diversification</a:t>
            </a:r>
          </a:p>
          <a:p>
            <a:pPr lvl="3">
              <a:lnSpc>
                <a:spcPct val="80000"/>
              </a:lnSpc>
              <a:buFontTx/>
              <a:buChar char="•"/>
            </a:pPr>
            <a:r>
              <a:rPr lang="en-US" altLang="zh-TW" sz="2400"/>
              <a:t>M&amp;As after oil crises*</a:t>
            </a:r>
          </a:p>
          <a:p>
            <a:pPr lvl="1">
              <a:lnSpc>
                <a:spcPct val="80000"/>
              </a:lnSpc>
              <a:buFont typeface="Wingdings" pitchFamily="2" charset="2"/>
              <a:buChar char="Ø"/>
            </a:pPr>
            <a:r>
              <a:rPr lang="en-US" altLang="zh-TW" sz="3200"/>
              <a:t>Financial engineering in 1985</a:t>
            </a:r>
          </a:p>
          <a:p>
            <a:pPr lvl="2">
              <a:lnSpc>
                <a:spcPct val="80000"/>
              </a:lnSpc>
              <a:buFont typeface="Wingdings" pitchFamily="2" charset="2"/>
              <a:buChar char="ü"/>
            </a:pPr>
            <a:r>
              <a:rPr lang="en-US" altLang="zh-TW" sz="2800"/>
              <a:t>Off-balance-sheet and off-income-statement</a:t>
            </a:r>
          </a:p>
          <a:p>
            <a:pPr lvl="3">
              <a:lnSpc>
                <a:spcPct val="80000"/>
              </a:lnSpc>
              <a:buFontTx/>
              <a:buChar char="•"/>
            </a:pPr>
            <a:r>
              <a:rPr lang="en-US" altLang="zh-TW" sz="2400"/>
              <a:t>Committed to this area of research since 1983.</a:t>
            </a:r>
          </a:p>
          <a:p>
            <a:pPr lvl="1">
              <a:lnSpc>
                <a:spcPct val="80000"/>
              </a:lnSpc>
              <a:buFont typeface="Wingdings" pitchFamily="2" charset="2"/>
              <a:buChar char="Ø"/>
            </a:pPr>
            <a:r>
              <a:rPr lang="en-US" altLang="zh-TW" sz="3200"/>
              <a:t>New economy in 1995</a:t>
            </a:r>
          </a:p>
          <a:p>
            <a:pPr lvl="2">
              <a:lnSpc>
                <a:spcPct val="80000"/>
              </a:lnSpc>
              <a:buFont typeface="Wingdings" pitchFamily="2" charset="2"/>
              <a:buChar char="ü"/>
            </a:pPr>
            <a:r>
              <a:rPr lang="en-US" altLang="zh-TW" sz="2800"/>
              <a:t>Intellectual properties </a:t>
            </a:r>
          </a:p>
          <a:p>
            <a:pPr lvl="3">
              <a:lnSpc>
                <a:spcPct val="80000"/>
              </a:lnSpc>
              <a:buFontTx/>
              <a:buChar char="•"/>
            </a:pPr>
            <a:r>
              <a:rPr lang="en-US" altLang="zh-TW" sz="2400"/>
              <a:t>Advocating increasing returns (network effect)</a:t>
            </a:r>
          </a:p>
          <a:p>
            <a:pPr lvl="3">
              <a:lnSpc>
                <a:spcPct val="80000"/>
              </a:lnSpc>
              <a:buFontTx/>
              <a:buChar char="•"/>
            </a:pPr>
            <a:r>
              <a:rPr lang="en-US" altLang="zh-TW" sz="2400"/>
              <a:t>Quoted from Professor </a:t>
            </a:r>
            <a:r>
              <a:rPr lang="zh-TW" altLang="en-US" sz="2400"/>
              <a:t>林鐘雄</a:t>
            </a:r>
            <a:r>
              <a:rPr lang="en-US" altLang="zh-TW" sz="2400"/>
              <a:t>: no suitable data to analyze and no history to guide. Econometric analysis neglects regime shift.**</a:t>
            </a:r>
          </a:p>
          <a:p>
            <a:pPr lvl="1">
              <a:lnSpc>
                <a:spcPct val="80000"/>
              </a:lnSpc>
              <a:buFont typeface="Wingdings" pitchFamily="2" charset="2"/>
              <a:buChar char="Ø"/>
            </a:pPr>
            <a:r>
              <a:rPr lang="en-US" altLang="zh-TW" sz="3200"/>
              <a:t>Asia financial crisis in 1997</a:t>
            </a:r>
          </a:p>
          <a:p>
            <a:pPr lvl="2">
              <a:lnSpc>
                <a:spcPct val="80000"/>
              </a:lnSpc>
              <a:buFont typeface="Wingdings" pitchFamily="2" charset="2"/>
              <a:buChar char="ü"/>
            </a:pPr>
            <a:r>
              <a:rPr lang="en-US" altLang="zh-TW" sz="2800"/>
              <a:t>All three happened closely together</a:t>
            </a:r>
            <a:endParaRPr lang="zh-TW" altLang="en-US"/>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539750" y="333375"/>
            <a:ext cx="7772400" cy="1143000"/>
          </a:xfrm>
        </p:spPr>
        <p:txBody>
          <a:bodyPr/>
          <a:lstStyle/>
          <a:p>
            <a:r>
              <a:rPr lang="en-US" altLang="zh-TW">
                <a:solidFill>
                  <a:schemeClr val="tx1"/>
                </a:solidFill>
              </a:rPr>
              <a:t>Accounting Issues</a:t>
            </a:r>
            <a:endParaRPr lang="zh-TW" altLang="en-US">
              <a:solidFill>
                <a:schemeClr val="tx1"/>
              </a:solidFill>
            </a:endParaRPr>
          </a:p>
        </p:txBody>
      </p:sp>
      <p:sp>
        <p:nvSpPr>
          <p:cNvPr id="578563" name="Rectangle 3"/>
          <p:cNvSpPr>
            <a:spLocks noGrp="1" noChangeArrowheads="1"/>
          </p:cNvSpPr>
          <p:nvPr>
            <p:ph type="body" idx="1"/>
          </p:nvPr>
        </p:nvSpPr>
        <p:spPr>
          <a:xfrm>
            <a:off x="685800" y="1412875"/>
            <a:ext cx="7772400" cy="4114800"/>
          </a:xfrm>
        </p:spPr>
        <p:txBody>
          <a:bodyPr/>
          <a:lstStyle/>
          <a:p>
            <a:pPr marL="990600" lvl="1" indent="-533400">
              <a:lnSpc>
                <a:spcPct val="80000"/>
              </a:lnSpc>
              <a:buFont typeface="Wingdings" pitchFamily="2" charset="2"/>
              <a:buAutoNum type="arabicPeriod"/>
            </a:pPr>
            <a:r>
              <a:rPr lang="en-US" altLang="zh-TW" sz="3200"/>
              <a:t>Fair value vs. historical cost</a:t>
            </a:r>
          </a:p>
          <a:p>
            <a:pPr marL="1371600" lvl="2" indent="-457200">
              <a:lnSpc>
                <a:spcPct val="80000"/>
              </a:lnSpc>
              <a:buFont typeface="Wingdings" pitchFamily="2" charset="2"/>
              <a:buChar char="ü"/>
            </a:pPr>
            <a:r>
              <a:rPr lang="en-US" altLang="zh-TW" sz="2800"/>
              <a:t>Off-balance-sheet assets and liabilities</a:t>
            </a:r>
          </a:p>
          <a:p>
            <a:pPr marL="1752600" lvl="3" indent="-381000">
              <a:lnSpc>
                <a:spcPct val="80000"/>
              </a:lnSpc>
              <a:buFontTx/>
              <a:buChar char="•"/>
            </a:pPr>
            <a:r>
              <a:rPr lang="en-US" altLang="zh-TW" sz="2400"/>
              <a:t>Financial vs. non-financial firm commitments</a:t>
            </a:r>
          </a:p>
          <a:p>
            <a:pPr marL="1371600" lvl="2" indent="-457200">
              <a:lnSpc>
                <a:spcPct val="80000"/>
              </a:lnSpc>
              <a:buFont typeface="Wingdings" pitchFamily="2" charset="2"/>
              <a:buChar char="ü"/>
            </a:pPr>
            <a:r>
              <a:rPr lang="en-US" altLang="zh-TW" sz="2800"/>
              <a:t>Impairment assessment</a:t>
            </a:r>
          </a:p>
          <a:p>
            <a:pPr marL="1752600" lvl="3" indent="-381000">
              <a:lnSpc>
                <a:spcPct val="80000"/>
              </a:lnSpc>
              <a:buFontTx/>
              <a:buChar char="•"/>
            </a:pPr>
            <a:r>
              <a:rPr lang="en-US" altLang="zh-TW" sz="2400"/>
              <a:t>If not measured at fair value through profit or loss (FVtPL).</a:t>
            </a:r>
          </a:p>
          <a:p>
            <a:pPr marL="990600" lvl="1" indent="-533400">
              <a:lnSpc>
                <a:spcPct val="80000"/>
              </a:lnSpc>
              <a:buFont typeface="Wingdings" pitchFamily="2" charset="2"/>
              <a:buAutoNum type="arabicPeriod" startAt="2"/>
            </a:pPr>
            <a:r>
              <a:rPr lang="en-US" altLang="zh-TW" sz="3200"/>
              <a:t>Tangible vs. intangible assets</a:t>
            </a:r>
          </a:p>
          <a:p>
            <a:pPr marL="1371600" lvl="2" indent="-457200">
              <a:lnSpc>
                <a:spcPct val="80000"/>
              </a:lnSpc>
              <a:buFont typeface="Wingdings" pitchFamily="2" charset="2"/>
              <a:buChar char="ü"/>
            </a:pPr>
            <a:r>
              <a:rPr lang="en-US" altLang="zh-TW" sz="2800"/>
              <a:t>Purchased vs. self-developed</a:t>
            </a:r>
          </a:p>
          <a:p>
            <a:pPr marL="990600" lvl="1" indent="-533400">
              <a:lnSpc>
                <a:spcPct val="80000"/>
              </a:lnSpc>
              <a:buFont typeface="Wingdings" pitchFamily="2" charset="2"/>
              <a:buAutoNum type="arabicPeriod" startAt="3"/>
            </a:pPr>
            <a:r>
              <a:rPr lang="en-US" altLang="zh-TW" sz="3200"/>
              <a:t>Groups vs. individual firms</a:t>
            </a:r>
          </a:p>
          <a:p>
            <a:pPr marL="1371600" lvl="2" indent="-457200">
              <a:lnSpc>
                <a:spcPct val="80000"/>
              </a:lnSpc>
              <a:buFont typeface="Wingdings" pitchFamily="2" charset="2"/>
              <a:buChar char="ü"/>
            </a:pPr>
            <a:r>
              <a:rPr lang="en-US" altLang="zh-TW" sz="2800"/>
              <a:t>Definition of control</a:t>
            </a:r>
          </a:p>
          <a:p>
            <a:pPr marL="1371600" lvl="2" indent="-457200">
              <a:lnSpc>
                <a:spcPct val="80000"/>
              </a:lnSpc>
              <a:buFont typeface="Wingdings" pitchFamily="2" charset="2"/>
              <a:buChar char="ü"/>
            </a:pPr>
            <a:r>
              <a:rPr lang="en-US" altLang="zh-TW" sz="2800"/>
              <a:t>Variable interests</a:t>
            </a:r>
            <a:endParaRPr lang="zh-TW" altLang="en-US" sz="2000"/>
          </a:p>
          <a:p>
            <a:pPr marL="1752600" lvl="3" indent="-381000">
              <a:lnSpc>
                <a:spcPct val="80000"/>
              </a:lnSpc>
              <a:buFontTx/>
              <a:buChar char="•"/>
            </a:pPr>
            <a:r>
              <a:rPr lang="en-US" altLang="zh-TW" sz="2400"/>
              <a:t>Consolidation policies and segmental reporting</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body" idx="4294967295"/>
          </p:nvPr>
        </p:nvSpPr>
        <p:spPr>
          <a:xfrm>
            <a:off x="684213" y="476250"/>
            <a:ext cx="7772400" cy="4114800"/>
          </a:xfrm>
        </p:spPr>
        <p:txBody>
          <a:bodyPr/>
          <a:lstStyle/>
          <a:p>
            <a:pPr lvl="1">
              <a:lnSpc>
                <a:spcPct val="80000"/>
              </a:lnSpc>
              <a:buFont typeface="Wingdings" pitchFamily="2" charset="2"/>
              <a:buChar char="Ø"/>
            </a:pPr>
            <a:r>
              <a:rPr lang="en-US" altLang="zh-TW" sz="3200"/>
              <a:t>Others</a:t>
            </a:r>
          </a:p>
          <a:p>
            <a:pPr lvl="2">
              <a:lnSpc>
                <a:spcPct val="80000"/>
              </a:lnSpc>
              <a:buFont typeface="Wingdings" pitchFamily="2" charset="2"/>
              <a:buChar char="ü"/>
            </a:pPr>
            <a:r>
              <a:rPr lang="en-US" altLang="zh-TW" sz="2800"/>
              <a:t>Shareholders’ Equity</a:t>
            </a:r>
          </a:p>
          <a:p>
            <a:pPr lvl="3">
              <a:lnSpc>
                <a:spcPct val="80000"/>
              </a:lnSpc>
              <a:buFontTx/>
              <a:buChar char="•"/>
            </a:pPr>
            <a:r>
              <a:rPr lang="en-US" altLang="zh-TW" sz="2400"/>
              <a:t>Compound instruments, equity-like debts</a:t>
            </a:r>
          </a:p>
          <a:p>
            <a:pPr lvl="2">
              <a:lnSpc>
                <a:spcPct val="80000"/>
              </a:lnSpc>
              <a:buFont typeface="Wingdings" pitchFamily="2" charset="2"/>
              <a:buChar char="ü"/>
            </a:pPr>
            <a:r>
              <a:rPr lang="en-US" altLang="zh-TW" sz="2800"/>
              <a:t>True sales</a:t>
            </a:r>
          </a:p>
          <a:p>
            <a:pPr lvl="3">
              <a:lnSpc>
                <a:spcPct val="80000"/>
              </a:lnSpc>
              <a:buFontTx/>
              <a:buChar char="•"/>
            </a:pPr>
            <a:r>
              <a:rPr lang="en-US" altLang="zh-TW" sz="2400"/>
              <a:t>Continuing involvement</a:t>
            </a:r>
          </a:p>
          <a:p>
            <a:pPr lvl="2">
              <a:lnSpc>
                <a:spcPct val="80000"/>
              </a:lnSpc>
              <a:buFont typeface="Wingdings" pitchFamily="2" charset="2"/>
              <a:buChar char="ü"/>
            </a:pPr>
            <a:r>
              <a:rPr lang="en-US" altLang="zh-TW" sz="2800"/>
              <a:t>Off-income-statement expenses </a:t>
            </a:r>
          </a:p>
          <a:p>
            <a:pPr lvl="3">
              <a:lnSpc>
                <a:spcPct val="80000"/>
              </a:lnSpc>
              <a:buFontTx/>
              <a:buChar char="•"/>
            </a:pPr>
            <a:r>
              <a:rPr lang="en-US" altLang="zh-TW" sz="2400"/>
              <a:t>Boards and employees stock (options) and/or cash bonus</a:t>
            </a:r>
          </a:p>
          <a:p>
            <a:pPr lvl="2">
              <a:lnSpc>
                <a:spcPct val="80000"/>
              </a:lnSpc>
              <a:buFont typeface="Wingdings" pitchFamily="2" charset="2"/>
              <a:buChar char="ü"/>
            </a:pPr>
            <a:r>
              <a:rPr lang="en-US" altLang="zh-TW" sz="2800"/>
              <a:t>Dirty surplus</a:t>
            </a:r>
          </a:p>
          <a:p>
            <a:pPr lvl="3">
              <a:lnSpc>
                <a:spcPct val="80000"/>
              </a:lnSpc>
              <a:buFontTx/>
              <a:buChar char="•"/>
            </a:pPr>
            <a:r>
              <a:rPr lang="en-US" altLang="zh-TW" sz="2400"/>
              <a:t>Unrealized gains or losses recognized as equity adjustments (FVtEA)</a:t>
            </a:r>
          </a:p>
          <a:p>
            <a:pPr lvl="2">
              <a:lnSpc>
                <a:spcPct val="80000"/>
              </a:lnSpc>
              <a:buFont typeface="Wingdings" pitchFamily="2" charset="2"/>
              <a:buChar char="ü"/>
            </a:pPr>
            <a:r>
              <a:rPr lang="en-US" altLang="zh-TW" sz="2800"/>
              <a:t>Over dilution</a:t>
            </a:r>
          </a:p>
          <a:p>
            <a:pPr lvl="3">
              <a:lnSpc>
                <a:spcPct val="80000"/>
              </a:lnSpc>
              <a:buFontTx/>
              <a:buChar char="•"/>
            </a:pPr>
            <a:r>
              <a:rPr lang="en-US" altLang="zh-TW" sz="2400"/>
              <a:t>Stock dividends recorded at par</a:t>
            </a:r>
          </a:p>
          <a:p>
            <a:pPr>
              <a:lnSpc>
                <a:spcPct val="80000"/>
              </a:lnSpc>
            </a:pPr>
            <a:endParaRPr lang="zh-TW" altLang="en-US" sz="24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685800" y="476250"/>
            <a:ext cx="7772400" cy="1143000"/>
          </a:xfrm>
        </p:spPr>
        <p:txBody>
          <a:bodyPr/>
          <a:lstStyle/>
          <a:p>
            <a:r>
              <a:rPr lang="en-US" altLang="zh-TW"/>
              <a:t>Framework</a:t>
            </a:r>
          </a:p>
        </p:txBody>
      </p:sp>
      <p:sp>
        <p:nvSpPr>
          <p:cNvPr id="581635" name="Rectangle 3"/>
          <p:cNvSpPr>
            <a:spLocks noGrp="1" noChangeArrowheads="1"/>
          </p:cNvSpPr>
          <p:nvPr>
            <p:ph type="body" idx="1"/>
          </p:nvPr>
        </p:nvSpPr>
        <p:spPr>
          <a:xfrm>
            <a:off x="685800" y="1628775"/>
            <a:ext cx="7772400" cy="4114800"/>
          </a:xfrm>
        </p:spPr>
        <p:txBody>
          <a:bodyPr/>
          <a:lstStyle/>
          <a:p>
            <a:pPr>
              <a:lnSpc>
                <a:spcPct val="90000"/>
              </a:lnSpc>
              <a:buFont typeface="Wingdings" pitchFamily="2" charset="2"/>
              <a:buChar char="p"/>
            </a:pPr>
            <a:r>
              <a:rPr lang="en-US" altLang="zh-TW" sz="3600"/>
              <a:t>A Portfolio approach </a:t>
            </a:r>
          </a:p>
          <a:p>
            <a:pPr lvl="1">
              <a:lnSpc>
                <a:spcPct val="90000"/>
              </a:lnSpc>
              <a:buFont typeface="Wingdings" pitchFamily="2" charset="2"/>
              <a:buChar char="Ø"/>
            </a:pPr>
            <a:r>
              <a:rPr lang="en-US" altLang="zh-TW" sz="3200"/>
              <a:t>Based on resources deployment</a:t>
            </a:r>
          </a:p>
          <a:p>
            <a:pPr lvl="2">
              <a:lnSpc>
                <a:spcPct val="90000"/>
              </a:lnSpc>
              <a:buFont typeface="Wingdings" pitchFamily="2" charset="2"/>
              <a:buChar char="ü"/>
            </a:pPr>
            <a:r>
              <a:rPr lang="en-US" altLang="zh-TW" sz="2800"/>
              <a:t>As a business analysis and valuation model</a:t>
            </a:r>
          </a:p>
          <a:p>
            <a:pPr lvl="3">
              <a:lnSpc>
                <a:spcPct val="90000"/>
              </a:lnSpc>
              <a:buFontTx/>
              <a:buChar char="•"/>
            </a:pPr>
            <a:r>
              <a:rPr lang="en-US" altLang="zh-TW" sz="2400"/>
              <a:t>For </a:t>
            </a:r>
            <a:r>
              <a:rPr lang="en-US" altLang="zh-TW" sz="2400">
                <a:solidFill>
                  <a:schemeClr val="accent2"/>
                </a:solidFill>
              </a:rPr>
              <a:t>multibusiness organizations</a:t>
            </a:r>
            <a:endParaRPr lang="en-US" altLang="zh-TW" sz="2400"/>
          </a:p>
          <a:p>
            <a:pPr lvl="3">
              <a:lnSpc>
                <a:spcPct val="90000"/>
              </a:lnSpc>
              <a:buFontTx/>
              <a:buChar char="•"/>
            </a:pPr>
            <a:r>
              <a:rPr lang="en-US" altLang="zh-TW" sz="2400"/>
              <a:t>E.g., conglomerates, holding companies, business groups, or multidivisions. </a:t>
            </a:r>
          </a:p>
          <a:p>
            <a:pPr lvl="2">
              <a:lnSpc>
                <a:spcPct val="90000"/>
              </a:lnSpc>
              <a:buFont typeface="Wingdings" pitchFamily="2" charset="2"/>
              <a:buChar char="ü"/>
            </a:pPr>
            <a:r>
              <a:rPr lang="en-US" altLang="zh-TW" sz="2800"/>
              <a:t>Each business unit may be in a</a:t>
            </a:r>
            <a:r>
              <a:rPr lang="en-US" altLang="zh-TW" sz="2800">
                <a:solidFill>
                  <a:schemeClr val="accent2"/>
                </a:solidFill>
              </a:rPr>
              <a:t> distinct business life-cycle stage</a:t>
            </a:r>
            <a:r>
              <a:rPr lang="en-US" altLang="zh-TW" sz="2800"/>
              <a:t>.</a:t>
            </a:r>
          </a:p>
          <a:p>
            <a:pPr lvl="3">
              <a:lnSpc>
                <a:spcPct val="90000"/>
              </a:lnSpc>
              <a:buFontTx/>
              <a:buChar char="•"/>
            </a:pPr>
            <a:r>
              <a:rPr lang="en-US" altLang="zh-TW" sz="2400">
                <a:solidFill>
                  <a:schemeClr val="accent2"/>
                </a:solidFill>
              </a:rPr>
              <a:t>Difficult to monitor and value</a:t>
            </a:r>
            <a:r>
              <a:rPr lang="en-US" altLang="zh-TW" sz="2400"/>
              <a:t>.</a:t>
            </a:r>
          </a:p>
          <a:p>
            <a:pPr>
              <a:lnSpc>
                <a:spcPct val="90000"/>
              </a:lnSpc>
              <a:buFontTx/>
              <a:buNone/>
            </a:pPr>
            <a:endParaRPr lang="zh-TW" altLang="en-US"/>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ChangeArrowheads="1"/>
          </p:cNvSpPr>
          <p:nvPr/>
        </p:nvSpPr>
        <p:spPr bwMode="auto">
          <a:xfrm>
            <a:off x="7239000" y="304800"/>
            <a:ext cx="914400" cy="838200"/>
          </a:xfrm>
          <a:prstGeom prst="rect">
            <a:avLst/>
          </a:prstGeom>
          <a:solidFill>
            <a:srgbClr val="33CCFF"/>
          </a:solidFill>
          <a:ln w="9525">
            <a:solidFill>
              <a:schemeClr val="tx1"/>
            </a:solidFill>
            <a:miter lim="800000"/>
            <a:headEnd/>
            <a:tailEnd/>
          </a:ln>
          <a:effectLst/>
        </p:spPr>
        <p:txBody>
          <a:bodyPr wrap="none" anchor="ctr"/>
          <a:lstStyle/>
          <a:p>
            <a:pPr algn="ctr"/>
            <a:r>
              <a:rPr lang="en-US" altLang="zh-TW"/>
              <a:t>Firm</a:t>
            </a:r>
          </a:p>
          <a:p>
            <a:pPr algn="ctr"/>
            <a:r>
              <a:rPr lang="en-US" altLang="zh-TW"/>
              <a:t>Value</a:t>
            </a:r>
          </a:p>
        </p:txBody>
      </p:sp>
      <p:sp>
        <p:nvSpPr>
          <p:cNvPr id="583683" name="Rectangle 3"/>
          <p:cNvSpPr>
            <a:spLocks noChangeArrowheads="1"/>
          </p:cNvSpPr>
          <p:nvPr/>
        </p:nvSpPr>
        <p:spPr bwMode="auto">
          <a:xfrm>
            <a:off x="3203575" y="304800"/>
            <a:ext cx="2305050" cy="892175"/>
          </a:xfrm>
          <a:prstGeom prst="rect">
            <a:avLst/>
          </a:prstGeom>
          <a:solidFill>
            <a:srgbClr val="FF9900"/>
          </a:solidFill>
          <a:ln w="9525">
            <a:solidFill>
              <a:schemeClr val="tx1"/>
            </a:solidFill>
            <a:miter lim="800000"/>
            <a:headEnd/>
            <a:tailEnd/>
          </a:ln>
          <a:effectLst/>
        </p:spPr>
        <p:txBody>
          <a:bodyPr wrap="none" anchor="ctr"/>
          <a:lstStyle/>
          <a:p>
            <a:pPr algn="ctr"/>
            <a:r>
              <a:rPr lang="en-US" altLang="zh-TW"/>
              <a:t>Firm Growth &amp;</a:t>
            </a:r>
          </a:p>
          <a:p>
            <a:pPr algn="ctr"/>
            <a:r>
              <a:rPr lang="en-US" altLang="zh-TW"/>
              <a:t>Profitability</a:t>
            </a:r>
          </a:p>
        </p:txBody>
      </p:sp>
      <p:sp>
        <p:nvSpPr>
          <p:cNvPr id="583684" name="Rectangle 4"/>
          <p:cNvSpPr>
            <a:spLocks noChangeArrowheads="1"/>
          </p:cNvSpPr>
          <p:nvPr/>
        </p:nvSpPr>
        <p:spPr bwMode="auto">
          <a:xfrm>
            <a:off x="827088" y="1916113"/>
            <a:ext cx="2057400" cy="914400"/>
          </a:xfrm>
          <a:prstGeom prst="rect">
            <a:avLst/>
          </a:prstGeom>
          <a:solidFill>
            <a:srgbClr val="FF99FF"/>
          </a:solidFill>
          <a:ln w="9525">
            <a:solidFill>
              <a:schemeClr val="tx1"/>
            </a:solidFill>
            <a:miter lim="800000"/>
            <a:headEnd/>
            <a:tailEnd/>
          </a:ln>
          <a:effectLst/>
        </p:spPr>
        <p:txBody>
          <a:bodyPr wrap="none" anchor="ctr"/>
          <a:lstStyle/>
          <a:p>
            <a:pPr algn="ctr"/>
            <a:r>
              <a:rPr lang="en-US" altLang="zh-TW"/>
              <a:t>Product Market</a:t>
            </a:r>
          </a:p>
          <a:p>
            <a:pPr algn="ctr"/>
            <a:r>
              <a:rPr lang="en-US" altLang="zh-TW"/>
              <a:t>Strategies*</a:t>
            </a:r>
          </a:p>
        </p:txBody>
      </p:sp>
      <p:sp>
        <p:nvSpPr>
          <p:cNvPr id="583685" name="Rectangle 5"/>
          <p:cNvSpPr>
            <a:spLocks noChangeArrowheads="1"/>
          </p:cNvSpPr>
          <p:nvPr/>
        </p:nvSpPr>
        <p:spPr bwMode="auto">
          <a:xfrm>
            <a:off x="5076825" y="1916113"/>
            <a:ext cx="2133600" cy="914400"/>
          </a:xfrm>
          <a:prstGeom prst="rect">
            <a:avLst/>
          </a:prstGeom>
          <a:solidFill>
            <a:srgbClr val="FF99FF"/>
          </a:solidFill>
          <a:ln w="9525">
            <a:solidFill>
              <a:schemeClr val="tx1"/>
            </a:solidFill>
            <a:miter lim="800000"/>
            <a:headEnd/>
            <a:tailEnd/>
          </a:ln>
          <a:effectLst/>
        </p:spPr>
        <p:txBody>
          <a:bodyPr wrap="none" anchor="ctr"/>
          <a:lstStyle/>
          <a:p>
            <a:pPr algn="ctr"/>
            <a:r>
              <a:rPr lang="en-US" altLang="zh-TW"/>
              <a:t>Financial Market</a:t>
            </a:r>
          </a:p>
          <a:p>
            <a:pPr algn="ctr"/>
            <a:r>
              <a:rPr lang="en-US" altLang="zh-TW"/>
              <a:t>Policies</a:t>
            </a:r>
          </a:p>
        </p:txBody>
      </p:sp>
      <p:sp>
        <p:nvSpPr>
          <p:cNvPr id="583686" name="Rectangle 6"/>
          <p:cNvSpPr>
            <a:spLocks noChangeArrowheads="1"/>
          </p:cNvSpPr>
          <p:nvPr/>
        </p:nvSpPr>
        <p:spPr bwMode="auto">
          <a:xfrm>
            <a:off x="107950" y="3644900"/>
            <a:ext cx="1828800"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Operating</a:t>
            </a:r>
          </a:p>
          <a:p>
            <a:pPr algn="ctr"/>
            <a:r>
              <a:rPr lang="en-US" altLang="zh-TW"/>
              <a:t>Management</a:t>
            </a:r>
          </a:p>
        </p:txBody>
      </p:sp>
      <p:sp>
        <p:nvSpPr>
          <p:cNvPr id="583687" name="Rectangle 7"/>
          <p:cNvSpPr>
            <a:spLocks noChangeArrowheads="1"/>
          </p:cNvSpPr>
          <p:nvPr/>
        </p:nvSpPr>
        <p:spPr bwMode="auto">
          <a:xfrm>
            <a:off x="2051050" y="3644900"/>
            <a:ext cx="1752600"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Operating</a:t>
            </a:r>
          </a:p>
          <a:p>
            <a:pPr algn="ctr"/>
            <a:r>
              <a:rPr lang="en-US" altLang="zh-TW"/>
              <a:t>Investments</a:t>
            </a:r>
          </a:p>
        </p:txBody>
      </p:sp>
      <p:sp>
        <p:nvSpPr>
          <p:cNvPr id="583688" name="Rectangle 8"/>
          <p:cNvSpPr>
            <a:spLocks noChangeArrowheads="1"/>
          </p:cNvSpPr>
          <p:nvPr/>
        </p:nvSpPr>
        <p:spPr bwMode="auto">
          <a:xfrm>
            <a:off x="3995738" y="3644900"/>
            <a:ext cx="1524000"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Financing</a:t>
            </a:r>
          </a:p>
          <a:p>
            <a:pPr algn="ctr"/>
            <a:r>
              <a:rPr lang="en-US" altLang="zh-TW"/>
              <a:t>Decisions</a:t>
            </a:r>
          </a:p>
        </p:txBody>
      </p:sp>
      <p:sp>
        <p:nvSpPr>
          <p:cNvPr id="583689" name="Rectangle 9"/>
          <p:cNvSpPr>
            <a:spLocks noChangeArrowheads="1"/>
          </p:cNvSpPr>
          <p:nvPr/>
        </p:nvSpPr>
        <p:spPr bwMode="auto">
          <a:xfrm>
            <a:off x="5724525" y="3644900"/>
            <a:ext cx="1219200"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Dividend</a:t>
            </a:r>
          </a:p>
          <a:p>
            <a:pPr algn="ctr"/>
            <a:r>
              <a:rPr lang="en-US" altLang="zh-TW"/>
              <a:t>Policy</a:t>
            </a:r>
          </a:p>
        </p:txBody>
      </p:sp>
      <p:sp>
        <p:nvSpPr>
          <p:cNvPr id="583690" name="Oval 10"/>
          <p:cNvSpPr>
            <a:spLocks noChangeArrowheads="1"/>
          </p:cNvSpPr>
          <p:nvPr/>
        </p:nvSpPr>
        <p:spPr bwMode="auto">
          <a:xfrm>
            <a:off x="107950" y="5181600"/>
            <a:ext cx="1828800" cy="12954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Revenue &amp;</a:t>
            </a:r>
          </a:p>
          <a:p>
            <a:pPr algn="ctr"/>
            <a:r>
              <a:rPr lang="en-US" altLang="zh-TW"/>
              <a:t>Expenses</a:t>
            </a:r>
          </a:p>
        </p:txBody>
      </p:sp>
      <p:sp>
        <p:nvSpPr>
          <p:cNvPr id="583691" name="Oval 11"/>
          <p:cNvSpPr>
            <a:spLocks noChangeArrowheads="1"/>
          </p:cNvSpPr>
          <p:nvPr/>
        </p:nvSpPr>
        <p:spPr bwMode="auto">
          <a:xfrm>
            <a:off x="1979613" y="5157788"/>
            <a:ext cx="1752600" cy="12954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WC &amp; Fixed</a:t>
            </a:r>
          </a:p>
          <a:p>
            <a:pPr algn="ctr"/>
            <a:r>
              <a:rPr lang="en-US" altLang="zh-TW"/>
              <a:t>Assets</a:t>
            </a:r>
          </a:p>
        </p:txBody>
      </p:sp>
      <p:sp>
        <p:nvSpPr>
          <p:cNvPr id="583692" name="Oval 12"/>
          <p:cNvSpPr>
            <a:spLocks noChangeArrowheads="1"/>
          </p:cNvSpPr>
          <p:nvPr/>
        </p:nvSpPr>
        <p:spPr bwMode="auto">
          <a:xfrm>
            <a:off x="3832225" y="5084763"/>
            <a:ext cx="1676400" cy="13716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Liabilities</a:t>
            </a:r>
          </a:p>
          <a:p>
            <a:pPr algn="ctr"/>
            <a:r>
              <a:rPr lang="en-US" altLang="zh-TW"/>
              <a:t>&amp; Equity</a:t>
            </a:r>
          </a:p>
        </p:txBody>
      </p:sp>
      <p:sp>
        <p:nvSpPr>
          <p:cNvPr id="583693" name="Oval 13"/>
          <p:cNvSpPr>
            <a:spLocks noChangeArrowheads="1"/>
          </p:cNvSpPr>
          <p:nvPr/>
        </p:nvSpPr>
        <p:spPr bwMode="auto">
          <a:xfrm>
            <a:off x="5580063" y="5084763"/>
            <a:ext cx="1657350" cy="12954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Repurchase</a:t>
            </a:r>
          </a:p>
          <a:p>
            <a:pPr algn="ctr"/>
            <a:r>
              <a:rPr lang="en-US" altLang="zh-TW"/>
              <a:t> &amp; Payout</a:t>
            </a:r>
          </a:p>
        </p:txBody>
      </p:sp>
      <p:sp>
        <p:nvSpPr>
          <p:cNvPr id="583694" name="Line 14"/>
          <p:cNvSpPr>
            <a:spLocks noChangeShapeType="1"/>
          </p:cNvSpPr>
          <p:nvPr/>
        </p:nvSpPr>
        <p:spPr bwMode="auto">
          <a:xfrm flipV="1">
            <a:off x="5508625" y="762000"/>
            <a:ext cx="1730375" cy="3175"/>
          </a:xfrm>
          <a:prstGeom prst="line">
            <a:avLst/>
          </a:prstGeom>
          <a:noFill/>
          <a:ln w="9525">
            <a:solidFill>
              <a:schemeClr val="tx1"/>
            </a:solidFill>
            <a:round/>
            <a:headEnd/>
            <a:tailEnd type="triangle" w="med" len="med"/>
          </a:ln>
          <a:effectLst/>
        </p:spPr>
        <p:txBody>
          <a:bodyPr/>
          <a:lstStyle/>
          <a:p>
            <a:endParaRPr lang="en-US"/>
          </a:p>
        </p:txBody>
      </p:sp>
      <p:sp>
        <p:nvSpPr>
          <p:cNvPr id="583695" name="Line 15"/>
          <p:cNvSpPr>
            <a:spLocks noChangeShapeType="1"/>
          </p:cNvSpPr>
          <p:nvPr/>
        </p:nvSpPr>
        <p:spPr bwMode="auto">
          <a:xfrm flipH="1">
            <a:off x="2819400" y="1219200"/>
            <a:ext cx="1524000" cy="685800"/>
          </a:xfrm>
          <a:prstGeom prst="line">
            <a:avLst/>
          </a:prstGeom>
          <a:noFill/>
          <a:ln w="9525">
            <a:solidFill>
              <a:schemeClr val="tx1"/>
            </a:solidFill>
            <a:round/>
            <a:headEnd/>
            <a:tailEnd type="triangle" w="med" len="med"/>
          </a:ln>
          <a:effectLst/>
        </p:spPr>
        <p:txBody>
          <a:bodyPr/>
          <a:lstStyle/>
          <a:p>
            <a:endParaRPr lang="en-US"/>
          </a:p>
        </p:txBody>
      </p:sp>
      <p:sp>
        <p:nvSpPr>
          <p:cNvPr id="583696" name="Line 16"/>
          <p:cNvSpPr>
            <a:spLocks noChangeShapeType="1"/>
          </p:cNvSpPr>
          <p:nvPr/>
        </p:nvSpPr>
        <p:spPr bwMode="auto">
          <a:xfrm>
            <a:off x="4343400" y="1219200"/>
            <a:ext cx="1905000" cy="685800"/>
          </a:xfrm>
          <a:prstGeom prst="line">
            <a:avLst/>
          </a:prstGeom>
          <a:noFill/>
          <a:ln w="9525">
            <a:solidFill>
              <a:schemeClr val="tx1"/>
            </a:solidFill>
            <a:round/>
            <a:headEnd/>
            <a:tailEnd type="triangle" w="med" len="med"/>
          </a:ln>
          <a:effectLst/>
        </p:spPr>
        <p:txBody>
          <a:bodyPr/>
          <a:lstStyle/>
          <a:p>
            <a:endParaRPr lang="en-US"/>
          </a:p>
        </p:txBody>
      </p:sp>
      <p:sp>
        <p:nvSpPr>
          <p:cNvPr id="583697" name="Line 17"/>
          <p:cNvSpPr>
            <a:spLocks noChangeShapeType="1"/>
          </p:cNvSpPr>
          <p:nvPr/>
        </p:nvSpPr>
        <p:spPr bwMode="auto">
          <a:xfrm flipH="1">
            <a:off x="1116013" y="2852738"/>
            <a:ext cx="711200" cy="792162"/>
          </a:xfrm>
          <a:prstGeom prst="line">
            <a:avLst/>
          </a:prstGeom>
          <a:noFill/>
          <a:ln w="9525">
            <a:solidFill>
              <a:schemeClr val="tx1"/>
            </a:solidFill>
            <a:round/>
            <a:headEnd/>
            <a:tailEnd type="triangle" w="med" len="med"/>
          </a:ln>
          <a:effectLst/>
        </p:spPr>
        <p:txBody>
          <a:bodyPr/>
          <a:lstStyle/>
          <a:p>
            <a:endParaRPr lang="en-US"/>
          </a:p>
        </p:txBody>
      </p:sp>
      <p:sp>
        <p:nvSpPr>
          <p:cNvPr id="583698" name="Line 18"/>
          <p:cNvSpPr>
            <a:spLocks noChangeShapeType="1"/>
          </p:cNvSpPr>
          <p:nvPr/>
        </p:nvSpPr>
        <p:spPr bwMode="auto">
          <a:xfrm>
            <a:off x="1835150" y="2852738"/>
            <a:ext cx="1066800" cy="838200"/>
          </a:xfrm>
          <a:prstGeom prst="line">
            <a:avLst/>
          </a:prstGeom>
          <a:noFill/>
          <a:ln w="9525">
            <a:solidFill>
              <a:schemeClr val="tx1"/>
            </a:solidFill>
            <a:round/>
            <a:headEnd/>
            <a:tailEnd type="triangle" w="med" len="med"/>
          </a:ln>
          <a:effectLst/>
        </p:spPr>
        <p:txBody>
          <a:bodyPr/>
          <a:lstStyle/>
          <a:p>
            <a:endParaRPr lang="en-US"/>
          </a:p>
        </p:txBody>
      </p:sp>
      <p:sp>
        <p:nvSpPr>
          <p:cNvPr id="583699" name="Line 19"/>
          <p:cNvSpPr>
            <a:spLocks noChangeShapeType="1"/>
          </p:cNvSpPr>
          <p:nvPr/>
        </p:nvSpPr>
        <p:spPr bwMode="auto">
          <a:xfrm flipH="1">
            <a:off x="4787900" y="2852738"/>
            <a:ext cx="1296988" cy="792162"/>
          </a:xfrm>
          <a:prstGeom prst="line">
            <a:avLst/>
          </a:prstGeom>
          <a:noFill/>
          <a:ln w="9525">
            <a:solidFill>
              <a:schemeClr val="tx1"/>
            </a:solidFill>
            <a:round/>
            <a:headEnd/>
            <a:tailEnd type="triangle" w="med" len="med"/>
          </a:ln>
          <a:effectLst/>
        </p:spPr>
        <p:txBody>
          <a:bodyPr/>
          <a:lstStyle/>
          <a:p>
            <a:endParaRPr lang="en-US"/>
          </a:p>
        </p:txBody>
      </p:sp>
      <p:sp>
        <p:nvSpPr>
          <p:cNvPr id="583700" name="Line 20"/>
          <p:cNvSpPr>
            <a:spLocks noChangeShapeType="1"/>
          </p:cNvSpPr>
          <p:nvPr/>
        </p:nvSpPr>
        <p:spPr bwMode="auto">
          <a:xfrm>
            <a:off x="6588125" y="2852738"/>
            <a:ext cx="1223963" cy="792162"/>
          </a:xfrm>
          <a:prstGeom prst="line">
            <a:avLst/>
          </a:prstGeom>
          <a:noFill/>
          <a:ln w="9525">
            <a:solidFill>
              <a:schemeClr val="tx1"/>
            </a:solidFill>
            <a:round/>
            <a:headEnd/>
            <a:tailEnd type="triangle" w="med" len="med"/>
          </a:ln>
          <a:effectLst/>
        </p:spPr>
        <p:txBody>
          <a:bodyPr/>
          <a:lstStyle/>
          <a:p>
            <a:endParaRPr lang="en-US"/>
          </a:p>
        </p:txBody>
      </p:sp>
      <p:sp>
        <p:nvSpPr>
          <p:cNvPr id="583701" name="Line 21"/>
          <p:cNvSpPr>
            <a:spLocks noChangeShapeType="1"/>
          </p:cNvSpPr>
          <p:nvPr/>
        </p:nvSpPr>
        <p:spPr bwMode="auto">
          <a:xfrm>
            <a:off x="1042988" y="4572000"/>
            <a:ext cx="0" cy="609600"/>
          </a:xfrm>
          <a:prstGeom prst="line">
            <a:avLst/>
          </a:prstGeom>
          <a:noFill/>
          <a:ln w="9525">
            <a:solidFill>
              <a:schemeClr val="tx1"/>
            </a:solidFill>
            <a:round/>
            <a:headEnd/>
            <a:tailEnd type="triangle" w="med" len="med"/>
          </a:ln>
          <a:effectLst/>
        </p:spPr>
        <p:txBody>
          <a:bodyPr/>
          <a:lstStyle/>
          <a:p>
            <a:endParaRPr lang="en-US"/>
          </a:p>
        </p:txBody>
      </p:sp>
      <p:sp>
        <p:nvSpPr>
          <p:cNvPr id="583702" name="Line 22"/>
          <p:cNvSpPr>
            <a:spLocks noChangeShapeType="1"/>
          </p:cNvSpPr>
          <p:nvPr/>
        </p:nvSpPr>
        <p:spPr bwMode="auto">
          <a:xfrm>
            <a:off x="2916238" y="4581525"/>
            <a:ext cx="0" cy="609600"/>
          </a:xfrm>
          <a:prstGeom prst="line">
            <a:avLst/>
          </a:prstGeom>
          <a:noFill/>
          <a:ln w="9525">
            <a:solidFill>
              <a:schemeClr val="tx1"/>
            </a:solidFill>
            <a:round/>
            <a:headEnd/>
            <a:tailEnd type="triangle" w="med" len="med"/>
          </a:ln>
          <a:effectLst/>
        </p:spPr>
        <p:txBody>
          <a:bodyPr/>
          <a:lstStyle/>
          <a:p>
            <a:endParaRPr lang="en-US"/>
          </a:p>
        </p:txBody>
      </p:sp>
      <p:sp>
        <p:nvSpPr>
          <p:cNvPr id="583703" name="Line 23"/>
          <p:cNvSpPr>
            <a:spLocks noChangeShapeType="1"/>
          </p:cNvSpPr>
          <p:nvPr/>
        </p:nvSpPr>
        <p:spPr bwMode="auto">
          <a:xfrm>
            <a:off x="4643438" y="4581525"/>
            <a:ext cx="0" cy="533400"/>
          </a:xfrm>
          <a:prstGeom prst="line">
            <a:avLst/>
          </a:prstGeom>
          <a:noFill/>
          <a:ln w="9525">
            <a:solidFill>
              <a:schemeClr val="tx1"/>
            </a:solidFill>
            <a:round/>
            <a:headEnd/>
            <a:tailEnd type="triangle" w="med" len="med"/>
          </a:ln>
          <a:effectLst/>
        </p:spPr>
        <p:txBody>
          <a:bodyPr/>
          <a:lstStyle/>
          <a:p>
            <a:endParaRPr lang="en-US"/>
          </a:p>
        </p:txBody>
      </p:sp>
      <p:sp>
        <p:nvSpPr>
          <p:cNvPr id="583704" name="Line 24"/>
          <p:cNvSpPr>
            <a:spLocks noChangeShapeType="1"/>
          </p:cNvSpPr>
          <p:nvPr/>
        </p:nvSpPr>
        <p:spPr bwMode="auto">
          <a:xfrm>
            <a:off x="6372225" y="4581525"/>
            <a:ext cx="0" cy="533400"/>
          </a:xfrm>
          <a:prstGeom prst="line">
            <a:avLst/>
          </a:prstGeom>
          <a:noFill/>
          <a:ln w="9525">
            <a:solidFill>
              <a:schemeClr val="tx1"/>
            </a:solidFill>
            <a:round/>
            <a:headEnd/>
            <a:tailEnd type="triangle" w="med" len="med"/>
          </a:ln>
          <a:effectLst/>
        </p:spPr>
        <p:txBody>
          <a:bodyPr/>
          <a:lstStyle/>
          <a:p>
            <a:endParaRPr lang="en-US"/>
          </a:p>
        </p:txBody>
      </p:sp>
      <p:sp>
        <p:nvSpPr>
          <p:cNvPr id="583705" name="Rectangle 25"/>
          <p:cNvSpPr>
            <a:spLocks noChangeArrowheads="1"/>
          </p:cNvSpPr>
          <p:nvPr/>
        </p:nvSpPr>
        <p:spPr bwMode="auto">
          <a:xfrm>
            <a:off x="7164388" y="3644900"/>
            <a:ext cx="1584325" cy="936625"/>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Financial</a:t>
            </a:r>
          </a:p>
          <a:p>
            <a:pPr algn="ctr"/>
            <a:r>
              <a:rPr lang="en-US" altLang="zh-TW"/>
              <a:t>Investments</a:t>
            </a:r>
            <a:endParaRPr lang="zh-TW" altLang="en-US"/>
          </a:p>
        </p:txBody>
      </p:sp>
      <p:sp>
        <p:nvSpPr>
          <p:cNvPr id="583706" name="Line 26"/>
          <p:cNvSpPr>
            <a:spLocks noChangeShapeType="1"/>
          </p:cNvSpPr>
          <p:nvPr/>
        </p:nvSpPr>
        <p:spPr bwMode="auto">
          <a:xfrm>
            <a:off x="6300788" y="2852738"/>
            <a:ext cx="0" cy="720725"/>
          </a:xfrm>
          <a:prstGeom prst="line">
            <a:avLst/>
          </a:prstGeom>
          <a:noFill/>
          <a:ln w="9525">
            <a:solidFill>
              <a:schemeClr val="tx1"/>
            </a:solidFill>
            <a:round/>
            <a:headEnd/>
            <a:tailEnd type="triangle" w="med" len="med"/>
          </a:ln>
          <a:effectLst/>
        </p:spPr>
        <p:txBody>
          <a:bodyPr/>
          <a:lstStyle/>
          <a:p>
            <a:endParaRPr lang="en-US"/>
          </a:p>
        </p:txBody>
      </p:sp>
      <p:sp>
        <p:nvSpPr>
          <p:cNvPr id="583707" name="Oval 27"/>
          <p:cNvSpPr>
            <a:spLocks noChangeArrowheads="1"/>
          </p:cNvSpPr>
          <p:nvPr/>
        </p:nvSpPr>
        <p:spPr bwMode="auto">
          <a:xfrm>
            <a:off x="7308850" y="5013325"/>
            <a:ext cx="1690688" cy="1439863"/>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FVtPL AfS, </a:t>
            </a:r>
          </a:p>
          <a:p>
            <a:pPr algn="ctr"/>
            <a:r>
              <a:rPr lang="en-US" altLang="zh-TW"/>
              <a:t>&amp; HtM</a:t>
            </a:r>
          </a:p>
        </p:txBody>
      </p:sp>
      <p:sp>
        <p:nvSpPr>
          <p:cNvPr id="583708" name="Line 28"/>
          <p:cNvSpPr>
            <a:spLocks noChangeShapeType="1"/>
          </p:cNvSpPr>
          <p:nvPr/>
        </p:nvSpPr>
        <p:spPr bwMode="auto">
          <a:xfrm>
            <a:off x="8027988" y="4581525"/>
            <a:ext cx="0" cy="43180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body" idx="4294967295"/>
          </p:nvPr>
        </p:nvSpPr>
        <p:spPr>
          <a:xfrm>
            <a:off x="609600" y="457200"/>
            <a:ext cx="7772400" cy="4114800"/>
          </a:xfrm>
        </p:spPr>
        <p:txBody>
          <a:bodyPr/>
          <a:lstStyle/>
          <a:p>
            <a:pPr lvl="2">
              <a:lnSpc>
                <a:spcPct val="90000"/>
              </a:lnSpc>
              <a:buFont typeface="Wingdings" pitchFamily="2" charset="2"/>
              <a:buChar char="ü"/>
            </a:pPr>
            <a:r>
              <a:rPr lang="en-US" altLang="zh-TW" sz="2800"/>
              <a:t>LBOs substitute equity with debt, forcing much of the free cash flow back into the capital markets in the form of interest and principle payments.</a:t>
            </a:r>
          </a:p>
          <a:p>
            <a:pPr lvl="2">
              <a:lnSpc>
                <a:spcPct val="90000"/>
              </a:lnSpc>
              <a:buFont typeface="Wingdings" pitchFamily="2" charset="2"/>
              <a:buChar char="ü"/>
            </a:pPr>
            <a:r>
              <a:rPr lang="en-US" altLang="zh-TW" sz="2800"/>
              <a:t>This can also be accomplished voluntarily through a  leveraged recapitalization, where a company takes on debt and uses the proceeds to repurchase a large proportion of its own equity.</a:t>
            </a:r>
          </a:p>
          <a:p>
            <a:pPr lvl="2">
              <a:lnSpc>
                <a:spcPct val="90000"/>
              </a:lnSpc>
              <a:buFont typeface="Wingdings" pitchFamily="2" charset="2"/>
              <a:buChar char="ü"/>
            </a:pPr>
            <a:r>
              <a:rPr lang="en-US" altLang="zh-TW" sz="2800">
                <a:solidFill>
                  <a:srgbClr val="CC0000"/>
                </a:solidFill>
              </a:rPr>
              <a:t>The basic premise of the market for corporate control is that managers have the right to manage the corporation as long as its market value cannot be significantly enhanced by an alternative group of managers with an alternative strategy.</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ChangeArrowheads="1"/>
          </p:cNvSpPr>
          <p:nvPr/>
        </p:nvSpPr>
        <p:spPr bwMode="auto">
          <a:xfrm>
            <a:off x="7239000" y="304800"/>
            <a:ext cx="914400" cy="838200"/>
          </a:xfrm>
          <a:prstGeom prst="rect">
            <a:avLst/>
          </a:prstGeom>
          <a:solidFill>
            <a:srgbClr val="33CCFF"/>
          </a:solidFill>
          <a:ln w="9525">
            <a:solidFill>
              <a:schemeClr val="tx1"/>
            </a:solidFill>
            <a:miter lim="800000"/>
            <a:headEnd/>
            <a:tailEnd/>
          </a:ln>
          <a:effectLst/>
        </p:spPr>
        <p:txBody>
          <a:bodyPr wrap="none" anchor="ctr"/>
          <a:lstStyle/>
          <a:p>
            <a:pPr algn="ctr"/>
            <a:r>
              <a:rPr lang="en-US" altLang="zh-TW"/>
              <a:t>Firm</a:t>
            </a:r>
          </a:p>
          <a:p>
            <a:pPr algn="ctr"/>
            <a:r>
              <a:rPr lang="en-US" altLang="zh-TW"/>
              <a:t>Value</a:t>
            </a:r>
          </a:p>
        </p:txBody>
      </p:sp>
      <p:sp>
        <p:nvSpPr>
          <p:cNvPr id="585731" name="Rectangle 3"/>
          <p:cNvSpPr>
            <a:spLocks noChangeArrowheads="1"/>
          </p:cNvSpPr>
          <p:nvPr/>
        </p:nvSpPr>
        <p:spPr bwMode="auto">
          <a:xfrm>
            <a:off x="3203575" y="304800"/>
            <a:ext cx="2305050" cy="892175"/>
          </a:xfrm>
          <a:prstGeom prst="rect">
            <a:avLst/>
          </a:prstGeom>
          <a:solidFill>
            <a:srgbClr val="FF9933"/>
          </a:solidFill>
          <a:ln w="9525">
            <a:solidFill>
              <a:schemeClr val="tx1"/>
            </a:solidFill>
            <a:miter lim="800000"/>
            <a:headEnd/>
            <a:tailEnd/>
          </a:ln>
          <a:effectLst/>
        </p:spPr>
        <p:txBody>
          <a:bodyPr wrap="none" anchor="ctr"/>
          <a:lstStyle/>
          <a:p>
            <a:pPr algn="ctr"/>
            <a:r>
              <a:rPr lang="en-US" altLang="zh-TW"/>
              <a:t>Group Growth &amp;</a:t>
            </a:r>
          </a:p>
          <a:p>
            <a:pPr algn="ctr"/>
            <a:r>
              <a:rPr lang="en-US" altLang="zh-TW"/>
              <a:t>Profitability</a:t>
            </a:r>
          </a:p>
        </p:txBody>
      </p:sp>
      <p:sp>
        <p:nvSpPr>
          <p:cNvPr id="585732" name="Rectangle 4"/>
          <p:cNvSpPr>
            <a:spLocks noChangeArrowheads="1"/>
          </p:cNvSpPr>
          <p:nvPr/>
        </p:nvSpPr>
        <p:spPr bwMode="auto">
          <a:xfrm>
            <a:off x="755650" y="1916113"/>
            <a:ext cx="2057400" cy="914400"/>
          </a:xfrm>
          <a:prstGeom prst="rect">
            <a:avLst/>
          </a:prstGeom>
          <a:solidFill>
            <a:srgbClr val="FF99FF"/>
          </a:solidFill>
          <a:ln w="9525">
            <a:solidFill>
              <a:schemeClr val="tx1"/>
            </a:solidFill>
            <a:miter lim="800000"/>
            <a:headEnd/>
            <a:tailEnd/>
          </a:ln>
          <a:effectLst/>
        </p:spPr>
        <p:txBody>
          <a:bodyPr wrap="none" anchor="ctr"/>
          <a:lstStyle/>
          <a:p>
            <a:pPr algn="ctr"/>
            <a:r>
              <a:rPr lang="en-US" altLang="zh-TW"/>
              <a:t>Diversification</a:t>
            </a:r>
          </a:p>
          <a:p>
            <a:pPr algn="ctr"/>
            <a:r>
              <a:rPr lang="en-US" altLang="zh-TW"/>
              <a:t>Strategies</a:t>
            </a:r>
          </a:p>
        </p:txBody>
      </p:sp>
      <p:sp>
        <p:nvSpPr>
          <p:cNvPr id="585733" name="Rectangle 5"/>
          <p:cNvSpPr>
            <a:spLocks noChangeArrowheads="1"/>
          </p:cNvSpPr>
          <p:nvPr/>
        </p:nvSpPr>
        <p:spPr bwMode="auto">
          <a:xfrm>
            <a:off x="4572000" y="1916113"/>
            <a:ext cx="2133600" cy="914400"/>
          </a:xfrm>
          <a:prstGeom prst="rect">
            <a:avLst/>
          </a:prstGeom>
          <a:solidFill>
            <a:srgbClr val="FF99FF"/>
          </a:solidFill>
          <a:ln w="9525">
            <a:solidFill>
              <a:schemeClr val="tx1"/>
            </a:solidFill>
            <a:miter lim="800000"/>
            <a:headEnd/>
            <a:tailEnd/>
          </a:ln>
          <a:effectLst/>
        </p:spPr>
        <p:txBody>
          <a:bodyPr wrap="none" anchor="ctr"/>
          <a:lstStyle/>
          <a:p>
            <a:pPr algn="ctr"/>
            <a:r>
              <a:rPr lang="en-US" altLang="zh-TW"/>
              <a:t>Integration</a:t>
            </a:r>
          </a:p>
          <a:p>
            <a:pPr algn="ctr"/>
            <a:r>
              <a:rPr lang="en-US" altLang="zh-TW"/>
              <a:t>Strategies*</a:t>
            </a:r>
          </a:p>
        </p:txBody>
      </p:sp>
      <p:sp>
        <p:nvSpPr>
          <p:cNvPr id="585734" name="Rectangle 6"/>
          <p:cNvSpPr>
            <a:spLocks noChangeArrowheads="1"/>
          </p:cNvSpPr>
          <p:nvPr/>
        </p:nvSpPr>
        <p:spPr bwMode="auto">
          <a:xfrm>
            <a:off x="684213" y="3429000"/>
            <a:ext cx="1954212"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Unrelated</a:t>
            </a:r>
          </a:p>
          <a:p>
            <a:pPr algn="ctr"/>
            <a:r>
              <a:rPr lang="en-US" altLang="zh-TW"/>
              <a:t>Investments**</a:t>
            </a:r>
          </a:p>
        </p:txBody>
      </p:sp>
      <p:sp>
        <p:nvSpPr>
          <p:cNvPr id="585735" name="Rectangle 7"/>
          <p:cNvSpPr>
            <a:spLocks noChangeArrowheads="1"/>
          </p:cNvSpPr>
          <p:nvPr/>
        </p:nvSpPr>
        <p:spPr bwMode="auto">
          <a:xfrm>
            <a:off x="4859338" y="3500438"/>
            <a:ext cx="1584325" cy="9144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Strategic</a:t>
            </a:r>
          </a:p>
          <a:p>
            <a:pPr algn="ctr"/>
            <a:r>
              <a:rPr lang="en-US" altLang="zh-TW"/>
              <a:t>Investments</a:t>
            </a:r>
          </a:p>
        </p:txBody>
      </p:sp>
      <p:sp>
        <p:nvSpPr>
          <p:cNvPr id="585736" name="Oval 8"/>
          <p:cNvSpPr>
            <a:spLocks noChangeArrowheads="1"/>
          </p:cNvSpPr>
          <p:nvPr/>
        </p:nvSpPr>
        <p:spPr bwMode="auto">
          <a:xfrm>
            <a:off x="304800" y="5013325"/>
            <a:ext cx="2251075" cy="12954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 Risks</a:t>
            </a:r>
          </a:p>
          <a:p>
            <a:pPr algn="ctr"/>
            <a:r>
              <a:rPr lang="en-US" altLang="zh-TW"/>
              <a:t>&amp; Returns</a:t>
            </a:r>
          </a:p>
        </p:txBody>
      </p:sp>
      <p:sp>
        <p:nvSpPr>
          <p:cNvPr id="585737" name="Oval 9"/>
          <p:cNvSpPr>
            <a:spLocks noChangeArrowheads="1"/>
          </p:cNvSpPr>
          <p:nvPr/>
        </p:nvSpPr>
        <p:spPr bwMode="auto">
          <a:xfrm>
            <a:off x="2819400" y="5086350"/>
            <a:ext cx="1897063" cy="12954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Subsidiaries</a:t>
            </a:r>
          </a:p>
        </p:txBody>
      </p:sp>
      <p:sp>
        <p:nvSpPr>
          <p:cNvPr id="585738" name="Oval 10"/>
          <p:cNvSpPr>
            <a:spLocks noChangeArrowheads="1"/>
          </p:cNvSpPr>
          <p:nvPr/>
        </p:nvSpPr>
        <p:spPr bwMode="auto">
          <a:xfrm>
            <a:off x="4859338" y="4941888"/>
            <a:ext cx="1717675" cy="1371600"/>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Associates</a:t>
            </a:r>
          </a:p>
        </p:txBody>
      </p:sp>
      <p:sp>
        <p:nvSpPr>
          <p:cNvPr id="585739" name="Oval 11"/>
          <p:cNvSpPr>
            <a:spLocks noChangeArrowheads="1"/>
          </p:cNvSpPr>
          <p:nvPr/>
        </p:nvSpPr>
        <p:spPr bwMode="auto">
          <a:xfrm>
            <a:off x="6804025" y="5013325"/>
            <a:ext cx="2160588" cy="1243013"/>
          </a:xfrm>
          <a:prstGeom prst="ellipse">
            <a:avLst/>
          </a:prstGeom>
          <a:solidFill>
            <a:srgbClr val="FFFF66"/>
          </a:solidFill>
          <a:ln w="9525">
            <a:solidFill>
              <a:schemeClr val="tx1"/>
            </a:solidFill>
            <a:round/>
            <a:headEnd/>
            <a:tailEnd/>
          </a:ln>
          <a:effectLst/>
        </p:spPr>
        <p:txBody>
          <a:bodyPr wrap="none" anchor="ctr"/>
          <a:lstStyle/>
          <a:p>
            <a:pPr algn="ctr"/>
            <a:r>
              <a:rPr lang="en-US" altLang="zh-TW"/>
              <a:t>Managing</a:t>
            </a:r>
          </a:p>
          <a:p>
            <a:pPr algn="ctr"/>
            <a:r>
              <a:rPr lang="en-US" altLang="zh-TW"/>
              <a:t>Joint Ventures</a:t>
            </a:r>
          </a:p>
        </p:txBody>
      </p:sp>
      <p:sp>
        <p:nvSpPr>
          <p:cNvPr id="585740" name="Line 12"/>
          <p:cNvSpPr>
            <a:spLocks noChangeShapeType="1"/>
          </p:cNvSpPr>
          <p:nvPr/>
        </p:nvSpPr>
        <p:spPr bwMode="auto">
          <a:xfrm flipV="1">
            <a:off x="5508625" y="762000"/>
            <a:ext cx="1730375" cy="3175"/>
          </a:xfrm>
          <a:prstGeom prst="line">
            <a:avLst/>
          </a:prstGeom>
          <a:noFill/>
          <a:ln w="9525">
            <a:solidFill>
              <a:schemeClr val="tx1"/>
            </a:solidFill>
            <a:round/>
            <a:headEnd/>
            <a:tailEnd type="triangle" w="med" len="med"/>
          </a:ln>
          <a:effectLst/>
        </p:spPr>
        <p:txBody>
          <a:bodyPr/>
          <a:lstStyle/>
          <a:p>
            <a:endParaRPr lang="en-US"/>
          </a:p>
        </p:txBody>
      </p:sp>
      <p:sp>
        <p:nvSpPr>
          <p:cNvPr id="585741" name="Line 13"/>
          <p:cNvSpPr>
            <a:spLocks noChangeShapeType="1"/>
          </p:cNvSpPr>
          <p:nvPr/>
        </p:nvSpPr>
        <p:spPr bwMode="auto">
          <a:xfrm flipH="1">
            <a:off x="1692275" y="1219200"/>
            <a:ext cx="2651125" cy="696913"/>
          </a:xfrm>
          <a:prstGeom prst="line">
            <a:avLst/>
          </a:prstGeom>
          <a:noFill/>
          <a:ln w="9525">
            <a:solidFill>
              <a:schemeClr val="tx1"/>
            </a:solidFill>
            <a:round/>
            <a:headEnd/>
            <a:tailEnd type="triangle" w="med" len="med"/>
          </a:ln>
          <a:effectLst/>
        </p:spPr>
        <p:txBody>
          <a:bodyPr/>
          <a:lstStyle/>
          <a:p>
            <a:endParaRPr lang="en-US"/>
          </a:p>
        </p:txBody>
      </p:sp>
      <p:sp>
        <p:nvSpPr>
          <p:cNvPr id="585742" name="Line 14"/>
          <p:cNvSpPr>
            <a:spLocks noChangeShapeType="1"/>
          </p:cNvSpPr>
          <p:nvPr/>
        </p:nvSpPr>
        <p:spPr bwMode="auto">
          <a:xfrm>
            <a:off x="4356100" y="1196975"/>
            <a:ext cx="1223963" cy="719138"/>
          </a:xfrm>
          <a:prstGeom prst="line">
            <a:avLst/>
          </a:prstGeom>
          <a:noFill/>
          <a:ln w="9525">
            <a:solidFill>
              <a:schemeClr val="tx1"/>
            </a:solidFill>
            <a:round/>
            <a:headEnd/>
            <a:tailEnd type="triangle" w="med" len="med"/>
          </a:ln>
          <a:effectLst/>
        </p:spPr>
        <p:txBody>
          <a:bodyPr/>
          <a:lstStyle/>
          <a:p>
            <a:endParaRPr lang="en-US"/>
          </a:p>
        </p:txBody>
      </p:sp>
      <p:sp>
        <p:nvSpPr>
          <p:cNvPr id="585743" name="Line 15"/>
          <p:cNvSpPr>
            <a:spLocks noChangeShapeType="1"/>
          </p:cNvSpPr>
          <p:nvPr/>
        </p:nvSpPr>
        <p:spPr bwMode="auto">
          <a:xfrm flipH="1">
            <a:off x="1763713" y="2852738"/>
            <a:ext cx="0" cy="576262"/>
          </a:xfrm>
          <a:prstGeom prst="line">
            <a:avLst/>
          </a:prstGeom>
          <a:noFill/>
          <a:ln w="9525">
            <a:solidFill>
              <a:schemeClr val="tx1"/>
            </a:solidFill>
            <a:round/>
            <a:headEnd/>
            <a:tailEnd type="triangle" w="med" len="med"/>
          </a:ln>
          <a:effectLst/>
        </p:spPr>
        <p:txBody>
          <a:bodyPr/>
          <a:lstStyle/>
          <a:p>
            <a:endParaRPr lang="en-US"/>
          </a:p>
        </p:txBody>
      </p:sp>
      <p:sp>
        <p:nvSpPr>
          <p:cNvPr id="585744" name="Line 16"/>
          <p:cNvSpPr>
            <a:spLocks noChangeShapeType="1"/>
          </p:cNvSpPr>
          <p:nvPr/>
        </p:nvSpPr>
        <p:spPr bwMode="auto">
          <a:xfrm>
            <a:off x="5651500" y="2852738"/>
            <a:ext cx="0" cy="647700"/>
          </a:xfrm>
          <a:prstGeom prst="line">
            <a:avLst/>
          </a:prstGeom>
          <a:noFill/>
          <a:ln w="9525">
            <a:solidFill>
              <a:schemeClr val="tx1"/>
            </a:solidFill>
            <a:round/>
            <a:headEnd/>
            <a:tailEnd type="triangle" w="med" len="med"/>
          </a:ln>
          <a:effectLst/>
        </p:spPr>
        <p:txBody>
          <a:bodyPr/>
          <a:lstStyle/>
          <a:p>
            <a:endParaRPr lang="en-US"/>
          </a:p>
        </p:txBody>
      </p:sp>
      <p:sp>
        <p:nvSpPr>
          <p:cNvPr id="585745" name="Line 17"/>
          <p:cNvSpPr>
            <a:spLocks noChangeShapeType="1"/>
          </p:cNvSpPr>
          <p:nvPr/>
        </p:nvSpPr>
        <p:spPr bwMode="auto">
          <a:xfrm>
            <a:off x="1692275" y="4365625"/>
            <a:ext cx="0" cy="647700"/>
          </a:xfrm>
          <a:prstGeom prst="line">
            <a:avLst/>
          </a:prstGeom>
          <a:noFill/>
          <a:ln w="9525">
            <a:solidFill>
              <a:schemeClr val="tx1"/>
            </a:solidFill>
            <a:round/>
            <a:headEnd/>
            <a:tailEnd type="triangle" w="med" len="med"/>
          </a:ln>
          <a:effectLst/>
        </p:spPr>
        <p:txBody>
          <a:bodyPr/>
          <a:lstStyle/>
          <a:p>
            <a:endParaRPr lang="en-US"/>
          </a:p>
        </p:txBody>
      </p:sp>
      <p:sp>
        <p:nvSpPr>
          <p:cNvPr id="585746" name="Line 18"/>
          <p:cNvSpPr>
            <a:spLocks noChangeShapeType="1"/>
          </p:cNvSpPr>
          <p:nvPr/>
        </p:nvSpPr>
        <p:spPr bwMode="auto">
          <a:xfrm flipH="1">
            <a:off x="3779838" y="4437063"/>
            <a:ext cx="1871662" cy="600075"/>
          </a:xfrm>
          <a:prstGeom prst="line">
            <a:avLst/>
          </a:prstGeom>
          <a:noFill/>
          <a:ln w="9525">
            <a:solidFill>
              <a:schemeClr val="tx1"/>
            </a:solidFill>
            <a:round/>
            <a:headEnd/>
            <a:tailEnd type="triangle" w="med" len="med"/>
          </a:ln>
          <a:effectLst/>
        </p:spPr>
        <p:txBody>
          <a:bodyPr/>
          <a:lstStyle/>
          <a:p>
            <a:endParaRPr lang="en-US"/>
          </a:p>
        </p:txBody>
      </p:sp>
      <p:sp>
        <p:nvSpPr>
          <p:cNvPr id="585747" name="Line 19"/>
          <p:cNvSpPr>
            <a:spLocks noChangeShapeType="1"/>
          </p:cNvSpPr>
          <p:nvPr/>
        </p:nvSpPr>
        <p:spPr bwMode="auto">
          <a:xfrm>
            <a:off x="5651500" y="4437063"/>
            <a:ext cx="0" cy="533400"/>
          </a:xfrm>
          <a:prstGeom prst="line">
            <a:avLst/>
          </a:prstGeom>
          <a:noFill/>
          <a:ln w="9525">
            <a:solidFill>
              <a:schemeClr val="tx1"/>
            </a:solidFill>
            <a:round/>
            <a:headEnd/>
            <a:tailEnd type="triangle" w="med" len="med"/>
          </a:ln>
          <a:effectLst/>
        </p:spPr>
        <p:txBody>
          <a:bodyPr/>
          <a:lstStyle/>
          <a:p>
            <a:endParaRPr lang="en-US"/>
          </a:p>
        </p:txBody>
      </p:sp>
      <p:sp>
        <p:nvSpPr>
          <p:cNvPr id="585748" name="Line 20"/>
          <p:cNvSpPr>
            <a:spLocks noChangeShapeType="1"/>
          </p:cNvSpPr>
          <p:nvPr/>
        </p:nvSpPr>
        <p:spPr bwMode="auto">
          <a:xfrm>
            <a:off x="5651500" y="4437063"/>
            <a:ext cx="2089150" cy="576262"/>
          </a:xfrm>
          <a:prstGeom prst="line">
            <a:avLst/>
          </a:prstGeom>
          <a:noFill/>
          <a:ln w="9525">
            <a:solidFill>
              <a:schemeClr val="tx1"/>
            </a:solidFill>
            <a:round/>
            <a:headEnd/>
            <a:tailEnd type="triangle" w="med" len="med"/>
          </a:ln>
          <a:effectLst/>
        </p:spPr>
        <p:txBody>
          <a:bodyPr/>
          <a:lstStyle/>
          <a:p>
            <a:endParaRPr lang="en-US"/>
          </a:p>
        </p:txBody>
      </p:sp>
      <p:sp>
        <p:nvSpPr>
          <p:cNvPr id="585749" name="Line 21"/>
          <p:cNvSpPr>
            <a:spLocks noChangeShapeType="1"/>
          </p:cNvSpPr>
          <p:nvPr/>
        </p:nvSpPr>
        <p:spPr bwMode="auto">
          <a:xfrm>
            <a:off x="1692275" y="4365625"/>
            <a:ext cx="2016125" cy="647700"/>
          </a:xfrm>
          <a:prstGeom prst="line">
            <a:avLst/>
          </a:prstGeom>
          <a:noFill/>
          <a:ln w="9525">
            <a:solidFill>
              <a:schemeClr val="tx1"/>
            </a:solidFill>
            <a:round/>
            <a:headEnd/>
            <a:tailEnd type="triangle" w="med" len="med"/>
          </a:ln>
          <a:effectLst/>
        </p:spPr>
        <p:txBody>
          <a:bodyPr/>
          <a:lstStyle/>
          <a:p>
            <a:endParaRPr lang="en-US"/>
          </a:p>
        </p:txBody>
      </p:sp>
      <p:sp>
        <p:nvSpPr>
          <p:cNvPr id="585750" name="Line 22"/>
          <p:cNvSpPr>
            <a:spLocks noChangeShapeType="1"/>
          </p:cNvSpPr>
          <p:nvPr/>
        </p:nvSpPr>
        <p:spPr bwMode="auto">
          <a:xfrm>
            <a:off x="1763713" y="4365625"/>
            <a:ext cx="3455987" cy="647700"/>
          </a:xfrm>
          <a:prstGeom prst="line">
            <a:avLst/>
          </a:prstGeom>
          <a:noFill/>
          <a:ln w="9525">
            <a:solidFill>
              <a:schemeClr val="tx1"/>
            </a:solidFill>
            <a:round/>
            <a:headEnd/>
            <a:tailEnd type="triangle" w="med" len="med"/>
          </a:ln>
          <a:effectLst/>
        </p:spPr>
        <p:txBody>
          <a:bodyPr/>
          <a:lstStyle/>
          <a:p>
            <a:endParaRPr lang="en-US"/>
          </a:p>
        </p:txBody>
      </p:sp>
      <p:sp>
        <p:nvSpPr>
          <p:cNvPr id="585751" name="Line 23"/>
          <p:cNvSpPr>
            <a:spLocks noChangeShapeType="1"/>
          </p:cNvSpPr>
          <p:nvPr/>
        </p:nvSpPr>
        <p:spPr bwMode="auto">
          <a:xfrm>
            <a:off x="1835150" y="4365625"/>
            <a:ext cx="5473700" cy="647700"/>
          </a:xfrm>
          <a:prstGeom prst="line">
            <a:avLst/>
          </a:prstGeom>
          <a:noFill/>
          <a:ln w="9525">
            <a:solidFill>
              <a:schemeClr val="tx1"/>
            </a:solidFill>
            <a:round/>
            <a:headEnd/>
            <a:tailEnd type="triangle" w="med" len="med"/>
          </a:ln>
          <a:effectLst/>
        </p:spPr>
        <p:txBody>
          <a:bodyPr/>
          <a:lstStyle/>
          <a:p>
            <a:endParaRPr lang="en-US"/>
          </a:p>
        </p:txBody>
      </p:sp>
      <p:sp>
        <p:nvSpPr>
          <p:cNvPr id="585752" name="Text Box 24"/>
          <p:cNvSpPr txBox="1">
            <a:spLocks noChangeArrowheads="1"/>
          </p:cNvSpPr>
          <p:nvPr/>
        </p:nvSpPr>
        <p:spPr bwMode="auto">
          <a:xfrm>
            <a:off x="2555875" y="4149725"/>
            <a:ext cx="2065338" cy="396875"/>
          </a:xfrm>
          <a:prstGeom prst="rect">
            <a:avLst/>
          </a:prstGeom>
          <a:noFill/>
          <a:ln w="9525">
            <a:noFill/>
            <a:miter lim="800000"/>
            <a:headEnd/>
            <a:tailEnd/>
          </a:ln>
          <a:effectLst/>
        </p:spPr>
        <p:txBody>
          <a:bodyPr wrap="none">
            <a:spAutoFit/>
          </a:bodyPr>
          <a:lstStyle/>
          <a:p>
            <a:r>
              <a:rPr lang="en-US" altLang="zh-TW" sz="2000"/>
              <a:t>Not recommended</a:t>
            </a:r>
          </a:p>
        </p:txBody>
      </p:sp>
      <p:sp>
        <p:nvSpPr>
          <p:cNvPr id="585753" name="Text Box 25"/>
          <p:cNvSpPr txBox="1">
            <a:spLocks noChangeArrowheads="1"/>
          </p:cNvSpPr>
          <p:nvPr/>
        </p:nvSpPr>
        <p:spPr bwMode="auto">
          <a:xfrm>
            <a:off x="2051050" y="2781300"/>
            <a:ext cx="2343150" cy="701675"/>
          </a:xfrm>
          <a:prstGeom prst="rect">
            <a:avLst/>
          </a:prstGeom>
          <a:noFill/>
          <a:ln w="9525">
            <a:noFill/>
            <a:miter lim="800000"/>
            <a:headEnd/>
            <a:tailEnd/>
          </a:ln>
          <a:effectLst/>
        </p:spPr>
        <p:txBody>
          <a:bodyPr wrap="none">
            <a:spAutoFit/>
          </a:bodyPr>
          <a:lstStyle/>
          <a:p>
            <a:r>
              <a:rPr lang="en-US" altLang="zh-TW" sz="2000"/>
              <a:t>Treated as</a:t>
            </a:r>
          </a:p>
          <a:p>
            <a:r>
              <a:rPr lang="en-US" altLang="zh-TW" sz="2000"/>
              <a:t>financial investments</a:t>
            </a: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body" idx="4294967295"/>
          </p:nvPr>
        </p:nvSpPr>
        <p:spPr>
          <a:xfrm>
            <a:off x="687388" y="393700"/>
            <a:ext cx="7772400" cy="4114800"/>
          </a:xfrm>
        </p:spPr>
        <p:txBody>
          <a:bodyPr/>
          <a:lstStyle/>
          <a:p>
            <a:pPr>
              <a:lnSpc>
                <a:spcPct val="80000"/>
              </a:lnSpc>
              <a:buFont typeface="Wingdings" pitchFamily="2" charset="2"/>
              <a:buChar char="p"/>
            </a:pPr>
            <a:r>
              <a:rPr lang="en-US" altLang="zh-TW" sz="3600"/>
              <a:t>Resources deployment</a:t>
            </a:r>
          </a:p>
          <a:p>
            <a:pPr marL="762000" lvl="1" indent="-304800">
              <a:lnSpc>
                <a:spcPct val="80000"/>
              </a:lnSpc>
              <a:buFont typeface="Wingdings" pitchFamily="2" charset="2"/>
              <a:buChar char="Ø"/>
            </a:pPr>
            <a:r>
              <a:rPr lang="en-US" altLang="zh-TW" sz="3200"/>
              <a:t>Controlling interest (consolidation)</a:t>
            </a:r>
          </a:p>
          <a:p>
            <a:pPr marL="1289050" lvl="2" indent="-374650">
              <a:lnSpc>
                <a:spcPct val="80000"/>
              </a:lnSpc>
              <a:buFont typeface="Wingdings" pitchFamily="2" charset="2"/>
              <a:buAutoNum type="arabicPeriod"/>
            </a:pPr>
            <a:r>
              <a:rPr lang="en-US" altLang="zh-TW" sz="2800"/>
              <a:t>Net operating asset (NOA) </a:t>
            </a:r>
          </a:p>
          <a:p>
            <a:pPr marL="1670050" lvl="3">
              <a:lnSpc>
                <a:spcPct val="80000"/>
              </a:lnSpc>
              <a:buFontTx/>
              <a:buChar char="•"/>
            </a:pPr>
            <a:r>
              <a:rPr lang="en-US" altLang="zh-TW" sz="2400"/>
              <a:t>Net working capital (NWC)</a:t>
            </a:r>
          </a:p>
          <a:p>
            <a:pPr marL="1670050" lvl="3">
              <a:lnSpc>
                <a:spcPct val="80000"/>
              </a:lnSpc>
              <a:buFontTx/>
              <a:buChar char="•"/>
            </a:pPr>
            <a:r>
              <a:rPr lang="en-US" altLang="zh-TW" sz="2400"/>
              <a:t>Net long-term operating asset (NLTOA)</a:t>
            </a:r>
          </a:p>
          <a:p>
            <a:pPr marL="1289050" lvl="2" indent="-374650">
              <a:lnSpc>
                <a:spcPct val="80000"/>
              </a:lnSpc>
              <a:buFont typeface="Wingdings" pitchFamily="2" charset="2"/>
              <a:buAutoNum type="arabicPeriod" startAt="2"/>
            </a:pPr>
            <a:r>
              <a:rPr lang="en-US" altLang="zh-TW" sz="2800"/>
              <a:t>Net financial asset (typically negative)</a:t>
            </a:r>
          </a:p>
          <a:p>
            <a:pPr marL="1670050" lvl="3">
              <a:lnSpc>
                <a:spcPct val="80000"/>
              </a:lnSpc>
              <a:buFontTx/>
              <a:buChar char="•"/>
            </a:pPr>
            <a:r>
              <a:rPr lang="en-US" altLang="zh-TW" sz="2400"/>
              <a:t>Financial investments (FI)*</a:t>
            </a:r>
          </a:p>
          <a:p>
            <a:pPr marL="1670050" lvl="3">
              <a:lnSpc>
                <a:spcPct val="80000"/>
              </a:lnSpc>
              <a:buFontTx/>
              <a:buChar char="•"/>
            </a:pPr>
            <a:r>
              <a:rPr lang="en-US" altLang="zh-TW" sz="2400"/>
              <a:t>Interest-bearing liabilities (IBL)</a:t>
            </a:r>
          </a:p>
          <a:p>
            <a:pPr marL="1289050" lvl="2" indent="-374650">
              <a:lnSpc>
                <a:spcPct val="80000"/>
              </a:lnSpc>
              <a:buFont typeface="Wingdings" pitchFamily="2" charset="2"/>
              <a:buAutoNum type="arabicPeriod" startAt="3"/>
            </a:pPr>
            <a:r>
              <a:rPr lang="en-US" altLang="zh-TW" sz="2800"/>
              <a:t>Non-operating/financial Assets (XOFA)</a:t>
            </a:r>
          </a:p>
          <a:p>
            <a:pPr marL="1670050" lvl="3">
              <a:lnSpc>
                <a:spcPct val="80000"/>
              </a:lnSpc>
              <a:buFontTx/>
              <a:buChar char="•"/>
            </a:pPr>
            <a:r>
              <a:rPr lang="en-US" altLang="zh-TW" sz="2400"/>
              <a:t>Idle assets,leased assets, non-operating real estates, business units to be disposed of, etc.</a:t>
            </a:r>
          </a:p>
          <a:p>
            <a:pPr marL="1289050" lvl="2" indent="-374650">
              <a:lnSpc>
                <a:spcPct val="80000"/>
              </a:lnSpc>
              <a:buFont typeface="Wingdings" pitchFamily="2" charset="2"/>
              <a:buAutoNum type="arabicPeriod" startAt="4"/>
            </a:pPr>
            <a:r>
              <a:rPr lang="en-US" altLang="zh-TW" sz="2800"/>
              <a:t>Future resources**</a:t>
            </a:r>
          </a:p>
          <a:p>
            <a:pPr marL="1670050" lvl="3">
              <a:lnSpc>
                <a:spcPct val="80000"/>
              </a:lnSpc>
              <a:buFontTx/>
              <a:buChar char="•"/>
            </a:pPr>
            <a:r>
              <a:rPr lang="en-US" altLang="zh-TW" sz="2400"/>
              <a:t>In-process research and development (IPR&amp;D)</a:t>
            </a:r>
          </a:p>
          <a:p>
            <a:pPr marL="762000" lvl="1" indent="-304800">
              <a:lnSpc>
                <a:spcPct val="80000"/>
              </a:lnSpc>
              <a:buFont typeface="Wingdings" pitchFamily="2" charset="2"/>
              <a:buChar char="Ø"/>
            </a:pPr>
            <a:r>
              <a:rPr lang="en-US" altLang="zh-TW" sz="3200"/>
              <a:t>Influential interest</a:t>
            </a:r>
          </a:p>
          <a:p>
            <a:pPr marL="1289050" lvl="2" indent="-374650">
              <a:lnSpc>
                <a:spcPct val="80000"/>
              </a:lnSpc>
              <a:buFont typeface="Wingdings" pitchFamily="2" charset="2"/>
              <a:buAutoNum type="arabicPeriod" startAt="5"/>
            </a:pPr>
            <a:r>
              <a:rPr lang="en-US" altLang="zh-TW" sz="2800"/>
              <a:t>Equity-method investments (EMI)</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Freeform 2"/>
          <p:cNvSpPr>
            <a:spLocks/>
          </p:cNvSpPr>
          <p:nvPr/>
        </p:nvSpPr>
        <p:spPr bwMode="auto">
          <a:xfrm>
            <a:off x="4932363" y="620713"/>
            <a:ext cx="3479800" cy="2705100"/>
          </a:xfrm>
          <a:custGeom>
            <a:avLst/>
            <a:gdLst/>
            <a:ahLst/>
            <a:cxnLst>
              <a:cxn ang="0">
                <a:pos x="24" y="1056"/>
              </a:cxn>
              <a:cxn ang="0">
                <a:pos x="24" y="576"/>
              </a:cxn>
              <a:cxn ang="0">
                <a:pos x="168" y="240"/>
              </a:cxn>
              <a:cxn ang="0">
                <a:pos x="456" y="48"/>
              </a:cxn>
              <a:cxn ang="0">
                <a:pos x="696" y="0"/>
              </a:cxn>
              <a:cxn ang="0">
                <a:pos x="984" y="48"/>
              </a:cxn>
              <a:cxn ang="0">
                <a:pos x="1224" y="288"/>
              </a:cxn>
              <a:cxn ang="0">
                <a:pos x="1272" y="624"/>
              </a:cxn>
              <a:cxn ang="0">
                <a:pos x="1608" y="480"/>
              </a:cxn>
              <a:cxn ang="0">
                <a:pos x="1848" y="480"/>
              </a:cxn>
              <a:cxn ang="0">
                <a:pos x="2088" y="624"/>
              </a:cxn>
              <a:cxn ang="0">
                <a:pos x="2184" y="960"/>
              </a:cxn>
              <a:cxn ang="0">
                <a:pos x="2040" y="1296"/>
              </a:cxn>
              <a:cxn ang="0">
                <a:pos x="1704" y="1536"/>
              </a:cxn>
              <a:cxn ang="0">
                <a:pos x="1032" y="1680"/>
              </a:cxn>
              <a:cxn ang="0">
                <a:pos x="360" y="1680"/>
              </a:cxn>
            </a:cxnLst>
            <a:rect l="0" t="0" r="r" b="b"/>
            <a:pathLst>
              <a:path w="2192" h="1704">
                <a:moveTo>
                  <a:pt x="24" y="1056"/>
                </a:moveTo>
                <a:cubicBezTo>
                  <a:pt x="12" y="884"/>
                  <a:pt x="0" y="712"/>
                  <a:pt x="24" y="576"/>
                </a:cubicBezTo>
                <a:cubicBezTo>
                  <a:pt x="48" y="440"/>
                  <a:pt x="96" y="328"/>
                  <a:pt x="168" y="240"/>
                </a:cubicBezTo>
                <a:cubicBezTo>
                  <a:pt x="240" y="152"/>
                  <a:pt x="368" y="88"/>
                  <a:pt x="456" y="48"/>
                </a:cubicBezTo>
                <a:cubicBezTo>
                  <a:pt x="544" y="8"/>
                  <a:pt x="608" y="0"/>
                  <a:pt x="696" y="0"/>
                </a:cubicBezTo>
                <a:cubicBezTo>
                  <a:pt x="784" y="0"/>
                  <a:pt x="896" y="0"/>
                  <a:pt x="984" y="48"/>
                </a:cubicBezTo>
                <a:cubicBezTo>
                  <a:pt x="1072" y="96"/>
                  <a:pt x="1176" y="192"/>
                  <a:pt x="1224" y="288"/>
                </a:cubicBezTo>
                <a:cubicBezTo>
                  <a:pt x="1272" y="384"/>
                  <a:pt x="1208" y="592"/>
                  <a:pt x="1272" y="624"/>
                </a:cubicBezTo>
                <a:cubicBezTo>
                  <a:pt x="1336" y="656"/>
                  <a:pt x="1512" y="504"/>
                  <a:pt x="1608" y="480"/>
                </a:cubicBezTo>
                <a:cubicBezTo>
                  <a:pt x="1704" y="456"/>
                  <a:pt x="1768" y="456"/>
                  <a:pt x="1848" y="480"/>
                </a:cubicBezTo>
                <a:cubicBezTo>
                  <a:pt x="1928" y="504"/>
                  <a:pt x="2032" y="544"/>
                  <a:pt x="2088" y="624"/>
                </a:cubicBezTo>
                <a:cubicBezTo>
                  <a:pt x="2144" y="704"/>
                  <a:pt x="2192" y="848"/>
                  <a:pt x="2184" y="960"/>
                </a:cubicBezTo>
                <a:cubicBezTo>
                  <a:pt x="2176" y="1072"/>
                  <a:pt x="2120" y="1200"/>
                  <a:pt x="2040" y="1296"/>
                </a:cubicBezTo>
                <a:cubicBezTo>
                  <a:pt x="1960" y="1392"/>
                  <a:pt x="1872" y="1472"/>
                  <a:pt x="1704" y="1536"/>
                </a:cubicBezTo>
                <a:cubicBezTo>
                  <a:pt x="1536" y="1600"/>
                  <a:pt x="1256" y="1656"/>
                  <a:pt x="1032" y="1680"/>
                </a:cubicBezTo>
                <a:cubicBezTo>
                  <a:pt x="808" y="1704"/>
                  <a:pt x="480" y="1680"/>
                  <a:pt x="360" y="1680"/>
                </a:cubicBezTo>
              </a:path>
            </a:pathLst>
          </a:custGeom>
          <a:solidFill>
            <a:srgbClr val="CCFF99"/>
          </a:solidFill>
          <a:ln w="9525">
            <a:solidFill>
              <a:schemeClr val="tx1"/>
            </a:solidFill>
            <a:round/>
            <a:headEnd/>
            <a:tailEnd/>
          </a:ln>
          <a:effectLst/>
        </p:spPr>
        <p:txBody>
          <a:bodyPr/>
          <a:lstStyle/>
          <a:p>
            <a:endParaRPr lang="en-US"/>
          </a:p>
        </p:txBody>
      </p:sp>
      <p:sp>
        <p:nvSpPr>
          <p:cNvPr id="589827" name="Freeform 3"/>
          <p:cNvSpPr>
            <a:spLocks/>
          </p:cNvSpPr>
          <p:nvPr/>
        </p:nvSpPr>
        <p:spPr bwMode="auto">
          <a:xfrm>
            <a:off x="1828800" y="1752600"/>
            <a:ext cx="2908300" cy="3454400"/>
          </a:xfrm>
          <a:custGeom>
            <a:avLst/>
            <a:gdLst/>
            <a:ahLst/>
            <a:cxnLst>
              <a:cxn ang="0">
                <a:pos x="1640" y="392"/>
              </a:cxn>
              <a:cxn ang="0">
                <a:pos x="1256" y="152"/>
              </a:cxn>
              <a:cxn ang="0">
                <a:pos x="920" y="56"/>
              </a:cxn>
              <a:cxn ang="0">
                <a:pos x="584" y="8"/>
              </a:cxn>
              <a:cxn ang="0">
                <a:pos x="296" y="104"/>
              </a:cxn>
              <a:cxn ang="0">
                <a:pos x="104" y="248"/>
              </a:cxn>
              <a:cxn ang="0">
                <a:pos x="8" y="488"/>
              </a:cxn>
              <a:cxn ang="0">
                <a:pos x="56" y="728"/>
              </a:cxn>
              <a:cxn ang="0">
                <a:pos x="200" y="824"/>
              </a:cxn>
              <a:cxn ang="0">
                <a:pos x="392" y="920"/>
              </a:cxn>
              <a:cxn ang="0">
                <a:pos x="536" y="1064"/>
              </a:cxn>
              <a:cxn ang="0">
                <a:pos x="344" y="1208"/>
              </a:cxn>
              <a:cxn ang="0">
                <a:pos x="200" y="1352"/>
              </a:cxn>
              <a:cxn ang="0">
                <a:pos x="104" y="1544"/>
              </a:cxn>
              <a:cxn ang="0">
                <a:pos x="104" y="1784"/>
              </a:cxn>
              <a:cxn ang="0">
                <a:pos x="344" y="2024"/>
              </a:cxn>
              <a:cxn ang="0">
                <a:pos x="584" y="2120"/>
              </a:cxn>
              <a:cxn ang="0">
                <a:pos x="920" y="2168"/>
              </a:cxn>
              <a:cxn ang="0">
                <a:pos x="1208" y="2072"/>
              </a:cxn>
              <a:cxn ang="0">
                <a:pos x="1592" y="1688"/>
              </a:cxn>
              <a:cxn ang="0">
                <a:pos x="1832" y="1112"/>
              </a:cxn>
            </a:cxnLst>
            <a:rect l="0" t="0" r="r" b="b"/>
            <a:pathLst>
              <a:path w="1832" h="2176">
                <a:moveTo>
                  <a:pt x="1640" y="392"/>
                </a:moveTo>
                <a:cubicBezTo>
                  <a:pt x="1508" y="300"/>
                  <a:pt x="1376" y="208"/>
                  <a:pt x="1256" y="152"/>
                </a:cubicBezTo>
                <a:cubicBezTo>
                  <a:pt x="1136" y="96"/>
                  <a:pt x="1032" y="80"/>
                  <a:pt x="920" y="56"/>
                </a:cubicBezTo>
                <a:cubicBezTo>
                  <a:pt x="808" y="32"/>
                  <a:pt x="688" y="0"/>
                  <a:pt x="584" y="8"/>
                </a:cubicBezTo>
                <a:cubicBezTo>
                  <a:pt x="480" y="16"/>
                  <a:pt x="376" y="64"/>
                  <a:pt x="296" y="104"/>
                </a:cubicBezTo>
                <a:cubicBezTo>
                  <a:pt x="216" y="144"/>
                  <a:pt x="152" y="184"/>
                  <a:pt x="104" y="248"/>
                </a:cubicBezTo>
                <a:cubicBezTo>
                  <a:pt x="56" y="312"/>
                  <a:pt x="16" y="408"/>
                  <a:pt x="8" y="488"/>
                </a:cubicBezTo>
                <a:cubicBezTo>
                  <a:pt x="0" y="568"/>
                  <a:pt x="24" y="672"/>
                  <a:pt x="56" y="728"/>
                </a:cubicBezTo>
                <a:cubicBezTo>
                  <a:pt x="88" y="784"/>
                  <a:pt x="144" y="792"/>
                  <a:pt x="200" y="824"/>
                </a:cubicBezTo>
                <a:cubicBezTo>
                  <a:pt x="256" y="856"/>
                  <a:pt x="336" y="880"/>
                  <a:pt x="392" y="920"/>
                </a:cubicBezTo>
                <a:cubicBezTo>
                  <a:pt x="448" y="960"/>
                  <a:pt x="544" y="1016"/>
                  <a:pt x="536" y="1064"/>
                </a:cubicBezTo>
                <a:cubicBezTo>
                  <a:pt x="528" y="1112"/>
                  <a:pt x="400" y="1160"/>
                  <a:pt x="344" y="1208"/>
                </a:cubicBezTo>
                <a:cubicBezTo>
                  <a:pt x="288" y="1256"/>
                  <a:pt x="240" y="1296"/>
                  <a:pt x="200" y="1352"/>
                </a:cubicBezTo>
                <a:cubicBezTo>
                  <a:pt x="160" y="1408"/>
                  <a:pt x="120" y="1472"/>
                  <a:pt x="104" y="1544"/>
                </a:cubicBezTo>
                <a:cubicBezTo>
                  <a:pt x="88" y="1616"/>
                  <a:pt x="64" y="1704"/>
                  <a:pt x="104" y="1784"/>
                </a:cubicBezTo>
                <a:cubicBezTo>
                  <a:pt x="144" y="1864"/>
                  <a:pt x="264" y="1968"/>
                  <a:pt x="344" y="2024"/>
                </a:cubicBezTo>
                <a:cubicBezTo>
                  <a:pt x="424" y="2080"/>
                  <a:pt x="488" y="2096"/>
                  <a:pt x="584" y="2120"/>
                </a:cubicBezTo>
                <a:cubicBezTo>
                  <a:pt x="680" y="2144"/>
                  <a:pt x="816" y="2176"/>
                  <a:pt x="920" y="2168"/>
                </a:cubicBezTo>
                <a:cubicBezTo>
                  <a:pt x="1024" y="2160"/>
                  <a:pt x="1096" y="2152"/>
                  <a:pt x="1208" y="2072"/>
                </a:cubicBezTo>
                <a:cubicBezTo>
                  <a:pt x="1320" y="1992"/>
                  <a:pt x="1488" y="1848"/>
                  <a:pt x="1592" y="1688"/>
                </a:cubicBezTo>
                <a:cubicBezTo>
                  <a:pt x="1696" y="1528"/>
                  <a:pt x="1792" y="1216"/>
                  <a:pt x="1832" y="1112"/>
                </a:cubicBezTo>
              </a:path>
            </a:pathLst>
          </a:custGeom>
          <a:solidFill>
            <a:srgbClr val="CCECFF"/>
          </a:solidFill>
          <a:ln w="9525">
            <a:solidFill>
              <a:schemeClr val="tx1"/>
            </a:solidFill>
            <a:round/>
            <a:headEnd/>
            <a:tailEnd/>
          </a:ln>
          <a:effectLst/>
        </p:spPr>
        <p:txBody>
          <a:bodyPr/>
          <a:lstStyle/>
          <a:p>
            <a:endParaRPr lang="en-US"/>
          </a:p>
        </p:txBody>
      </p:sp>
      <p:sp>
        <p:nvSpPr>
          <p:cNvPr id="589828" name="Freeform 4"/>
          <p:cNvSpPr>
            <a:spLocks/>
          </p:cNvSpPr>
          <p:nvPr/>
        </p:nvSpPr>
        <p:spPr bwMode="auto">
          <a:xfrm>
            <a:off x="4572000" y="3505200"/>
            <a:ext cx="2971800" cy="2743200"/>
          </a:xfrm>
          <a:custGeom>
            <a:avLst/>
            <a:gdLst/>
            <a:ahLst/>
            <a:cxnLst>
              <a:cxn ang="0">
                <a:pos x="360" y="0"/>
              </a:cxn>
              <a:cxn ang="0">
                <a:pos x="984" y="96"/>
              </a:cxn>
              <a:cxn ang="0">
                <a:pos x="1416" y="240"/>
              </a:cxn>
              <a:cxn ang="0">
                <a:pos x="1704" y="480"/>
              </a:cxn>
              <a:cxn ang="0">
                <a:pos x="1848" y="768"/>
              </a:cxn>
              <a:cxn ang="0">
                <a:pos x="1848" y="1008"/>
              </a:cxn>
              <a:cxn ang="0">
                <a:pos x="1752" y="1200"/>
              </a:cxn>
              <a:cxn ang="0">
                <a:pos x="1512" y="1344"/>
              </a:cxn>
              <a:cxn ang="0">
                <a:pos x="1224" y="1296"/>
              </a:cxn>
              <a:cxn ang="0">
                <a:pos x="1032" y="1200"/>
              </a:cxn>
              <a:cxn ang="0">
                <a:pos x="936" y="1392"/>
              </a:cxn>
              <a:cxn ang="0">
                <a:pos x="888" y="1488"/>
              </a:cxn>
              <a:cxn ang="0">
                <a:pos x="744" y="1632"/>
              </a:cxn>
              <a:cxn ang="0">
                <a:pos x="504" y="1728"/>
              </a:cxn>
              <a:cxn ang="0">
                <a:pos x="168" y="1632"/>
              </a:cxn>
              <a:cxn ang="0">
                <a:pos x="24" y="1248"/>
              </a:cxn>
              <a:cxn ang="0">
                <a:pos x="24" y="912"/>
              </a:cxn>
              <a:cxn ang="0">
                <a:pos x="72" y="528"/>
              </a:cxn>
              <a:cxn ang="0">
                <a:pos x="216" y="48"/>
              </a:cxn>
            </a:cxnLst>
            <a:rect l="0" t="0" r="r" b="b"/>
            <a:pathLst>
              <a:path w="1872" h="1728">
                <a:moveTo>
                  <a:pt x="360" y="0"/>
                </a:moveTo>
                <a:cubicBezTo>
                  <a:pt x="584" y="28"/>
                  <a:pt x="808" y="56"/>
                  <a:pt x="984" y="96"/>
                </a:cubicBezTo>
                <a:cubicBezTo>
                  <a:pt x="1160" y="136"/>
                  <a:pt x="1296" y="176"/>
                  <a:pt x="1416" y="240"/>
                </a:cubicBezTo>
                <a:cubicBezTo>
                  <a:pt x="1536" y="304"/>
                  <a:pt x="1632" y="392"/>
                  <a:pt x="1704" y="480"/>
                </a:cubicBezTo>
                <a:cubicBezTo>
                  <a:pt x="1776" y="568"/>
                  <a:pt x="1824" y="680"/>
                  <a:pt x="1848" y="768"/>
                </a:cubicBezTo>
                <a:cubicBezTo>
                  <a:pt x="1872" y="856"/>
                  <a:pt x="1864" y="936"/>
                  <a:pt x="1848" y="1008"/>
                </a:cubicBezTo>
                <a:cubicBezTo>
                  <a:pt x="1832" y="1080"/>
                  <a:pt x="1808" y="1144"/>
                  <a:pt x="1752" y="1200"/>
                </a:cubicBezTo>
                <a:cubicBezTo>
                  <a:pt x="1696" y="1256"/>
                  <a:pt x="1600" y="1328"/>
                  <a:pt x="1512" y="1344"/>
                </a:cubicBezTo>
                <a:cubicBezTo>
                  <a:pt x="1424" y="1360"/>
                  <a:pt x="1304" y="1320"/>
                  <a:pt x="1224" y="1296"/>
                </a:cubicBezTo>
                <a:cubicBezTo>
                  <a:pt x="1144" y="1272"/>
                  <a:pt x="1080" y="1184"/>
                  <a:pt x="1032" y="1200"/>
                </a:cubicBezTo>
                <a:cubicBezTo>
                  <a:pt x="984" y="1216"/>
                  <a:pt x="960" y="1344"/>
                  <a:pt x="936" y="1392"/>
                </a:cubicBezTo>
                <a:cubicBezTo>
                  <a:pt x="912" y="1440"/>
                  <a:pt x="920" y="1448"/>
                  <a:pt x="888" y="1488"/>
                </a:cubicBezTo>
                <a:cubicBezTo>
                  <a:pt x="856" y="1528"/>
                  <a:pt x="808" y="1592"/>
                  <a:pt x="744" y="1632"/>
                </a:cubicBezTo>
                <a:cubicBezTo>
                  <a:pt x="680" y="1672"/>
                  <a:pt x="600" y="1728"/>
                  <a:pt x="504" y="1728"/>
                </a:cubicBezTo>
                <a:cubicBezTo>
                  <a:pt x="408" y="1728"/>
                  <a:pt x="248" y="1712"/>
                  <a:pt x="168" y="1632"/>
                </a:cubicBezTo>
                <a:cubicBezTo>
                  <a:pt x="88" y="1552"/>
                  <a:pt x="48" y="1368"/>
                  <a:pt x="24" y="1248"/>
                </a:cubicBezTo>
                <a:cubicBezTo>
                  <a:pt x="0" y="1128"/>
                  <a:pt x="16" y="1032"/>
                  <a:pt x="24" y="912"/>
                </a:cubicBezTo>
                <a:cubicBezTo>
                  <a:pt x="32" y="792"/>
                  <a:pt x="40" y="672"/>
                  <a:pt x="72" y="528"/>
                </a:cubicBezTo>
                <a:cubicBezTo>
                  <a:pt x="104" y="384"/>
                  <a:pt x="160" y="216"/>
                  <a:pt x="216" y="48"/>
                </a:cubicBezTo>
              </a:path>
            </a:pathLst>
          </a:custGeom>
          <a:solidFill>
            <a:srgbClr val="FFFF66"/>
          </a:solidFill>
          <a:ln w="9525">
            <a:solidFill>
              <a:schemeClr val="tx1"/>
            </a:solidFill>
            <a:round/>
            <a:headEnd/>
            <a:tailEnd/>
          </a:ln>
          <a:effectLst/>
        </p:spPr>
        <p:txBody>
          <a:bodyPr/>
          <a:lstStyle/>
          <a:p>
            <a:endParaRPr lang="en-US"/>
          </a:p>
        </p:txBody>
      </p:sp>
      <p:sp>
        <p:nvSpPr>
          <p:cNvPr id="589829" name="Freeform 5"/>
          <p:cNvSpPr>
            <a:spLocks/>
          </p:cNvSpPr>
          <p:nvPr/>
        </p:nvSpPr>
        <p:spPr bwMode="auto">
          <a:xfrm>
            <a:off x="990600" y="5181600"/>
            <a:ext cx="2286000" cy="914400"/>
          </a:xfrm>
          <a:custGeom>
            <a:avLst/>
            <a:gdLst/>
            <a:ahLst/>
            <a:cxnLst>
              <a:cxn ang="0">
                <a:pos x="0" y="576"/>
              </a:cxn>
              <a:cxn ang="0">
                <a:pos x="480" y="528"/>
              </a:cxn>
              <a:cxn ang="0">
                <a:pos x="864" y="384"/>
              </a:cxn>
              <a:cxn ang="0">
                <a:pos x="1152" y="192"/>
              </a:cxn>
              <a:cxn ang="0">
                <a:pos x="1440" y="0"/>
              </a:cxn>
            </a:cxnLst>
            <a:rect l="0" t="0" r="r" b="b"/>
            <a:pathLst>
              <a:path w="1440" h="576">
                <a:moveTo>
                  <a:pt x="0" y="576"/>
                </a:moveTo>
                <a:cubicBezTo>
                  <a:pt x="168" y="568"/>
                  <a:pt x="336" y="560"/>
                  <a:pt x="480" y="528"/>
                </a:cubicBezTo>
                <a:cubicBezTo>
                  <a:pt x="624" y="496"/>
                  <a:pt x="752" y="440"/>
                  <a:pt x="864" y="384"/>
                </a:cubicBezTo>
                <a:cubicBezTo>
                  <a:pt x="976" y="328"/>
                  <a:pt x="1056" y="256"/>
                  <a:pt x="1152" y="192"/>
                </a:cubicBezTo>
                <a:cubicBezTo>
                  <a:pt x="1248" y="128"/>
                  <a:pt x="1384" y="32"/>
                  <a:pt x="1440" y="0"/>
                </a:cubicBezTo>
              </a:path>
            </a:pathLst>
          </a:custGeom>
          <a:noFill/>
          <a:ln w="9525">
            <a:solidFill>
              <a:schemeClr val="tx1"/>
            </a:solidFill>
            <a:round/>
            <a:headEnd/>
            <a:tailEnd/>
          </a:ln>
          <a:effectLst/>
        </p:spPr>
        <p:txBody>
          <a:bodyPr/>
          <a:lstStyle/>
          <a:p>
            <a:endParaRPr lang="en-US"/>
          </a:p>
        </p:txBody>
      </p:sp>
      <p:sp>
        <p:nvSpPr>
          <p:cNvPr id="589830" name="Freeform 6"/>
          <p:cNvSpPr>
            <a:spLocks/>
          </p:cNvSpPr>
          <p:nvPr/>
        </p:nvSpPr>
        <p:spPr bwMode="auto">
          <a:xfrm>
            <a:off x="990600" y="5181600"/>
            <a:ext cx="2362200" cy="990600"/>
          </a:xfrm>
          <a:custGeom>
            <a:avLst/>
            <a:gdLst/>
            <a:ahLst/>
            <a:cxnLst>
              <a:cxn ang="0">
                <a:pos x="0" y="624"/>
              </a:cxn>
              <a:cxn ang="0">
                <a:pos x="432" y="576"/>
              </a:cxn>
              <a:cxn ang="0">
                <a:pos x="672" y="528"/>
              </a:cxn>
              <a:cxn ang="0">
                <a:pos x="960" y="384"/>
              </a:cxn>
              <a:cxn ang="0">
                <a:pos x="1200" y="192"/>
              </a:cxn>
              <a:cxn ang="0">
                <a:pos x="1488" y="0"/>
              </a:cxn>
            </a:cxnLst>
            <a:rect l="0" t="0" r="r" b="b"/>
            <a:pathLst>
              <a:path w="1488" h="624">
                <a:moveTo>
                  <a:pt x="0" y="624"/>
                </a:moveTo>
                <a:cubicBezTo>
                  <a:pt x="160" y="608"/>
                  <a:pt x="320" y="592"/>
                  <a:pt x="432" y="576"/>
                </a:cubicBezTo>
                <a:cubicBezTo>
                  <a:pt x="544" y="560"/>
                  <a:pt x="584" y="560"/>
                  <a:pt x="672" y="528"/>
                </a:cubicBezTo>
                <a:cubicBezTo>
                  <a:pt x="760" y="496"/>
                  <a:pt x="872" y="440"/>
                  <a:pt x="960" y="384"/>
                </a:cubicBezTo>
                <a:cubicBezTo>
                  <a:pt x="1048" y="328"/>
                  <a:pt x="1112" y="256"/>
                  <a:pt x="1200" y="192"/>
                </a:cubicBezTo>
                <a:cubicBezTo>
                  <a:pt x="1288" y="128"/>
                  <a:pt x="1388" y="64"/>
                  <a:pt x="1488" y="0"/>
                </a:cubicBezTo>
              </a:path>
            </a:pathLst>
          </a:custGeom>
          <a:noFill/>
          <a:ln w="9525">
            <a:solidFill>
              <a:schemeClr val="tx1"/>
            </a:solidFill>
            <a:round/>
            <a:headEnd/>
            <a:tailEnd/>
          </a:ln>
          <a:effectLst/>
        </p:spPr>
        <p:txBody>
          <a:bodyPr/>
          <a:lstStyle/>
          <a:p>
            <a:endParaRPr lang="en-US"/>
          </a:p>
        </p:txBody>
      </p:sp>
      <p:sp>
        <p:nvSpPr>
          <p:cNvPr id="589831" name="Text Box 7"/>
          <p:cNvSpPr txBox="1">
            <a:spLocks noChangeArrowheads="1"/>
          </p:cNvSpPr>
          <p:nvPr/>
        </p:nvSpPr>
        <p:spPr bwMode="auto">
          <a:xfrm>
            <a:off x="7164388" y="557213"/>
            <a:ext cx="1712912" cy="519112"/>
          </a:xfrm>
          <a:prstGeom prst="rect">
            <a:avLst/>
          </a:prstGeom>
          <a:noFill/>
          <a:ln w="9525">
            <a:noFill/>
            <a:miter lim="800000"/>
            <a:headEnd/>
            <a:tailEnd/>
          </a:ln>
          <a:effectLst/>
        </p:spPr>
        <p:txBody>
          <a:bodyPr wrap="none">
            <a:spAutoFit/>
          </a:bodyPr>
          <a:lstStyle/>
          <a:p>
            <a:r>
              <a:rPr lang="en-US" altLang="zh-TW" sz="2800"/>
              <a:t>Cash cows</a:t>
            </a:r>
          </a:p>
        </p:txBody>
      </p:sp>
      <p:sp>
        <p:nvSpPr>
          <p:cNvPr id="589832" name="Text Box 8"/>
          <p:cNvSpPr txBox="1">
            <a:spLocks noChangeArrowheads="1"/>
          </p:cNvSpPr>
          <p:nvPr/>
        </p:nvSpPr>
        <p:spPr bwMode="auto">
          <a:xfrm>
            <a:off x="2555875" y="2987675"/>
            <a:ext cx="2087563" cy="946150"/>
          </a:xfrm>
          <a:prstGeom prst="rect">
            <a:avLst/>
          </a:prstGeom>
          <a:noFill/>
          <a:ln w="9525">
            <a:noFill/>
            <a:miter lim="800000"/>
            <a:headEnd/>
            <a:tailEnd/>
          </a:ln>
          <a:effectLst/>
        </p:spPr>
        <p:txBody>
          <a:bodyPr>
            <a:spAutoFit/>
          </a:bodyPr>
          <a:lstStyle/>
          <a:p>
            <a:pPr algn="ctr"/>
            <a:r>
              <a:rPr lang="en-US" altLang="zh-TW" sz="2800"/>
              <a:t>IPR&amp;D</a:t>
            </a:r>
          </a:p>
          <a:p>
            <a:pPr algn="ctr"/>
            <a:r>
              <a:rPr lang="en-US" altLang="zh-TW" sz="2800"/>
              <a:t>Real options</a:t>
            </a:r>
          </a:p>
        </p:txBody>
      </p:sp>
      <p:sp>
        <p:nvSpPr>
          <p:cNvPr id="589833" name="Text Box 9"/>
          <p:cNvSpPr txBox="1">
            <a:spLocks noChangeArrowheads="1"/>
          </p:cNvSpPr>
          <p:nvPr/>
        </p:nvSpPr>
        <p:spPr bwMode="auto">
          <a:xfrm>
            <a:off x="5364163" y="1543050"/>
            <a:ext cx="2520950" cy="1373188"/>
          </a:xfrm>
          <a:prstGeom prst="rect">
            <a:avLst/>
          </a:prstGeom>
          <a:noFill/>
          <a:ln w="9525">
            <a:noFill/>
            <a:miter lim="800000"/>
            <a:headEnd/>
            <a:tailEnd/>
          </a:ln>
          <a:effectLst/>
        </p:spPr>
        <p:txBody>
          <a:bodyPr wrap="none">
            <a:spAutoFit/>
          </a:bodyPr>
          <a:lstStyle/>
          <a:p>
            <a:pPr algn="ctr"/>
            <a:r>
              <a:rPr lang="en-US" altLang="zh-TW" sz="2800"/>
              <a:t>Tangible </a:t>
            </a:r>
          </a:p>
          <a:p>
            <a:pPr algn="ctr"/>
            <a:r>
              <a:rPr lang="en-US" altLang="zh-TW" sz="2800"/>
              <a:t>&amp; Intangible</a:t>
            </a:r>
          </a:p>
          <a:p>
            <a:pPr algn="ctr"/>
            <a:r>
              <a:rPr lang="en-US" altLang="zh-TW" sz="2800"/>
              <a:t>Operating assets</a:t>
            </a:r>
          </a:p>
        </p:txBody>
      </p:sp>
      <p:sp>
        <p:nvSpPr>
          <p:cNvPr id="589834" name="Text Box 10"/>
          <p:cNvSpPr txBox="1">
            <a:spLocks noChangeArrowheads="1"/>
          </p:cNvSpPr>
          <p:nvPr/>
        </p:nvSpPr>
        <p:spPr bwMode="auto">
          <a:xfrm>
            <a:off x="395288" y="498475"/>
            <a:ext cx="4832350" cy="641350"/>
          </a:xfrm>
          <a:prstGeom prst="rect">
            <a:avLst/>
          </a:prstGeom>
          <a:noFill/>
          <a:ln w="9525">
            <a:noFill/>
            <a:miter lim="800000"/>
            <a:headEnd/>
            <a:tailEnd/>
          </a:ln>
          <a:effectLst/>
        </p:spPr>
        <p:txBody>
          <a:bodyPr wrap="none">
            <a:spAutoFit/>
          </a:bodyPr>
          <a:lstStyle/>
          <a:p>
            <a:r>
              <a:rPr lang="en-US" altLang="zh-TW" sz="3600"/>
              <a:t>Business Unit Life-Cycle</a:t>
            </a:r>
          </a:p>
        </p:txBody>
      </p:sp>
      <p:sp>
        <p:nvSpPr>
          <p:cNvPr id="589835" name="Text Box 11"/>
          <p:cNvSpPr txBox="1">
            <a:spLocks noChangeArrowheads="1"/>
          </p:cNvSpPr>
          <p:nvPr/>
        </p:nvSpPr>
        <p:spPr bwMode="auto">
          <a:xfrm>
            <a:off x="250825" y="3090863"/>
            <a:ext cx="2047875" cy="519112"/>
          </a:xfrm>
          <a:prstGeom prst="rect">
            <a:avLst/>
          </a:prstGeom>
          <a:noFill/>
          <a:ln w="9525">
            <a:noFill/>
            <a:miter lim="800000"/>
            <a:headEnd/>
            <a:tailEnd/>
          </a:ln>
          <a:effectLst/>
        </p:spPr>
        <p:txBody>
          <a:bodyPr wrap="none">
            <a:spAutoFit/>
          </a:bodyPr>
          <a:lstStyle/>
          <a:p>
            <a:r>
              <a:rPr lang="en-US" altLang="zh-TW" sz="2800"/>
              <a:t>Cash furnace</a:t>
            </a:r>
          </a:p>
        </p:txBody>
      </p:sp>
      <p:sp>
        <p:nvSpPr>
          <p:cNvPr id="589836" name="Text Box 12"/>
          <p:cNvSpPr txBox="1">
            <a:spLocks noChangeArrowheads="1"/>
          </p:cNvSpPr>
          <p:nvPr/>
        </p:nvSpPr>
        <p:spPr bwMode="auto">
          <a:xfrm>
            <a:off x="6300788" y="5729288"/>
            <a:ext cx="2520950" cy="519112"/>
          </a:xfrm>
          <a:prstGeom prst="rect">
            <a:avLst/>
          </a:prstGeom>
          <a:noFill/>
          <a:ln w="9525">
            <a:noFill/>
            <a:miter lim="800000"/>
            <a:headEnd/>
            <a:tailEnd/>
          </a:ln>
          <a:effectLst/>
        </p:spPr>
        <p:txBody>
          <a:bodyPr wrap="none">
            <a:spAutoFit/>
          </a:bodyPr>
          <a:lstStyle/>
          <a:p>
            <a:r>
              <a:rPr lang="en-US" altLang="zh-TW" sz="2800"/>
              <a:t>Cash liquidation</a:t>
            </a:r>
          </a:p>
        </p:txBody>
      </p:sp>
      <p:sp>
        <p:nvSpPr>
          <p:cNvPr id="589837" name="Text Box 13"/>
          <p:cNvSpPr txBox="1">
            <a:spLocks noChangeArrowheads="1"/>
          </p:cNvSpPr>
          <p:nvPr/>
        </p:nvSpPr>
        <p:spPr bwMode="auto">
          <a:xfrm>
            <a:off x="4754563" y="4138613"/>
            <a:ext cx="2481262" cy="946150"/>
          </a:xfrm>
          <a:prstGeom prst="rect">
            <a:avLst/>
          </a:prstGeom>
          <a:noFill/>
          <a:ln w="9525">
            <a:noFill/>
            <a:miter lim="800000"/>
            <a:headEnd/>
            <a:tailEnd/>
          </a:ln>
          <a:effectLst/>
        </p:spPr>
        <p:txBody>
          <a:bodyPr wrap="none">
            <a:spAutoFit/>
          </a:bodyPr>
          <a:lstStyle/>
          <a:p>
            <a:pPr algn="ctr"/>
            <a:r>
              <a:rPr lang="en-US" altLang="zh-TW" sz="2800"/>
              <a:t>M&amp;A</a:t>
            </a:r>
          </a:p>
          <a:p>
            <a:pPr algn="ctr"/>
            <a:r>
              <a:rPr lang="en-US" altLang="zh-TW" sz="2800"/>
              <a:t>Exit mechanism</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body" idx="1"/>
          </p:nvPr>
        </p:nvSpPr>
        <p:spPr>
          <a:xfrm>
            <a:off x="687388" y="404813"/>
            <a:ext cx="7772400" cy="4114800"/>
          </a:xfrm>
        </p:spPr>
        <p:txBody>
          <a:bodyPr/>
          <a:lstStyle/>
          <a:p>
            <a:pPr>
              <a:lnSpc>
                <a:spcPct val="80000"/>
              </a:lnSpc>
              <a:buFont typeface="Wingdings" pitchFamily="2" charset="2"/>
              <a:buChar char="p"/>
            </a:pPr>
            <a:r>
              <a:rPr lang="en-US" altLang="zh-TW" sz="3600"/>
              <a:t>Business unit life-cycle</a:t>
            </a:r>
          </a:p>
          <a:p>
            <a:pPr marL="877888" lvl="1" indent="-420688">
              <a:lnSpc>
                <a:spcPct val="80000"/>
              </a:lnSpc>
              <a:buFont typeface="Wingdings" pitchFamily="2" charset="2"/>
              <a:buAutoNum type="arabicPeriod"/>
            </a:pPr>
            <a:r>
              <a:rPr lang="en-US" altLang="zh-TW" sz="3200"/>
              <a:t>Cash furnace (</a:t>
            </a:r>
            <a:r>
              <a:rPr lang="zh-TW" altLang="en-US" sz="3200"/>
              <a:t>金爐</a:t>
            </a:r>
            <a:r>
              <a:rPr lang="en-US" altLang="zh-TW" sz="3200"/>
              <a:t>)</a:t>
            </a:r>
          </a:p>
          <a:p>
            <a:pPr marL="1220788" lvl="2">
              <a:lnSpc>
                <a:spcPct val="80000"/>
              </a:lnSpc>
              <a:buFont typeface="Wingdings" pitchFamily="2" charset="2"/>
              <a:buChar char="ü"/>
            </a:pPr>
            <a:r>
              <a:rPr lang="en-US" altLang="zh-TW" sz="2800"/>
              <a:t>Long-term R&amp;D initiatives (IPR&amp;D)</a:t>
            </a:r>
          </a:p>
          <a:p>
            <a:pPr marL="1628775" lvl="3">
              <a:lnSpc>
                <a:spcPct val="80000"/>
              </a:lnSpc>
              <a:buFontTx/>
              <a:buChar char="•"/>
            </a:pPr>
            <a:r>
              <a:rPr lang="en-US" altLang="zh-TW" sz="2400"/>
              <a:t>Roadmap, milestones</a:t>
            </a:r>
          </a:p>
          <a:p>
            <a:pPr marL="1220788" lvl="2">
              <a:lnSpc>
                <a:spcPct val="80000"/>
              </a:lnSpc>
              <a:buFont typeface="Wingdings" pitchFamily="2" charset="2"/>
              <a:buChar char="ü"/>
            </a:pPr>
            <a:r>
              <a:rPr lang="en-US" altLang="zh-TW" sz="2800"/>
              <a:t>Valuation</a:t>
            </a:r>
          </a:p>
          <a:p>
            <a:pPr marL="1628775" lvl="3">
              <a:lnSpc>
                <a:spcPct val="80000"/>
              </a:lnSpc>
              <a:buFontTx/>
              <a:buChar char="•"/>
            </a:pPr>
            <a:r>
              <a:rPr lang="en-US" altLang="zh-TW" sz="2400"/>
              <a:t>Accounted as expenses though may have positive value implications.</a:t>
            </a:r>
          </a:p>
          <a:p>
            <a:pPr marL="1628775" lvl="3">
              <a:lnSpc>
                <a:spcPct val="80000"/>
              </a:lnSpc>
              <a:buFontTx/>
              <a:buChar char="•"/>
            </a:pPr>
            <a:r>
              <a:rPr lang="en-US" altLang="zh-TW" sz="2400"/>
              <a:t>Off-balance-sheet real options </a:t>
            </a:r>
          </a:p>
          <a:p>
            <a:pPr marL="1628775" lvl="3">
              <a:lnSpc>
                <a:spcPct val="80000"/>
              </a:lnSpc>
              <a:buFontTx/>
              <a:buChar char="•"/>
            </a:pPr>
            <a:r>
              <a:rPr lang="en-US" altLang="zh-TW" sz="2400"/>
              <a:t>Future investment opportunities</a:t>
            </a:r>
          </a:p>
          <a:p>
            <a:pPr marL="877888" lvl="1" indent="-420688">
              <a:lnSpc>
                <a:spcPct val="80000"/>
              </a:lnSpc>
              <a:buFont typeface="Wingdings" pitchFamily="2" charset="2"/>
              <a:buAutoNum type="arabicPeriod" startAt="2"/>
            </a:pPr>
            <a:r>
              <a:rPr lang="en-US" altLang="zh-TW" sz="3200"/>
              <a:t>Cash cows (</a:t>
            </a:r>
            <a:r>
              <a:rPr lang="zh-TW" altLang="en-US" sz="3200"/>
              <a:t>金牛</a:t>
            </a:r>
            <a:r>
              <a:rPr lang="en-US" altLang="zh-TW" sz="3200"/>
              <a:t>)*</a:t>
            </a:r>
          </a:p>
          <a:p>
            <a:pPr marL="1220788" lvl="2">
              <a:lnSpc>
                <a:spcPct val="80000"/>
              </a:lnSpc>
              <a:buFont typeface="Wingdings" pitchFamily="2" charset="2"/>
              <a:buChar char="ü"/>
            </a:pPr>
            <a:r>
              <a:rPr lang="en-US" altLang="zh-TW" sz="2800"/>
              <a:t>Tangible and intangible operating assets</a:t>
            </a:r>
          </a:p>
          <a:p>
            <a:pPr marL="1220788" lvl="2">
              <a:lnSpc>
                <a:spcPct val="80000"/>
              </a:lnSpc>
              <a:buFont typeface="Wingdings" pitchFamily="2" charset="2"/>
              <a:buChar char="ü"/>
            </a:pPr>
            <a:r>
              <a:rPr lang="en-US" altLang="zh-TW" sz="2800"/>
              <a:t>Valuation</a:t>
            </a:r>
          </a:p>
          <a:p>
            <a:pPr marL="1628775" lvl="3">
              <a:lnSpc>
                <a:spcPct val="80000"/>
              </a:lnSpc>
              <a:buFontTx/>
              <a:buChar char="•"/>
            </a:pPr>
            <a:r>
              <a:rPr lang="en-US" altLang="zh-TW" sz="2400"/>
              <a:t>Fair value of identifiable intangible assets</a:t>
            </a:r>
          </a:p>
          <a:p>
            <a:pPr marL="1628775" lvl="3">
              <a:lnSpc>
                <a:spcPct val="80000"/>
              </a:lnSpc>
              <a:buFontTx/>
              <a:buChar char="•"/>
            </a:pPr>
            <a:r>
              <a:rPr lang="en-US" altLang="zh-TW" sz="2400"/>
              <a:t>Goodwill</a:t>
            </a:r>
          </a:p>
          <a:p>
            <a:pPr marL="1628775" lvl="3">
              <a:lnSpc>
                <a:spcPct val="80000"/>
              </a:lnSpc>
              <a:buFontTx/>
              <a:buChar char="•"/>
            </a:pPr>
            <a:r>
              <a:rPr lang="en-US" altLang="zh-TW" sz="2400"/>
              <a:t>DCF, economic profit (abnormal earnings)</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body" idx="4294967295"/>
          </p:nvPr>
        </p:nvSpPr>
        <p:spPr>
          <a:xfrm>
            <a:off x="684213" y="466725"/>
            <a:ext cx="7772400" cy="4114800"/>
          </a:xfrm>
        </p:spPr>
        <p:txBody>
          <a:bodyPr/>
          <a:lstStyle/>
          <a:p>
            <a:pPr marL="915988" lvl="1" indent="-458788">
              <a:lnSpc>
                <a:spcPct val="80000"/>
              </a:lnSpc>
              <a:buFont typeface="Wingdings" pitchFamily="2" charset="2"/>
              <a:buAutoNum type="arabicPeriod" startAt="3"/>
            </a:pPr>
            <a:r>
              <a:rPr lang="en-US" altLang="zh-TW" sz="3200"/>
              <a:t>Cash liquidation (</a:t>
            </a:r>
            <a:r>
              <a:rPr lang="zh-TW" altLang="en-US" sz="3200"/>
              <a:t>金拍</a:t>
            </a:r>
            <a:r>
              <a:rPr lang="en-US" altLang="zh-TW" sz="3200"/>
              <a:t>)</a:t>
            </a:r>
          </a:p>
          <a:p>
            <a:pPr marL="1296988" lvl="2" indent="-304800">
              <a:lnSpc>
                <a:spcPct val="80000"/>
              </a:lnSpc>
              <a:buFont typeface="Wingdings" pitchFamily="2" charset="2"/>
              <a:buChar char="ü"/>
            </a:pPr>
            <a:r>
              <a:rPr lang="en-US" altLang="zh-TW" sz="2800"/>
              <a:t>Gravity</a:t>
            </a:r>
          </a:p>
          <a:p>
            <a:pPr marL="1743075" lvl="3" indent="-266700">
              <a:lnSpc>
                <a:spcPct val="80000"/>
              </a:lnSpc>
              <a:buFontTx/>
              <a:buChar char="•"/>
            </a:pPr>
            <a:r>
              <a:rPr lang="en-US" altLang="zh-TW" sz="2400"/>
              <a:t>Competition: gradually phase out due to diminishing returns</a:t>
            </a:r>
          </a:p>
          <a:p>
            <a:pPr marL="1743075" lvl="3" indent="-266700">
              <a:lnSpc>
                <a:spcPct val="80000"/>
              </a:lnSpc>
              <a:buFontTx/>
              <a:buChar char="•"/>
            </a:pPr>
            <a:r>
              <a:rPr lang="en-US" altLang="zh-TW" sz="2400"/>
              <a:t>Innovations: obsolescence </a:t>
            </a:r>
          </a:p>
          <a:p>
            <a:pPr marL="1296988" lvl="2" indent="-304800">
              <a:lnSpc>
                <a:spcPct val="80000"/>
              </a:lnSpc>
              <a:buFont typeface="Wingdings" pitchFamily="2" charset="2"/>
              <a:buChar char="ü"/>
            </a:pPr>
            <a:r>
              <a:rPr lang="en-US" altLang="zh-TW" sz="2800"/>
              <a:t>Valuation</a:t>
            </a:r>
          </a:p>
          <a:p>
            <a:pPr marL="1743075" lvl="3" indent="-266700">
              <a:lnSpc>
                <a:spcPct val="80000"/>
              </a:lnSpc>
              <a:buFontTx/>
              <a:buChar char="•"/>
            </a:pPr>
            <a:r>
              <a:rPr lang="en-US" altLang="zh-TW" sz="2400"/>
              <a:t>Exit mechanism (M&amp;A)*</a:t>
            </a:r>
          </a:p>
          <a:p>
            <a:pPr marL="1743075" lvl="3" indent="-266700">
              <a:lnSpc>
                <a:spcPct val="80000"/>
              </a:lnSpc>
              <a:buFontTx/>
              <a:buChar char="•"/>
            </a:pPr>
            <a:r>
              <a:rPr lang="en-US" altLang="zh-TW" sz="2400"/>
              <a:t>Mean reverting (discontinuous reengineering)</a:t>
            </a:r>
          </a:p>
          <a:p>
            <a:pPr marL="1743075" lvl="3" indent="-266700">
              <a:lnSpc>
                <a:spcPct val="80000"/>
              </a:lnSpc>
              <a:buFontTx/>
              <a:buChar char="•"/>
            </a:pPr>
            <a:r>
              <a:rPr lang="en-US" altLang="zh-TW" sz="2400"/>
              <a:t>Liquidation value</a:t>
            </a:r>
          </a:p>
          <a:p>
            <a:pPr marL="915988" lvl="1" indent="-458788">
              <a:lnSpc>
                <a:spcPct val="80000"/>
              </a:lnSpc>
              <a:buFont typeface="Wingdings" pitchFamily="2" charset="2"/>
              <a:buChar char="Ø"/>
            </a:pPr>
            <a:r>
              <a:rPr lang="en-US" altLang="zh-TW" sz="3200"/>
              <a:t>Group strategy</a:t>
            </a:r>
          </a:p>
          <a:p>
            <a:pPr marL="1296988" lvl="2" indent="-304800">
              <a:lnSpc>
                <a:spcPct val="80000"/>
              </a:lnSpc>
              <a:buFont typeface="Wingdings" pitchFamily="2" charset="2"/>
              <a:buChar char="ü"/>
            </a:pPr>
            <a:r>
              <a:rPr lang="en-US" altLang="zh-TW" sz="2800"/>
              <a:t>Apportionment of scare resources among these three stages of life cycle, e.g., 2:7:1.</a:t>
            </a:r>
          </a:p>
          <a:p>
            <a:pPr marL="1296988" lvl="2" indent="-304800">
              <a:lnSpc>
                <a:spcPct val="80000"/>
              </a:lnSpc>
              <a:buFont typeface="Wingdings" pitchFamily="2" charset="2"/>
              <a:buChar char="ü"/>
            </a:pPr>
            <a:r>
              <a:rPr lang="en-US" altLang="zh-TW" sz="2800"/>
              <a:t>Reflected in the apportionment of scarce equity among the five categories of net assets.</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762000" y="341313"/>
            <a:ext cx="7772400" cy="1143000"/>
          </a:xfrm>
        </p:spPr>
        <p:txBody>
          <a:bodyPr/>
          <a:lstStyle/>
          <a:p>
            <a:r>
              <a:rPr lang="en-US" altLang="zh-TW"/>
              <a:t>Financial Analysis</a:t>
            </a:r>
          </a:p>
        </p:txBody>
      </p:sp>
      <p:sp>
        <p:nvSpPr>
          <p:cNvPr id="595971" name="Rectangle 3"/>
          <p:cNvSpPr>
            <a:spLocks noGrp="1" noChangeArrowheads="1"/>
          </p:cNvSpPr>
          <p:nvPr>
            <p:ph type="body" idx="1"/>
          </p:nvPr>
        </p:nvSpPr>
        <p:spPr>
          <a:xfrm>
            <a:off x="762000" y="1268413"/>
            <a:ext cx="7772400" cy="4114800"/>
          </a:xfrm>
        </p:spPr>
        <p:txBody>
          <a:bodyPr/>
          <a:lstStyle/>
          <a:p>
            <a:pPr>
              <a:lnSpc>
                <a:spcPct val="80000"/>
              </a:lnSpc>
              <a:buFont typeface="Wingdings" pitchFamily="2" charset="2"/>
              <a:buChar char="p"/>
            </a:pPr>
            <a:r>
              <a:rPr lang="en-US" altLang="zh-TW" sz="3600"/>
              <a:t>Goal</a:t>
            </a:r>
          </a:p>
          <a:p>
            <a:pPr lvl="1">
              <a:lnSpc>
                <a:spcPct val="80000"/>
              </a:lnSpc>
              <a:buFont typeface="Wingdings" pitchFamily="2" charset="2"/>
              <a:buChar char="Ø"/>
            </a:pPr>
            <a:r>
              <a:rPr lang="en-US" altLang="zh-TW" sz="3200"/>
              <a:t>Assess the performance of a firm in the context of its stated goals and strategy.</a:t>
            </a:r>
          </a:p>
          <a:p>
            <a:pPr lvl="1">
              <a:lnSpc>
                <a:spcPct val="80000"/>
              </a:lnSpc>
              <a:buFont typeface="Wingdings" pitchFamily="2" charset="2"/>
              <a:buChar char="Ø"/>
            </a:pPr>
            <a:r>
              <a:rPr lang="en-US" altLang="zh-TW" sz="3200"/>
              <a:t>Tools</a:t>
            </a:r>
          </a:p>
          <a:p>
            <a:pPr lvl="2">
              <a:lnSpc>
                <a:spcPct val="80000"/>
              </a:lnSpc>
              <a:buFont typeface="Wingdings" pitchFamily="2" charset="2"/>
              <a:buChar char="ü"/>
            </a:pPr>
            <a:r>
              <a:rPr lang="en-US" altLang="zh-TW" sz="2800"/>
              <a:t>Ratio analysis </a:t>
            </a:r>
          </a:p>
          <a:p>
            <a:pPr lvl="3">
              <a:lnSpc>
                <a:spcPct val="80000"/>
              </a:lnSpc>
              <a:buFontTx/>
              <a:buChar char="•"/>
            </a:pPr>
            <a:r>
              <a:rPr lang="en-US" altLang="zh-TW" sz="2400"/>
              <a:t>How various line items relate to one another.</a:t>
            </a:r>
          </a:p>
          <a:p>
            <a:pPr lvl="3">
              <a:lnSpc>
                <a:spcPct val="80000"/>
              </a:lnSpc>
              <a:buFontTx/>
              <a:buChar char="•"/>
            </a:pPr>
            <a:r>
              <a:rPr lang="en-US" altLang="zh-TW" sz="2400"/>
              <a:t>Evaluate the effectiveness of the firm’s competitive strategies</a:t>
            </a:r>
          </a:p>
          <a:p>
            <a:pPr lvl="3">
              <a:lnSpc>
                <a:spcPct val="80000"/>
              </a:lnSpc>
              <a:buFontTx/>
              <a:buChar char="•"/>
            </a:pPr>
            <a:r>
              <a:rPr lang="en-US" altLang="zh-TW" sz="2400"/>
              <a:t>Frame questions for further probing.</a:t>
            </a:r>
          </a:p>
          <a:p>
            <a:pPr lvl="3">
              <a:lnSpc>
                <a:spcPct val="80000"/>
              </a:lnSpc>
              <a:buFontTx/>
              <a:buChar char="•"/>
            </a:pPr>
            <a:r>
              <a:rPr lang="en-US" altLang="zh-TW" sz="2400"/>
              <a:t>The foundation for making forecasts.</a:t>
            </a:r>
          </a:p>
          <a:p>
            <a:pPr lvl="2">
              <a:lnSpc>
                <a:spcPct val="80000"/>
              </a:lnSpc>
              <a:buFont typeface="Wingdings" pitchFamily="2" charset="2"/>
              <a:buChar char="ü"/>
            </a:pPr>
            <a:r>
              <a:rPr lang="en-US" altLang="zh-TW" sz="2800"/>
              <a:t>Cash flow analysis</a:t>
            </a:r>
          </a:p>
          <a:p>
            <a:pPr lvl="3">
              <a:lnSpc>
                <a:spcPct val="80000"/>
              </a:lnSpc>
              <a:buFontTx/>
              <a:buChar char="•"/>
            </a:pPr>
            <a:r>
              <a:rPr lang="en-US" altLang="zh-TW" sz="2400"/>
              <a:t>Liquidity</a:t>
            </a:r>
          </a:p>
          <a:p>
            <a:pPr lvl="3">
              <a:lnSpc>
                <a:spcPct val="80000"/>
              </a:lnSpc>
              <a:buFontTx/>
              <a:buChar char="•"/>
            </a:pPr>
            <a:r>
              <a:rPr lang="en-US" altLang="zh-TW" sz="2400"/>
              <a:t>Cash management.*</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body" idx="4294967295"/>
          </p:nvPr>
        </p:nvSpPr>
        <p:spPr>
          <a:xfrm>
            <a:off x="611188" y="682625"/>
            <a:ext cx="7920037" cy="4114800"/>
          </a:xfrm>
        </p:spPr>
        <p:txBody>
          <a:bodyPr/>
          <a:lstStyle/>
          <a:p>
            <a:pPr marL="990600" lvl="1" indent="-533400">
              <a:lnSpc>
                <a:spcPct val="80000"/>
              </a:lnSpc>
              <a:buFont typeface="Wingdings" pitchFamily="2" charset="2"/>
              <a:buChar char="Ø"/>
            </a:pPr>
            <a:r>
              <a:rPr lang="en-US" altLang="zh-TW" sz="3200"/>
              <a:t>Comparisons</a:t>
            </a:r>
          </a:p>
          <a:p>
            <a:pPr marL="1371600" lvl="2" indent="-457200">
              <a:lnSpc>
                <a:spcPct val="80000"/>
              </a:lnSpc>
              <a:buFont typeface="Wingdings" pitchFamily="2" charset="2"/>
              <a:buAutoNum type="arabicPeriod"/>
            </a:pPr>
            <a:r>
              <a:rPr lang="en-US" altLang="zh-TW" sz="2800"/>
              <a:t>Time-series</a:t>
            </a:r>
          </a:p>
          <a:p>
            <a:pPr marL="1752600" lvl="3" indent="-381000">
              <a:lnSpc>
                <a:spcPct val="80000"/>
              </a:lnSpc>
              <a:buFontTx/>
              <a:buChar char="•"/>
            </a:pPr>
            <a:r>
              <a:rPr lang="en-US" altLang="zh-TW" sz="2400"/>
              <a:t>Holding firm-specific factors constant and examining the effectiveness of a firm’s strategy overtime.</a:t>
            </a:r>
          </a:p>
          <a:p>
            <a:pPr marL="1371600" lvl="2" indent="-457200">
              <a:lnSpc>
                <a:spcPct val="80000"/>
              </a:lnSpc>
              <a:buFont typeface="Wingdings" pitchFamily="2" charset="2"/>
              <a:buAutoNum type="arabicPeriod" startAt="2"/>
            </a:pPr>
            <a:r>
              <a:rPr lang="en-US" altLang="zh-TW" sz="2800"/>
              <a:t>Cross-sectional (same industry)</a:t>
            </a:r>
          </a:p>
          <a:p>
            <a:pPr marL="1752600" lvl="3" indent="-381000">
              <a:lnSpc>
                <a:spcPct val="80000"/>
              </a:lnSpc>
              <a:buFontTx/>
              <a:buChar char="•"/>
            </a:pPr>
            <a:r>
              <a:rPr lang="en-US" altLang="zh-TW" sz="2400"/>
              <a:t>Holding industry-level factors constant.</a:t>
            </a:r>
          </a:p>
          <a:p>
            <a:pPr marL="1752600" lvl="3" indent="-381000">
              <a:lnSpc>
                <a:spcPct val="80000"/>
              </a:lnSpc>
              <a:buFontTx/>
              <a:buChar char="•"/>
            </a:pPr>
            <a:r>
              <a:rPr lang="en-US" altLang="zh-TW" sz="2400"/>
              <a:t>See the impact of different strategies on financial ratios and relative performance.</a:t>
            </a:r>
          </a:p>
          <a:p>
            <a:pPr marL="1371600" lvl="2" indent="-457200">
              <a:lnSpc>
                <a:spcPct val="80000"/>
              </a:lnSpc>
              <a:buFont typeface="Wingdings" pitchFamily="2" charset="2"/>
              <a:buAutoNum type="arabicPeriod" startAt="3"/>
            </a:pPr>
            <a:r>
              <a:rPr lang="en-US" altLang="zh-TW" sz="2800"/>
              <a:t>Benchmarking</a:t>
            </a:r>
          </a:p>
          <a:p>
            <a:pPr marL="1752600" lvl="3" indent="-381000">
              <a:lnSpc>
                <a:spcPct val="80000"/>
              </a:lnSpc>
              <a:buFontTx/>
              <a:buChar char="•"/>
            </a:pPr>
            <a:r>
              <a:rPr lang="en-US" altLang="zh-TW" sz="2400"/>
              <a:t>Rates of return relative to the cost of capital, a competitor’s ROE or a goal. </a:t>
            </a:r>
          </a:p>
          <a:p>
            <a:pPr marL="1371600" lvl="2" indent="-457200">
              <a:lnSpc>
                <a:spcPct val="80000"/>
              </a:lnSpc>
              <a:buFont typeface="Wingdings" pitchFamily="2" charset="2"/>
              <a:buChar char="ü"/>
            </a:pPr>
            <a:r>
              <a:rPr lang="en-US" altLang="zh-TW" sz="2800"/>
              <a:t>Standardized format (model)</a:t>
            </a:r>
          </a:p>
          <a:p>
            <a:pPr marL="1752600" lvl="3" indent="-381000">
              <a:lnSpc>
                <a:spcPct val="80000"/>
              </a:lnSpc>
              <a:buFontTx/>
              <a:buChar char="•"/>
            </a:pPr>
            <a:r>
              <a:rPr lang="en-US" altLang="zh-TW" sz="2400"/>
              <a:t>Facilitate direct comparison across firms and overtime.</a:t>
            </a:r>
          </a:p>
          <a:p>
            <a:pPr marL="1752600" lvl="3" indent="-381000">
              <a:lnSpc>
                <a:spcPct val="80000"/>
              </a:lnSpc>
              <a:buFontTx/>
              <a:buChar char="•"/>
            </a:pPr>
            <a:endParaRPr lang="en-US" altLang="zh-TW" sz="240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body" idx="4294967295"/>
          </p:nvPr>
        </p:nvSpPr>
        <p:spPr>
          <a:xfrm>
            <a:off x="684213" y="404813"/>
            <a:ext cx="7772400" cy="4114800"/>
          </a:xfrm>
        </p:spPr>
        <p:txBody>
          <a:bodyPr/>
          <a:lstStyle/>
          <a:p>
            <a:pPr>
              <a:lnSpc>
                <a:spcPct val="90000"/>
              </a:lnSpc>
              <a:buFont typeface="Wingdings" pitchFamily="2" charset="2"/>
              <a:buChar char="p"/>
            </a:pPr>
            <a:r>
              <a:rPr lang="en-US" altLang="zh-TW" sz="3600"/>
              <a:t>Assessing overall profitability</a:t>
            </a:r>
          </a:p>
          <a:p>
            <a:pPr lvl="1">
              <a:lnSpc>
                <a:spcPct val="90000"/>
              </a:lnSpc>
              <a:buFont typeface="Wingdings" pitchFamily="2" charset="2"/>
              <a:buChar char="Ø"/>
            </a:pPr>
            <a:r>
              <a:rPr lang="en-US" altLang="zh-TW" sz="3200"/>
              <a:t>Traditional decomposition*</a:t>
            </a:r>
          </a:p>
          <a:p>
            <a:pPr lvl="2">
              <a:lnSpc>
                <a:spcPct val="90000"/>
              </a:lnSpc>
              <a:buFont typeface="Wingdings" pitchFamily="2" charset="2"/>
              <a:buChar char="ü"/>
            </a:pPr>
            <a:endParaRPr lang="en-US" altLang="zh-TW"/>
          </a:p>
          <a:p>
            <a:pPr lvl="2">
              <a:lnSpc>
                <a:spcPct val="90000"/>
              </a:lnSpc>
              <a:buFont typeface="Wingdings" pitchFamily="2" charset="2"/>
              <a:buChar char="ü"/>
            </a:pPr>
            <a:endParaRPr lang="en-US" altLang="zh-TW"/>
          </a:p>
          <a:p>
            <a:pPr lvl="2">
              <a:lnSpc>
                <a:spcPct val="90000"/>
              </a:lnSpc>
              <a:buFont typeface="Wingdings" pitchFamily="2" charset="2"/>
              <a:buChar char="ü"/>
            </a:pPr>
            <a:endParaRPr lang="en-US" altLang="zh-TW"/>
          </a:p>
          <a:p>
            <a:pPr lvl="2">
              <a:lnSpc>
                <a:spcPct val="90000"/>
              </a:lnSpc>
              <a:buFont typeface="Wingdings" pitchFamily="2" charset="2"/>
              <a:buChar char="ü"/>
            </a:pPr>
            <a:r>
              <a:rPr lang="en-US" altLang="zh-TW" sz="2800"/>
              <a:t>ROA = ROS x asset turnover (negatively related? winner takes all)</a:t>
            </a:r>
            <a:endParaRPr lang="zh-TW" altLang="en-US" sz="2800"/>
          </a:p>
          <a:p>
            <a:pPr lvl="3">
              <a:lnSpc>
                <a:spcPct val="90000"/>
              </a:lnSpc>
              <a:buFontTx/>
              <a:buChar char="•"/>
            </a:pPr>
            <a:r>
              <a:rPr lang="en-US" altLang="zh-TW" sz="2400"/>
              <a:t>On average over long periods, large publicly traded firms in the U.S. generated ROEs in the range of 11-13%.**</a:t>
            </a:r>
          </a:p>
          <a:p>
            <a:pPr lvl="3">
              <a:lnSpc>
                <a:spcPct val="90000"/>
              </a:lnSpc>
              <a:buFontTx/>
              <a:buChar char="•"/>
            </a:pPr>
            <a:r>
              <a:rPr lang="en-US" altLang="zh-TW" sz="2400"/>
              <a:t>For ratio computation, use beginning balance. In practice, most analysts </a:t>
            </a:r>
            <a:r>
              <a:rPr lang="en-US" altLang="zh-TW" sz="2400">
                <a:solidFill>
                  <a:schemeClr val="accent2"/>
                </a:solidFill>
              </a:rPr>
              <a:t>use ending balance for simplicity</a:t>
            </a:r>
            <a:r>
              <a:rPr lang="en-US" altLang="zh-TW" sz="2400"/>
              <a:t>.</a:t>
            </a:r>
          </a:p>
          <a:p>
            <a:pPr lvl="3">
              <a:lnSpc>
                <a:spcPct val="90000"/>
              </a:lnSpc>
              <a:buFontTx/>
              <a:buChar char="•"/>
            </a:pPr>
            <a:r>
              <a:rPr lang="en-US" altLang="zh-TW" sz="2400">
                <a:solidFill>
                  <a:schemeClr val="accent2"/>
                </a:solidFill>
              </a:rPr>
              <a:t>Mean-reverting to the cost of equity capital</a:t>
            </a:r>
            <a:r>
              <a:rPr lang="en-US" altLang="zh-TW" sz="2400"/>
              <a:t> in a long-run competitive equilibrium.</a:t>
            </a:r>
          </a:p>
        </p:txBody>
      </p:sp>
      <p:graphicFrame>
        <p:nvGraphicFramePr>
          <p:cNvPr id="600067" name="Object 3"/>
          <p:cNvGraphicFramePr>
            <a:graphicFrameLocks noChangeAspect="1"/>
          </p:cNvGraphicFramePr>
          <p:nvPr/>
        </p:nvGraphicFramePr>
        <p:xfrm>
          <a:off x="1258888" y="1557338"/>
          <a:ext cx="7129462" cy="1081087"/>
        </p:xfrm>
        <a:graphic>
          <a:graphicData uri="http://schemas.openxmlformats.org/presentationml/2006/ole">
            <p:oleObj spid="_x0000_s600067" name="Equation" r:id="rId4" imgW="2743200" imgH="431640" progId="Equation.DSMT4">
              <p:embed/>
            </p:oleObj>
          </a:graphicData>
        </a:graphic>
      </p:graphicFrame>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body" idx="4294967295"/>
          </p:nvPr>
        </p:nvSpPr>
        <p:spPr>
          <a:xfrm>
            <a:off x="684213" y="620713"/>
            <a:ext cx="7772400" cy="4114800"/>
          </a:xfrm>
        </p:spPr>
        <p:txBody>
          <a:bodyPr/>
          <a:lstStyle/>
          <a:p>
            <a:pPr lvl="3">
              <a:buFontTx/>
              <a:buChar char="•"/>
            </a:pPr>
            <a:r>
              <a:rPr lang="en-US" altLang="zh-TW" sz="2400"/>
              <a:t>ROE &gt; cost of equity capital over the long run → market value &gt; book value, and vice versa.</a:t>
            </a:r>
          </a:p>
          <a:p>
            <a:pPr lvl="2">
              <a:buFont typeface="Wingdings" pitchFamily="2" charset="2"/>
              <a:buChar char="ü"/>
            </a:pPr>
            <a:r>
              <a:rPr lang="en-US" altLang="zh-TW" sz="2800"/>
              <a:t>Exceptions to mean-reverting</a:t>
            </a:r>
          </a:p>
          <a:p>
            <a:pPr lvl="3">
              <a:buFontTx/>
              <a:buChar char="•"/>
            </a:pPr>
            <a:r>
              <a:rPr lang="en-US" altLang="zh-TW" sz="2400"/>
              <a:t>Industry conditions and competitive strategy that cause a firm to generate supernormal</a:t>
            </a:r>
            <a:r>
              <a:rPr lang="zh-TW" altLang="en-US" sz="2400"/>
              <a:t>超常</a:t>
            </a:r>
            <a:r>
              <a:rPr lang="en-US" altLang="zh-TW" sz="2400"/>
              <a:t>(or subnormal</a:t>
            </a:r>
            <a:r>
              <a:rPr lang="zh-TW" altLang="en-US" sz="2400"/>
              <a:t>遜常</a:t>
            </a:r>
            <a:r>
              <a:rPr lang="en-US" altLang="zh-TW" sz="2400"/>
              <a:t>) economic profits, at least over the short run.*</a:t>
            </a:r>
          </a:p>
          <a:p>
            <a:pPr lvl="3">
              <a:buFontTx/>
              <a:buChar char="•"/>
            </a:pPr>
            <a:r>
              <a:rPr lang="en-US" altLang="zh-TW" sz="2400"/>
              <a:t>Distortions due to accounting.**</a:t>
            </a:r>
          </a:p>
          <a:p>
            <a:pPr lvl="1">
              <a:buFont typeface="Wingdings" pitchFamily="2" charset="2"/>
              <a:buChar char="Ø"/>
            </a:pPr>
            <a:r>
              <a:rPr lang="en-US" altLang="zh-TW" sz="3200"/>
              <a:t>Proposed model</a:t>
            </a:r>
          </a:p>
          <a:p>
            <a:pPr lvl="2">
              <a:buFont typeface="Wingdings" pitchFamily="2" charset="2"/>
              <a:buChar char="ü"/>
            </a:pPr>
            <a:r>
              <a:rPr lang="en-US" altLang="zh-TW" sz="2800"/>
              <a:t>Decomposing ROE into drivers: operating, financial, non-operating/financial, IPR&amp;D and EMI.</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4162" name="Object 2"/>
          <p:cNvGraphicFramePr>
            <a:graphicFrameLocks noChangeAspect="1"/>
          </p:cNvGraphicFramePr>
          <p:nvPr>
            <p:ph sz="half" idx="2"/>
          </p:nvPr>
        </p:nvGraphicFramePr>
        <p:xfrm>
          <a:off x="790575" y="836613"/>
          <a:ext cx="7634288" cy="4752975"/>
        </p:xfrm>
        <a:graphic>
          <a:graphicData uri="http://schemas.openxmlformats.org/presentationml/2006/ole">
            <p:oleObj spid="_x0000_s604162" name="Equation" r:id="rId4" imgW="3263760" imgH="2031840" progId="Equation.DSMT4">
              <p:embed/>
            </p:oleObj>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p:txBody>
          <a:bodyPr/>
          <a:lstStyle/>
          <a:p>
            <a:pPr>
              <a:buFont typeface="Wingdings" pitchFamily="2" charset="2"/>
              <a:buNone/>
            </a:pPr>
            <a:r>
              <a:rPr lang="en-US" altLang="zh-TW" sz="5400"/>
              <a:t> </a:t>
            </a:r>
          </a:p>
        </p:txBody>
      </p:sp>
      <p:sp>
        <p:nvSpPr>
          <p:cNvPr id="495619" name="Rectangle 3"/>
          <p:cNvSpPr>
            <a:spLocks noGrp="1" noChangeArrowheads="1"/>
          </p:cNvSpPr>
          <p:nvPr>
            <p:ph type="body" idx="1"/>
          </p:nvPr>
        </p:nvSpPr>
        <p:spPr>
          <a:xfrm>
            <a:off x="685800" y="762000"/>
            <a:ext cx="7772400" cy="4114800"/>
          </a:xfrm>
        </p:spPr>
        <p:txBody>
          <a:bodyPr/>
          <a:lstStyle/>
          <a:p>
            <a:pPr marL="914400" lvl="1" indent="-457200">
              <a:lnSpc>
                <a:spcPct val="90000"/>
              </a:lnSpc>
              <a:buFont typeface="Wingdings" pitchFamily="2" charset="2"/>
              <a:buAutoNum type="arabicPeriod" startAt="2"/>
            </a:pPr>
            <a:r>
              <a:rPr lang="en-US" altLang="zh-TW" sz="3200"/>
              <a:t>Growing importance of equity-based features in the pay package of most senior executives</a:t>
            </a:r>
            <a:r>
              <a:rPr lang="en-US" altLang="zh-TW"/>
              <a:t>.</a:t>
            </a:r>
          </a:p>
          <a:p>
            <a:pPr marL="1295400" lvl="2" indent="-381000">
              <a:lnSpc>
                <a:spcPct val="90000"/>
              </a:lnSpc>
              <a:buFont typeface="Wingdings" pitchFamily="2" charset="2"/>
              <a:buChar char="ü"/>
            </a:pPr>
            <a:r>
              <a:rPr lang="en-US" altLang="zh-TW" sz="2800"/>
              <a:t>Perceived divergence between managers’ and shareholders’ interest.</a:t>
            </a:r>
          </a:p>
          <a:p>
            <a:pPr marL="1714500" lvl="3" indent="-342900">
              <a:lnSpc>
                <a:spcPct val="90000"/>
              </a:lnSpc>
              <a:buFontTx/>
              <a:buChar char="•"/>
            </a:pPr>
            <a:r>
              <a:rPr lang="en-US" altLang="zh-TW" sz="2400"/>
              <a:t>Anxiousness over 10 years of falling corporate profitability and stagnant share prices.</a:t>
            </a:r>
          </a:p>
          <a:p>
            <a:pPr marL="1714500" lvl="3" indent="-342900">
              <a:lnSpc>
                <a:spcPct val="90000"/>
              </a:lnSpc>
              <a:buFontTx/>
              <a:buChar char="•"/>
            </a:pPr>
            <a:r>
              <a:rPr lang="en-US" altLang="zh-TW" sz="2400"/>
              <a:t>The increasing attention paid to stakeholder arguments, which, in the eyes of shareholder value proponents, had become an excuse for inadequate performance.</a:t>
            </a:r>
          </a:p>
          <a:p>
            <a:pPr marL="1714500" lvl="3" indent="-342900">
              <a:lnSpc>
                <a:spcPct val="90000"/>
              </a:lnSpc>
              <a:buFontTx/>
              <a:buChar char="•"/>
            </a:pPr>
            <a:r>
              <a:rPr lang="en-US" altLang="zh-TW" sz="2400"/>
              <a:t>Agency theory called for redesigning management’s incentives to be more closely aligned with the interests of the shareholders.</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6210" name="Object 2"/>
          <p:cNvGraphicFramePr>
            <a:graphicFrameLocks noChangeAspect="1"/>
          </p:cNvGraphicFramePr>
          <p:nvPr/>
        </p:nvGraphicFramePr>
        <p:xfrm>
          <a:off x="1763713" y="836613"/>
          <a:ext cx="5903912" cy="4105275"/>
        </p:xfrm>
        <a:graphic>
          <a:graphicData uri="http://schemas.openxmlformats.org/presentationml/2006/ole">
            <p:oleObj spid="_x0000_s606210" name="Equation" r:id="rId4" imgW="2323800" imgH="1574640" progId="Equation.DSMT4">
              <p:embed/>
            </p:oleObj>
          </a:graphicData>
        </a:graphic>
      </p:graphicFrame>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8258" name="Object 2"/>
          <p:cNvGraphicFramePr>
            <a:graphicFrameLocks noChangeAspect="1"/>
          </p:cNvGraphicFramePr>
          <p:nvPr>
            <p:ph idx="1"/>
          </p:nvPr>
        </p:nvGraphicFramePr>
        <p:xfrm>
          <a:off x="250825" y="635000"/>
          <a:ext cx="8713788" cy="5516563"/>
        </p:xfrm>
        <a:graphic>
          <a:graphicData uri="http://schemas.openxmlformats.org/presentationml/2006/ole">
            <p:oleObj spid="_x0000_s608258" name="Equation" r:id="rId4" imgW="4292280" imgH="2717640" progId="Equation.DSMT4">
              <p:embed/>
            </p:oleObj>
          </a:graphicData>
        </a:graphic>
      </p:graphicFrame>
    </p:spTree>
  </p:cSld>
  <p:clrMapOvr>
    <a:masterClrMapping/>
  </p:clrMapOvr>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0306" name="Group 2"/>
          <p:cNvGraphicFramePr>
            <a:graphicFrameLocks noGrp="1"/>
          </p:cNvGraphicFramePr>
          <p:nvPr/>
        </p:nvGraphicFramePr>
        <p:xfrm>
          <a:off x="395288" y="515938"/>
          <a:ext cx="8353425" cy="5425440"/>
        </p:xfrm>
        <a:graphic>
          <a:graphicData uri="http://schemas.openxmlformats.org/drawingml/2006/table">
            <a:tbl>
              <a:tblPr/>
              <a:tblGrid>
                <a:gridCol w="865187"/>
                <a:gridCol w="3024188"/>
                <a:gridCol w="3024187"/>
                <a:gridCol w="1439863"/>
              </a:tblGrid>
              <a:tr h="1368425">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淨營運資產</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流動資產</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短期財務投資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STFI</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不孳息流動負債</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XCL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淨週轉資本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NWC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固定資產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FA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商譽無形資產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GIA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其他營運資產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OOA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不孳息長期負債</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淨長期營運資產</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NLTOA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淨營運資本</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孳息短期負債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IBCL</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孳息長期負債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IBLL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短期財務投資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STFI</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長期財務投資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LTFI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淨孳息舉債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NIBD</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非營運財務資產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XOFA </a:t>
                      </a: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權益法投資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EMI </a:t>
                      </a: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創新研發資產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IPRDA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OFE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2354" name="Object 2"/>
          <p:cNvGraphicFramePr>
            <a:graphicFrameLocks noChangeAspect="1"/>
          </p:cNvGraphicFramePr>
          <p:nvPr/>
        </p:nvGraphicFramePr>
        <p:xfrm>
          <a:off x="539750" y="692150"/>
          <a:ext cx="8064500" cy="5400675"/>
        </p:xfrm>
        <a:graphic>
          <a:graphicData uri="http://schemas.openxmlformats.org/presentationml/2006/ole">
            <p:oleObj spid="_x0000_s612354" name="Equation" r:id="rId4" imgW="3593880" imgH="2260440" progId="Equation.DSMT4">
              <p:embed/>
            </p:oleObj>
          </a:graphicData>
        </a:graphic>
      </p:graphicFrame>
    </p:spTree>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02" name="Object 2"/>
          <p:cNvGraphicFramePr>
            <a:graphicFrameLocks noChangeAspect="1"/>
          </p:cNvGraphicFramePr>
          <p:nvPr>
            <p:ph idx="1"/>
          </p:nvPr>
        </p:nvGraphicFramePr>
        <p:xfrm>
          <a:off x="611188" y="293688"/>
          <a:ext cx="7993062" cy="6270625"/>
        </p:xfrm>
        <a:graphic>
          <a:graphicData uri="http://schemas.openxmlformats.org/presentationml/2006/ole">
            <p:oleObj spid="_x0000_s614402" name="Equation" r:id="rId4" imgW="3949560" imgH="3098520" progId="Equation.DSMT4">
              <p:embed/>
            </p:oleObj>
          </a:graphicData>
        </a:graphic>
      </p:graphicFrame>
    </p:spTree>
  </p:cSld>
  <p:clrMapOvr>
    <a:masterClrMapping/>
  </p:clrMapOvr>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6450" name="Group 2"/>
          <p:cNvGraphicFramePr>
            <a:graphicFrameLocks noGrp="1"/>
          </p:cNvGraphicFramePr>
          <p:nvPr/>
        </p:nvGraphicFramePr>
        <p:xfrm>
          <a:off x="684213" y="906463"/>
          <a:ext cx="7848600" cy="4615181"/>
        </p:xfrm>
        <a:graphic>
          <a:graphicData uri="http://schemas.openxmlformats.org/drawingml/2006/table">
            <a:tbl>
              <a:tblPr/>
              <a:tblGrid>
                <a:gridCol w="3300412"/>
                <a:gridCol w="4548188"/>
              </a:tblGrid>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RoOE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淨營運利潤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NOP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OE</a:t>
                      </a:r>
                      <a:endPar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OE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RoFE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淨財務利潤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NFP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FE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FE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4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RoXE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其他利潤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XOFP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XE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4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影響權益報酬率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影響利潤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EMIP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影響權益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影響權益比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影響權益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IE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7474" name="Object 2"/>
          <p:cNvGraphicFramePr>
            <a:graphicFrameLocks noChangeAspect="1"/>
          </p:cNvGraphicFramePr>
          <p:nvPr/>
        </p:nvGraphicFramePr>
        <p:xfrm>
          <a:off x="539750" y="188913"/>
          <a:ext cx="7993063" cy="6480175"/>
        </p:xfrm>
        <a:graphic>
          <a:graphicData uri="http://schemas.openxmlformats.org/presentationml/2006/ole">
            <p:oleObj spid="_x0000_s617474" name="Equation" r:id="rId4" imgW="4012920" imgH="3098520" progId="Equation.DSMT4">
              <p:embed/>
            </p:oleObj>
          </a:graphicData>
        </a:graphic>
      </p:graphicFrame>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9522" name="Group 2"/>
          <p:cNvGraphicFramePr>
            <a:graphicFrameLocks noGrp="1"/>
          </p:cNvGraphicFramePr>
          <p:nvPr>
            <p:ph idx="1"/>
          </p:nvPr>
        </p:nvGraphicFramePr>
        <p:xfrm>
          <a:off x="900113" y="260350"/>
          <a:ext cx="7416800" cy="6254496"/>
        </p:xfrm>
        <a:graphic>
          <a:graphicData uri="http://schemas.openxmlformats.org/drawingml/2006/table">
            <a:tbl>
              <a:tblPr/>
              <a:tblGrid>
                <a:gridCol w="7416800"/>
              </a:tblGrid>
              <a:tr h="1028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股東權益報酬率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ROE</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8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RoOE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OE</a:t>
                      </a: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8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RoFE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FE</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8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RoXE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其他權益比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XE</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8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聯屬權益報酬率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RoIE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聯屬權益比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IE</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創新研發支出權益比</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IPRDE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(IPRDE/E)</a:t>
                      </a: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8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營運財務利差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SPRD</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4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營運資產報酬率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RoOE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－財務權益報酬率</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RoFE</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財務槓桿效果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FLE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對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的影響</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en-US" sz="28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營運財務利差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SPRD‧</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舉債</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營運財務權益比</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NDOFE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淨舉債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NIBD /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營運財務權益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OFE)</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a:t>
                      </a: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營運財務權益比 </a:t>
                      </a:r>
                      <a:r>
                        <a:rPr kumimoji="1" lang="en-US" altLang="zh-TW" sz="3200" b="0" i="0" u="none" strike="noStrike" cap="none" normalizeH="0" baseline="0" smtClean="0">
                          <a:ln>
                            <a:noFill/>
                          </a:ln>
                          <a:solidFill>
                            <a:schemeClr val="tx1"/>
                          </a:solidFill>
                          <a:effectLst/>
                          <a:latin typeface="Times New Roman" pitchFamily="18" charset="0"/>
                          <a:ea typeface="新細明體" pitchFamily="18" charset="-120"/>
                        </a:rPr>
                        <a:t>ω</a:t>
                      </a: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OFE</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p:cNvSpPr>
            <a:spLocks noGrp="1" noChangeArrowheads="1"/>
          </p:cNvSpPr>
          <p:nvPr>
            <p:ph type="body" idx="4294967295"/>
          </p:nvPr>
        </p:nvSpPr>
        <p:spPr>
          <a:xfrm>
            <a:off x="611188" y="404813"/>
            <a:ext cx="7772400" cy="4114800"/>
          </a:xfrm>
        </p:spPr>
        <p:txBody>
          <a:bodyPr/>
          <a:lstStyle/>
          <a:p>
            <a:pPr lvl="1">
              <a:lnSpc>
                <a:spcPct val="80000"/>
              </a:lnSpc>
              <a:buFont typeface="Wingdings" pitchFamily="2" charset="2"/>
              <a:buChar char="Ø"/>
            </a:pPr>
            <a:r>
              <a:rPr lang="en-US" altLang="zh-TW" sz="3200"/>
              <a:t>Sustainable (earnings) growth rate SGR</a:t>
            </a:r>
          </a:p>
          <a:p>
            <a:pPr lvl="2">
              <a:lnSpc>
                <a:spcPct val="80000"/>
              </a:lnSpc>
              <a:buFont typeface="Wingdings" pitchFamily="2" charset="2"/>
              <a:buNone/>
            </a:pPr>
            <a:r>
              <a:rPr lang="en-US" altLang="zh-TW" sz="2800"/>
              <a:t>= ROE x (1 – Dividend payout ratios)</a:t>
            </a:r>
          </a:p>
          <a:p>
            <a:pPr lvl="3">
              <a:lnSpc>
                <a:spcPct val="80000"/>
              </a:lnSpc>
              <a:buFontTx/>
              <a:buChar char="•"/>
            </a:pPr>
            <a:r>
              <a:rPr lang="en-US" altLang="zh-TW" sz="2400"/>
              <a:t>The rate at which a firm can grow while keeping its policies and profitability unchanged.</a:t>
            </a:r>
          </a:p>
          <a:p>
            <a:pPr lvl="3">
              <a:lnSpc>
                <a:spcPct val="80000"/>
              </a:lnSpc>
              <a:buFontTx/>
              <a:buChar char="•"/>
            </a:pPr>
            <a:r>
              <a:rPr lang="en-US" altLang="zh-TW" sz="2400"/>
              <a:t>Provides a benchmark against which a firm’s growth plans can be evaluated.</a:t>
            </a:r>
          </a:p>
          <a:p>
            <a:pPr lvl="3">
              <a:lnSpc>
                <a:spcPct val="80000"/>
              </a:lnSpc>
              <a:buFontTx/>
              <a:buChar char="•"/>
            </a:pPr>
            <a:r>
              <a:rPr lang="en-US" altLang="zh-TW" sz="2400"/>
              <a:t>All the ratios are linked to it, an analyst can examine its key drivers.</a:t>
            </a:r>
          </a:p>
          <a:p>
            <a:pPr lvl="3">
              <a:lnSpc>
                <a:spcPct val="80000"/>
              </a:lnSpc>
              <a:buFontTx/>
              <a:buChar char="•"/>
            </a:pPr>
            <a:r>
              <a:rPr lang="en-US" altLang="zh-TW" sz="2400"/>
              <a:t>If intends to grow at a higher rate, could assess which of the ratios are likely to change.</a:t>
            </a:r>
          </a:p>
          <a:p>
            <a:pPr lvl="1">
              <a:lnSpc>
                <a:spcPct val="80000"/>
              </a:lnSpc>
              <a:buFont typeface="Wingdings" pitchFamily="2" charset="2"/>
              <a:buChar char="Ø"/>
            </a:pPr>
            <a:r>
              <a:rPr lang="en-US" altLang="zh-TW" sz="3200"/>
              <a:t>Historical value of key financial ratios</a:t>
            </a:r>
          </a:p>
          <a:p>
            <a:pPr lvl="2">
              <a:lnSpc>
                <a:spcPct val="80000"/>
              </a:lnSpc>
              <a:buFont typeface="Wingdings" pitchFamily="2" charset="2"/>
              <a:buChar char="ü"/>
            </a:pPr>
            <a:r>
              <a:rPr lang="en-US" altLang="zh-TW" sz="2800"/>
              <a:t>For each of the years 1984 to 2003</a:t>
            </a:r>
            <a:endParaRPr lang="zh-TW" altLang="en-US" sz="2800"/>
          </a:p>
          <a:p>
            <a:pPr lvl="3">
              <a:lnSpc>
                <a:spcPct val="80000"/>
              </a:lnSpc>
              <a:buFontTx/>
              <a:buChar char="•"/>
            </a:pPr>
            <a:r>
              <a:rPr lang="en-US" altLang="zh-TW" sz="2400"/>
              <a:t>ROE (11.2%), NOP margin (6.3%), operating asset turnover (1.51), RoOA (7.8%), SPRD (2.6%), net financial leverage (1.06), sustainable growth rate (5.0%).</a:t>
            </a:r>
          </a:p>
          <a:p>
            <a:pPr lvl="3">
              <a:lnSpc>
                <a:spcPct val="80000"/>
              </a:lnSpc>
              <a:buFontTx/>
              <a:buChar char="•"/>
            </a:pPr>
            <a:r>
              <a:rPr lang="en-US" altLang="zh-TW" sz="2400"/>
              <a:t>Average over the 20 years.</a:t>
            </a:r>
            <a:endParaRPr lang="zh-TW" altLang="en-US" sz="240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2"/>
          <p:cNvSpPr>
            <a:spLocks noGrp="1" noChangeArrowheads="1"/>
          </p:cNvSpPr>
          <p:nvPr>
            <p:ph type="title"/>
          </p:nvPr>
        </p:nvSpPr>
        <p:spPr>
          <a:xfrm>
            <a:off x="685800" y="125413"/>
            <a:ext cx="7772400" cy="1143000"/>
          </a:xfrm>
        </p:spPr>
        <p:txBody>
          <a:bodyPr/>
          <a:lstStyle/>
          <a:p>
            <a:r>
              <a:rPr lang="en-US" altLang="zh-TW"/>
              <a:t>Segmental Analysis</a:t>
            </a:r>
          </a:p>
        </p:txBody>
      </p:sp>
      <p:sp>
        <p:nvSpPr>
          <p:cNvPr id="622595" name="Rectangle 3"/>
          <p:cNvSpPr>
            <a:spLocks noGrp="1" noChangeArrowheads="1"/>
          </p:cNvSpPr>
          <p:nvPr>
            <p:ph type="body" idx="1"/>
          </p:nvPr>
        </p:nvSpPr>
        <p:spPr>
          <a:xfrm>
            <a:off x="685800" y="1125538"/>
            <a:ext cx="7772400" cy="4114800"/>
          </a:xfrm>
        </p:spPr>
        <p:txBody>
          <a:bodyPr/>
          <a:lstStyle/>
          <a:p>
            <a:pPr>
              <a:lnSpc>
                <a:spcPct val="80000"/>
              </a:lnSpc>
              <a:buFont typeface="Wingdings" pitchFamily="2" charset="2"/>
              <a:buChar char="p"/>
            </a:pPr>
            <a:r>
              <a:rPr kumimoji="0" lang="en-US" altLang="zh-TW" sz="3600"/>
              <a:t>Disaggregated data</a:t>
            </a:r>
            <a:r>
              <a:rPr lang="en-US" altLang="zh-TW" sz="3600"/>
              <a:t>*</a:t>
            </a:r>
            <a:endParaRPr kumimoji="0" lang="en-US" altLang="zh-TW" sz="3600"/>
          </a:p>
          <a:p>
            <a:pPr lvl="1">
              <a:lnSpc>
                <a:spcPct val="80000"/>
              </a:lnSpc>
              <a:buFont typeface="Wingdings" pitchFamily="2" charset="2"/>
              <a:buChar char="Ø"/>
            </a:pPr>
            <a:r>
              <a:rPr lang="en-US" altLang="zh-TW" sz="3200"/>
              <a:t>Analysis by individual business segments</a:t>
            </a:r>
            <a:endParaRPr kumimoji="0" lang="en-US" altLang="zh-TW" sz="3200"/>
          </a:p>
          <a:p>
            <a:pPr lvl="2">
              <a:lnSpc>
                <a:spcPct val="80000"/>
              </a:lnSpc>
              <a:buFont typeface="Wingdings" pitchFamily="2" charset="2"/>
              <a:buChar char="ü"/>
            </a:pPr>
            <a:r>
              <a:rPr lang="en-US" altLang="zh-TW" sz="2800"/>
              <a:t>Can </a:t>
            </a:r>
            <a:r>
              <a:rPr lang="en-US" altLang="zh-TW" sz="2800">
                <a:solidFill>
                  <a:schemeClr val="accent2"/>
                </a:solidFill>
              </a:rPr>
              <a:t>reveal potential differences in the performance of each business unit</a:t>
            </a:r>
          </a:p>
          <a:p>
            <a:pPr lvl="3">
              <a:lnSpc>
                <a:spcPct val="80000"/>
              </a:lnSpc>
              <a:buFontTx/>
              <a:buChar char="•"/>
            </a:pPr>
            <a:r>
              <a:rPr lang="en-US" altLang="zh-TW" sz="2400">
                <a:solidFill>
                  <a:schemeClr val="accent2"/>
                </a:solidFill>
              </a:rPr>
              <a:t>to pinpoint areas where a company’s strategy is working and where it is not</a:t>
            </a:r>
            <a:r>
              <a:rPr lang="en-US" altLang="zh-TW" sz="2400"/>
              <a:t>.</a:t>
            </a:r>
          </a:p>
          <a:p>
            <a:pPr lvl="2">
              <a:lnSpc>
                <a:spcPct val="80000"/>
              </a:lnSpc>
              <a:buFont typeface="Wingdings" pitchFamily="2" charset="2"/>
              <a:buChar char="ü"/>
            </a:pPr>
            <a:r>
              <a:rPr lang="en-US" altLang="zh-TW" sz="2800"/>
              <a:t>Computing ratios of physical data</a:t>
            </a:r>
          </a:p>
          <a:p>
            <a:pPr lvl="3">
              <a:lnSpc>
                <a:spcPct val="80000"/>
              </a:lnSpc>
              <a:buFontTx/>
              <a:buChar char="•"/>
            </a:pPr>
            <a:r>
              <a:rPr lang="en-US" altLang="zh-TW" sz="2400"/>
              <a:t>Particularly useful for young firms and young industries where accounting data may not fully capture business economics due to conservative accounting rules.</a:t>
            </a:r>
          </a:p>
          <a:p>
            <a:pPr lvl="3">
              <a:lnSpc>
                <a:spcPct val="80000"/>
              </a:lnSpc>
              <a:buFontTx/>
              <a:buChar char="•"/>
            </a:pPr>
            <a:r>
              <a:rPr lang="en-US" altLang="zh-TW" sz="2400"/>
              <a:t>Productivity (lead indicators)</a:t>
            </a:r>
          </a:p>
          <a:p>
            <a:pPr lvl="4">
              <a:lnSpc>
                <a:spcPct val="80000"/>
              </a:lnSpc>
              <a:buFont typeface="Times New Roman" pitchFamily="18" charset="0"/>
              <a:buChar char="–"/>
            </a:pPr>
            <a:r>
              <a:rPr lang="en-US" altLang="zh-TW" sz="2400"/>
              <a:t>Hotel: room occupancy rates</a:t>
            </a:r>
          </a:p>
          <a:p>
            <a:pPr lvl="4">
              <a:lnSpc>
                <a:spcPct val="80000"/>
              </a:lnSpc>
              <a:buFont typeface="Times New Roman" pitchFamily="18" charset="0"/>
              <a:buChar char="–"/>
            </a:pPr>
            <a:r>
              <a:rPr lang="en-US" altLang="zh-TW" sz="2400"/>
              <a:t>Cellular telephone: acquisition cost per new subscriber, subscriber retention rate. (KPIs)</a:t>
            </a:r>
            <a:endParaRPr lang="zh-TW" altLang="en-US" sz="16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body" idx="4294967295"/>
          </p:nvPr>
        </p:nvSpPr>
        <p:spPr>
          <a:xfrm>
            <a:off x="609600" y="533400"/>
            <a:ext cx="7772400" cy="4114800"/>
          </a:xfrm>
        </p:spPr>
        <p:txBody>
          <a:bodyPr/>
          <a:lstStyle/>
          <a:p>
            <a:pPr lvl="3">
              <a:lnSpc>
                <a:spcPct val="90000"/>
              </a:lnSpc>
              <a:buFontTx/>
              <a:buChar char="•"/>
            </a:pPr>
            <a:r>
              <a:rPr lang="en-US" altLang="zh-TW" sz="2400"/>
              <a:t>By 1998, the estimated PV of stock options represented 45% of the median pay package of CEOs.</a:t>
            </a:r>
          </a:p>
          <a:p>
            <a:pPr lvl="3">
              <a:lnSpc>
                <a:spcPct val="90000"/>
              </a:lnSpc>
              <a:buFontTx/>
              <a:buChar char="•"/>
            </a:pPr>
            <a:r>
              <a:rPr lang="en-US" altLang="zh-TW" sz="2400"/>
              <a:t>A movement developed to require that nonexecutive board members have an equity stack in the companies they represented so that they would be more inclined to pay attention to shareholder returns, if only for self-interest. </a:t>
            </a:r>
          </a:p>
          <a:p>
            <a:pPr lvl="3">
              <a:lnSpc>
                <a:spcPct val="90000"/>
              </a:lnSpc>
              <a:buFontTx/>
              <a:buChar char="•"/>
            </a:pPr>
            <a:r>
              <a:rPr lang="en-US" altLang="zh-TW" sz="2400"/>
              <a:t>By the late 1990s, 48% of medium and large companies had a stock grant or option package for board members, in contrast to virtually none in 1983.</a:t>
            </a:r>
          </a:p>
          <a:p>
            <a:pPr lvl="2">
              <a:lnSpc>
                <a:spcPct val="90000"/>
              </a:lnSpc>
              <a:buFont typeface="Wingdings" pitchFamily="2" charset="2"/>
              <a:buChar char="ü"/>
            </a:pPr>
            <a:r>
              <a:rPr lang="en-US" altLang="zh-TW" sz="2800"/>
              <a:t>The widening use of stock options has greatly increased the importance of shareholder returns in the measurement of managerial performance.*</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4642" name="Object 2"/>
          <p:cNvGraphicFramePr>
            <a:graphicFrameLocks noChangeAspect="1"/>
          </p:cNvGraphicFramePr>
          <p:nvPr/>
        </p:nvGraphicFramePr>
        <p:xfrm>
          <a:off x="1258888" y="390525"/>
          <a:ext cx="6842125" cy="5932488"/>
        </p:xfrm>
        <a:graphic>
          <a:graphicData uri="http://schemas.openxmlformats.org/presentationml/2006/ole">
            <p:oleObj spid="_x0000_s624642" name="Equation" r:id="rId3" imgW="3009600" imgH="2641320" progId="Equation.DSMT4">
              <p:embed/>
            </p:oleObj>
          </a:graphicData>
        </a:graphic>
      </p:graphicFrame>
      <p:graphicFrame>
        <p:nvGraphicFramePr>
          <p:cNvPr id="624643" name="Object 3"/>
          <p:cNvGraphicFramePr>
            <a:graphicFrameLocks noChangeAspect="1"/>
          </p:cNvGraphicFramePr>
          <p:nvPr/>
        </p:nvGraphicFramePr>
        <p:xfrm>
          <a:off x="4114800" y="3328988"/>
          <a:ext cx="914400" cy="198437"/>
        </p:xfrm>
        <a:graphic>
          <a:graphicData uri="http://schemas.openxmlformats.org/presentationml/2006/ole">
            <p:oleObj spid="_x0000_s624643" name="Equation" r:id="rId4" imgW="914400" imgH="198720" progId="Equation.DSMT4">
              <p:embed/>
            </p:oleObj>
          </a:graphicData>
        </a:graphic>
      </p:graphicFrame>
    </p:spTree>
  </p:cSld>
  <p:clrMapOvr>
    <a:masterClrMapping/>
  </p:clrMapOvr>
  <p:transition/>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5666" name="Object 2"/>
          <p:cNvGraphicFramePr>
            <a:graphicFrameLocks noChangeAspect="1"/>
          </p:cNvGraphicFramePr>
          <p:nvPr>
            <p:ph idx="4294967295"/>
          </p:nvPr>
        </p:nvGraphicFramePr>
        <p:xfrm>
          <a:off x="1008063" y="0"/>
          <a:ext cx="7343775" cy="6858000"/>
        </p:xfrm>
        <a:graphic>
          <a:graphicData uri="http://schemas.openxmlformats.org/presentationml/2006/ole">
            <p:oleObj spid="_x0000_s625666" name="Equation" r:id="rId3" imgW="3454200" imgH="3225600" progId="Equation.DSMT4">
              <p:embed/>
            </p:oleObj>
          </a:graphicData>
        </a:graphic>
      </p:graphicFrame>
    </p:spTree>
  </p:cSld>
  <p:clrMapOvr>
    <a:masterClrMapping/>
  </p:clrMapOvr>
  <p:transition/>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8436" name="Object 4"/>
          <p:cNvGraphicFramePr>
            <a:graphicFrameLocks noChangeAspect="1"/>
          </p:cNvGraphicFramePr>
          <p:nvPr/>
        </p:nvGraphicFramePr>
        <p:xfrm>
          <a:off x="1271588" y="981075"/>
          <a:ext cx="6599237" cy="4248150"/>
        </p:xfrm>
        <a:graphic>
          <a:graphicData uri="http://schemas.openxmlformats.org/presentationml/2006/ole">
            <p:oleObj spid="_x0000_s658436" name="Equation" r:id="rId3" imgW="3085920" imgH="1930320" progId="Equation.DSMT4">
              <p:embed/>
            </p:oleObj>
          </a:graphicData>
        </a:graphic>
      </p:graphicFrame>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6690" name="Group 2"/>
          <p:cNvGraphicFramePr>
            <a:graphicFrameLocks noGrp="1"/>
          </p:cNvGraphicFramePr>
          <p:nvPr/>
        </p:nvGraphicFramePr>
        <p:xfrm>
          <a:off x="106363" y="196850"/>
          <a:ext cx="8929687" cy="6470971"/>
        </p:xfrm>
        <a:graphic>
          <a:graphicData uri="http://schemas.openxmlformats.org/drawingml/2006/table">
            <a:tbl>
              <a:tblPr/>
              <a:tblGrid>
                <a:gridCol w="1439862"/>
                <a:gridCol w="431800"/>
                <a:gridCol w="433388"/>
                <a:gridCol w="574675"/>
                <a:gridCol w="433387"/>
                <a:gridCol w="431800"/>
                <a:gridCol w="576263"/>
                <a:gridCol w="576262"/>
                <a:gridCol w="431800"/>
                <a:gridCol w="431800"/>
                <a:gridCol w="576263"/>
                <a:gridCol w="360362"/>
                <a:gridCol w="431800"/>
                <a:gridCol w="647700"/>
                <a:gridCol w="576263"/>
                <a:gridCol w="576262"/>
              </a:tblGrid>
              <a:tr h="358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1"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1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Home office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1"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7">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Segment 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Segment 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1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1"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Product line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Product line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Product line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Product line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8">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1"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280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Sales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280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Unit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280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Batch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Product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344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 ctrb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 line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358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Prod line ctrb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Segment 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Segment ctrb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HO 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Times New Roman" pitchFamily="18" charset="0"/>
                          <a:ea typeface="新細明體" pitchFamily="18" charset="-120"/>
                        </a:rPr>
                        <a:t>NOP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16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Times New Roman" pitchFamily="18" charset="0"/>
                          <a:ea typeface="新細明體" pitchFamily="18" charset="-120"/>
                        </a:rPr>
                        <a:t>xx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685800" y="115888"/>
            <a:ext cx="7772400" cy="1143000"/>
          </a:xfrm>
        </p:spPr>
        <p:txBody>
          <a:bodyPr/>
          <a:lstStyle/>
          <a:p>
            <a:r>
              <a:rPr lang="en-US" altLang="zh-TW"/>
              <a:t>Cash Flow Analysis</a:t>
            </a:r>
          </a:p>
        </p:txBody>
      </p:sp>
      <p:sp>
        <p:nvSpPr>
          <p:cNvPr id="627715" name="Rectangle 3"/>
          <p:cNvSpPr>
            <a:spLocks noGrp="1" noChangeArrowheads="1"/>
          </p:cNvSpPr>
          <p:nvPr>
            <p:ph type="body" idx="1"/>
          </p:nvPr>
        </p:nvSpPr>
        <p:spPr>
          <a:xfrm>
            <a:off x="685800" y="1125538"/>
            <a:ext cx="7772400" cy="4114800"/>
          </a:xfrm>
        </p:spPr>
        <p:txBody>
          <a:bodyPr/>
          <a:lstStyle/>
          <a:p>
            <a:pPr>
              <a:lnSpc>
                <a:spcPct val="80000"/>
              </a:lnSpc>
              <a:buFontTx/>
              <a:buNone/>
            </a:pPr>
            <a:r>
              <a:rPr lang="en-US" altLang="zh-TW" sz="200"/>
              <a:t>                                 		</a:t>
            </a:r>
            <a:r>
              <a:rPr lang="en-US" altLang="zh-TW">
                <a:solidFill>
                  <a:schemeClr val="accent2"/>
                </a:solidFill>
              </a:rPr>
              <a:t>Net income</a:t>
            </a:r>
          </a:p>
          <a:p>
            <a:pPr lvl="3">
              <a:lnSpc>
                <a:spcPct val="80000"/>
              </a:lnSpc>
              <a:buFontTx/>
              <a:buNone/>
            </a:pPr>
            <a:r>
              <a:rPr lang="en-US" altLang="zh-TW" sz="2800"/>
              <a:t>Non-operating losses (gains)</a:t>
            </a:r>
          </a:p>
          <a:p>
            <a:pPr lvl="3">
              <a:lnSpc>
                <a:spcPct val="80000"/>
              </a:lnSpc>
              <a:buFontTx/>
              <a:buNone/>
            </a:pPr>
            <a:r>
              <a:rPr lang="en-US" altLang="zh-TW" sz="2800"/>
              <a:t>Operating accruals</a:t>
            </a:r>
          </a:p>
          <a:p>
            <a:pPr lvl="3">
              <a:lnSpc>
                <a:spcPct val="80000"/>
              </a:lnSpc>
              <a:buFontTx/>
              <a:buNone/>
            </a:pPr>
            <a:r>
              <a:rPr lang="en-US" altLang="zh-TW" sz="2800"/>
              <a:t>Bonus adjustment (Taiwan special)</a:t>
            </a:r>
          </a:p>
          <a:p>
            <a:pPr lvl="2">
              <a:lnSpc>
                <a:spcPct val="80000"/>
              </a:lnSpc>
              <a:buFontTx/>
              <a:buNone/>
            </a:pPr>
            <a:r>
              <a:rPr lang="en-US" altLang="zh-TW" sz="3200">
                <a:solidFill>
                  <a:schemeClr val="accent2"/>
                </a:solidFill>
              </a:rPr>
              <a:t>Operating cash flow before net working capital investments</a:t>
            </a:r>
          </a:p>
          <a:p>
            <a:pPr lvl="3">
              <a:lnSpc>
                <a:spcPct val="80000"/>
              </a:lnSpc>
              <a:buFontTx/>
              <a:buNone/>
            </a:pPr>
            <a:r>
              <a:rPr lang="en-US" altLang="zh-TW" sz="2800"/>
              <a:t> Net (investment in) liquidation of non-financial WC </a:t>
            </a:r>
          </a:p>
          <a:p>
            <a:pPr lvl="3">
              <a:lnSpc>
                <a:spcPct val="80000"/>
              </a:lnSpc>
              <a:buFontTx/>
              <a:buNone/>
            </a:pPr>
            <a:r>
              <a:rPr lang="en-US" altLang="zh-TW" sz="2800"/>
              <a:t> Net increase (decrease) in XCL</a:t>
            </a:r>
          </a:p>
          <a:p>
            <a:pPr lvl="2">
              <a:lnSpc>
                <a:spcPct val="80000"/>
              </a:lnSpc>
              <a:buFontTx/>
              <a:buNone/>
            </a:pPr>
            <a:r>
              <a:rPr lang="en-US" altLang="zh-TW" sz="3200">
                <a:solidFill>
                  <a:schemeClr val="accent2"/>
                </a:solidFill>
              </a:rPr>
              <a:t>Operating cash flow before in net long-term operating investments</a:t>
            </a:r>
          </a:p>
          <a:p>
            <a:pPr lvl="3">
              <a:lnSpc>
                <a:spcPct val="80000"/>
              </a:lnSpc>
              <a:buFontTx/>
              <a:buNone/>
            </a:pPr>
            <a:r>
              <a:rPr lang="en-US" altLang="zh-TW" sz="2800"/>
              <a:t> Net (investment in) liquidation of LTOA</a:t>
            </a:r>
          </a:p>
          <a:p>
            <a:pPr lvl="3">
              <a:lnSpc>
                <a:spcPct val="80000"/>
              </a:lnSpc>
              <a:buFontTx/>
              <a:buNone/>
            </a:pPr>
            <a:r>
              <a:rPr lang="zh-TW" altLang="en-US" sz="2800"/>
              <a:t> </a:t>
            </a:r>
            <a:r>
              <a:rPr lang="en-US" altLang="zh-TW" sz="2800"/>
              <a:t>Net increase (decrease) in XLL</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2" name="Rectangle 2"/>
          <p:cNvSpPr>
            <a:spLocks noChangeArrowheads="1"/>
          </p:cNvSpPr>
          <p:nvPr/>
        </p:nvSpPr>
        <p:spPr bwMode="auto">
          <a:xfrm>
            <a:off x="684213" y="527050"/>
            <a:ext cx="7777162" cy="5638800"/>
          </a:xfrm>
          <a:prstGeom prst="rect">
            <a:avLst/>
          </a:prstGeom>
          <a:noFill/>
          <a:ln w="9525">
            <a:noFill/>
            <a:miter lim="800000"/>
            <a:headEnd/>
            <a:tailEnd/>
          </a:ln>
          <a:effectLst/>
        </p:spPr>
        <p:txBody>
          <a:bodyPr>
            <a:spAutoFit/>
          </a:bodyPr>
          <a:lstStyle/>
          <a:p>
            <a:pPr lvl="2">
              <a:buFont typeface="Wingdings" pitchFamily="2" charset="2"/>
              <a:buNone/>
            </a:pPr>
            <a:r>
              <a:rPr lang="en-US" altLang="zh-TW" sz="3200">
                <a:solidFill>
                  <a:schemeClr val="accent2"/>
                </a:solidFill>
              </a:rPr>
              <a:t>Cash flow before financial investments (free cash flow from operation, FCFO)</a:t>
            </a:r>
          </a:p>
          <a:p>
            <a:pPr lvl="3">
              <a:buFont typeface="Wingdings" pitchFamily="2" charset="2"/>
              <a:buNone/>
            </a:pPr>
            <a:r>
              <a:rPr lang="en-US" altLang="zh-TW" sz="2800"/>
              <a:t>Gains (losses) from FI</a:t>
            </a:r>
          </a:p>
          <a:p>
            <a:pPr lvl="3">
              <a:buFont typeface="Wingdings" pitchFamily="2" charset="2"/>
              <a:buNone/>
            </a:pPr>
            <a:r>
              <a:rPr lang="en-US" altLang="zh-TW" sz="2800"/>
              <a:t>Net (increase) in liquidation of FI</a:t>
            </a:r>
          </a:p>
          <a:p>
            <a:pPr lvl="2">
              <a:buFont typeface="Wingdings" pitchFamily="2" charset="2"/>
              <a:buNone/>
            </a:pPr>
            <a:r>
              <a:rPr lang="en-US" altLang="zh-TW" sz="3200">
                <a:solidFill>
                  <a:schemeClr val="accent2"/>
                </a:solidFill>
              </a:rPr>
              <a:t>Cash flow before non-operating-financial investments</a:t>
            </a:r>
            <a:r>
              <a:rPr lang="en-US" altLang="zh-TW" sz="3200"/>
              <a:t>*</a:t>
            </a:r>
          </a:p>
          <a:p>
            <a:pPr lvl="3">
              <a:buFont typeface="Wingdings" pitchFamily="2" charset="2"/>
              <a:buNone/>
            </a:pPr>
            <a:r>
              <a:rPr lang="en-US" altLang="zh-TW" sz="2800"/>
              <a:t>Non-operating-financial gains (losses)</a:t>
            </a:r>
          </a:p>
          <a:p>
            <a:pPr lvl="3">
              <a:buFont typeface="Wingdings" pitchFamily="2" charset="2"/>
              <a:buNone/>
            </a:pPr>
            <a:r>
              <a:rPr lang="en-US" altLang="zh-TW" sz="2800"/>
              <a:t>Net (increase in) liquidation of  </a:t>
            </a:r>
            <a:r>
              <a:rPr lang="en-US" altLang="zh-TW" sz="3200"/>
              <a:t>XOFI	</a:t>
            </a:r>
          </a:p>
          <a:p>
            <a:pPr lvl="2">
              <a:buFont typeface="Wingdings" pitchFamily="2" charset="2"/>
              <a:buNone/>
            </a:pPr>
            <a:r>
              <a:rPr lang="en-US" altLang="zh-TW" sz="3200">
                <a:solidFill>
                  <a:schemeClr val="accent2"/>
                </a:solidFill>
              </a:rPr>
              <a:t>Cash flow before equity-method investments</a:t>
            </a:r>
            <a:endParaRPr lang="en-US" altLang="zh-TW" sz="2800">
              <a:solidFill>
                <a:schemeClr val="accent2"/>
              </a:solidFill>
            </a:endParaRPr>
          </a:p>
          <a:p>
            <a:pPr lvl="3">
              <a:buFont typeface="Wingdings" pitchFamily="2" charset="2"/>
              <a:buNone/>
            </a:pPr>
            <a:r>
              <a:rPr lang="en-US" altLang="zh-TW" sz="2800"/>
              <a:t>EMI gains (losses)</a:t>
            </a:r>
          </a:p>
          <a:p>
            <a:pPr lvl="3">
              <a:buFont typeface="Wingdings" pitchFamily="2" charset="2"/>
              <a:buNone/>
            </a:pPr>
            <a:r>
              <a:rPr lang="en-US" altLang="zh-TW" sz="2800"/>
              <a:t>Net (increase in) liquidation of EMIs</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body" idx="4294967295"/>
          </p:nvPr>
        </p:nvSpPr>
        <p:spPr>
          <a:xfrm>
            <a:off x="684213" y="538163"/>
            <a:ext cx="7772400" cy="4114800"/>
          </a:xfrm>
        </p:spPr>
        <p:txBody>
          <a:bodyPr/>
          <a:lstStyle/>
          <a:p>
            <a:pPr lvl="2">
              <a:lnSpc>
                <a:spcPct val="80000"/>
              </a:lnSpc>
              <a:buFontTx/>
              <a:buNone/>
            </a:pPr>
            <a:r>
              <a:rPr lang="en-US" altLang="zh-TW" sz="3200">
                <a:solidFill>
                  <a:schemeClr val="accent2"/>
                </a:solidFill>
              </a:rPr>
              <a:t>Cash flow before investments in innovative R&amp;D</a:t>
            </a:r>
          </a:p>
          <a:p>
            <a:pPr lvl="3">
              <a:lnSpc>
                <a:spcPct val="80000"/>
              </a:lnSpc>
              <a:buFontTx/>
              <a:buNone/>
            </a:pPr>
            <a:r>
              <a:rPr lang="en-US" altLang="zh-TW" sz="2800"/>
              <a:t> (IPR&amp;D expenses)</a:t>
            </a:r>
          </a:p>
          <a:p>
            <a:pPr lvl="3">
              <a:lnSpc>
                <a:spcPct val="80000"/>
              </a:lnSpc>
              <a:buFontTx/>
              <a:buNone/>
            </a:pPr>
            <a:r>
              <a:rPr lang="en-US" altLang="zh-TW" sz="2800"/>
              <a:t> Net (investment in)  liquidation IPR&amp;D</a:t>
            </a:r>
          </a:p>
          <a:p>
            <a:pPr lvl="3">
              <a:lnSpc>
                <a:spcPct val="80000"/>
              </a:lnSpc>
              <a:buFontTx/>
              <a:buNone/>
            </a:pPr>
            <a:r>
              <a:rPr lang="en-US" altLang="zh-TW" sz="2800"/>
              <a:t>      assets*</a:t>
            </a:r>
          </a:p>
          <a:p>
            <a:pPr lvl="2">
              <a:lnSpc>
                <a:spcPct val="80000"/>
              </a:lnSpc>
              <a:buFontTx/>
              <a:buNone/>
            </a:pPr>
            <a:r>
              <a:rPr lang="en-US" altLang="zh-TW" sz="3200">
                <a:solidFill>
                  <a:schemeClr val="accent2"/>
                </a:solidFill>
              </a:rPr>
              <a:t>Free </a:t>
            </a:r>
            <a:r>
              <a:rPr lang="zh-TW" altLang="en-US" sz="3200">
                <a:solidFill>
                  <a:schemeClr val="accent2"/>
                </a:solidFill>
              </a:rPr>
              <a:t>可支配</a:t>
            </a:r>
            <a:r>
              <a:rPr lang="en-US" altLang="zh-TW" sz="3200">
                <a:solidFill>
                  <a:schemeClr val="accent2"/>
                </a:solidFill>
              </a:rPr>
              <a:t>cash flow (FCF) available to debt and equity (to assets, FCFA)</a:t>
            </a:r>
            <a:r>
              <a:rPr lang="en-US" altLang="zh-TW" sz="3200"/>
              <a:t>**</a:t>
            </a:r>
          </a:p>
          <a:p>
            <a:pPr lvl="3">
              <a:lnSpc>
                <a:spcPct val="80000"/>
              </a:lnSpc>
              <a:buFontTx/>
              <a:buNone/>
            </a:pPr>
            <a:r>
              <a:rPr lang="en-US" altLang="zh-TW" sz="2800"/>
              <a:t>(After-tax net interest expense)</a:t>
            </a:r>
          </a:p>
          <a:p>
            <a:pPr lvl="3">
              <a:lnSpc>
                <a:spcPct val="80000"/>
              </a:lnSpc>
              <a:buFontTx/>
              <a:buNone/>
            </a:pPr>
            <a:r>
              <a:rPr lang="en-US" altLang="zh-TW" sz="2800"/>
              <a:t>Net debt (repayment) or issuance</a:t>
            </a:r>
          </a:p>
          <a:p>
            <a:pPr lvl="2">
              <a:lnSpc>
                <a:spcPct val="80000"/>
              </a:lnSpc>
              <a:buFontTx/>
              <a:buNone/>
            </a:pPr>
            <a:r>
              <a:rPr lang="en-US" altLang="zh-TW" sz="3200">
                <a:solidFill>
                  <a:schemeClr val="accent2"/>
                </a:solidFill>
              </a:rPr>
              <a:t>FCF available to equity (FCFE)</a:t>
            </a:r>
          </a:p>
          <a:p>
            <a:pPr lvl="3">
              <a:lnSpc>
                <a:spcPct val="80000"/>
              </a:lnSpc>
              <a:buFontTx/>
              <a:buNone/>
            </a:pPr>
            <a:r>
              <a:rPr lang="en-US" altLang="zh-TW" sz="2800"/>
              <a:t>(Cash dividend payments)</a:t>
            </a:r>
          </a:p>
          <a:p>
            <a:pPr lvl="3">
              <a:lnSpc>
                <a:spcPct val="80000"/>
              </a:lnSpc>
              <a:buFontTx/>
              <a:buNone/>
            </a:pPr>
            <a:r>
              <a:rPr lang="en-US" altLang="zh-TW" sz="2800"/>
              <a:t>Stock (repurchase) or issuance</a:t>
            </a:r>
          </a:p>
          <a:p>
            <a:pPr lvl="2">
              <a:lnSpc>
                <a:spcPct val="80000"/>
              </a:lnSpc>
              <a:buFontTx/>
              <a:buNone/>
            </a:pPr>
            <a:r>
              <a:rPr lang="en-US" altLang="zh-TW" sz="3200">
                <a:solidFill>
                  <a:schemeClr val="accent2"/>
                </a:solidFill>
              </a:rPr>
              <a:t>Net increase (decrease) in cash balance</a:t>
            </a:r>
            <a:endParaRPr lang="zh-TW" altLang="en-US" sz="3200">
              <a:solidFill>
                <a:schemeClr val="accent2"/>
              </a:solidFill>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p:cNvSpPr>
            <a:spLocks noGrp="1" noChangeArrowheads="1"/>
          </p:cNvSpPr>
          <p:nvPr>
            <p:ph type="title"/>
          </p:nvPr>
        </p:nvSpPr>
        <p:spPr>
          <a:xfrm>
            <a:off x="685800" y="269875"/>
            <a:ext cx="7772400" cy="1143000"/>
          </a:xfrm>
        </p:spPr>
        <p:txBody>
          <a:bodyPr/>
          <a:lstStyle/>
          <a:p>
            <a:r>
              <a:rPr lang="en-US" altLang="zh-TW"/>
              <a:t>Forecasting</a:t>
            </a:r>
          </a:p>
        </p:txBody>
      </p:sp>
      <p:sp>
        <p:nvSpPr>
          <p:cNvPr id="633859" name="Rectangle 3"/>
          <p:cNvSpPr>
            <a:spLocks noGrp="1" noChangeArrowheads="1"/>
          </p:cNvSpPr>
          <p:nvPr>
            <p:ph type="body" idx="1"/>
          </p:nvPr>
        </p:nvSpPr>
        <p:spPr>
          <a:xfrm>
            <a:off x="684213" y="1196975"/>
            <a:ext cx="7772400" cy="4114800"/>
          </a:xfrm>
        </p:spPr>
        <p:txBody>
          <a:bodyPr/>
          <a:lstStyle/>
          <a:p>
            <a:pPr>
              <a:buFont typeface="Wingdings" pitchFamily="2" charset="2"/>
              <a:buChar char="p"/>
            </a:pPr>
            <a:r>
              <a:rPr lang="en-US" altLang="zh-TW" sz="3600"/>
              <a:t>IS projection</a:t>
            </a:r>
          </a:p>
          <a:p>
            <a:pPr lvl="1">
              <a:buFont typeface="Wingdings" pitchFamily="2" charset="2"/>
              <a:buChar char="Ø"/>
            </a:pPr>
            <a:r>
              <a:rPr lang="en-US" altLang="zh-TW" sz="3200"/>
              <a:t>Major assumptions</a:t>
            </a:r>
          </a:p>
          <a:p>
            <a:pPr lvl="2">
              <a:buFont typeface="Wingdings" pitchFamily="2" charset="2"/>
              <a:buNone/>
            </a:pPr>
            <a:r>
              <a:rPr lang="en-US" altLang="zh-TW" sz="2800"/>
              <a:t>ΔS%: sales growth rate</a:t>
            </a:r>
          </a:p>
          <a:p>
            <a:pPr lvl="2">
              <a:buFont typeface="Wingdings" pitchFamily="2" charset="2"/>
              <a:buNone/>
            </a:pPr>
            <a:r>
              <a:rPr lang="en-US" altLang="zh-TW" sz="2800"/>
              <a:t>COGS%: COGS/revenue</a:t>
            </a:r>
          </a:p>
          <a:p>
            <a:pPr lvl="2">
              <a:buFont typeface="Wingdings" pitchFamily="2" charset="2"/>
              <a:buNone/>
            </a:pPr>
            <a:r>
              <a:rPr lang="en-US" altLang="zh-TW" sz="2800"/>
              <a:t>S&amp;A%: S&amp;A/Sales</a:t>
            </a:r>
          </a:p>
          <a:p>
            <a:pPr lvl="2">
              <a:buFont typeface="Wingdings" pitchFamily="2" charset="2"/>
              <a:buNone/>
            </a:pPr>
            <a:r>
              <a:rPr lang="en-US" altLang="zh-TW" sz="2800"/>
              <a:t>NOPT%: tax rate on NOP</a:t>
            </a:r>
          </a:p>
          <a:p>
            <a:pPr lvl="2">
              <a:buFont typeface="Wingdings" pitchFamily="2" charset="2"/>
              <a:buNone/>
            </a:pPr>
            <a:r>
              <a:rPr lang="en-US" altLang="zh-TW" sz="2800"/>
              <a:t>NFP%: NFP margin</a:t>
            </a:r>
          </a:p>
          <a:p>
            <a:pPr lvl="2">
              <a:buFont typeface="Wingdings" pitchFamily="2" charset="2"/>
              <a:buNone/>
            </a:pPr>
            <a:r>
              <a:rPr lang="en-US" altLang="zh-TW" sz="2800"/>
              <a:t>XOFP%: XOFP margin</a:t>
            </a:r>
          </a:p>
          <a:p>
            <a:pPr lvl="2">
              <a:buFont typeface="Wingdings" pitchFamily="2" charset="2"/>
              <a:buNone/>
            </a:pPr>
            <a:r>
              <a:rPr lang="en-US" altLang="zh-TW" sz="2800"/>
              <a:t>EMIP%: EMIP margin</a:t>
            </a:r>
          </a:p>
          <a:p>
            <a:pPr lvl="2">
              <a:buFont typeface="Wingdings" pitchFamily="2" charset="2"/>
              <a:buNone/>
            </a:pPr>
            <a:r>
              <a:rPr lang="en-US" altLang="zh-TW" sz="2800"/>
              <a:t>IPRDE%: IPRDE/E</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4882" name="Object 2"/>
          <p:cNvGraphicFramePr>
            <a:graphicFrameLocks noChangeAspect="1"/>
          </p:cNvGraphicFramePr>
          <p:nvPr/>
        </p:nvGraphicFramePr>
        <p:xfrm>
          <a:off x="1331913" y="333375"/>
          <a:ext cx="6119812" cy="6191250"/>
        </p:xfrm>
        <a:graphic>
          <a:graphicData uri="http://schemas.openxmlformats.org/presentationml/2006/ole">
            <p:oleObj spid="_x0000_s634882" name="Equation" r:id="rId3" imgW="2768400" imgH="2933640" progId="Equation.DSMT4">
              <p:embed/>
            </p:oleObj>
          </a:graphicData>
        </a:graphic>
      </p:graphicFrame>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2"/>
          <p:cNvSpPr>
            <a:spLocks noGrp="1" noChangeArrowheads="1"/>
          </p:cNvSpPr>
          <p:nvPr>
            <p:ph type="body" idx="4294967295"/>
          </p:nvPr>
        </p:nvSpPr>
        <p:spPr>
          <a:xfrm>
            <a:off x="684213" y="609600"/>
            <a:ext cx="7772400" cy="4114800"/>
          </a:xfrm>
        </p:spPr>
        <p:txBody>
          <a:bodyPr/>
          <a:lstStyle/>
          <a:p>
            <a:pPr>
              <a:buFont typeface="Wingdings" pitchFamily="2" charset="2"/>
              <a:buChar char="p"/>
            </a:pPr>
            <a:r>
              <a:rPr lang="en-US" altLang="zh-TW" sz="3600"/>
              <a:t>BS projection</a:t>
            </a:r>
          </a:p>
          <a:p>
            <a:pPr lvl="1">
              <a:buFont typeface="Wingdings" pitchFamily="2" charset="2"/>
              <a:buChar char="Ø"/>
            </a:pPr>
            <a:r>
              <a:rPr lang="en-US" altLang="zh-TW" sz="3200"/>
              <a:t>Major assumptions</a:t>
            </a:r>
          </a:p>
          <a:p>
            <a:pPr lvl="2">
              <a:buFont typeface="Wingdings" pitchFamily="2" charset="2"/>
              <a:buNone/>
            </a:pPr>
            <a:r>
              <a:rPr lang="en-US" altLang="zh-TW" sz="2800"/>
              <a:t>NWCTO: NWC turnover</a:t>
            </a:r>
          </a:p>
          <a:p>
            <a:pPr lvl="2">
              <a:buFont typeface="Wingdings" pitchFamily="2" charset="2"/>
              <a:buNone/>
            </a:pPr>
            <a:r>
              <a:rPr lang="en-US" altLang="zh-TW" sz="2800"/>
              <a:t>NLTOATO: NLTOATO turnover</a:t>
            </a:r>
          </a:p>
          <a:p>
            <a:pPr lvl="2">
              <a:buFont typeface="Wingdings" pitchFamily="2" charset="2"/>
              <a:buNone/>
            </a:pPr>
            <a:r>
              <a:rPr lang="en-US" altLang="zh-TW" sz="2800"/>
              <a:t>DPO%: dividend payout ratio</a:t>
            </a:r>
          </a:p>
          <a:p>
            <a:pPr lvl="3">
              <a:buFontTx/>
              <a:buChar char="•"/>
            </a:pPr>
            <a:r>
              <a:rPr lang="en-US" altLang="zh-TW" sz="2400"/>
              <a:t>Include bonus to employees and board members</a:t>
            </a:r>
          </a:p>
          <a:p>
            <a:pPr lvl="2">
              <a:buFont typeface="Wingdings" pitchFamily="2" charset="2"/>
              <a:buNone/>
            </a:pPr>
            <a:r>
              <a:rPr lang="en-US" altLang="zh-TW" sz="2800"/>
              <a:t>STKD%: stock dividend as a percentage of dividend</a:t>
            </a:r>
          </a:p>
          <a:p>
            <a:pPr lvl="3">
              <a:buFontTx/>
              <a:buChar char="•"/>
            </a:pPr>
            <a:r>
              <a:rPr lang="en-US" altLang="zh-TW" sz="2400"/>
              <a:t>Include stock bonus to employees</a:t>
            </a:r>
          </a:p>
          <a:p>
            <a:pPr lvl="2">
              <a:buFont typeface="Wingdings" pitchFamily="2" charset="2"/>
              <a:buNone/>
            </a:pPr>
            <a:r>
              <a:rPr lang="en-US" altLang="zh-TW" sz="2800"/>
              <a:t>SHR: number of shares outstanding</a:t>
            </a:r>
          </a:p>
          <a:p>
            <a:pPr lvl="2">
              <a:buFont typeface="Wingdings" pitchFamily="2" charset="2"/>
              <a:buNone/>
            </a:pPr>
            <a:r>
              <a:rPr lang="en-US" altLang="zh-TW" sz="2800"/>
              <a:t>XE assumed the same as last year</a:t>
            </a:r>
          </a:p>
          <a:p>
            <a:pPr lvl="2">
              <a:buFont typeface="Wingdings" pitchFamily="2" charset="2"/>
              <a:buChar char="ü"/>
            </a:pPr>
            <a:endParaRPr lang="en-US" altLang="zh-TW" sz="2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4" name="Rectangle 2"/>
          <p:cNvSpPr>
            <a:spLocks noGrp="1" noChangeArrowheads="1"/>
          </p:cNvSpPr>
          <p:nvPr>
            <p:ph type="body" idx="4294967295"/>
          </p:nvPr>
        </p:nvSpPr>
        <p:spPr>
          <a:xfrm>
            <a:off x="533400" y="457200"/>
            <a:ext cx="7772400" cy="4114800"/>
          </a:xfrm>
        </p:spPr>
        <p:txBody>
          <a:bodyPr/>
          <a:lstStyle/>
          <a:p>
            <a:pPr marL="914400" lvl="1" indent="-457200">
              <a:lnSpc>
                <a:spcPct val="90000"/>
              </a:lnSpc>
              <a:buFont typeface="Wingdings" pitchFamily="2" charset="2"/>
              <a:buAutoNum type="arabicPeriod" startAt="3"/>
            </a:pPr>
            <a:r>
              <a:rPr lang="en-US" altLang="zh-TW" sz="3200"/>
              <a:t>Increased penetration of equity holdings as a percentage of household assets.</a:t>
            </a:r>
          </a:p>
          <a:p>
            <a:pPr marL="1295400" lvl="2" indent="-381000">
              <a:lnSpc>
                <a:spcPct val="90000"/>
              </a:lnSpc>
              <a:buFont typeface="Wingdings" pitchFamily="2" charset="2"/>
              <a:buChar char="ü"/>
            </a:pPr>
            <a:r>
              <a:rPr lang="en-US" altLang="zh-TW" sz="2800"/>
              <a:t>Growing segments of the population are becoming shareholders through mutual funds and retirement programs.</a:t>
            </a:r>
          </a:p>
          <a:p>
            <a:pPr marL="1295400" lvl="2" indent="-381000">
              <a:lnSpc>
                <a:spcPct val="90000"/>
              </a:lnSpc>
              <a:buFont typeface="Wingdings" pitchFamily="2" charset="2"/>
              <a:buChar char="ü"/>
            </a:pPr>
            <a:r>
              <a:rPr lang="en-US" altLang="zh-TW" sz="2800"/>
              <a:t>Among the most vocal proponents of shareholder value are the managers of major retirement systems.</a:t>
            </a:r>
          </a:p>
          <a:p>
            <a:pPr marL="1295400" lvl="2" indent="-381000">
              <a:lnSpc>
                <a:spcPct val="90000"/>
              </a:lnSpc>
              <a:buFont typeface="Wingdings" pitchFamily="2" charset="2"/>
              <a:buChar char="ü"/>
            </a:pPr>
            <a:r>
              <a:rPr lang="en-US" altLang="zh-TW" sz="2800"/>
              <a:t>Privatization of large government monopolies where governments became active marketers of the share of these companies.</a:t>
            </a:r>
          </a:p>
          <a:p>
            <a:pPr marL="1295400" lvl="2" indent="-381000">
              <a:lnSpc>
                <a:spcPct val="90000"/>
              </a:lnSpc>
              <a:buFont typeface="Wingdings" pitchFamily="2" charset="2"/>
              <a:buChar char="ü"/>
            </a:pPr>
            <a:r>
              <a:rPr lang="en-US" altLang="zh-TW" sz="2800"/>
              <a:t>The old notions of labor vs. capital are losing currency.</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6930" name="Object 2"/>
          <p:cNvGraphicFramePr>
            <a:graphicFrameLocks noChangeAspect="1"/>
          </p:cNvGraphicFramePr>
          <p:nvPr/>
        </p:nvGraphicFramePr>
        <p:xfrm>
          <a:off x="990600" y="1052513"/>
          <a:ext cx="7380288" cy="4679950"/>
        </p:xfrm>
        <a:graphic>
          <a:graphicData uri="http://schemas.openxmlformats.org/presentationml/2006/ole">
            <p:oleObj spid="_x0000_s636930" name="Equation" r:id="rId3" imgW="3555720" imgH="2260440" progId="Equation.DSMT4">
              <p:embed/>
            </p:oleObj>
          </a:graphicData>
        </a:graphic>
      </p:graphicFrame>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685800" y="188913"/>
            <a:ext cx="7772400" cy="1143000"/>
          </a:xfrm>
        </p:spPr>
        <p:txBody>
          <a:bodyPr/>
          <a:lstStyle/>
          <a:p>
            <a:r>
              <a:rPr lang="en-US" altLang="zh-TW"/>
              <a:t>Valuation</a:t>
            </a:r>
          </a:p>
        </p:txBody>
      </p:sp>
      <p:sp>
        <p:nvSpPr>
          <p:cNvPr id="637955" name="Rectangle 3"/>
          <p:cNvSpPr>
            <a:spLocks noGrp="1" noChangeArrowheads="1"/>
          </p:cNvSpPr>
          <p:nvPr>
            <p:ph type="body" idx="1"/>
          </p:nvPr>
        </p:nvSpPr>
        <p:spPr>
          <a:xfrm>
            <a:off x="611188" y="1185863"/>
            <a:ext cx="7993062" cy="4114800"/>
          </a:xfrm>
        </p:spPr>
        <p:txBody>
          <a:bodyPr/>
          <a:lstStyle/>
          <a:p>
            <a:pPr>
              <a:lnSpc>
                <a:spcPct val="90000"/>
              </a:lnSpc>
              <a:buFont typeface="Wingdings" pitchFamily="2" charset="2"/>
              <a:buChar char="p"/>
            </a:pPr>
            <a:r>
              <a:rPr lang="en-US" altLang="zh-TW" sz="3600"/>
              <a:t>Valuation of OE (VOE)#</a:t>
            </a:r>
          </a:p>
          <a:p>
            <a:pPr lvl="1">
              <a:lnSpc>
                <a:spcPct val="90000"/>
              </a:lnSpc>
              <a:buFont typeface="Wingdings" pitchFamily="2" charset="2"/>
              <a:buChar char="Ø"/>
            </a:pPr>
            <a:r>
              <a:rPr lang="en-US" altLang="zh-TW" sz="3200"/>
              <a:t>DCF: FCF capitalization</a:t>
            </a:r>
          </a:p>
          <a:p>
            <a:pPr lvl="2">
              <a:lnSpc>
                <a:spcPct val="90000"/>
              </a:lnSpc>
              <a:buFont typeface="Wingdings" pitchFamily="2" charset="2"/>
              <a:buNone/>
            </a:pPr>
            <a:r>
              <a:rPr lang="en-US" altLang="zh-TW" sz="2800"/>
              <a:t>ΔNOA: net investment in operation</a:t>
            </a:r>
          </a:p>
          <a:p>
            <a:pPr lvl="3">
              <a:lnSpc>
                <a:spcPct val="90000"/>
              </a:lnSpc>
              <a:buFont typeface="Wingdings" pitchFamily="2" charset="2"/>
              <a:buNone/>
            </a:pPr>
            <a:r>
              <a:rPr lang="en-US" altLang="zh-TW" sz="2400"/>
              <a:t>ΔNOA%: NOA growth rate = ΔNOA/NOA   = NOP*RI%/NOA</a:t>
            </a:r>
          </a:p>
          <a:p>
            <a:pPr lvl="3">
              <a:lnSpc>
                <a:spcPct val="90000"/>
              </a:lnSpc>
              <a:buFont typeface="Wingdings" pitchFamily="2" charset="2"/>
              <a:buNone/>
            </a:pPr>
            <a:r>
              <a:rPr lang="en-US" altLang="zh-TW" sz="2400"/>
              <a:t>RI% = NOP reinvestment rate</a:t>
            </a:r>
          </a:p>
          <a:p>
            <a:pPr lvl="2">
              <a:lnSpc>
                <a:spcPct val="90000"/>
              </a:lnSpc>
              <a:buFont typeface="Wingdings" pitchFamily="2" charset="2"/>
              <a:buNone/>
            </a:pPr>
            <a:r>
              <a:rPr lang="en-US" altLang="zh-TW" sz="2800"/>
              <a:t>FCFO: FCF from operation = cash flow before financial investments = NOP</a:t>
            </a:r>
            <a:r>
              <a:rPr lang="zh-TW" altLang="en-US" sz="2800"/>
              <a:t>－</a:t>
            </a:r>
            <a:r>
              <a:rPr lang="en-US" altLang="zh-TW" sz="2800"/>
              <a:t>ΔNOA*</a:t>
            </a:r>
          </a:p>
          <a:p>
            <a:pPr lvl="3">
              <a:lnSpc>
                <a:spcPct val="90000"/>
              </a:lnSpc>
              <a:buFont typeface="Wingdings" pitchFamily="2" charset="2"/>
              <a:buNone/>
            </a:pPr>
            <a:r>
              <a:rPr lang="en-US" altLang="zh-TW" sz="2400"/>
              <a:t>FCFA: FCF available to debt and equity (asset)</a:t>
            </a:r>
          </a:p>
          <a:p>
            <a:pPr lvl="3">
              <a:lnSpc>
                <a:spcPct val="90000"/>
              </a:lnSpc>
              <a:buFont typeface="Wingdings" pitchFamily="2" charset="2"/>
              <a:buNone/>
            </a:pPr>
            <a:r>
              <a:rPr lang="en-US" altLang="zh-TW" sz="2400"/>
              <a:t>FCFE: FCF available to equity</a:t>
            </a:r>
          </a:p>
          <a:p>
            <a:pPr lvl="1">
              <a:lnSpc>
                <a:spcPct val="90000"/>
              </a:lnSpc>
              <a:buFont typeface="Wingdings" pitchFamily="2" charset="2"/>
              <a:buChar char="Ø"/>
            </a:pPr>
            <a:r>
              <a:rPr lang="en-US" altLang="zh-TW" sz="3200"/>
              <a:t>Economic profit (abnormal earnings) capitalization (NOP – OE x cost of equity)</a:t>
            </a:r>
          </a:p>
        </p:txBody>
      </p:sp>
      <p:sp>
        <p:nvSpPr>
          <p:cNvPr id="637956" name="Rectangle 4"/>
          <p:cNvSpPr>
            <a:spLocks noChangeArrowheads="1"/>
          </p:cNvSpPr>
          <p:nvPr/>
        </p:nvSpPr>
        <p:spPr bwMode="auto">
          <a:xfrm>
            <a:off x="1349375" y="6719888"/>
            <a:ext cx="641350" cy="482600"/>
          </a:xfrm>
          <a:prstGeom prst="rect">
            <a:avLst/>
          </a:prstGeom>
          <a:noFill/>
          <a:ln w="9525">
            <a:noFill/>
            <a:miter lim="800000"/>
            <a:headEnd/>
            <a:tailEnd/>
          </a:ln>
          <a:effectLst/>
        </p:spPr>
        <p:txBody>
          <a:bodyPr wrap="none">
            <a:spAutoFit/>
          </a:bodyPr>
          <a:lstStyle/>
          <a:p>
            <a:pPr lvl="1">
              <a:lnSpc>
                <a:spcPct val="80000"/>
              </a:lnSpc>
              <a:spcBef>
                <a:spcPct val="20000"/>
              </a:spcBef>
            </a:pPr>
            <a:endParaRPr lang="en-US" altLang="zh-TW" sz="320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body" idx="4294967295"/>
          </p:nvPr>
        </p:nvSpPr>
        <p:spPr>
          <a:xfrm>
            <a:off x="684213" y="538163"/>
            <a:ext cx="7772400" cy="4114800"/>
          </a:xfrm>
        </p:spPr>
        <p:txBody>
          <a:bodyPr/>
          <a:lstStyle/>
          <a:p>
            <a:pPr>
              <a:lnSpc>
                <a:spcPct val="80000"/>
              </a:lnSpc>
              <a:buFont typeface="Wingdings" pitchFamily="2" charset="2"/>
              <a:buChar char="p"/>
            </a:pPr>
            <a:r>
              <a:rPr lang="en-US" altLang="zh-TW" sz="3600"/>
              <a:t>Valuation of non-operating equities</a:t>
            </a:r>
          </a:p>
          <a:p>
            <a:pPr lvl="1">
              <a:lnSpc>
                <a:spcPct val="80000"/>
              </a:lnSpc>
              <a:buFont typeface="Wingdings" pitchFamily="2" charset="2"/>
              <a:buChar char="Ø"/>
            </a:pPr>
            <a:r>
              <a:rPr lang="en-US" altLang="zh-TW" sz="3200"/>
              <a:t>Value of XE (VXE)</a:t>
            </a:r>
          </a:p>
          <a:p>
            <a:pPr lvl="2">
              <a:lnSpc>
                <a:spcPct val="80000"/>
              </a:lnSpc>
              <a:buFont typeface="Wingdings" pitchFamily="2" charset="2"/>
              <a:buChar char="ü"/>
            </a:pPr>
            <a:r>
              <a:rPr lang="en-US" altLang="zh-TW" sz="2800"/>
              <a:t>Liquidation value for idle assets, income-capitalization value for rented assets, market value for real estates, etc.</a:t>
            </a:r>
          </a:p>
          <a:p>
            <a:pPr lvl="2">
              <a:lnSpc>
                <a:spcPct val="80000"/>
              </a:lnSpc>
              <a:buFont typeface="Wingdings" pitchFamily="2" charset="2"/>
              <a:buChar char="ü"/>
            </a:pPr>
            <a:r>
              <a:rPr lang="en-US" altLang="zh-TW" sz="2800"/>
              <a:t>For business units to be disposed of</a:t>
            </a:r>
          </a:p>
          <a:p>
            <a:pPr lvl="3">
              <a:lnSpc>
                <a:spcPct val="80000"/>
              </a:lnSpc>
              <a:buFontTx/>
              <a:buChar char="•"/>
            </a:pPr>
            <a:r>
              <a:rPr lang="en-US" altLang="zh-TW" sz="2400"/>
              <a:t>Valuation is similar to that of EMI except certain discounts may have to be taken if put on sale. </a:t>
            </a:r>
          </a:p>
          <a:p>
            <a:pPr lvl="3">
              <a:lnSpc>
                <a:spcPct val="80000"/>
              </a:lnSpc>
              <a:buFontTx/>
              <a:buChar char="•"/>
            </a:pPr>
            <a:r>
              <a:rPr lang="en-US" altLang="zh-TW" sz="2400"/>
              <a:t>May need to estimate cost of disposal or even liquidation value.</a:t>
            </a:r>
          </a:p>
          <a:p>
            <a:pPr lvl="1">
              <a:lnSpc>
                <a:spcPct val="80000"/>
              </a:lnSpc>
              <a:buFont typeface="Wingdings" pitchFamily="2" charset="2"/>
              <a:buChar char="Ø"/>
            </a:pPr>
            <a:r>
              <a:rPr lang="en-US" altLang="zh-TW" sz="3200"/>
              <a:t>Value of IE (VIE)</a:t>
            </a:r>
          </a:p>
          <a:p>
            <a:pPr lvl="2">
              <a:lnSpc>
                <a:spcPct val="80000"/>
              </a:lnSpc>
              <a:buFont typeface="Wingdings" pitchFamily="2" charset="2"/>
              <a:buChar char="ü"/>
            </a:pPr>
            <a:r>
              <a:rPr lang="en-US" altLang="zh-TW" sz="2800"/>
              <a:t>Listed: EMI measured at market value. </a:t>
            </a:r>
          </a:p>
          <a:p>
            <a:pPr lvl="2">
              <a:lnSpc>
                <a:spcPct val="80000"/>
              </a:lnSpc>
              <a:buFont typeface="Wingdings" pitchFamily="2" charset="2"/>
              <a:buChar char="ü"/>
            </a:pPr>
            <a:r>
              <a:rPr lang="en-US" altLang="zh-TW" sz="2800"/>
              <a:t>Unlisted: refer to valuation by venture capitals or valuation professionals.</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p:cNvSpPr>
            <a:spLocks noGrp="1" noChangeArrowheads="1"/>
          </p:cNvSpPr>
          <p:nvPr>
            <p:ph type="body" idx="4294967295"/>
          </p:nvPr>
        </p:nvSpPr>
        <p:spPr>
          <a:xfrm>
            <a:off x="755650" y="260350"/>
            <a:ext cx="7772400" cy="4114800"/>
          </a:xfrm>
        </p:spPr>
        <p:txBody>
          <a:bodyPr/>
          <a:lstStyle/>
          <a:p>
            <a:pPr lvl="3">
              <a:lnSpc>
                <a:spcPct val="90000"/>
              </a:lnSpc>
              <a:buFontTx/>
              <a:buChar char="•"/>
            </a:pPr>
            <a:r>
              <a:rPr lang="en-US" altLang="zh-TW" sz="2400"/>
              <a:t>Any operating synergy associated with strategic alliances would have already been reflected in NOP and hence, incorporated in VOE.</a:t>
            </a:r>
          </a:p>
          <a:p>
            <a:pPr lvl="3">
              <a:lnSpc>
                <a:spcPct val="90000"/>
              </a:lnSpc>
              <a:buFontTx/>
              <a:buChar char="•"/>
            </a:pPr>
            <a:r>
              <a:rPr lang="en-US" altLang="zh-TW" sz="2400"/>
              <a:t>Non-control discount, volume discount and even loss of synergy value may be relevant depends on strategic considerations.</a:t>
            </a:r>
          </a:p>
          <a:p>
            <a:pPr lvl="1">
              <a:lnSpc>
                <a:spcPct val="90000"/>
              </a:lnSpc>
              <a:buFont typeface="Wingdings" pitchFamily="2" charset="2"/>
              <a:buChar char="Ø"/>
            </a:pPr>
            <a:r>
              <a:rPr lang="en-US" altLang="zh-TW" sz="3200"/>
              <a:t>Value of FE (VFE)</a:t>
            </a:r>
          </a:p>
          <a:p>
            <a:pPr lvl="2">
              <a:lnSpc>
                <a:spcPct val="90000"/>
              </a:lnSpc>
              <a:buFont typeface="Wingdings" pitchFamily="2" charset="2"/>
              <a:buChar char="ü"/>
            </a:pPr>
            <a:r>
              <a:rPr lang="en-US" altLang="zh-TW" sz="2800"/>
              <a:t>Value of FI (VFI)</a:t>
            </a:r>
          </a:p>
          <a:p>
            <a:pPr lvl="3">
              <a:lnSpc>
                <a:spcPct val="90000"/>
              </a:lnSpc>
              <a:buFontTx/>
              <a:buChar char="•"/>
            </a:pPr>
            <a:r>
              <a:rPr lang="en-US" altLang="zh-TW" sz="2400"/>
              <a:t>FIs are valued as mutual funds with special attention paid to private equities.</a:t>
            </a:r>
          </a:p>
          <a:p>
            <a:pPr lvl="2">
              <a:lnSpc>
                <a:spcPct val="90000"/>
              </a:lnSpc>
              <a:buFont typeface="Wingdings" pitchFamily="2" charset="2"/>
              <a:buChar char="ü"/>
            </a:pPr>
            <a:r>
              <a:rPr lang="en-US" altLang="zh-TW" sz="2800"/>
              <a:t>Value of IBL (VIBL)</a:t>
            </a:r>
            <a:r>
              <a:rPr lang="en-US" altLang="zh-TW"/>
              <a:t> </a:t>
            </a:r>
          </a:p>
          <a:p>
            <a:pPr lvl="3">
              <a:lnSpc>
                <a:spcPct val="90000"/>
              </a:lnSpc>
              <a:buFontTx/>
              <a:buChar char="•"/>
            </a:pPr>
            <a:r>
              <a:rPr lang="en-US" altLang="zh-TW" sz="2400"/>
              <a:t>Value of the group (VG) = VOE + VXE + VIE + VFI</a:t>
            </a:r>
          </a:p>
          <a:p>
            <a:pPr lvl="3">
              <a:lnSpc>
                <a:spcPct val="90000"/>
              </a:lnSpc>
              <a:buFontTx/>
              <a:buChar char="•"/>
            </a:pPr>
            <a:r>
              <a:rPr lang="en-US" altLang="zh-TW" sz="2400"/>
              <a:t>Option pricing model: the value of a risky debt is equal to the price of a risk-free debt with the same maturity minus the price of a put written on the value of the group</a:t>
            </a:r>
            <a:endParaRPr lang="zh-TW" altLang="en-US" sz="2400"/>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VIBL = Min (IBL, VG), need to determine the maturity of IBL and the volatility of VG.</a:t>
            </a:r>
          </a:p>
          <a:p>
            <a:pPr lvl="3">
              <a:lnSpc>
                <a:spcPct val="80000"/>
              </a:lnSpc>
              <a:buFontTx/>
              <a:buChar char="•"/>
            </a:pPr>
            <a:r>
              <a:rPr lang="en-US" altLang="zh-TW" sz="2400"/>
              <a:t>The weighted average maturity of IBL may be a candidate for the put option’s maturity, and the riskiness of  IBL determine the value of the put (i.e., credit risk discount for IBL).</a:t>
            </a:r>
          </a:p>
          <a:p>
            <a:pPr lvl="3">
              <a:lnSpc>
                <a:spcPct val="80000"/>
              </a:lnSpc>
              <a:buFontTx/>
              <a:buChar char="•"/>
            </a:pPr>
            <a:r>
              <a:rPr lang="en-US" altLang="zh-TW" sz="2400"/>
              <a:t>The volatility of VG  may be estimated as the volatility of a portfolio (i.e., taking into account correlations among VOE, VFI, VXE and VIE).</a:t>
            </a:r>
          </a:p>
          <a:p>
            <a:pPr lvl="2">
              <a:lnSpc>
                <a:spcPct val="80000"/>
              </a:lnSpc>
              <a:buFont typeface="Wingdings" pitchFamily="2" charset="2"/>
              <a:buChar char="ü"/>
            </a:pPr>
            <a:r>
              <a:rPr lang="en-US" altLang="zh-TW" sz="2800"/>
              <a:t>VFE=VFI - VIBL</a:t>
            </a:r>
          </a:p>
          <a:p>
            <a:pPr>
              <a:lnSpc>
                <a:spcPct val="80000"/>
              </a:lnSpc>
              <a:buFont typeface="Wingdings" pitchFamily="2" charset="2"/>
              <a:buChar char="p"/>
            </a:pPr>
            <a:r>
              <a:rPr lang="en-US" altLang="zh-TW" sz="3600"/>
              <a:t>Value of equity (VE)</a:t>
            </a:r>
          </a:p>
          <a:p>
            <a:pPr lvl="1">
              <a:lnSpc>
                <a:spcPct val="80000"/>
              </a:lnSpc>
              <a:buFont typeface="Wingdings" pitchFamily="2" charset="2"/>
              <a:buChar char="Ø"/>
            </a:pPr>
            <a:r>
              <a:rPr lang="en-US" altLang="zh-TW" sz="3200"/>
              <a:t>VE = VOE + VFE + VXE + VIE + VIPRD</a:t>
            </a:r>
          </a:p>
          <a:p>
            <a:pPr lvl="2">
              <a:lnSpc>
                <a:spcPct val="80000"/>
              </a:lnSpc>
              <a:buFont typeface="Wingdings" pitchFamily="2" charset="2"/>
              <a:buChar char="ü"/>
            </a:pPr>
            <a:r>
              <a:rPr lang="en-US" altLang="zh-TW" sz="2800"/>
              <a:t>VIPRD: value of innovative R&amp;D. May also include value of future investment opportunities.</a:t>
            </a:r>
            <a:endParaRPr lang="zh-TW" altLang="en-US" sz="1800"/>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3074" name="Object 2"/>
          <p:cNvGraphicFramePr>
            <a:graphicFrameLocks noChangeAspect="1"/>
          </p:cNvGraphicFramePr>
          <p:nvPr/>
        </p:nvGraphicFramePr>
        <p:xfrm>
          <a:off x="684213" y="981075"/>
          <a:ext cx="7920037" cy="3600450"/>
        </p:xfrm>
        <a:graphic>
          <a:graphicData uri="http://schemas.openxmlformats.org/presentationml/2006/ole">
            <p:oleObj spid="_x0000_s643074" name="Equation" r:id="rId4" imgW="3962160" imgH="1574640" progId="Equation.DSMT4">
              <p:embed/>
            </p:oleObj>
          </a:graphicData>
        </a:graphic>
      </p:graphicFrame>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ChangeArrowheads="1"/>
          </p:cNvSpPr>
          <p:nvPr>
            <p:ph type="title"/>
          </p:nvPr>
        </p:nvSpPr>
        <p:spPr>
          <a:xfrm>
            <a:off x="685800" y="260350"/>
            <a:ext cx="7772400" cy="1143000"/>
          </a:xfrm>
        </p:spPr>
        <p:txBody>
          <a:bodyPr/>
          <a:lstStyle/>
          <a:p>
            <a:r>
              <a:rPr lang="en-US" altLang="zh-TW"/>
              <a:t>Credit Rating</a:t>
            </a:r>
          </a:p>
        </p:txBody>
      </p:sp>
      <p:sp>
        <p:nvSpPr>
          <p:cNvPr id="645123" name="Rectangle 3"/>
          <p:cNvSpPr>
            <a:spLocks noGrp="1" noChangeArrowheads="1"/>
          </p:cNvSpPr>
          <p:nvPr>
            <p:ph type="body" idx="1"/>
          </p:nvPr>
        </p:nvSpPr>
        <p:spPr>
          <a:xfrm>
            <a:off x="611188" y="1401763"/>
            <a:ext cx="7772400" cy="4114800"/>
          </a:xfrm>
        </p:spPr>
        <p:txBody>
          <a:bodyPr/>
          <a:lstStyle/>
          <a:p>
            <a:pPr>
              <a:lnSpc>
                <a:spcPct val="80000"/>
              </a:lnSpc>
              <a:buFont typeface="Wingdings" pitchFamily="2" charset="2"/>
              <a:buChar char="p"/>
            </a:pPr>
            <a:r>
              <a:rPr lang="en-US" altLang="zh-TW" sz="3600"/>
              <a:t>A simple approach based on Basel 2 </a:t>
            </a:r>
          </a:p>
          <a:p>
            <a:pPr lvl="1">
              <a:lnSpc>
                <a:spcPct val="80000"/>
              </a:lnSpc>
              <a:buFont typeface="Wingdings" pitchFamily="2" charset="2"/>
              <a:buChar char="Ø"/>
            </a:pPr>
            <a:r>
              <a:rPr lang="en-US" altLang="zh-TW" sz="3200"/>
              <a:t>Credit risk mitigation</a:t>
            </a:r>
          </a:p>
          <a:p>
            <a:pPr lvl="2">
              <a:lnSpc>
                <a:spcPct val="80000"/>
              </a:lnSpc>
              <a:buFont typeface="Wingdings" pitchFamily="2" charset="2"/>
              <a:buChar char="ü"/>
            </a:pPr>
            <a:r>
              <a:rPr lang="en-US" altLang="zh-TW" sz="2800"/>
              <a:t>Standardized supervisory haircuts for collateral, paragraphs 152-153.</a:t>
            </a:r>
          </a:p>
          <a:p>
            <a:pPr lvl="3">
              <a:lnSpc>
                <a:spcPct val="80000"/>
              </a:lnSpc>
              <a:buFontTx/>
              <a:buChar char="•"/>
            </a:pPr>
            <a:r>
              <a:rPr lang="en-US" altLang="zh-TW" sz="2400"/>
              <a:t>Treat group assets as collateral for interest-bearing debt.*</a:t>
            </a:r>
          </a:p>
          <a:p>
            <a:pPr lvl="1">
              <a:lnSpc>
                <a:spcPct val="80000"/>
              </a:lnSpc>
              <a:buFont typeface="Wingdings" pitchFamily="2" charset="2"/>
              <a:buChar char="Ø"/>
            </a:pPr>
            <a:r>
              <a:rPr lang="en-US" altLang="zh-TW" sz="3200"/>
              <a:t>Measure default distance</a:t>
            </a:r>
          </a:p>
          <a:p>
            <a:pPr lvl="2">
              <a:lnSpc>
                <a:spcPct val="80000"/>
              </a:lnSpc>
              <a:buFont typeface="Wingdings" pitchFamily="2" charset="2"/>
              <a:buChar char="ü"/>
            </a:pPr>
            <a:r>
              <a:rPr lang="en-US" altLang="zh-TW" sz="2800"/>
              <a:t>Based either on market or on accounting</a:t>
            </a:r>
          </a:p>
          <a:p>
            <a:pPr lvl="2">
              <a:lnSpc>
                <a:spcPct val="80000"/>
              </a:lnSpc>
              <a:buFont typeface="Wingdings" pitchFamily="2" charset="2"/>
              <a:buChar char="ü"/>
            </a:pPr>
            <a:r>
              <a:rPr lang="en-US" altLang="zh-TW" sz="2800"/>
              <a:t>Short-term rating</a:t>
            </a:r>
          </a:p>
          <a:p>
            <a:pPr lvl="3">
              <a:lnSpc>
                <a:spcPct val="80000"/>
              </a:lnSpc>
              <a:buFontTx/>
              <a:buChar char="•"/>
            </a:pPr>
            <a:r>
              <a:rPr lang="en-US" altLang="zh-TW" sz="2400"/>
              <a:t>Based on expected one-year performance.</a:t>
            </a:r>
          </a:p>
          <a:p>
            <a:pPr lvl="2">
              <a:lnSpc>
                <a:spcPct val="80000"/>
              </a:lnSpc>
              <a:buFont typeface="Wingdings" pitchFamily="2" charset="2"/>
              <a:buChar char="ü"/>
            </a:pPr>
            <a:r>
              <a:rPr lang="en-US" altLang="zh-TW" sz="2800"/>
              <a:t>Long-term rating</a:t>
            </a:r>
          </a:p>
          <a:p>
            <a:pPr lvl="3">
              <a:lnSpc>
                <a:spcPct val="80000"/>
              </a:lnSpc>
              <a:buFontTx/>
              <a:buChar char="•"/>
            </a:pPr>
            <a:r>
              <a:rPr lang="en-US" altLang="zh-TW" sz="2400"/>
              <a:t>Based on expected three-year performance.</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7170" name="Group 2"/>
          <p:cNvGraphicFramePr>
            <a:graphicFrameLocks noGrp="1"/>
          </p:cNvGraphicFramePr>
          <p:nvPr/>
        </p:nvGraphicFramePr>
        <p:xfrm>
          <a:off x="106363" y="115888"/>
          <a:ext cx="8929687" cy="6659880"/>
        </p:xfrm>
        <a:graphic>
          <a:graphicData uri="http://schemas.openxmlformats.org/drawingml/2006/table">
            <a:tbl>
              <a:tblPr/>
              <a:tblGrid>
                <a:gridCol w="2663825"/>
                <a:gridCol w="2522537"/>
                <a:gridCol w="1943100"/>
                <a:gridCol w="1800225"/>
              </a:tblGrid>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 issue rating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Residual maturity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Sovereigns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Other issuers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AAA to AA-/A-1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&lt;= 1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&gt; 1 year, &lt;= 5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&gt; 5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 to BBB/A-2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A-3/P-3 &amp; unrated bank securities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&lt;= 1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&gt; 1 year, &lt;= 5 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&gt; 5 </a:t>
                      </a: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BB+ to BB-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Non-eligible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Main index equities (including convertible bonds) &amp; gold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7146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Other equities (including convertible bonds) listed on a recognized exchange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71463">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in the same currency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6987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UCITs/mutual funds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Highest haircut applicable to any security in the funds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bl>
          </a:graphicData>
        </a:graphic>
      </p:graphicFrame>
    </p:spTree>
  </p:cSld>
  <p:clrMapOvr>
    <a:masterClrMapping/>
  </p:clrMapOvr>
  <p:transition/>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body" idx="4294967295"/>
          </p:nvPr>
        </p:nvSpPr>
        <p:spPr>
          <a:xfrm>
            <a:off x="684213" y="404813"/>
            <a:ext cx="7772400" cy="4114800"/>
          </a:xfrm>
        </p:spPr>
        <p:txBody>
          <a:bodyPr/>
          <a:lstStyle/>
          <a:p>
            <a:pPr>
              <a:lnSpc>
                <a:spcPct val="80000"/>
              </a:lnSpc>
              <a:buFont typeface="Wingdings" pitchFamily="2" charset="2"/>
              <a:buChar char="p"/>
            </a:pPr>
            <a:r>
              <a:rPr kumimoji="0" lang="en-US" altLang="zh-TW" sz="3600"/>
              <a:t>Computation</a:t>
            </a:r>
          </a:p>
          <a:p>
            <a:pPr lvl="1">
              <a:lnSpc>
                <a:spcPct val="80000"/>
              </a:lnSpc>
              <a:buFont typeface="Wingdings" pitchFamily="2" charset="2"/>
              <a:buChar char="Ø"/>
            </a:pPr>
            <a:r>
              <a:rPr kumimoji="0" lang="en-US" altLang="zh-TW" sz="3200"/>
              <a:t>Haircuts</a:t>
            </a:r>
          </a:p>
          <a:p>
            <a:pPr lvl="2">
              <a:lnSpc>
                <a:spcPct val="80000"/>
              </a:lnSpc>
              <a:buFont typeface="Wingdings" pitchFamily="2" charset="2"/>
              <a:buChar char="ü"/>
            </a:pPr>
            <a:r>
              <a:rPr kumimoji="0" lang="en-US" altLang="zh-TW" sz="2800"/>
              <a:t>Table of standard supervisory haircuts</a:t>
            </a:r>
          </a:p>
          <a:p>
            <a:pPr lvl="3">
              <a:lnSpc>
                <a:spcPct val="80000"/>
              </a:lnSpc>
              <a:buFontTx/>
              <a:buChar char="•"/>
            </a:pPr>
            <a:r>
              <a:rPr kumimoji="0" lang="en-US" altLang="zh-TW" sz="2400"/>
              <a:t>The haircut for currency risk is 8%. </a:t>
            </a:r>
            <a:endParaRPr lang="zh-TW" altLang="en-US" sz="2400"/>
          </a:p>
          <a:p>
            <a:pPr lvl="3">
              <a:lnSpc>
                <a:spcPct val="80000"/>
              </a:lnSpc>
              <a:buFontTx/>
              <a:buChar char="•"/>
            </a:pPr>
            <a:r>
              <a:rPr lang="en-US" altLang="zh-TW" sz="2400"/>
              <a:t>For </a:t>
            </a:r>
            <a:r>
              <a:rPr lang="en-US" altLang="zh-TW" sz="2400">
                <a:solidFill>
                  <a:schemeClr val="accent2"/>
                </a:solidFill>
              </a:rPr>
              <a:t>non-eligible instruments</a:t>
            </a:r>
            <a:r>
              <a:rPr lang="en-US" altLang="zh-TW" sz="2400"/>
              <a:t> (e.g., non-investment grade corporate debt securities), the haircut to be applied should be the same as the one for equity traded on a recognized exchange that is not part of a main index.</a:t>
            </a:r>
          </a:p>
          <a:p>
            <a:pPr lvl="2">
              <a:lnSpc>
                <a:spcPct val="80000"/>
              </a:lnSpc>
              <a:buFont typeface="Wingdings" pitchFamily="2" charset="2"/>
              <a:buChar char="ü"/>
            </a:pPr>
            <a:r>
              <a:rPr kumimoji="0" lang="en-US" altLang="zh-TW" sz="2800"/>
              <a:t>Non-eligible collateral</a:t>
            </a:r>
          </a:p>
          <a:p>
            <a:pPr lvl="3">
              <a:lnSpc>
                <a:spcPct val="80000"/>
              </a:lnSpc>
              <a:buFontTx/>
              <a:buChar char="•"/>
            </a:pPr>
            <a:r>
              <a:rPr lang="en-US" altLang="zh-TW" sz="2400"/>
              <a:t>Real estates, equipments, intangible assets, etc</a:t>
            </a:r>
          </a:p>
          <a:p>
            <a:pPr lvl="3">
              <a:lnSpc>
                <a:spcPct val="80000"/>
              </a:lnSpc>
              <a:buFontTx/>
              <a:buChar char="•"/>
            </a:pPr>
            <a:r>
              <a:rPr lang="en-US" altLang="zh-TW" sz="2400"/>
              <a:t>Haircuts based on domestic banking practice</a:t>
            </a:r>
          </a:p>
          <a:p>
            <a:pPr lvl="2">
              <a:lnSpc>
                <a:spcPct val="80000"/>
              </a:lnSpc>
              <a:buFont typeface="Wingdings" pitchFamily="2" charset="2"/>
              <a:buChar char="ü"/>
            </a:pPr>
            <a:r>
              <a:rPr kumimoji="0" lang="en-US" altLang="zh-TW" sz="2800"/>
              <a:t>Short-term vs. long-term rating</a:t>
            </a:r>
          </a:p>
          <a:p>
            <a:pPr lvl="3">
              <a:lnSpc>
                <a:spcPct val="80000"/>
              </a:lnSpc>
              <a:buFontTx/>
              <a:buChar char="•"/>
            </a:pPr>
            <a:r>
              <a:rPr lang="en-US" altLang="zh-TW" sz="2400"/>
              <a:t>The standard supervisory haircuts are for very short-term credit, may need to adjust to the appropriate time horizon.</a:t>
            </a:r>
          </a:p>
          <a:p>
            <a:pPr lvl="3">
              <a:lnSpc>
                <a:spcPct val="80000"/>
              </a:lnSpc>
              <a:buFontTx/>
              <a:buChar char="•"/>
            </a:pPr>
            <a:r>
              <a:rPr lang="en-US" altLang="zh-TW" sz="2400"/>
              <a:t>May consider stress conditions</a:t>
            </a:r>
            <a:endParaRPr lang="en-US" altLang="zh-TW" sz="1600"/>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p:cNvSpPr>
            <a:spLocks noGrp="1" noChangeArrowheads="1"/>
          </p:cNvSpPr>
          <p:nvPr>
            <p:ph type="body" idx="4294967295"/>
          </p:nvPr>
        </p:nvSpPr>
        <p:spPr>
          <a:xfrm>
            <a:off x="687388" y="609600"/>
            <a:ext cx="7772400" cy="4114800"/>
          </a:xfrm>
        </p:spPr>
        <p:txBody>
          <a:bodyPr/>
          <a:lstStyle/>
          <a:p>
            <a:pPr lvl="1">
              <a:lnSpc>
                <a:spcPct val="80000"/>
              </a:lnSpc>
              <a:buFont typeface="Wingdings" pitchFamily="2" charset="2"/>
              <a:buChar char="Ø"/>
            </a:pPr>
            <a:r>
              <a:rPr kumimoji="0" lang="en-US" altLang="zh-TW" sz="3200"/>
              <a:t>Default distance</a:t>
            </a:r>
          </a:p>
          <a:p>
            <a:pPr lvl="2">
              <a:lnSpc>
                <a:spcPct val="80000"/>
              </a:lnSpc>
              <a:buFont typeface="Wingdings" pitchFamily="2" charset="2"/>
              <a:buNone/>
            </a:pPr>
            <a:r>
              <a:rPr kumimoji="0" lang="en-US" altLang="zh-TW" sz="2800"/>
              <a:t>Group asset distance (GAdist) = Group asset after haircut (GAahc) – IBL; GA = NOA + FI + XOFA + EMI + IPRDA</a:t>
            </a:r>
          </a:p>
          <a:p>
            <a:pPr lvl="2">
              <a:lnSpc>
                <a:spcPct val="80000"/>
              </a:lnSpc>
              <a:buFont typeface="Wingdings" pitchFamily="2" charset="2"/>
              <a:buNone/>
            </a:pPr>
            <a:r>
              <a:rPr kumimoji="0" lang="en-US" altLang="zh-TW" sz="2800">
                <a:solidFill>
                  <a:schemeClr val="accent2"/>
                </a:solidFill>
              </a:rPr>
              <a:t>Debt coverage ratio (DCR) = GAahc / IBL</a:t>
            </a:r>
          </a:p>
          <a:p>
            <a:pPr lvl="2">
              <a:lnSpc>
                <a:spcPct val="80000"/>
              </a:lnSpc>
              <a:buFont typeface="Wingdings" pitchFamily="2" charset="2"/>
              <a:buNone/>
            </a:pPr>
            <a:r>
              <a:rPr kumimoji="0" lang="en-US" altLang="zh-TW" sz="2800">
                <a:solidFill>
                  <a:schemeClr val="accent2"/>
                </a:solidFill>
              </a:rPr>
              <a:t>Interest coverage ratio (ICR) : EBITDA / interest expense</a:t>
            </a:r>
          </a:p>
          <a:p>
            <a:pPr lvl="2">
              <a:lnSpc>
                <a:spcPct val="80000"/>
              </a:lnSpc>
              <a:buFont typeface="Wingdings" pitchFamily="2" charset="2"/>
              <a:buNone/>
            </a:pPr>
            <a:r>
              <a:rPr kumimoji="0" lang="en-US" altLang="zh-TW" sz="2800"/>
              <a:t>Net income forecast adjustment (NIfa) = min (0, net income forecast), assuming 100% payout ratio. (Three years if long-term rating)</a:t>
            </a:r>
          </a:p>
          <a:p>
            <a:pPr lvl="2">
              <a:lnSpc>
                <a:spcPct val="80000"/>
              </a:lnSpc>
              <a:buFont typeface="Wingdings" pitchFamily="2" charset="2"/>
              <a:buNone/>
            </a:pPr>
            <a:r>
              <a:rPr kumimoji="0" lang="en-US" altLang="zh-TW" sz="2800"/>
              <a:t>Volatility of market value of equity (VoMVE) = standard deviation of rate of return on equity (SDE) x value per share (VPS) x SHR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body" idx="4294967295"/>
          </p:nvPr>
        </p:nvSpPr>
        <p:spPr>
          <a:xfrm>
            <a:off x="533400" y="304800"/>
            <a:ext cx="8077200" cy="4114800"/>
          </a:xfrm>
        </p:spPr>
        <p:txBody>
          <a:bodyPr/>
          <a:lstStyle/>
          <a:p>
            <a:pPr marL="990600" lvl="1" indent="-533400">
              <a:lnSpc>
                <a:spcPct val="90000"/>
              </a:lnSpc>
              <a:buFont typeface="Wingdings" pitchFamily="2" charset="2"/>
              <a:buAutoNum type="arabicPeriod" startAt="4"/>
            </a:pPr>
            <a:r>
              <a:rPr lang="en-US" altLang="zh-TW" sz="3200"/>
              <a:t>Growing recognition that many social systems are heading for insolvency.</a:t>
            </a:r>
          </a:p>
          <a:p>
            <a:pPr marL="1371600" lvl="2" indent="-457200">
              <a:lnSpc>
                <a:spcPct val="90000"/>
              </a:lnSpc>
              <a:buFont typeface="Wingdings" pitchFamily="2" charset="2"/>
              <a:buChar char="ü"/>
            </a:pPr>
            <a:r>
              <a:rPr lang="en-US" altLang="zh-TW" sz="2800"/>
              <a:t>Most of the public pension plans are set up as pay-as-you-go systems: contributions of workers today are used to pay the retirement of current retirees, however, the number of workers to support one retiree is decreasing.*</a:t>
            </a:r>
          </a:p>
          <a:p>
            <a:pPr marL="1371600" lvl="2" indent="-457200">
              <a:lnSpc>
                <a:spcPct val="90000"/>
              </a:lnSpc>
              <a:buFont typeface="Wingdings" pitchFamily="2" charset="2"/>
              <a:buChar char="ü"/>
            </a:pPr>
            <a:r>
              <a:rPr lang="en-US" altLang="zh-TW" sz="2800"/>
              <a:t>Have to move to some form of funded pension system where at least a part of the premiums that workers pay are actually set aside for their retirement.</a:t>
            </a:r>
          </a:p>
          <a:p>
            <a:pPr marL="1371600" lvl="2" indent="-457200">
              <a:lnSpc>
                <a:spcPct val="90000"/>
              </a:lnSpc>
              <a:buFont typeface="Wingdings" pitchFamily="2" charset="2"/>
              <a:buChar char="ü"/>
            </a:pPr>
            <a:r>
              <a:rPr lang="en-US" altLang="zh-TW" sz="2800"/>
              <a:t>The challenge is how to make it through the transition: no solution unless the savings in the funded part (raising retirement premiums) of the system generate attractive returns.</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2"/>
          <p:cNvSpPr>
            <a:spLocks noGrp="1" noChangeArrowheads="1"/>
          </p:cNvSpPr>
          <p:nvPr>
            <p:ph type="body" idx="1"/>
          </p:nvPr>
        </p:nvSpPr>
        <p:spPr>
          <a:xfrm>
            <a:off x="685800" y="538163"/>
            <a:ext cx="7772400" cy="4114800"/>
          </a:xfrm>
        </p:spPr>
        <p:txBody>
          <a:bodyPr/>
          <a:lstStyle/>
          <a:p>
            <a:pPr lvl="2">
              <a:lnSpc>
                <a:spcPct val="80000"/>
              </a:lnSpc>
              <a:buFont typeface="Wingdings" pitchFamily="2" charset="2"/>
              <a:buNone/>
            </a:pPr>
            <a:r>
              <a:rPr kumimoji="0" lang="en-US" altLang="zh-TW" sz="2800"/>
              <a:t>Volatility of market value of the group (VoMVG): derived from VoMVE using the option pricing model (refer to Moody’s KMV model).*</a:t>
            </a:r>
          </a:p>
          <a:p>
            <a:pPr lvl="2">
              <a:lnSpc>
                <a:spcPct val="80000"/>
              </a:lnSpc>
              <a:buFont typeface="Wingdings" pitchFamily="2" charset="2"/>
              <a:buNone/>
            </a:pPr>
            <a:r>
              <a:rPr kumimoji="0" lang="en-US" altLang="zh-TW" sz="2800">
                <a:solidFill>
                  <a:schemeClr val="accent2"/>
                </a:solidFill>
              </a:rPr>
              <a:t>Default distance based on market value (DDM) = (MVG – IBL) / VoMVG</a:t>
            </a:r>
          </a:p>
          <a:p>
            <a:pPr lvl="2">
              <a:lnSpc>
                <a:spcPct val="80000"/>
              </a:lnSpc>
              <a:buFont typeface="Wingdings" pitchFamily="2" charset="2"/>
              <a:buNone/>
            </a:pPr>
            <a:r>
              <a:rPr kumimoji="0" lang="en-US" altLang="zh-TW" sz="2800"/>
              <a:t>EBI volatility based on market (EBIVm) = VoMVG / (MVG/EBI)</a:t>
            </a:r>
          </a:p>
          <a:p>
            <a:pPr lvl="2">
              <a:lnSpc>
                <a:spcPct val="80000"/>
              </a:lnSpc>
              <a:buFont typeface="Wingdings" pitchFamily="2" charset="2"/>
              <a:buNone/>
            </a:pPr>
            <a:r>
              <a:rPr kumimoji="0" lang="en-US" altLang="zh-TW" sz="2800">
                <a:solidFill>
                  <a:schemeClr val="accent2"/>
                </a:solidFill>
              </a:rPr>
              <a:t>Default distance based on accounting using EBIVm (DDAm) = (GAdist + NIfa) / EBIVm</a:t>
            </a:r>
          </a:p>
          <a:p>
            <a:pPr lvl="2">
              <a:lnSpc>
                <a:spcPct val="80000"/>
              </a:lnSpc>
              <a:buFont typeface="Wingdings" pitchFamily="2" charset="2"/>
              <a:buNone/>
            </a:pPr>
            <a:r>
              <a:rPr kumimoji="0" lang="en-US" altLang="zh-TW" sz="2800"/>
              <a:t>EBI volatility based on accounting (EBIVa) = standard deviation of RoGA x GA</a:t>
            </a:r>
            <a:r>
              <a:rPr kumimoji="0" lang="en-US" altLang="zh-TW" sz="2800">
                <a:solidFill>
                  <a:schemeClr val="accent2"/>
                </a:solidFill>
              </a:rPr>
              <a:t> </a:t>
            </a:r>
          </a:p>
          <a:p>
            <a:pPr lvl="2">
              <a:lnSpc>
                <a:spcPct val="80000"/>
              </a:lnSpc>
              <a:buFont typeface="Wingdings" pitchFamily="2" charset="2"/>
              <a:buNone/>
            </a:pPr>
            <a:r>
              <a:rPr kumimoji="0" lang="en-US" altLang="zh-TW" sz="2800">
                <a:solidFill>
                  <a:schemeClr val="accent2"/>
                </a:solidFill>
              </a:rPr>
              <a:t>Default distance based on accounting using EBIVa (DDAa) = (GAdist + NIfa) / EBIVa</a:t>
            </a:r>
            <a:endParaRPr kumimoji="0" lang="zh-TW" altLang="en-US" sz="2800">
              <a:solidFill>
                <a:schemeClr val="accent2"/>
              </a:solidFill>
            </a:endParaRP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2"/>
          <p:cNvSpPr>
            <a:spLocks noGrp="1" noChangeArrowheads="1"/>
          </p:cNvSpPr>
          <p:nvPr>
            <p:ph type="body" idx="4294967295"/>
          </p:nvPr>
        </p:nvSpPr>
        <p:spPr>
          <a:xfrm>
            <a:off x="684213" y="333375"/>
            <a:ext cx="7772400" cy="4114800"/>
          </a:xfrm>
        </p:spPr>
        <p:txBody>
          <a:bodyPr/>
          <a:lstStyle/>
          <a:p>
            <a:pPr lvl="2">
              <a:lnSpc>
                <a:spcPct val="80000"/>
              </a:lnSpc>
              <a:buFont typeface="Wingdings" pitchFamily="2" charset="2"/>
              <a:buNone/>
            </a:pPr>
            <a:r>
              <a:rPr kumimoji="0" lang="en-US" altLang="zh-TW" sz="2800"/>
              <a:t>If it is difficult to measure group variables, alternatively,</a:t>
            </a:r>
            <a:r>
              <a:rPr kumimoji="0" lang="en-US" altLang="zh-TW" sz="2800">
                <a:solidFill>
                  <a:schemeClr val="accent2"/>
                </a:solidFill>
              </a:rPr>
              <a:t> DDM = MVE / VoMVE*</a:t>
            </a:r>
          </a:p>
          <a:p>
            <a:pPr lvl="2">
              <a:lnSpc>
                <a:spcPct val="80000"/>
              </a:lnSpc>
              <a:buFont typeface="Wingdings" pitchFamily="2" charset="2"/>
              <a:buNone/>
            </a:pPr>
            <a:r>
              <a:rPr kumimoji="0" lang="en-US" altLang="zh-TW" sz="2800"/>
              <a:t>Net income volatility based on market (NIVm)  = VoMVE / (MVE/NI)</a:t>
            </a:r>
          </a:p>
          <a:p>
            <a:pPr lvl="2">
              <a:lnSpc>
                <a:spcPct val="80000"/>
              </a:lnSpc>
              <a:buFont typeface="Wingdings" pitchFamily="2" charset="2"/>
              <a:buNone/>
            </a:pPr>
            <a:r>
              <a:rPr kumimoji="0" lang="en-US" altLang="zh-TW" sz="2800">
                <a:solidFill>
                  <a:schemeClr val="accent2"/>
                </a:solidFill>
              </a:rPr>
              <a:t>Default distance based on accounting using NIVm (DDAm) = (GAdist + NIfa) / NIVm</a:t>
            </a:r>
          </a:p>
          <a:p>
            <a:pPr lvl="2">
              <a:lnSpc>
                <a:spcPct val="80000"/>
              </a:lnSpc>
              <a:buFont typeface="Wingdings" pitchFamily="2" charset="2"/>
              <a:buNone/>
            </a:pPr>
            <a:r>
              <a:rPr kumimoji="0" lang="en-US" altLang="zh-TW" sz="2800"/>
              <a:t>Net income volatility based on accounting (NIVa) = standard deviation of ROE x E</a:t>
            </a:r>
          </a:p>
          <a:p>
            <a:pPr lvl="2">
              <a:lnSpc>
                <a:spcPct val="80000"/>
              </a:lnSpc>
              <a:buFont typeface="Wingdings" pitchFamily="2" charset="2"/>
              <a:buNone/>
            </a:pPr>
            <a:r>
              <a:rPr kumimoji="0" lang="en-US" altLang="zh-TW" sz="2800">
                <a:solidFill>
                  <a:schemeClr val="accent2"/>
                </a:solidFill>
              </a:rPr>
              <a:t>Default distance based on accounting using NIVa (DDAa) = (GAdist + NIfa) / NIVa</a:t>
            </a:r>
            <a:endParaRPr kumimoji="0" lang="en-US" altLang="zh-TW" sz="2800"/>
          </a:p>
          <a:p>
            <a:pPr lvl="1">
              <a:lnSpc>
                <a:spcPct val="80000"/>
              </a:lnSpc>
              <a:buFont typeface="Wingdings" pitchFamily="2" charset="2"/>
              <a:buChar char="Ø"/>
            </a:pPr>
            <a:r>
              <a:rPr kumimoji="0" lang="en-US" altLang="zh-TW" sz="3200"/>
              <a:t>Credit rating</a:t>
            </a:r>
          </a:p>
          <a:p>
            <a:pPr lvl="2">
              <a:lnSpc>
                <a:spcPct val="80000"/>
              </a:lnSpc>
              <a:buFont typeface="Wingdings" pitchFamily="2" charset="2"/>
              <a:buChar char="ü"/>
            </a:pPr>
            <a:r>
              <a:rPr kumimoji="0" lang="en-US" altLang="zh-TW" sz="2800"/>
              <a:t>Rating based on DCR, ICR, DDM, DDAm and DDAa separately.</a:t>
            </a:r>
          </a:p>
          <a:p>
            <a:pPr lvl="2">
              <a:lnSpc>
                <a:spcPct val="80000"/>
              </a:lnSpc>
              <a:buFont typeface="Wingdings" pitchFamily="2" charset="2"/>
              <a:buChar char="ü"/>
            </a:pPr>
            <a:r>
              <a:rPr kumimoji="0" lang="en-US" altLang="zh-TW" sz="2800"/>
              <a:t>Observe historical performance of each rating indicator to assign weight and to compute the weighted average rating.</a:t>
            </a:r>
            <a:endParaRPr lang="zh-TW" altLang="en-US" sz="2000"/>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body" idx="1"/>
          </p:nvPr>
        </p:nvSpPr>
        <p:spPr>
          <a:xfrm>
            <a:off x="684213" y="538163"/>
            <a:ext cx="7772400" cy="4114800"/>
          </a:xfrm>
        </p:spPr>
        <p:txBody>
          <a:bodyPr/>
          <a:lstStyle/>
          <a:p>
            <a:pPr lvl="1">
              <a:lnSpc>
                <a:spcPct val="80000"/>
              </a:lnSpc>
              <a:buFont typeface="Wingdings" pitchFamily="2" charset="2"/>
              <a:buChar char="Ø"/>
            </a:pPr>
            <a:r>
              <a:rPr lang="en-US" altLang="zh-TW" sz="3200"/>
              <a:t>Assessing operating management</a:t>
            </a:r>
          </a:p>
          <a:p>
            <a:pPr lvl="2">
              <a:lnSpc>
                <a:spcPct val="80000"/>
              </a:lnSpc>
              <a:buFont typeface="Wingdings" pitchFamily="2" charset="2"/>
              <a:buChar char="ü"/>
            </a:pPr>
            <a:r>
              <a:rPr lang="en-US" altLang="zh-TW" sz="2800"/>
              <a:t>Decomposing ROS</a:t>
            </a:r>
          </a:p>
          <a:p>
            <a:pPr lvl="3">
              <a:lnSpc>
                <a:spcPct val="80000"/>
              </a:lnSpc>
              <a:buFontTx/>
              <a:buChar char="•"/>
            </a:pPr>
            <a:r>
              <a:rPr lang="en-US" altLang="zh-TW" sz="2400"/>
              <a:t>Common-sized income statement</a:t>
            </a:r>
          </a:p>
          <a:p>
            <a:pPr lvl="2">
              <a:lnSpc>
                <a:spcPct val="80000"/>
              </a:lnSpc>
              <a:buFont typeface="Wingdings" pitchFamily="2" charset="2"/>
              <a:buChar char="ü"/>
            </a:pPr>
            <a:r>
              <a:rPr lang="en-US" altLang="zh-TW" sz="2800"/>
              <a:t>Questions asked</a:t>
            </a:r>
          </a:p>
          <a:p>
            <a:pPr lvl="3">
              <a:lnSpc>
                <a:spcPct val="80000"/>
              </a:lnSpc>
              <a:buFontTx/>
              <a:buChar char="•"/>
            </a:pPr>
            <a:r>
              <a:rPr lang="en-US" altLang="zh-TW" sz="2400"/>
              <a:t>Are the margins consistent with stated competitive strategy?</a:t>
            </a:r>
          </a:p>
          <a:p>
            <a:pPr lvl="3">
              <a:lnSpc>
                <a:spcPct val="80000"/>
              </a:lnSpc>
              <a:buFontTx/>
              <a:buChar char="•"/>
            </a:pPr>
            <a:r>
              <a:rPr lang="en-US" altLang="zh-TW" sz="2400"/>
              <a:t>Are the margins changing? Why?</a:t>
            </a:r>
          </a:p>
          <a:p>
            <a:pPr lvl="3">
              <a:lnSpc>
                <a:spcPct val="80000"/>
              </a:lnSpc>
              <a:buFontTx/>
              <a:buChar char="•"/>
            </a:pPr>
            <a:r>
              <a:rPr lang="en-US" altLang="zh-TW" sz="2400"/>
              <a:t>What are the underlying business causes?</a:t>
            </a:r>
          </a:p>
          <a:p>
            <a:pPr lvl="3">
              <a:lnSpc>
                <a:spcPct val="80000"/>
              </a:lnSpc>
              <a:buFontTx/>
              <a:buChar char="•"/>
            </a:pPr>
            <a:r>
              <a:rPr lang="en-US" altLang="zh-TW" sz="2400"/>
              <a:t>Are overhead and administrative costs managed well? Are the business activities driving these costs necessary?*</a:t>
            </a:r>
          </a:p>
          <a:p>
            <a:pPr lvl="1">
              <a:lnSpc>
                <a:spcPct val="80000"/>
              </a:lnSpc>
              <a:buFont typeface="Wingdings" pitchFamily="2" charset="2"/>
              <a:buChar char="Ø"/>
            </a:pPr>
            <a:r>
              <a:rPr lang="en-US" altLang="zh-TW" sz="3200"/>
              <a:t>Evaluating investment management</a:t>
            </a:r>
            <a:endParaRPr lang="zh-TW" altLang="en-US" sz="3200"/>
          </a:p>
          <a:p>
            <a:pPr lvl="2">
              <a:lnSpc>
                <a:spcPct val="80000"/>
              </a:lnSpc>
              <a:buFont typeface="Wingdings" pitchFamily="2" charset="2"/>
              <a:buChar char="ü"/>
            </a:pPr>
            <a:r>
              <a:rPr lang="en-US" altLang="zh-TW" sz="2800"/>
              <a:t>Working capital management</a:t>
            </a:r>
          </a:p>
          <a:p>
            <a:pPr lvl="3">
              <a:lnSpc>
                <a:spcPct val="80000"/>
              </a:lnSpc>
              <a:buFontTx/>
              <a:buChar char="•"/>
            </a:pPr>
            <a:r>
              <a:rPr lang="en-US" altLang="zh-TW" sz="2400"/>
              <a:t>Credit policies and distribution policies determine the optimal level of accounts receivable.</a:t>
            </a:r>
            <a:endParaRPr lang="zh-TW" altLang="en-US" sz="1600"/>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body" idx="4294967295"/>
          </p:nvPr>
        </p:nvSpPr>
        <p:spPr>
          <a:xfrm>
            <a:off x="755650" y="404813"/>
            <a:ext cx="7772400" cy="4114800"/>
          </a:xfrm>
        </p:spPr>
        <p:txBody>
          <a:bodyPr/>
          <a:lstStyle/>
          <a:p>
            <a:pPr lvl="3">
              <a:lnSpc>
                <a:spcPct val="80000"/>
              </a:lnSpc>
              <a:buFontTx/>
              <a:buChar char="•"/>
            </a:pPr>
            <a:r>
              <a:rPr lang="en-US" altLang="zh-TW" sz="2400"/>
              <a:t>Credit policies consistent with the marketing strategy? Artificially increase sales by loading the distribution channels?</a:t>
            </a:r>
          </a:p>
          <a:p>
            <a:pPr lvl="3">
              <a:lnSpc>
                <a:spcPct val="80000"/>
              </a:lnSpc>
              <a:buFontTx/>
              <a:buChar char="•"/>
            </a:pPr>
            <a:r>
              <a:rPr lang="en-US" altLang="zh-TW" sz="2400"/>
              <a:t>The nature of the production process and the need for buffer stocks determine the optimal level of inventory.</a:t>
            </a:r>
          </a:p>
          <a:p>
            <a:pPr lvl="3">
              <a:lnSpc>
                <a:spcPct val="80000"/>
              </a:lnSpc>
              <a:buFontTx/>
              <a:buChar char="•"/>
            </a:pPr>
            <a:r>
              <a:rPr lang="en-US" altLang="zh-TW" sz="2400"/>
              <a:t>Use modern manufacturing techniques? Has good vendor and logistics management systems? New products planned? Mismatch between forecasts and actual sales?</a:t>
            </a:r>
          </a:p>
          <a:p>
            <a:pPr lvl="3">
              <a:lnSpc>
                <a:spcPct val="80000"/>
              </a:lnSpc>
              <a:buFontTx/>
              <a:buChar char="•"/>
            </a:pPr>
            <a:r>
              <a:rPr lang="en-US" altLang="zh-TW" sz="2400"/>
              <a:t>Accounts payable is a routine source of financing for the firm’s working capital.</a:t>
            </a:r>
          </a:p>
          <a:p>
            <a:pPr lvl="3">
              <a:lnSpc>
                <a:spcPct val="80000"/>
              </a:lnSpc>
              <a:buFontTx/>
              <a:buChar char="•"/>
            </a:pPr>
            <a:r>
              <a:rPr lang="en-US" altLang="zh-TW" sz="2400"/>
              <a:t>Taking advantage of trade credit? Relying too much on trade credit? The implicit costs?</a:t>
            </a:r>
          </a:p>
          <a:p>
            <a:pPr lvl="2">
              <a:lnSpc>
                <a:spcPct val="80000"/>
              </a:lnSpc>
              <a:buFont typeface="Wingdings" pitchFamily="2" charset="2"/>
              <a:buChar char="ü"/>
            </a:pPr>
            <a:r>
              <a:rPr lang="en-US" altLang="zh-TW" sz="2800"/>
              <a:t>Long-term asset management*</a:t>
            </a:r>
          </a:p>
          <a:p>
            <a:pPr lvl="3">
              <a:lnSpc>
                <a:spcPct val="80000"/>
              </a:lnSpc>
              <a:buFontTx/>
              <a:buChar char="•"/>
            </a:pPr>
            <a:r>
              <a:rPr lang="en-US" altLang="zh-TW" sz="2400"/>
              <a:t>Investment in PP&amp;E consistent with the competitive strategy? </a:t>
            </a:r>
          </a:p>
          <a:p>
            <a:pPr lvl="3">
              <a:lnSpc>
                <a:spcPct val="80000"/>
              </a:lnSpc>
              <a:buFontTx/>
              <a:buChar char="•"/>
            </a:pPr>
            <a:r>
              <a:rPr lang="en-US" altLang="zh-TW" sz="2400"/>
              <a:t>Has a sound policy of acquisition and divestures (including integrated subsidiaries)?</a:t>
            </a:r>
            <a:endParaRPr lang="zh-TW" altLang="en-US" sz="1600"/>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7250" name="Group 2"/>
          <p:cNvGraphicFramePr>
            <a:graphicFrameLocks noGrp="1"/>
          </p:cNvGraphicFramePr>
          <p:nvPr/>
        </p:nvGraphicFramePr>
        <p:xfrm>
          <a:off x="684213" y="692150"/>
          <a:ext cx="7921625" cy="5356225"/>
        </p:xfrm>
        <a:graphic>
          <a:graphicData uri="http://schemas.openxmlformats.org/drawingml/2006/table">
            <a:tbl>
              <a:tblPr/>
              <a:tblGrid>
                <a:gridCol w="3960812"/>
                <a:gridCol w="3960813"/>
              </a:tblGrid>
              <a:tr h="792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Operating working capital to sales ratio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Operating working capital / sales (reverse)</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5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Days’ receivables (Accounts receivable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Accounts receivable / sales x 365 (reverse without x 365)</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Days’ inventory (turnover)</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Inventory / cost of goods sold x 365 (reverse without x 365)</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Day’s payable (accounts payable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Accounts payable / purchases or cost of goods sold x 365 (reverse without x 365)</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long-term assets to sales ratio (reverse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long-term assets /sales (reverse)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Property, plant and equipment to sales ratio (reverse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PP&amp;E /sales (reverse)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ChangeArrowheads="1"/>
          </p:cNvSpPr>
          <p:nvPr>
            <p:ph type="body" idx="4294967295"/>
          </p:nvPr>
        </p:nvSpPr>
        <p:spPr>
          <a:xfrm>
            <a:off x="684213" y="322263"/>
            <a:ext cx="7920037" cy="4114800"/>
          </a:xfrm>
        </p:spPr>
        <p:txBody>
          <a:bodyPr/>
          <a:lstStyle/>
          <a:p>
            <a:pPr lvl="1">
              <a:lnSpc>
                <a:spcPct val="80000"/>
              </a:lnSpc>
              <a:buFont typeface="Wingdings" pitchFamily="2" charset="2"/>
              <a:buChar char="Ø"/>
            </a:pPr>
            <a:r>
              <a:rPr lang="en-US" altLang="zh-TW" sz="3200"/>
              <a:t>Evaluating financial management</a:t>
            </a:r>
          </a:p>
          <a:p>
            <a:pPr lvl="2">
              <a:lnSpc>
                <a:spcPct val="80000"/>
              </a:lnSpc>
              <a:buFont typeface="Wingdings" pitchFamily="2" charset="2"/>
              <a:buChar char="ü"/>
            </a:pPr>
            <a:r>
              <a:rPr lang="en-US" altLang="zh-TW" sz="2800"/>
              <a:t>Distinguish interest-bearing liabilities and other forms of liabilities.</a:t>
            </a:r>
            <a:endParaRPr lang="en-US" altLang="zh-TW"/>
          </a:p>
          <a:p>
            <a:pPr lvl="3">
              <a:lnSpc>
                <a:spcPct val="80000"/>
              </a:lnSpc>
              <a:buFontTx/>
              <a:buChar char="•"/>
            </a:pPr>
            <a:r>
              <a:rPr lang="en-US" altLang="zh-TW" sz="2400"/>
              <a:t>Interest is tax deductible; impose discipline on management to reduce wasteful expenditures; easier to communicate proprietary information to private lenders than to public capital markets.*</a:t>
            </a:r>
          </a:p>
          <a:p>
            <a:pPr lvl="3">
              <a:lnSpc>
                <a:spcPct val="80000"/>
              </a:lnSpc>
              <a:buFontTx/>
              <a:buChar char="•"/>
            </a:pPr>
            <a:r>
              <a:rPr lang="en-US" altLang="zh-TW" sz="2400"/>
              <a:t>Covenants restricting operating, investment, and financing decisions.</a:t>
            </a:r>
          </a:p>
          <a:p>
            <a:pPr lvl="3">
              <a:lnSpc>
                <a:spcPct val="80000"/>
              </a:lnSpc>
              <a:buFontTx/>
              <a:buChar char="•"/>
            </a:pPr>
            <a:r>
              <a:rPr lang="en-US" altLang="zh-TW" sz="2400"/>
              <a:t>Firms with low business risk can rely heavily on debt financing (those with high business risk or intangible assets intensive should not).</a:t>
            </a:r>
          </a:p>
          <a:p>
            <a:pPr lvl="3">
              <a:lnSpc>
                <a:spcPct val="80000"/>
              </a:lnSpc>
              <a:buFontTx/>
              <a:buChar char="•"/>
            </a:pPr>
            <a:r>
              <a:rPr lang="en-US" altLang="zh-TW" sz="2400"/>
              <a:t>Managers’ attitude towards risk and financial flexibility often determine a firm’s debt policies.</a:t>
            </a:r>
          </a:p>
          <a:p>
            <a:pPr lvl="3">
              <a:lnSpc>
                <a:spcPct val="80000"/>
              </a:lnSpc>
              <a:buFontTx/>
              <a:buChar char="•"/>
            </a:pPr>
            <a:r>
              <a:rPr lang="en-US" altLang="zh-TW" sz="2400"/>
              <a:t>All risks transferred to the government by setting up national banks as hostages.*</a:t>
            </a:r>
          </a:p>
          <a:p>
            <a:pPr lvl="3">
              <a:lnSpc>
                <a:spcPct val="80000"/>
              </a:lnSpc>
              <a:buFontTx/>
              <a:buChar char="•"/>
            </a:pPr>
            <a:r>
              <a:rPr lang="en-US" altLang="zh-TW" sz="2400"/>
              <a:t>Include those with implicit interest charge such as capital lease, pension, and off-balance-sheet obligations.</a:t>
            </a: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73" name="Group 53"/>
          <p:cNvGraphicFramePr>
            <a:graphicFrameLocks noGrp="1"/>
          </p:cNvGraphicFramePr>
          <p:nvPr/>
        </p:nvGraphicFramePr>
        <p:xfrm>
          <a:off x="323850" y="260350"/>
          <a:ext cx="8569325" cy="6260912"/>
        </p:xfrm>
        <a:graphic>
          <a:graphicData uri="http://schemas.openxmlformats.org/drawingml/2006/table">
            <a:tbl>
              <a:tblPr/>
              <a:tblGrid>
                <a:gridCol w="3157538"/>
                <a:gridCol w="5411787"/>
              </a:tblGrid>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Current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Current assets / current liabilities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Quick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 short-term investments + accounts receivable) / current liabilities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 marketable securities) / CL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Operating cash flow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flow from operations / CL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7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Liabilities-to-equity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Total liabilities / shareholders’ equity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Debt-to-equity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(short-term debt + long-term debt) / 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Net-debt-to-equity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 – cash &amp; marketable securities) / 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Debt-to-capital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 / (debt + shareholders’ equity)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Net-debt-to-net-capital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 / (net debt + shareholders’ equity)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9525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Interest coverage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EBIT / interest expense or</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 flow from operations + interest expense + taxes paid) / interest expense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body" idx="4294967295"/>
          </p:nvPr>
        </p:nvSpPr>
        <p:spPr>
          <a:xfrm>
            <a:off x="684213" y="250825"/>
            <a:ext cx="7772400" cy="4114800"/>
          </a:xfrm>
        </p:spPr>
        <p:txBody>
          <a:bodyPr/>
          <a:lstStyle/>
          <a:p>
            <a:pPr lvl="3">
              <a:lnSpc>
                <a:spcPct val="80000"/>
              </a:lnSpc>
              <a:buFontTx/>
              <a:buChar char="•"/>
            </a:pPr>
            <a:r>
              <a:rPr lang="en-US" altLang="zh-TW" sz="2400"/>
              <a:t>May want to calculate the coverage ratio of all fixed financial obligations such as interest payment, lease payments, debt repayment (paid after-tax): fixed-charge coverage.</a:t>
            </a:r>
          </a:p>
          <a:p>
            <a:pPr lvl="3">
              <a:lnSpc>
                <a:spcPct val="80000"/>
              </a:lnSpc>
              <a:buFontTx/>
              <a:buChar char="•"/>
            </a:pPr>
            <a:r>
              <a:rPr lang="en-US" altLang="zh-TW" sz="2400"/>
              <a:t>Borrow money to pay cash dividends or to purchase treasury stock?</a:t>
            </a:r>
          </a:p>
          <a:p>
            <a:pPr lvl="2">
              <a:lnSpc>
                <a:spcPct val="80000"/>
              </a:lnSpc>
              <a:buFont typeface="Wingdings" pitchFamily="2" charset="2"/>
              <a:buChar char="ü"/>
            </a:pPr>
            <a:r>
              <a:rPr lang="en-US" altLang="zh-TW" sz="2800"/>
              <a:t>Dividend policy</a:t>
            </a:r>
          </a:p>
          <a:p>
            <a:pPr lvl="3">
              <a:lnSpc>
                <a:spcPct val="80000"/>
              </a:lnSpc>
              <a:buFontTx/>
              <a:buChar char="•"/>
            </a:pPr>
            <a:r>
              <a:rPr lang="en-US" altLang="zh-TW" sz="2400"/>
              <a:t>Signaling, clientele</a:t>
            </a: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body" idx="4294967295"/>
          </p:nvPr>
        </p:nvSpPr>
        <p:spPr>
          <a:xfrm>
            <a:off x="684213" y="404813"/>
            <a:ext cx="7772400" cy="4114800"/>
          </a:xfrm>
        </p:spPr>
        <p:txBody>
          <a:bodyPr/>
          <a:lstStyle/>
          <a:p>
            <a:pPr>
              <a:buFont typeface="Wingdings" pitchFamily="2" charset="2"/>
              <a:buChar char="p"/>
            </a:pPr>
            <a:r>
              <a:rPr lang="en-US" altLang="zh-TW" sz="3600"/>
              <a:t>Analysis</a:t>
            </a:r>
          </a:p>
          <a:p>
            <a:pPr lvl="1">
              <a:buFont typeface="Wingdings" pitchFamily="2" charset="2"/>
              <a:buChar char="Ø"/>
            </a:pPr>
            <a:r>
              <a:rPr lang="en-US" altLang="zh-TW" sz="3200"/>
              <a:t>Questions addressed  (cash flow)</a:t>
            </a:r>
          </a:p>
          <a:p>
            <a:pPr lvl="2">
              <a:buFont typeface="Wingdings" pitchFamily="2" charset="2"/>
              <a:buChar char="ü"/>
            </a:pPr>
            <a:r>
              <a:rPr lang="en-US" altLang="zh-TW" sz="2800"/>
              <a:t>Internal generating ability</a:t>
            </a:r>
          </a:p>
          <a:p>
            <a:pPr lvl="3">
              <a:buFontTx/>
              <a:buChar char="•"/>
            </a:pPr>
            <a:r>
              <a:rPr lang="en-US" altLang="zh-TW" sz="2400"/>
              <a:t>If negative, why? Due to growth, or losses, or difficulty in managing working capital.</a:t>
            </a:r>
          </a:p>
          <a:p>
            <a:pPr lvl="2">
              <a:buFont typeface="Wingdings" pitchFamily="2" charset="2"/>
              <a:buChar char="ü"/>
            </a:pPr>
            <a:r>
              <a:rPr lang="en-US" altLang="zh-TW" sz="2800"/>
              <a:t>Meet short-term financial obligations</a:t>
            </a:r>
          </a:p>
          <a:p>
            <a:pPr lvl="3">
              <a:buFontTx/>
              <a:buChar char="•"/>
            </a:pPr>
            <a:r>
              <a:rPr lang="en-US" altLang="zh-TW" sz="2400"/>
              <a:t>Without reducing operating flexibility?</a:t>
            </a:r>
          </a:p>
          <a:p>
            <a:pPr lvl="2">
              <a:buFont typeface="Wingdings" pitchFamily="2" charset="2"/>
              <a:buChar char="ü"/>
            </a:pPr>
            <a:r>
              <a:rPr lang="en-US" altLang="zh-TW" sz="2800"/>
              <a:t>Investment in growth</a:t>
            </a:r>
          </a:p>
          <a:p>
            <a:pPr lvl="3">
              <a:buFontTx/>
              <a:buChar char="•"/>
            </a:pPr>
            <a:r>
              <a:rPr lang="en-US" altLang="zh-TW" sz="2400"/>
              <a:t>Consistent with the business strategy? Rely on external financing?*</a:t>
            </a:r>
            <a:endParaRPr lang="zh-TW" altLang="en-US" sz="2400"/>
          </a:p>
          <a:p>
            <a:pPr lvl="2">
              <a:buFont typeface="Wingdings" pitchFamily="2" charset="2"/>
              <a:buChar char="ü"/>
            </a:pPr>
            <a:r>
              <a:rPr lang="en-US" altLang="zh-TW" sz="2800"/>
              <a:t>Dividend payments</a:t>
            </a:r>
          </a:p>
          <a:p>
            <a:pPr lvl="3">
              <a:buFontTx/>
              <a:buChar char="•"/>
            </a:pPr>
            <a:r>
              <a:rPr lang="en-US" altLang="zh-TW" sz="2400"/>
              <a:t>Rely on external financing or from free cash flow? Dividend policy sustainable?</a:t>
            </a: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body" idx="4294967295"/>
          </p:nvPr>
        </p:nvSpPr>
        <p:spPr>
          <a:xfrm>
            <a:off x="684213" y="404813"/>
            <a:ext cx="7772400" cy="4114800"/>
          </a:xfrm>
        </p:spPr>
        <p:txBody>
          <a:bodyPr/>
          <a:lstStyle/>
          <a:p>
            <a:pPr lvl="2">
              <a:lnSpc>
                <a:spcPct val="80000"/>
              </a:lnSpc>
              <a:buFont typeface="Wingdings" pitchFamily="2" charset="2"/>
              <a:buChar char="ü"/>
            </a:pPr>
            <a:r>
              <a:rPr lang="en-US" altLang="zh-TW" sz="2800"/>
              <a:t>External financing</a:t>
            </a:r>
          </a:p>
          <a:p>
            <a:pPr lvl="3">
              <a:lnSpc>
                <a:spcPct val="80000"/>
              </a:lnSpc>
              <a:buFontTx/>
              <a:buChar char="•"/>
            </a:pPr>
            <a:r>
              <a:rPr lang="en-US" altLang="zh-TW" sz="2400"/>
              <a:t>Equity, short-term debt, or long-term debt? Consistent with overall business risk?</a:t>
            </a:r>
          </a:p>
          <a:p>
            <a:pPr lvl="2">
              <a:lnSpc>
                <a:spcPct val="80000"/>
              </a:lnSpc>
              <a:buFont typeface="Wingdings" pitchFamily="2" charset="2"/>
              <a:buChar char="ü"/>
            </a:pPr>
            <a:r>
              <a:rPr lang="en-US" altLang="zh-TW" sz="2800"/>
              <a:t>Excess cash flow after capital investments</a:t>
            </a:r>
          </a:p>
          <a:p>
            <a:pPr lvl="3">
              <a:lnSpc>
                <a:spcPct val="80000"/>
              </a:lnSpc>
              <a:buFontTx/>
              <a:buChar char="•"/>
            </a:pPr>
            <a:r>
              <a:rPr lang="en-US" altLang="zh-TW" sz="2400"/>
              <a:t>Long-term trend? Deployment of free cash flow?</a:t>
            </a:r>
          </a:p>
          <a:p>
            <a:pPr lvl="2">
              <a:lnSpc>
                <a:spcPct val="80000"/>
              </a:lnSpc>
              <a:buFont typeface="Wingdings" pitchFamily="2" charset="2"/>
              <a:buChar char="ü"/>
            </a:pPr>
            <a:r>
              <a:rPr kumimoji="0" lang="en-US" altLang="zh-TW" sz="2800"/>
              <a:t>Earnings quality</a:t>
            </a:r>
          </a:p>
          <a:p>
            <a:pPr lvl="3">
              <a:lnSpc>
                <a:spcPct val="80000"/>
              </a:lnSpc>
              <a:buFontTx/>
              <a:buChar char="•"/>
            </a:pPr>
            <a:r>
              <a:rPr lang="en-US" altLang="zh-TW" sz="2400"/>
              <a:t>Significant differences between net income and operating cash flow? Sources? Due to accounting policies? One-time events?*</a:t>
            </a:r>
          </a:p>
          <a:p>
            <a:pPr lvl="3">
              <a:lnSpc>
                <a:spcPct val="80000"/>
              </a:lnSpc>
              <a:buFontTx/>
              <a:buChar char="•"/>
            </a:pPr>
            <a:r>
              <a:rPr lang="en-US" altLang="zh-TW" sz="2400"/>
              <a:t>Relationship between cash flow and net income changing over time? Changes in business conditions or accounting policies and estimates?</a:t>
            </a:r>
          </a:p>
          <a:p>
            <a:pPr lvl="3">
              <a:lnSpc>
                <a:spcPct val="80000"/>
              </a:lnSpc>
              <a:buFontTx/>
              <a:buChar char="•"/>
            </a:pPr>
            <a:r>
              <a:rPr lang="en-US" altLang="zh-TW" sz="2400"/>
              <a:t>The time lag between the recognition of revenues and expenses and the receipt and disbursement of cash flows? Type of uncertainties to be resolved in between?</a:t>
            </a:r>
          </a:p>
          <a:p>
            <a:pPr lvl="3">
              <a:lnSpc>
                <a:spcPct val="80000"/>
              </a:lnSpc>
              <a:buFontTx/>
              <a:buChar char="•"/>
            </a:pPr>
            <a:r>
              <a:rPr lang="en-US" altLang="zh-TW" sz="2400"/>
              <a:t>Changes in receivables, inventories, and payables normal? Adequate explanation?</a:t>
            </a:r>
            <a:endParaRPr lang="zh-TW" altLang="en-US" sz="24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1" name="Rectangle 3"/>
          <p:cNvSpPr>
            <a:spLocks noGrp="1" noChangeArrowheads="1"/>
          </p:cNvSpPr>
          <p:nvPr>
            <p:ph type="body" idx="1"/>
          </p:nvPr>
        </p:nvSpPr>
        <p:spPr>
          <a:xfrm>
            <a:off x="539750" y="476250"/>
            <a:ext cx="8153400" cy="4114800"/>
          </a:xfrm>
        </p:spPr>
        <p:txBody>
          <a:bodyPr/>
          <a:lstStyle/>
          <a:p>
            <a:pPr lvl="1">
              <a:lnSpc>
                <a:spcPct val="90000"/>
              </a:lnSpc>
              <a:buFont typeface="Wingdings" pitchFamily="2" charset="2"/>
              <a:buChar char="Ø"/>
            </a:pPr>
            <a:r>
              <a:rPr lang="en-US" altLang="zh-TW" sz="3200"/>
              <a:t>Shareholder Capitalism </a:t>
            </a:r>
          </a:p>
          <a:p>
            <a:pPr lvl="2">
              <a:lnSpc>
                <a:spcPct val="90000"/>
              </a:lnSpc>
              <a:buFont typeface="Wingdings" pitchFamily="2" charset="2"/>
              <a:buChar char="ü"/>
            </a:pPr>
            <a:r>
              <a:rPr lang="en-US" altLang="zh-TW" sz="2800"/>
              <a:t>The U.S. corporate focus on shareholder value tends to limit investment in outdated strategies, even encourage divestment, well before any competing governance model would.</a:t>
            </a:r>
          </a:p>
          <a:p>
            <a:pPr lvl="2">
              <a:lnSpc>
                <a:spcPct val="90000"/>
              </a:lnSpc>
              <a:buFont typeface="Wingdings" pitchFamily="2" charset="2"/>
              <a:buChar char="ü"/>
            </a:pPr>
            <a:r>
              <a:rPr lang="en-US" altLang="zh-TW" sz="2800"/>
              <a:t>It is hard to claim that the capital markets are shortsighted compared with other corporate governors</a:t>
            </a:r>
            <a:r>
              <a:rPr lang="en-US" altLang="zh-TW" sz="2800">
                <a:cs typeface="Times New Roman" pitchFamily="18" charset="0"/>
              </a:rPr>
              <a:t>—the high number and value of technology and internet companies going public in recent years attests to this.</a:t>
            </a:r>
          </a:p>
          <a:p>
            <a:pPr lvl="2">
              <a:lnSpc>
                <a:spcPct val="90000"/>
              </a:lnSpc>
              <a:buFont typeface="Wingdings" pitchFamily="2" charset="2"/>
              <a:buChar char="ü"/>
            </a:pPr>
            <a:r>
              <a:rPr lang="en-US" altLang="zh-TW" sz="2800"/>
              <a:t>McKinsey Global Institute attributed the U.S. advantage in GDP per capita to much higher factor productivity, especially capital productivity (financial returns).*</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body" idx="4294967295"/>
          </p:nvPr>
        </p:nvSpPr>
        <p:spPr>
          <a:xfrm>
            <a:off x="611188" y="404813"/>
            <a:ext cx="7772400" cy="4114800"/>
          </a:xfrm>
        </p:spPr>
        <p:txBody>
          <a:bodyPr/>
          <a:lstStyle/>
          <a:p>
            <a:pPr lvl="1">
              <a:buFont typeface="Wingdings" pitchFamily="2" charset="2"/>
              <a:buChar char="Ø"/>
            </a:pPr>
            <a:r>
              <a:rPr lang="en-US" altLang="zh-TW" sz="3200"/>
              <a:t>Factors </a:t>
            </a:r>
          </a:p>
          <a:p>
            <a:pPr lvl="2">
              <a:buFont typeface="Wingdings" pitchFamily="2" charset="2"/>
              <a:buChar char="ü"/>
            </a:pPr>
            <a:r>
              <a:rPr lang="en-US" altLang="zh-TW" sz="2800"/>
              <a:t>State of the product or service*</a:t>
            </a:r>
          </a:p>
          <a:p>
            <a:pPr lvl="3">
              <a:buFontTx/>
              <a:buChar char="•"/>
            </a:pPr>
            <a:r>
              <a:rPr lang="en-US" altLang="zh-TW" sz="2400"/>
              <a:t>Healthy or mature in a steady state (cash cow)</a:t>
            </a:r>
          </a:p>
          <a:p>
            <a:pPr lvl="3">
              <a:buFontTx/>
              <a:buChar char="•"/>
            </a:pPr>
            <a:r>
              <a:rPr kumimoji="0" lang="en-US" altLang="zh-TW" sz="2400"/>
              <a:t>Incubating or g</a:t>
            </a:r>
            <a:r>
              <a:rPr lang="en-US" altLang="zh-TW" sz="2400"/>
              <a:t>rowing state: R&amp;D and advertising &amp; marketing intensive (cash furnace)</a:t>
            </a:r>
          </a:p>
          <a:p>
            <a:pPr lvl="3">
              <a:buFontTx/>
              <a:buChar char="•"/>
            </a:pPr>
            <a:r>
              <a:rPr lang="en-US" altLang="zh-TW" sz="2400"/>
              <a:t>Divesting state (cash liquidation </a:t>
            </a:r>
            <a:r>
              <a:rPr lang="zh-TW" altLang="en-US" sz="2400"/>
              <a:t>金拍</a:t>
            </a:r>
            <a:r>
              <a:rPr lang="en-US" altLang="zh-TW" sz="2400"/>
              <a:t>)</a:t>
            </a:r>
          </a:p>
          <a:p>
            <a:pPr lvl="2">
              <a:buFont typeface="Wingdings" pitchFamily="2" charset="2"/>
              <a:buChar char="ü"/>
            </a:pPr>
            <a:r>
              <a:rPr kumimoji="0" lang="en-US" altLang="zh-TW" sz="2800"/>
              <a:t>Growth strategy, industry characteristics, and credit policies.**</a:t>
            </a:r>
            <a:endParaRPr lang="en-US" altLang="zh-TW" sz="2800"/>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a:xfrm>
            <a:off x="685800" y="414338"/>
            <a:ext cx="7772400" cy="1143000"/>
          </a:xfrm>
        </p:spPr>
        <p:txBody>
          <a:bodyPr/>
          <a:lstStyle/>
          <a:p>
            <a:r>
              <a:rPr lang="en-US" altLang="zh-TW"/>
              <a:t>Nordstrom vs. TJX</a:t>
            </a:r>
          </a:p>
        </p:txBody>
      </p:sp>
      <p:sp>
        <p:nvSpPr>
          <p:cNvPr id="457731" name="Rectangle 3"/>
          <p:cNvSpPr>
            <a:spLocks noGrp="1" noChangeArrowheads="1"/>
          </p:cNvSpPr>
          <p:nvPr>
            <p:ph type="body" idx="1"/>
          </p:nvPr>
        </p:nvSpPr>
        <p:spPr>
          <a:xfrm>
            <a:off x="685800" y="1546225"/>
            <a:ext cx="7772400" cy="4114800"/>
          </a:xfrm>
        </p:spPr>
        <p:txBody>
          <a:bodyPr/>
          <a:lstStyle/>
          <a:p>
            <a:pPr>
              <a:lnSpc>
                <a:spcPct val="80000"/>
              </a:lnSpc>
              <a:buFont typeface="Wingdings" pitchFamily="2" charset="2"/>
              <a:buChar char="p"/>
            </a:pPr>
            <a:r>
              <a:rPr lang="en-US" altLang="zh-TW" sz="3600"/>
              <a:t>Nordstrom</a:t>
            </a:r>
          </a:p>
          <a:p>
            <a:pPr lvl="1">
              <a:lnSpc>
                <a:spcPct val="80000"/>
              </a:lnSpc>
              <a:buFont typeface="Wingdings" pitchFamily="2" charset="2"/>
              <a:buChar char="Ø"/>
            </a:pPr>
            <a:r>
              <a:rPr lang="en-US" altLang="zh-TW" sz="3200"/>
              <a:t>A leading fashion specialty retailer</a:t>
            </a:r>
          </a:p>
          <a:p>
            <a:pPr lvl="2">
              <a:lnSpc>
                <a:spcPct val="80000"/>
              </a:lnSpc>
              <a:buFont typeface="Wingdings" pitchFamily="2" charset="2"/>
              <a:buChar char="ü"/>
            </a:pPr>
            <a:r>
              <a:rPr lang="en-US" altLang="zh-TW" sz="2800"/>
              <a:t>Offer a wide variety of high-end apparel, shoes, and accessories for men, women, and children.</a:t>
            </a:r>
          </a:p>
          <a:p>
            <a:pPr lvl="3">
              <a:lnSpc>
                <a:spcPct val="80000"/>
              </a:lnSpc>
              <a:buFontTx/>
              <a:buChar char="•"/>
            </a:pPr>
            <a:r>
              <a:rPr lang="en-US" altLang="zh-TW" sz="2400"/>
              <a:t>In the middle of implementing a restructuring and turnaround strategy. As of January 31, 2002, operated 156 stores, including 80 full-line stores, 45 Rack stores, two free-standing shoe stores, and one Last Chance clearing store.</a:t>
            </a:r>
          </a:p>
          <a:p>
            <a:pPr lvl="2">
              <a:lnSpc>
                <a:spcPct val="80000"/>
              </a:lnSpc>
              <a:buFont typeface="Wingdings" pitchFamily="2" charset="2"/>
              <a:buChar char="ü"/>
            </a:pPr>
            <a:r>
              <a:rPr lang="en-US" altLang="zh-TW" sz="2800"/>
              <a:t>Dissatisfied with inconsistent earnings performance in recent years, introduced a new management team in August 2000.</a:t>
            </a: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p:cNvSpPr>
            <a:spLocks noGrp="1" noChangeArrowheads="1"/>
          </p:cNvSpPr>
          <p:nvPr>
            <p:ph type="body" idx="4294967295"/>
          </p:nvPr>
        </p:nvSpPr>
        <p:spPr>
          <a:xfrm>
            <a:off x="684213" y="322263"/>
            <a:ext cx="7772400" cy="4114800"/>
          </a:xfrm>
        </p:spPr>
        <p:txBody>
          <a:bodyPr/>
          <a:lstStyle/>
          <a:p>
            <a:pPr lvl="3">
              <a:lnSpc>
                <a:spcPct val="80000"/>
              </a:lnSpc>
              <a:buFontTx/>
              <a:buChar char="•"/>
            </a:pPr>
            <a:r>
              <a:rPr lang="en-US" altLang="zh-TW" sz="2400"/>
              <a:t>Announced a turnaround plan including improving inventory control, expense control, and merchandising, as well as the implementation of new information systems.</a:t>
            </a:r>
          </a:p>
          <a:p>
            <a:pPr lvl="3">
              <a:lnSpc>
                <a:spcPct val="80000"/>
              </a:lnSpc>
              <a:buFontTx/>
              <a:buChar char="•"/>
            </a:pPr>
            <a:r>
              <a:rPr lang="en-US" altLang="zh-TW" sz="2400"/>
              <a:t>In October 2000, Acquired Faconnable, S.A. of Nice, France, a designer, wholesaler and retailer of high quality women’s and men’s clothing and accessories, operated 24 Faconnable boutiques in Europe and 4 in U.S.*</a:t>
            </a:r>
          </a:p>
          <a:p>
            <a:pPr lvl="2">
              <a:lnSpc>
                <a:spcPct val="80000"/>
              </a:lnSpc>
              <a:buFont typeface="Wingdings" pitchFamily="2" charset="2"/>
              <a:buChar char="ü"/>
            </a:pPr>
            <a:r>
              <a:rPr lang="en-US" altLang="zh-TW" sz="2800"/>
              <a:t>Had to contend with shifting consumers’ perceptions of the brand.*</a:t>
            </a:r>
          </a:p>
          <a:p>
            <a:pPr lvl="3">
              <a:lnSpc>
                <a:spcPct val="80000"/>
              </a:lnSpc>
              <a:buFontTx/>
              <a:buChar char="•"/>
            </a:pPr>
            <a:r>
              <a:rPr lang="en-US" altLang="zh-TW" sz="2400"/>
              <a:t>From a single shoe store in 1901, its strategy consistently emphasized the breadth and depth of its quality offerings.</a:t>
            </a:r>
          </a:p>
          <a:p>
            <a:pPr lvl="3">
              <a:lnSpc>
                <a:spcPct val="80000"/>
              </a:lnSpc>
              <a:buFontTx/>
              <a:buChar char="•"/>
            </a:pPr>
            <a:r>
              <a:rPr lang="en-US" altLang="zh-TW" sz="2400"/>
              <a:t>An aggressive expansion plan in recent years that included opening bigger and more glamorous stores, coupled with unbalanced merchandising strategy that favored stocking the highest quality product, rather than matching the quality of offerings to key price points.</a:t>
            </a:r>
            <a:endParaRPr lang="zh-TW" altLang="en-US" sz="1600"/>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Rectangle 2"/>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Resulted in an increase in its average price point &amp; the erosion of its value position.</a:t>
            </a:r>
          </a:p>
          <a:p>
            <a:pPr lvl="3">
              <a:lnSpc>
                <a:spcPct val="80000"/>
              </a:lnSpc>
              <a:buFontTx/>
              <a:buChar char="•"/>
            </a:pPr>
            <a:r>
              <a:rPr lang="en-US" altLang="zh-TW" sz="2400"/>
              <a:t>Alienated a portion of its core customer base as the brand became increasingly associated with premium pricing.</a:t>
            </a:r>
          </a:p>
          <a:p>
            <a:pPr lvl="3">
              <a:lnSpc>
                <a:spcPct val="80000"/>
              </a:lnSpc>
              <a:buFontTx/>
              <a:buChar char="•"/>
            </a:pPr>
            <a:r>
              <a:rPr lang="en-US" altLang="zh-TW" sz="2400"/>
              <a:t>Recognized the need to subdue its elitist image by management and securities analysts alike.</a:t>
            </a:r>
          </a:p>
          <a:p>
            <a:pPr lvl="3">
              <a:lnSpc>
                <a:spcPct val="80000"/>
              </a:lnSpc>
              <a:buFontTx/>
              <a:buChar char="•"/>
            </a:pPr>
            <a:r>
              <a:rPr kumimoji="0" lang="en-US" altLang="zh-TW" sz="2400"/>
              <a:t>But will it convey a confusing message: is Nordstrom a high-end retailer?</a:t>
            </a:r>
          </a:p>
          <a:p>
            <a:pPr lvl="2">
              <a:lnSpc>
                <a:spcPct val="80000"/>
              </a:lnSpc>
              <a:buFont typeface="Wingdings" pitchFamily="2" charset="2"/>
              <a:buChar char="ü"/>
            </a:pPr>
            <a:r>
              <a:rPr lang="en-US" altLang="zh-TW" sz="2800"/>
              <a:t>Other key strategies</a:t>
            </a:r>
            <a:r>
              <a:rPr lang="en-US" altLang="zh-TW"/>
              <a:t> </a:t>
            </a:r>
          </a:p>
          <a:p>
            <a:pPr lvl="3">
              <a:lnSpc>
                <a:spcPct val="80000"/>
              </a:lnSpc>
              <a:buFontTx/>
              <a:buChar char="•"/>
            </a:pPr>
            <a:r>
              <a:rPr lang="en-US" altLang="zh-TW" sz="2400"/>
              <a:t>Makes significant investment in its stores.</a:t>
            </a:r>
          </a:p>
          <a:p>
            <a:pPr lvl="3">
              <a:lnSpc>
                <a:spcPct val="80000"/>
              </a:lnSpc>
              <a:buFontTx/>
              <a:buChar char="•"/>
            </a:pPr>
            <a:r>
              <a:rPr lang="en-US" altLang="zh-TW" sz="2400"/>
              <a:t>Has a credit card operation.</a:t>
            </a:r>
          </a:p>
          <a:p>
            <a:pPr lvl="3">
              <a:lnSpc>
                <a:spcPct val="80000"/>
              </a:lnSpc>
              <a:buFontTx/>
              <a:buChar char="•"/>
            </a:pPr>
            <a:r>
              <a:rPr lang="en-US" altLang="zh-TW" sz="2400"/>
              <a:t>A new perpetual inventory management system was on track to fully implemented by the second quarter of 2002.</a:t>
            </a:r>
          </a:p>
          <a:p>
            <a:pPr lvl="3">
              <a:lnSpc>
                <a:spcPct val="80000"/>
              </a:lnSpc>
              <a:buFontTx/>
              <a:buChar char="•"/>
            </a:pPr>
            <a:r>
              <a:rPr lang="en-US" altLang="zh-TW" sz="2400"/>
              <a:t>Alterations to merchandising strategy provided more price balance to the product mix.</a:t>
            </a: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1" name="Rectangle 3"/>
          <p:cNvSpPr>
            <a:spLocks noGrp="1" noChangeArrowheads="1"/>
          </p:cNvSpPr>
          <p:nvPr>
            <p:ph type="body" idx="1"/>
          </p:nvPr>
        </p:nvSpPr>
        <p:spPr>
          <a:xfrm>
            <a:off x="755650" y="549275"/>
            <a:ext cx="7772400" cy="4114800"/>
          </a:xfrm>
        </p:spPr>
        <p:txBody>
          <a:bodyPr/>
          <a:lstStyle/>
          <a:p>
            <a:pPr>
              <a:lnSpc>
                <a:spcPct val="80000"/>
              </a:lnSpc>
              <a:buFont typeface="Wingdings" pitchFamily="2" charset="2"/>
              <a:buChar char="p"/>
            </a:pPr>
            <a:r>
              <a:rPr lang="en-US" altLang="zh-TW"/>
              <a:t>TJX Companies</a:t>
            </a:r>
            <a:endParaRPr lang="en-US" altLang="zh-TW" sz="3600"/>
          </a:p>
          <a:p>
            <a:pPr lvl="1">
              <a:lnSpc>
                <a:spcPct val="80000"/>
              </a:lnSpc>
              <a:buFont typeface="Wingdings" pitchFamily="2" charset="2"/>
              <a:buChar char="Ø"/>
            </a:pPr>
            <a:r>
              <a:rPr lang="en-US" altLang="zh-TW" sz="3200"/>
              <a:t>The leading off-price apparel and home fashions retailer in the U.S. and worldwide.</a:t>
            </a:r>
          </a:p>
          <a:p>
            <a:pPr lvl="2">
              <a:lnSpc>
                <a:spcPct val="80000"/>
              </a:lnSpc>
              <a:buFont typeface="Wingdings" pitchFamily="2" charset="2"/>
              <a:buChar char="ü"/>
            </a:pPr>
            <a:r>
              <a:rPr lang="en-US" altLang="zh-TW" sz="2800"/>
              <a:t>Divisions are united by the same strategy</a:t>
            </a:r>
          </a:p>
          <a:p>
            <a:pPr lvl="3">
              <a:lnSpc>
                <a:spcPct val="80000"/>
              </a:lnSpc>
              <a:buFontTx/>
              <a:buChar char="•"/>
            </a:pPr>
            <a:r>
              <a:rPr lang="en-US" altLang="zh-TW" sz="2400"/>
              <a:t>As of January 31, 2002, operated 1,665 retail outlets through its T.J. Maxx, T.K. Maxx (Europe), Marshall’s, HomeGoods, HomeSense (Canada), A.J. Wright, and Winners stores.</a:t>
            </a:r>
          </a:p>
          <a:p>
            <a:pPr lvl="3">
              <a:lnSpc>
                <a:spcPct val="80000"/>
              </a:lnSpc>
              <a:buFontTx/>
              <a:buChar char="•"/>
            </a:pPr>
            <a:r>
              <a:rPr lang="en-US" altLang="zh-TW" sz="2400"/>
              <a:t>Offering a rapidly changing assortment of quality, brand-name merchandise at 20-60% below department and specialty store regular prices by buying opportunistically and by operating with a highly efficient distribution network and a low cost structure.*</a:t>
            </a: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ChangeArrowheads="1"/>
          </p:cNvSpPr>
          <p:nvPr>
            <p:ph type="body" idx="1"/>
          </p:nvPr>
        </p:nvSpPr>
        <p:spPr>
          <a:xfrm>
            <a:off x="684213" y="476250"/>
            <a:ext cx="7772400" cy="4114800"/>
          </a:xfrm>
        </p:spPr>
        <p:txBody>
          <a:bodyPr/>
          <a:lstStyle/>
          <a:p>
            <a:pPr lvl="3">
              <a:lnSpc>
                <a:spcPct val="80000"/>
              </a:lnSpc>
              <a:buFontTx/>
              <a:buChar char="•"/>
            </a:pPr>
            <a:r>
              <a:rPr lang="en-US" altLang="zh-TW" sz="2400"/>
              <a:t>For customers, these brands are synonymous with value. Because they are so strong, TJX is able to spend far less than the industry average on advertising specials or promotions. Instead, advertising campaigns keep stores at the top of customers’ minds as places to find great bargains on quality merchandise.</a:t>
            </a:r>
          </a:p>
          <a:p>
            <a:pPr lvl="3">
              <a:lnSpc>
                <a:spcPct val="80000"/>
              </a:lnSpc>
              <a:buFontTx/>
              <a:buChar char="•"/>
            </a:pPr>
            <a:r>
              <a:rPr lang="en-US" altLang="zh-TW" sz="2400"/>
              <a:t>Continuous improvement to inventory management: allowed buyers to further delay purchase decisions, getting better deals in the process, while maintaining confidence that goods will arrive in stores in a timely manner.</a:t>
            </a:r>
          </a:p>
          <a:p>
            <a:pPr lvl="3">
              <a:lnSpc>
                <a:spcPct val="80000"/>
              </a:lnSpc>
              <a:buFontTx/>
              <a:buChar char="•"/>
            </a:pPr>
            <a:r>
              <a:rPr lang="en-US" altLang="zh-TW" sz="2400"/>
              <a:t>Stock rating upgraded to Strong Buy: we believe TJX is a long-term growth story with an attractive inventory and new business concepts that are expected to perform well.</a:t>
            </a: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ChangeArrowheads="1"/>
          </p:cNvSpPr>
          <p:nvPr>
            <p:ph type="body" idx="1"/>
          </p:nvPr>
        </p:nvSpPr>
        <p:spPr>
          <a:xfrm>
            <a:off x="684213" y="538163"/>
            <a:ext cx="7772400" cy="4114800"/>
          </a:xfrm>
        </p:spPr>
        <p:txBody>
          <a:bodyPr/>
          <a:lstStyle/>
          <a:p>
            <a:pPr>
              <a:lnSpc>
                <a:spcPct val="80000"/>
              </a:lnSpc>
              <a:buFont typeface="Wingdings" pitchFamily="2" charset="2"/>
              <a:buChar char="p"/>
            </a:pPr>
            <a:r>
              <a:rPr lang="en-US" altLang="zh-TW" sz="3600"/>
              <a:t>Goldman, Sachs &amp; Co.</a:t>
            </a:r>
          </a:p>
          <a:p>
            <a:pPr lvl="1">
              <a:lnSpc>
                <a:spcPct val="80000"/>
              </a:lnSpc>
              <a:buFont typeface="Wingdings" pitchFamily="2" charset="2"/>
              <a:buChar char="Ø"/>
            </a:pPr>
            <a:r>
              <a:rPr lang="en-US" altLang="zh-TW" sz="3200"/>
              <a:t>Equity research ratings</a:t>
            </a:r>
            <a:r>
              <a:rPr lang="en-US" altLang="zh-TW"/>
              <a:t> </a:t>
            </a:r>
          </a:p>
          <a:p>
            <a:pPr lvl="2">
              <a:lnSpc>
                <a:spcPct val="80000"/>
              </a:lnSpc>
              <a:buFont typeface="Wingdings" pitchFamily="2" charset="2"/>
              <a:buChar char="ü"/>
            </a:pPr>
            <a:r>
              <a:rPr lang="en-US" altLang="zh-TW" sz="2800"/>
              <a:t>RL (Recommended List)</a:t>
            </a:r>
          </a:p>
          <a:p>
            <a:pPr lvl="3">
              <a:lnSpc>
                <a:spcPct val="80000"/>
              </a:lnSpc>
              <a:buFontTx/>
              <a:buChar char="•"/>
            </a:pPr>
            <a:r>
              <a:rPr lang="en-US" altLang="zh-TW" sz="2400"/>
              <a:t>Expected to provide price gains of at least 10 percentage points greater than the market over the next 6 to18 months.</a:t>
            </a:r>
          </a:p>
          <a:p>
            <a:pPr lvl="2">
              <a:lnSpc>
                <a:spcPct val="80000"/>
              </a:lnSpc>
              <a:buFont typeface="Wingdings" pitchFamily="2" charset="2"/>
              <a:buChar char="ü"/>
            </a:pPr>
            <a:r>
              <a:rPr lang="en-US" altLang="zh-TW" sz="2800"/>
              <a:t>MO (Market Outperformer)</a:t>
            </a:r>
          </a:p>
          <a:p>
            <a:pPr lvl="3">
              <a:lnSpc>
                <a:spcPct val="80000"/>
              </a:lnSpc>
              <a:buFontTx/>
              <a:buChar char="•"/>
            </a:pPr>
            <a:r>
              <a:rPr lang="en-US" altLang="zh-TW" sz="2400"/>
              <a:t>Expected to provide price gains of at least 5 to10 percentage points greater than the market over the same period.</a:t>
            </a:r>
          </a:p>
          <a:p>
            <a:pPr lvl="2">
              <a:lnSpc>
                <a:spcPct val="80000"/>
              </a:lnSpc>
              <a:buFont typeface="Wingdings" pitchFamily="2" charset="2"/>
              <a:buChar char="ü"/>
            </a:pPr>
            <a:r>
              <a:rPr lang="en-US" altLang="zh-TW" sz="2800"/>
              <a:t>MP: Market Performer</a:t>
            </a:r>
          </a:p>
          <a:p>
            <a:pPr lvl="3">
              <a:lnSpc>
                <a:spcPct val="80000"/>
              </a:lnSpc>
              <a:buFontTx/>
              <a:buChar char="•"/>
            </a:pPr>
            <a:r>
              <a:rPr lang="en-US" altLang="zh-TW" sz="2400"/>
              <a:t>Expected to provide price gains similar to the market.</a:t>
            </a:r>
            <a:endParaRPr lang="zh-TW" altLang="en-US" sz="2400"/>
          </a:p>
          <a:p>
            <a:pPr lvl="2">
              <a:lnSpc>
                <a:spcPct val="80000"/>
              </a:lnSpc>
              <a:buFont typeface="Wingdings" pitchFamily="2" charset="2"/>
              <a:buChar char="ü"/>
            </a:pPr>
            <a:r>
              <a:rPr lang="en-US" altLang="zh-TW" sz="2800"/>
              <a:t>MU (Market Underperformer)</a:t>
            </a:r>
          </a:p>
          <a:p>
            <a:pPr lvl="3">
              <a:lnSpc>
                <a:spcPct val="80000"/>
              </a:lnSpc>
              <a:buFontTx/>
              <a:buChar char="•"/>
            </a:pPr>
            <a:r>
              <a:rPr lang="en-US" altLang="zh-TW" sz="2400"/>
              <a:t>Expected to provide price gains of at least 5 percentage points less than the market.</a:t>
            </a:r>
            <a:endParaRPr lang="zh-TW" altLang="en-US" sz="1800"/>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2"/>
          <p:cNvSpPr>
            <a:spLocks noGrp="1" noChangeArrowheads="1"/>
          </p:cNvSpPr>
          <p:nvPr>
            <p:ph type="body" idx="4294967295"/>
          </p:nvPr>
        </p:nvSpPr>
        <p:spPr>
          <a:xfrm>
            <a:off x="684213" y="549275"/>
            <a:ext cx="7772400" cy="4114800"/>
          </a:xfrm>
        </p:spPr>
        <p:txBody>
          <a:bodyPr/>
          <a:lstStyle/>
          <a:p>
            <a:pPr lvl="2">
              <a:buFont typeface="Wingdings" pitchFamily="2" charset="2"/>
              <a:buChar char="ü"/>
            </a:pPr>
            <a:r>
              <a:rPr lang="en-US" altLang="zh-TW" sz="2800"/>
              <a:t>In addition, Goldman Sachs had one shorter-term rating,  Trading Buy</a:t>
            </a:r>
          </a:p>
          <a:p>
            <a:pPr lvl="3">
              <a:buFontTx/>
              <a:buChar char="•"/>
            </a:pPr>
            <a:r>
              <a:rPr lang="en-US" altLang="zh-TW" sz="2400"/>
              <a:t>Expected to provide price gains of at least 20 percentage points sometime in the next 6 to 9 months.</a:t>
            </a:r>
          </a:p>
          <a:p>
            <a:pPr lvl="2">
              <a:buFont typeface="Wingdings" pitchFamily="2" charset="2"/>
              <a:buChar char="ü"/>
            </a:pPr>
            <a:r>
              <a:rPr lang="en-US" altLang="zh-TW" sz="2800"/>
              <a:t>Research conflict</a:t>
            </a:r>
          </a:p>
          <a:p>
            <a:pPr lvl="3">
              <a:buFontTx/>
              <a:buChar char="•"/>
            </a:pPr>
            <a:r>
              <a:rPr lang="en-US" altLang="zh-TW" sz="2400"/>
              <a:t>The percentage of issuers being assigned one of the top two investment ratings ranged from 72% in the first quarter of 1999 to 50% in the last quarter of 2001. The percentage of companies assigned a MU rating did not rise above 1.1% during the relevant period.</a:t>
            </a:r>
          </a:p>
          <a:p>
            <a:endParaRPr lang="zh-TW" altLang="en-US" sz="2400"/>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5922" name="Group 2"/>
          <p:cNvGraphicFramePr>
            <a:graphicFrameLocks noGrp="1"/>
          </p:cNvGraphicFramePr>
          <p:nvPr>
            <p:ph idx="1"/>
          </p:nvPr>
        </p:nvGraphicFramePr>
        <p:xfrm>
          <a:off x="684213" y="404813"/>
          <a:ext cx="7772400" cy="3253486"/>
        </p:xfrm>
        <a:graphic>
          <a:graphicData uri="http://schemas.openxmlformats.org/drawingml/2006/table">
            <a:tbl>
              <a:tblPr/>
              <a:tblGrid>
                <a:gridCol w="1943100"/>
                <a:gridCol w="1943100"/>
                <a:gridCol w="1943100"/>
                <a:gridCol w="1943100"/>
              </a:tblGrid>
              <a:tr h="800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8.6%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ROA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ROS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rPr>
                        <a:t>3.3%</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rPr>
                        <a:t>1.8%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rPr>
                        <a:t>1.81</a:t>
                      </a:r>
                      <a:endPar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3.4%</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2.2%</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17.3%</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4.67%</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9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2.37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65949" name="Group 29"/>
          <p:cNvGraphicFramePr>
            <a:graphicFrameLocks noGrp="1"/>
          </p:cNvGraphicFramePr>
          <p:nvPr/>
        </p:nvGraphicFramePr>
        <p:xfrm>
          <a:off x="684213" y="3789363"/>
          <a:ext cx="7775575" cy="2670048"/>
        </p:xfrm>
        <a:graphic>
          <a:graphicData uri="http://schemas.openxmlformats.org/drawingml/2006/table">
            <a:tbl>
              <a:tblPr/>
              <a:tblGrid>
                <a:gridCol w="1943100"/>
                <a:gridCol w="1944687"/>
                <a:gridCol w="1944688"/>
                <a:gridCol w="1943100"/>
              </a:tblGrid>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OROA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NOP/S‧</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OA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7.0%</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2.5%</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7.1%</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35.7%</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4.8%</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Leverage gain</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Spread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1.6%</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2.3%</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0.69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3.2%</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0.95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5.3%</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28.7%</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0.19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6946" name="Group 2"/>
          <p:cNvGraphicFramePr>
            <a:graphicFrameLocks noGrp="1"/>
          </p:cNvGraphicFramePr>
          <p:nvPr>
            <p:ph/>
          </p:nvPr>
        </p:nvGraphicFramePr>
        <p:xfrm>
          <a:off x="685800" y="609600"/>
          <a:ext cx="7772400" cy="5220462"/>
        </p:xfrm>
        <a:graphic>
          <a:graphicData uri="http://schemas.openxmlformats.org/drawingml/2006/table">
            <a:tbl>
              <a:tblPr/>
              <a:tblGrid>
                <a:gridCol w="1943100"/>
                <a:gridCol w="1943100"/>
                <a:gridCol w="1943100"/>
                <a:gridCol w="1943100"/>
              </a:tblGrid>
              <a:tr h="874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 of sales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Gross profit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SG&amp;A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Other income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interest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Income taxes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Unusual gains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EBITDA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8.4%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body" idx="4294967295"/>
          </p:nvPr>
        </p:nvSpPr>
        <p:spPr>
          <a:xfrm>
            <a:off x="762000" y="404813"/>
            <a:ext cx="7772400" cy="4114800"/>
          </a:xfrm>
        </p:spPr>
        <p:txBody>
          <a:bodyPr/>
          <a:lstStyle/>
          <a:p>
            <a:pPr lvl="2">
              <a:lnSpc>
                <a:spcPct val="90000"/>
              </a:lnSpc>
              <a:buFont typeface="Wingdings" pitchFamily="2" charset="2"/>
              <a:buChar char="ü"/>
            </a:pPr>
            <a:r>
              <a:rPr lang="en-US" altLang="zh-TW" sz="2800"/>
              <a:t>Virtuous cycle:  the most productive and innovative companies would create the highest returns to shareholders and attract better workers, who would be more productive and increase returns further (Adam Smith).</a:t>
            </a:r>
          </a:p>
          <a:p>
            <a:pPr lvl="2">
              <a:lnSpc>
                <a:spcPct val="90000"/>
              </a:lnSpc>
              <a:buFont typeface="Wingdings" pitchFamily="2" charset="2"/>
              <a:buChar char="ü"/>
            </a:pPr>
            <a:r>
              <a:rPr lang="en-US" altLang="zh-TW" sz="2800"/>
              <a:t>An economy’s ability to create jobs, or its lack thereof, is the better measure of fairness.</a:t>
            </a:r>
          </a:p>
          <a:p>
            <a:pPr lvl="2">
              <a:lnSpc>
                <a:spcPct val="90000"/>
              </a:lnSpc>
              <a:buFont typeface="Wingdings" pitchFamily="2" charset="2"/>
              <a:buChar char="ü"/>
            </a:pPr>
            <a:r>
              <a:rPr lang="en-US" altLang="zh-TW" sz="2800"/>
              <a:t>A company that focuses on building shareholder value is served well by being a good corporate citizen: does not come at the expense of other stakeholders.</a:t>
            </a:r>
          </a:p>
          <a:p>
            <a:pPr lvl="2">
              <a:lnSpc>
                <a:spcPct val="90000"/>
              </a:lnSpc>
              <a:buFont typeface="Wingdings" pitchFamily="2" charset="2"/>
              <a:buChar char="ü"/>
            </a:pPr>
            <a:r>
              <a:rPr lang="en-US" altLang="zh-TW" sz="2800"/>
              <a:t>Market economy: market value added is positively related to labor productivity as well as employment growth.</a:t>
            </a: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7970" name="Group 2"/>
          <p:cNvGraphicFramePr>
            <a:graphicFrameLocks noGrp="1"/>
          </p:cNvGraphicFramePr>
          <p:nvPr/>
        </p:nvGraphicFramePr>
        <p:xfrm>
          <a:off x="588963" y="692150"/>
          <a:ext cx="7943850" cy="3680588"/>
        </p:xfrm>
        <a:graphic>
          <a:graphicData uri="http://schemas.openxmlformats.org/drawingml/2006/table">
            <a:tbl>
              <a:tblPr/>
              <a:tblGrid>
                <a:gridCol w="3816350"/>
                <a:gridCol w="1511300"/>
                <a:gridCol w="1439862"/>
                <a:gridCol w="1176338"/>
              </a:tblGrid>
              <a:tr h="879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4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Operating WC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6.1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26.8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long-term asset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10.2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7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PP&amp;E turnover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11.8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Accounts receivable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173.2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Inventory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Accounts payable turnover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8.1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8994" name="Group 2"/>
          <p:cNvGraphicFramePr>
            <a:graphicFrameLocks noGrp="1"/>
          </p:cNvGraphicFramePr>
          <p:nvPr/>
        </p:nvGraphicFramePr>
        <p:xfrm>
          <a:off x="539750" y="188913"/>
          <a:ext cx="8161338" cy="6382512"/>
        </p:xfrm>
        <a:graphic>
          <a:graphicData uri="http://schemas.openxmlformats.org/drawingml/2006/table">
            <a:tbl>
              <a:tblPr/>
              <a:tblGrid>
                <a:gridCol w="3589338"/>
                <a:gridCol w="1524000"/>
                <a:gridCol w="1524000"/>
                <a:gridCol w="1524000"/>
              </a:tblGrid>
              <a:tr h="792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0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Current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Quick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0.94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Cash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Operating cash flow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Liability to 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1.94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1.37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 to 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0.74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0.29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 to 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0.69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0.95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0.19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Debt to capital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 to net capital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 to equity (+lease)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Interest coverage (earnings)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21.54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interest coverage (CF)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31.04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0018" name="Group 2"/>
          <p:cNvGraphicFramePr>
            <a:graphicFrameLocks noGrp="1"/>
          </p:cNvGraphicFramePr>
          <p:nvPr/>
        </p:nvGraphicFramePr>
        <p:xfrm>
          <a:off x="323850" y="404813"/>
          <a:ext cx="8399463" cy="2594737"/>
        </p:xfrm>
        <a:graphic>
          <a:graphicData uri="http://schemas.openxmlformats.org/drawingml/2006/table">
            <a:tbl>
              <a:tblPr/>
              <a:tblGrid>
                <a:gridCol w="3827463"/>
                <a:gridCol w="1524000"/>
                <a:gridCol w="1524000"/>
                <a:gridCol w="1524000"/>
              </a:tblGrid>
              <a:tr h="879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5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Fixed charges coverage (+lease, earnings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Fixed charges coverage (+lease, CF based)</a:t>
                      </a:r>
                      <a:endParaRPr kumimoji="1" lang="zh-TW" altLang="en-US" sz="24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4.69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70040" name="Group 24"/>
          <p:cNvGraphicFramePr>
            <a:graphicFrameLocks noGrp="1"/>
          </p:cNvGraphicFramePr>
          <p:nvPr/>
        </p:nvGraphicFramePr>
        <p:xfrm>
          <a:off x="250825" y="3284538"/>
          <a:ext cx="8351838" cy="1441450"/>
        </p:xfrm>
        <a:graphic>
          <a:graphicData uri="http://schemas.openxmlformats.org/drawingml/2006/table">
            <a:tbl>
              <a:tblPr/>
              <a:tblGrid>
                <a:gridCol w="3802063"/>
                <a:gridCol w="1525587"/>
                <a:gridCol w="1512888"/>
                <a:gridCol w="1511300"/>
              </a:tblGrid>
              <a:tr h="504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ROE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8.6%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Dividend payout ratio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9.7%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Sustainable growth rate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body" idx="1"/>
          </p:nvPr>
        </p:nvSpPr>
        <p:spPr>
          <a:xfrm>
            <a:off x="687388" y="466725"/>
            <a:ext cx="7772400" cy="4114800"/>
          </a:xfrm>
        </p:spPr>
        <p:txBody>
          <a:bodyPr/>
          <a:lstStyle/>
          <a:p>
            <a:pPr lvl="3">
              <a:lnSpc>
                <a:spcPct val="80000"/>
              </a:lnSpc>
              <a:buFontTx/>
              <a:buChar char="•"/>
            </a:pPr>
            <a:r>
              <a:rPr lang="en-US" altLang="zh-TW" sz="2400"/>
              <a:t>Relationship between ROS and asset turnover: conventionally thought to be negative because price decreases lead to increases in volume, but it can be positive by using resources to promote sales rather than tying them up in low performing assets (high service and maintenance costs). A discount retailer can have a higher NOP margin than a premium retailer.</a:t>
            </a:r>
            <a:r>
              <a:rPr lang="en-US" altLang="zh-TW"/>
              <a:t> </a:t>
            </a:r>
          </a:p>
          <a:p>
            <a:pPr lvl="3">
              <a:lnSpc>
                <a:spcPct val="80000"/>
              </a:lnSpc>
              <a:buFontTx/>
              <a:buChar char="•"/>
            </a:pPr>
            <a:r>
              <a:rPr lang="en-US" altLang="zh-TW" sz="2400"/>
              <a:t>Operating ROA can be significantly higher than ROA: utilize non-interest-bearing liabilities to finance operating assets and reduce cash and marketable securities when business is highly profitable.</a:t>
            </a:r>
          </a:p>
          <a:p>
            <a:pPr lvl="3">
              <a:lnSpc>
                <a:spcPct val="80000"/>
              </a:lnSpc>
              <a:buFontTx/>
              <a:buChar char="•"/>
            </a:pPr>
            <a:r>
              <a:rPr lang="en-US" altLang="zh-TW" sz="2400"/>
              <a:t>Operating ROA would be mean-reverting toward the weighted average cost of capital. For large firms in the U.S. over long periods of time, it is in the range of 9-11%.</a:t>
            </a:r>
          </a:p>
          <a:p>
            <a:pPr lvl="3">
              <a:lnSpc>
                <a:spcPct val="80000"/>
              </a:lnSpc>
              <a:buFontTx/>
              <a:buChar char="•"/>
            </a:pPr>
            <a:r>
              <a:rPr lang="en-US" altLang="zh-TW" sz="2400"/>
              <a:t>The cost of differentiation has to be commensurate with the price premium earned.</a:t>
            </a:r>
            <a:endParaRPr lang="zh-TW" altLang="en-US" sz="1600"/>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NOP should exclude nonrecurring items if one is extrapolating current performance into the future. </a:t>
            </a:r>
          </a:p>
          <a:p>
            <a:pPr lvl="3">
              <a:lnSpc>
                <a:spcPct val="80000"/>
              </a:lnSpc>
              <a:buFontTx/>
              <a:buChar char="•"/>
            </a:pPr>
            <a:r>
              <a:rPr kumimoji="0" lang="en-US" altLang="zh-TW" sz="2400"/>
              <a:t>Own credit card operations will increase days’ receivables considerably.</a:t>
            </a:r>
          </a:p>
          <a:p>
            <a:pPr lvl="3">
              <a:lnSpc>
                <a:spcPct val="80000"/>
              </a:lnSpc>
              <a:buFontTx/>
              <a:buChar char="•"/>
            </a:pPr>
            <a:r>
              <a:rPr lang="en-US" altLang="zh-TW" sz="2400"/>
              <a:t>Under  severe economic conditions, compare EBITDA with net interest expense. Leasing expenses should be treated as depreciation when making cross-sectional comparison.</a:t>
            </a:r>
          </a:p>
          <a:p>
            <a:pPr lvl="3">
              <a:lnSpc>
                <a:spcPct val="80000"/>
              </a:lnSpc>
              <a:buFontTx/>
              <a:buChar char="•"/>
            </a:pPr>
            <a:r>
              <a:rPr kumimoji="0" lang="en-US" altLang="zh-TW" sz="2400"/>
              <a:t>Two measures to evaluate a firm’s tax expense: the ratio of tax expense to sales vs. to earnings. Footnote provides a detailed account of why the average tax rate differs from the statutory rate.</a:t>
            </a:r>
          </a:p>
          <a:p>
            <a:pPr lvl="3">
              <a:lnSpc>
                <a:spcPct val="80000"/>
              </a:lnSpc>
              <a:buFontTx/>
              <a:buChar char="•"/>
            </a:pPr>
            <a:r>
              <a:rPr kumimoji="0" lang="en-US" altLang="zh-TW" sz="2400"/>
              <a:t>The benefits of tax planning strategies may be outweighed by the increased business costs (e.g., operations located in tax heavens affect asset utilization).</a:t>
            </a:r>
          </a:p>
          <a:p>
            <a:pPr lvl="3">
              <a:lnSpc>
                <a:spcPct val="80000"/>
              </a:lnSpc>
              <a:buFontTx/>
              <a:buChar char="•"/>
            </a:pPr>
            <a:r>
              <a:rPr kumimoji="0" lang="en-US" altLang="zh-TW" sz="2400"/>
              <a:t>Using non-cancelable operating leases potentially inflate operating asset turnovers.</a:t>
            </a:r>
            <a:endParaRPr kumimoji="0" lang="zh-TW" altLang="en-US" sz="2400"/>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3090" name="Group 2"/>
          <p:cNvGraphicFramePr>
            <a:graphicFrameLocks noGrp="1"/>
          </p:cNvGraphicFramePr>
          <p:nvPr/>
        </p:nvGraphicFramePr>
        <p:xfrm>
          <a:off x="298450" y="739775"/>
          <a:ext cx="8521700" cy="5010912"/>
        </p:xfrm>
        <a:graphic>
          <a:graphicData uri="http://schemas.openxmlformats.org/drawingml/2006/table">
            <a:tbl>
              <a:tblPr/>
              <a:tblGrid>
                <a:gridCol w="4032250"/>
                <a:gridCol w="1512888"/>
                <a:gridCol w="1511300"/>
                <a:gridCol w="1465262"/>
              </a:tblGrid>
              <a:tr h="668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Line items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income (millions)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101.9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124.7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500.4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interest expense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Nonoperating losses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5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Long-term operating accruals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194.7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228.3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239.3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Operating CF before WC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367.7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398.7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826.2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(Investments) in operating WC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60.8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95.3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Operating CF before LTOA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214.2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459.5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921.5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(Investments) in LTOA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(314.7)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(267.1)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(442.6)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Free CF available to debt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(100.5)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192.4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478.9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4114" name="Group 2"/>
          <p:cNvGraphicFramePr>
            <a:graphicFrameLocks noGrp="1"/>
          </p:cNvGraphicFramePr>
          <p:nvPr/>
        </p:nvGraphicFramePr>
        <p:xfrm>
          <a:off x="395288" y="354013"/>
          <a:ext cx="8375650" cy="3726625"/>
        </p:xfrm>
        <a:graphic>
          <a:graphicData uri="http://schemas.openxmlformats.org/drawingml/2006/table">
            <a:tbl>
              <a:tblPr/>
              <a:tblGrid>
                <a:gridCol w="3803650"/>
                <a:gridCol w="1524000"/>
                <a:gridCol w="1524000"/>
                <a:gridCol w="1524000"/>
              </a:tblGrid>
              <a:tr h="792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Line items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Nordstrom 2001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TJX</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interest (expense)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(45.8)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(15.9)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debt (repayment)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262.2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198.5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302.1*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Free CF available to equity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123.4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345.1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1" i="0" u="none" strike="noStrike" cap="none" normalizeH="0" baseline="0" smtClean="0">
                          <a:ln>
                            <a:noFill/>
                          </a:ln>
                          <a:solidFill>
                            <a:schemeClr val="tx1"/>
                          </a:solidFill>
                          <a:effectLst/>
                          <a:latin typeface="Times New Roman" pitchFamily="18" charset="0"/>
                          <a:ea typeface="新細明體" pitchFamily="18" charset="-120"/>
                        </a:rPr>
                        <a:t>765.1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Dividend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(48.3)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stock issuance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(79.3)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(359.0)*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Net increase in cash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306.1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Times New Roman" pitchFamily="18" charset="0"/>
                          <a:ea typeface="新細明體" pitchFamily="18" charset="-120"/>
                        </a:rPr>
                        <a:t>357.9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74156" name="Text Box 44"/>
          <p:cNvSpPr txBox="1">
            <a:spLocks noChangeArrowheads="1"/>
          </p:cNvSpPr>
          <p:nvPr/>
        </p:nvSpPr>
        <p:spPr bwMode="auto">
          <a:xfrm>
            <a:off x="1600200" y="4386263"/>
            <a:ext cx="184150" cy="457200"/>
          </a:xfrm>
          <a:prstGeom prst="rect">
            <a:avLst/>
          </a:prstGeom>
          <a:noFill/>
          <a:ln w="9525">
            <a:noFill/>
            <a:miter lim="800000"/>
            <a:headEnd/>
            <a:tailEnd/>
          </a:ln>
          <a:effectLst/>
        </p:spPr>
        <p:txBody>
          <a:bodyPr wrap="none">
            <a:spAutoFit/>
          </a:bodyPr>
          <a:lstStyle/>
          <a:p>
            <a:endParaRPr lang="zh-TW" altLang="en-US"/>
          </a:p>
        </p:txBody>
      </p:sp>
      <p:sp>
        <p:nvSpPr>
          <p:cNvPr id="474157" name="Text Box 45"/>
          <p:cNvSpPr txBox="1">
            <a:spLocks noChangeArrowheads="1"/>
          </p:cNvSpPr>
          <p:nvPr/>
        </p:nvSpPr>
        <p:spPr bwMode="auto">
          <a:xfrm>
            <a:off x="468313" y="4365625"/>
            <a:ext cx="7366000" cy="1552575"/>
          </a:xfrm>
          <a:prstGeom prst="rect">
            <a:avLst/>
          </a:prstGeom>
          <a:noFill/>
          <a:ln w="9525">
            <a:noFill/>
            <a:miter lim="800000"/>
            <a:headEnd/>
            <a:tailEnd/>
          </a:ln>
          <a:effectLst/>
        </p:spPr>
        <p:txBody>
          <a:bodyPr>
            <a:spAutoFit/>
          </a:bodyPr>
          <a:lstStyle/>
          <a:p>
            <a:r>
              <a:rPr kumimoji="0" lang="en-US" altLang="zh-TW"/>
              <a:t>* With abundant cash, still borrow heavily to increase financial leverage. Repurchase stocks when ROE is high to create an even higher ROE. Under price multiple, this is the best way to pay cash dividends.</a:t>
            </a:r>
            <a:endParaRPr kumimoji="0" lang="zh-TW" altLang="en-US"/>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a:xfrm>
            <a:off x="609600" y="304800"/>
            <a:ext cx="7772400" cy="1143000"/>
          </a:xfrm>
        </p:spPr>
        <p:txBody>
          <a:bodyPr/>
          <a:lstStyle/>
          <a:p>
            <a:pPr>
              <a:buFont typeface="Wingdings" pitchFamily="2" charset="2"/>
              <a:buNone/>
            </a:pPr>
            <a:r>
              <a:rPr lang="en-US" altLang="zh-TW"/>
              <a:t>Ch. 12 M&amp;A, and Joint Ventures</a:t>
            </a:r>
          </a:p>
        </p:txBody>
      </p:sp>
      <p:sp>
        <p:nvSpPr>
          <p:cNvPr id="505859" name="Rectangle 3"/>
          <p:cNvSpPr>
            <a:spLocks noGrp="1" noChangeArrowheads="1"/>
          </p:cNvSpPr>
          <p:nvPr>
            <p:ph type="body" idx="1"/>
          </p:nvPr>
        </p:nvSpPr>
        <p:spPr>
          <a:xfrm>
            <a:off x="457200" y="1447800"/>
            <a:ext cx="7772400" cy="4114800"/>
          </a:xfrm>
        </p:spPr>
        <p:txBody>
          <a:bodyPr/>
          <a:lstStyle/>
          <a:p>
            <a:pPr>
              <a:lnSpc>
                <a:spcPct val="90000"/>
              </a:lnSpc>
              <a:buFont typeface="Wingdings" pitchFamily="2" charset="2"/>
              <a:buChar char="q"/>
            </a:pPr>
            <a:r>
              <a:rPr lang="en-US" altLang="zh-TW" sz="3600"/>
              <a:t>History</a:t>
            </a:r>
          </a:p>
          <a:p>
            <a:pPr lvl="1">
              <a:lnSpc>
                <a:spcPct val="90000"/>
              </a:lnSpc>
              <a:buFont typeface="Wingdings" pitchFamily="2" charset="2"/>
              <a:buChar char="v"/>
            </a:pPr>
            <a:r>
              <a:rPr lang="en-US" altLang="zh-TW" sz="3200"/>
              <a:t>US</a:t>
            </a:r>
          </a:p>
          <a:p>
            <a:pPr lvl="2">
              <a:lnSpc>
                <a:spcPct val="90000"/>
              </a:lnSpc>
              <a:buFont typeface="Wingdings" pitchFamily="2" charset="2"/>
              <a:buChar char="Ø"/>
            </a:pPr>
            <a:r>
              <a:rPr lang="en-US" altLang="zh-TW" sz="2800"/>
              <a:t>Became notorious in the late 1800s in the US with the activity of the “robber barons” </a:t>
            </a:r>
          </a:p>
          <a:p>
            <a:pPr lvl="2">
              <a:lnSpc>
                <a:spcPct val="90000"/>
              </a:lnSpc>
              <a:buFont typeface="Wingdings" pitchFamily="2" charset="2"/>
              <a:buChar char="Ø"/>
            </a:pPr>
            <a:r>
              <a:rPr lang="en-US" altLang="zh-TW" sz="2800"/>
              <a:t>The consolidating activities of J.P. Morgan and others in the early 1900s.</a:t>
            </a:r>
          </a:p>
          <a:p>
            <a:pPr lvl="2">
              <a:lnSpc>
                <a:spcPct val="90000"/>
              </a:lnSpc>
              <a:buFont typeface="Wingdings" pitchFamily="2" charset="2"/>
              <a:buChar char="Ø"/>
            </a:pPr>
            <a:r>
              <a:rPr lang="en-US" altLang="zh-TW" sz="2800"/>
              <a:t>Recent waves</a:t>
            </a:r>
          </a:p>
          <a:p>
            <a:pPr lvl="3">
              <a:lnSpc>
                <a:spcPct val="90000"/>
              </a:lnSpc>
              <a:buFont typeface="Wingdings" pitchFamily="2" charset="2"/>
              <a:buChar char="ü"/>
            </a:pPr>
            <a:r>
              <a:rPr lang="en-US" altLang="zh-TW" sz="2400"/>
              <a:t>In the booming economy of the late 1960s.</a:t>
            </a:r>
          </a:p>
          <a:p>
            <a:pPr lvl="3">
              <a:lnSpc>
                <a:spcPct val="90000"/>
              </a:lnSpc>
              <a:buFont typeface="Wingdings" pitchFamily="2" charset="2"/>
              <a:buChar char="ü"/>
            </a:pPr>
            <a:r>
              <a:rPr lang="en-US" altLang="zh-TW" sz="2400"/>
              <a:t>In the controversial restructuring wave of the 1980s.</a:t>
            </a:r>
          </a:p>
          <a:p>
            <a:pPr lvl="3">
              <a:lnSpc>
                <a:spcPct val="90000"/>
              </a:lnSpc>
              <a:buFont typeface="Wingdings" pitchFamily="2" charset="2"/>
              <a:buChar char="ü"/>
            </a:pPr>
            <a:r>
              <a:rPr lang="en-US" altLang="zh-TW" sz="2400"/>
              <a:t>The mega-deals at the close of the 1990s.</a:t>
            </a: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body" idx="4294967295"/>
          </p:nvPr>
        </p:nvSpPr>
        <p:spPr>
          <a:xfrm>
            <a:off x="762000" y="304800"/>
            <a:ext cx="8001000" cy="4114800"/>
          </a:xfrm>
        </p:spPr>
        <p:txBody>
          <a:bodyPr/>
          <a:lstStyle/>
          <a:p>
            <a:pPr lvl="1">
              <a:lnSpc>
                <a:spcPct val="90000"/>
              </a:lnSpc>
              <a:buFont typeface="Wingdings" pitchFamily="2" charset="2"/>
              <a:buChar char="v"/>
            </a:pPr>
            <a:r>
              <a:rPr lang="en-US" altLang="zh-TW" sz="3200"/>
              <a:t>Euro</a:t>
            </a:r>
          </a:p>
          <a:p>
            <a:pPr lvl="2">
              <a:lnSpc>
                <a:spcPct val="90000"/>
              </a:lnSpc>
              <a:buFont typeface="Wingdings" pitchFamily="2" charset="2"/>
              <a:buChar char="Ø"/>
            </a:pPr>
            <a:r>
              <a:rPr lang="en-US" altLang="zh-TW" sz="2800"/>
              <a:t>Driven by the introduction of the Euro.</a:t>
            </a:r>
          </a:p>
          <a:p>
            <a:pPr lvl="2">
              <a:lnSpc>
                <a:spcPct val="90000"/>
              </a:lnSpc>
              <a:buFont typeface="Wingdings" pitchFamily="2" charset="2"/>
              <a:buChar char="Ø"/>
            </a:pPr>
            <a:r>
              <a:rPr lang="en-US" altLang="zh-TW" sz="2800"/>
              <a:t>Overcapacity in many industries</a:t>
            </a:r>
          </a:p>
          <a:p>
            <a:pPr lvl="2">
              <a:lnSpc>
                <a:spcPct val="90000"/>
              </a:lnSpc>
              <a:buFont typeface="Wingdings" pitchFamily="2" charset="2"/>
              <a:buChar char="Ø"/>
            </a:pPr>
            <a:r>
              <a:rPr lang="en-US" altLang="zh-TW" sz="2800"/>
              <a:t>Steps taken (albeit halting) to make capital markets shareholder-friendly.</a:t>
            </a:r>
          </a:p>
          <a:p>
            <a:pPr>
              <a:lnSpc>
                <a:spcPct val="90000"/>
              </a:lnSpc>
              <a:buFont typeface="Wingdings" pitchFamily="2" charset="2"/>
              <a:buChar char="q"/>
            </a:pPr>
            <a:r>
              <a:rPr lang="en-US" altLang="zh-TW" sz="3600"/>
              <a:t>M&amp;A</a:t>
            </a:r>
          </a:p>
          <a:p>
            <a:pPr lvl="1">
              <a:lnSpc>
                <a:spcPct val="90000"/>
              </a:lnSpc>
              <a:buFont typeface="Wingdings" pitchFamily="2" charset="2"/>
              <a:buChar char="v"/>
            </a:pPr>
            <a:r>
              <a:rPr lang="en-US" altLang="zh-TW" sz="3200"/>
              <a:t>General functions</a:t>
            </a:r>
          </a:p>
          <a:p>
            <a:pPr lvl="2">
              <a:lnSpc>
                <a:spcPct val="90000"/>
              </a:lnSpc>
              <a:buFont typeface="Wingdings" pitchFamily="2" charset="2"/>
              <a:buChar char="Ø"/>
            </a:pPr>
            <a:r>
              <a:rPr lang="en-US" altLang="zh-TW" sz="2800"/>
              <a:t>An increasingly important means of reallocating resources in the global economy.</a:t>
            </a:r>
          </a:p>
          <a:p>
            <a:pPr lvl="2">
              <a:lnSpc>
                <a:spcPct val="90000"/>
              </a:lnSpc>
              <a:buFont typeface="Wingdings" pitchFamily="2" charset="2"/>
              <a:buChar char="Ø"/>
            </a:pPr>
            <a:r>
              <a:rPr lang="en-US" altLang="zh-TW" sz="2800"/>
              <a:t>Executing corporate strategies.</a:t>
            </a:r>
          </a:p>
          <a:p>
            <a:pPr lvl="2">
              <a:lnSpc>
                <a:spcPct val="90000"/>
              </a:lnSpc>
              <a:buFont typeface="Wingdings" pitchFamily="2" charset="2"/>
              <a:buChar char="Ø"/>
            </a:pPr>
            <a:r>
              <a:rPr lang="en-US" altLang="zh-TW" sz="2800"/>
              <a:t>Infrastructure has grown up to facilitate</a:t>
            </a:r>
          </a:p>
          <a:p>
            <a:pPr lvl="3">
              <a:lnSpc>
                <a:spcPct val="90000"/>
              </a:lnSpc>
              <a:buFont typeface="Wingdings" pitchFamily="2" charset="2"/>
              <a:buChar char="ü"/>
            </a:pPr>
            <a:r>
              <a:rPr lang="en-US" altLang="zh-TW" sz="2400"/>
              <a:t>Including investment bankers, lawyers, consultants, public relations firms, accountants, deal magazine, </a:t>
            </a:r>
            <a:r>
              <a:rPr lang="en-US" altLang="zh-TW" sz="2400">
                <a:solidFill>
                  <a:schemeClr val="accent2"/>
                </a:solidFill>
              </a:rPr>
              <a:t>private investors</a:t>
            </a:r>
            <a:r>
              <a:rPr lang="en-US" altLang="zh-TW" sz="2400"/>
              <a:t> and investigators.</a:t>
            </a:r>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body" idx="4294967295"/>
          </p:nvPr>
        </p:nvSpPr>
        <p:spPr>
          <a:xfrm>
            <a:off x="685800" y="228600"/>
            <a:ext cx="7772400" cy="4114800"/>
          </a:xfrm>
        </p:spPr>
        <p:txBody>
          <a:bodyPr/>
          <a:lstStyle/>
          <a:p>
            <a:pPr lvl="1">
              <a:lnSpc>
                <a:spcPct val="90000"/>
              </a:lnSpc>
              <a:buFont typeface="Wingdings" pitchFamily="2" charset="2"/>
              <a:buChar char="v"/>
            </a:pPr>
            <a:r>
              <a:rPr lang="en-US" altLang="zh-TW" sz="3200"/>
              <a:t>Winners &amp; losers</a:t>
            </a:r>
            <a:endParaRPr lang="en-US" altLang="zh-TW"/>
          </a:p>
          <a:p>
            <a:pPr lvl="2">
              <a:lnSpc>
                <a:spcPct val="90000"/>
              </a:lnSpc>
              <a:buFont typeface="Wingdings" pitchFamily="2" charset="2"/>
              <a:buChar char="Ø"/>
            </a:pPr>
            <a:r>
              <a:rPr lang="en-US" altLang="zh-TW" sz="2800"/>
              <a:t>The reality is that there are as many answers as there are deals and vantage points from which to argue.</a:t>
            </a:r>
          </a:p>
          <a:p>
            <a:pPr lvl="3">
              <a:lnSpc>
                <a:spcPct val="90000"/>
              </a:lnSpc>
              <a:buFont typeface="Wingdings" pitchFamily="2" charset="2"/>
              <a:buChar char="ü"/>
            </a:pPr>
            <a:r>
              <a:rPr lang="en-US" altLang="zh-TW" sz="2400"/>
              <a:t>May be good for shareholders of both companies but bad for the economy if it creates a monopoly position detrimental to consumers.</a:t>
            </a:r>
          </a:p>
          <a:p>
            <a:pPr lvl="3">
              <a:lnSpc>
                <a:spcPct val="90000"/>
              </a:lnSpc>
              <a:buFont typeface="Wingdings" pitchFamily="2" charset="2"/>
              <a:buChar char="ü"/>
            </a:pPr>
            <a:r>
              <a:rPr lang="en-US" altLang="zh-TW" sz="2400"/>
              <a:t>An individual who loses job or a town that loses its main plant to merger cutbacks are not immediately (and may never be) better off than they were.</a:t>
            </a:r>
          </a:p>
          <a:p>
            <a:pPr lvl="3">
              <a:lnSpc>
                <a:spcPct val="90000"/>
              </a:lnSpc>
              <a:buFont typeface="Wingdings" pitchFamily="2" charset="2"/>
              <a:buChar char="ü"/>
            </a:pPr>
            <a:r>
              <a:rPr lang="en-US" altLang="zh-TW" sz="2400"/>
              <a:t>Conversely, real improvement in efficiency can lead to higher quality and less costly products.</a:t>
            </a:r>
          </a:p>
          <a:p>
            <a:pPr lvl="3">
              <a:lnSpc>
                <a:spcPct val="90000"/>
              </a:lnSpc>
              <a:buFont typeface="Wingdings" pitchFamily="2" charset="2"/>
              <a:buChar char="ü"/>
            </a:pPr>
            <a:r>
              <a:rPr lang="en-US" altLang="zh-TW" sz="2400"/>
              <a:t>The economy overall is likely to be more vibrant, opportunity-rich, and create more job if resources are continuously moved out of lower value uses into more profitable ones.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6" name="Text Box 4"/>
          <p:cNvSpPr txBox="1">
            <a:spLocks noChangeArrowheads="1"/>
          </p:cNvSpPr>
          <p:nvPr/>
        </p:nvSpPr>
        <p:spPr bwMode="auto">
          <a:xfrm>
            <a:off x="900113" y="1341438"/>
            <a:ext cx="2933700" cy="457200"/>
          </a:xfrm>
          <a:prstGeom prst="rect">
            <a:avLst/>
          </a:prstGeom>
          <a:noFill/>
          <a:ln w="9525">
            <a:noFill/>
            <a:miter lim="800000"/>
            <a:headEnd/>
            <a:tailEnd/>
          </a:ln>
          <a:effectLst/>
        </p:spPr>
        <p:txBody>
          <a:bodyPr wrap="none">
            <a:spAutoFit/>
          </a:bodyPr>
          <a:lstStyle/>
          <a:p>
            <a:r>
              <a:rPr lang="en-US" altLang="zh-TW"/>
              <a:t>Business Environment</a:t>
            </a:r>
          </a:p>
        </p:txBody>
      </p:sp>
      <p:sp>
        <p:nvSpPr>
          <p:cNvPr id="300037" name="Text Box 5"/>
          <p:cNvSpPr txBox="1">
            <a:spLocks noChangeArrowheads="1"/>
          </p:cNvSpPr>
          <p:nvPr/>
        </p:nvSpPr>
        <p:spPr bwMode="auto">
          <a:xfrm>
            <a:off x="5526088" y="1243013"/>
            <a:ext cx="2359025" cy="457200"/>
          </a:xfrm>
          <a:prstGeom prst="rect">
            <a:avLst/>
          </a:prstGeom>
          <a:noFill/>
          <a:ln w="9525">
            <a:noFill/>
            <a:miter lim="800000"/>
            <a:headEnd/>
            <a:tailEnd/>
          </a:ln>
          <a:effectLst/>
        </p:spPr>
        <p:txBody>
          <a:bodyPr wrap="none">
            <a:spAutoFit/>
          </a:bodyPr>
          <a:lstStyle/>
          <a:p>
            <a:r>
              <a:rPr lang="en-US" altLang="zh-TW"/>
              <a:t>Business Strategy</a:t>
            </a:r>
          </a:p>
        </p:txBody>
      </p:sp>
      <p:sp>
        <p:nvSpPr>
          <p:cNvPr id="300038" name="Text Box 6"/>
          <p:cNvSpPr txBox="1">
            <a:spLocks noChangeArrowheads="1"/>
          </p:cNvSpPr>
          <p:nvPr/>
        </p:nvSpPr>
        <p:spPr bwMode="auto">
          <a:xfrm>
            <a:off x="3492500" y="2349500"/>
            <a:ext cx="2527300" cy="457200"/>
          </a:xfrm>
          <a:prstGeom prst="rect">
            <a:avLst/>
          </a:prstGeom>
          <a:noFill/>
          <a:ln w="9525">
            <a:noFill/>
            <a:miter lim="800000"/>
            <a:headEnd/>
            <a:tailEnd/>
          </a:ln>
          <a:effectLst/>
        </p:spPr>
        <p:txBody>
          <a:bodyPr wrap="none">
            <a:spAutoFit/>
          </a:bodyPr>
          <a:lstStyle/>
          <a:p>
            <a:r>
              <a:rPr lang="en-US" altLang="zh-TW"/>
              <a:t>Business Activities</a:t>
            </a:r>
          </a:p>
        </p:txBody>
      </p:sp>
      <p:sp>
        <p:nvSpPr>
          <p:cNvPr id="300039" name="Text Box 7"/>
          <p:cNvSpPr txBox="1">
            <a:spLocks noChangeArrowheads="1"/>
          </p:cNvSpPr>
          <p:nvPr/>
        </p:nvSpPr>
        <p:spPr bwMode="auto">
          <a:xfrm>
            <a:off x="611188" y="3213100"/>
            <a:ext cx="3270250" cy="457200"/>
          </a:xfrm>
          <a:prstGeom prst="rect">
            <a:avLst/>
          </a:prstGeom>
          <a:noFill/>
          <a:ln w="9525">
            <a:noFill/>
            <a:miter lim="800000"/>
            <a:headEnd/>
            <a:tailEnd/>
          </a:ln>
          <a:effectLst/>
        </p:spPr>
        <p:txBody>
          <a:bodyPr wrap="none">
            <a:spAutoFit/>
          </a:bodyPr>
          <a:lstStyle/>
          <a:p>
            <a:r>
              <a:rPr lang="en-US" altLang="zh-TW"/>
              <a:t>Accounting Environment</a:t>
            </a:r>
          </a:p>
        </p:txBody>
      </p:sp>
      <p:sp>
        <p:nvSpPr>
          <p:cNvPr id="300040" name="Text Box 8"/>
          <p:cNvSpPr txBox="1">
            <a:spLocks noChangeArrowheads="1"/>
          </p:cNvSpPr>
          <p:nvPr/>
        </p:nvSpPr>
        <p:spPr bwMode="auto">
          <a:xfrm>
            <a:off x="5651500" y="3141663"/>
            <a:ext cx="2695575" cy="457200"/>
          </a:xfrm>
          <a:prstGeom prst="rect">
            <a:avLst/>
          </a:prstGeom>
          <a:noFill/>
          <a:ln w="9525">
            <a:noFill/>
            <a:miter lim="800000"/>
            <a:headEnd/>
            <a:tailEnd/>
          </a:ln>
          <a:effectLst/>
        </p:spPr>
        <p:txBody>
          <a:bodyPr wrap="none">
            <a:spAutoFit/>
          </a:bodyPr>
          <a:lstStyle/>
          <a:p>
            <a:r>
              <a:rPr lang="en-US" altLang="zh-TW"/>
              <a:t>Accounting Strategy</a:t>
            </a:r>
          </a:p>
        </p:txBody>
      </p:sp>
      <p:sp>
        <p:nvSpPr>
          <p:cNvPr id="300041" name="Text Box 9"/>
          <p:cNvSpPr txBox="1">
            <a:spLocks noChangeArrowheads="1"/>
          </p:cNvSpPr>
          <p:nvPr/>
        </p:nvSpPr>
        <p:spPr bwMode="auto">
          <a:xfrm>
            <a:off x="3419475" y="4365625"/>
            <a:ext cx="2578100" cy="457200"/>
          </a:xfrm>
          <a:prstGeom prst="rect">
            <a:avLst/>
          </a:prstGeom>
          <a:noFill/>
          <a:ln w="9525">
            <a:noFill/>
            <a:miter lim="800000"/>
            <a:headEnd/>
            <a:tailEnd/>
          </a:ln>
          <a:effectLst/>
        </p:spPr>
        <p:txBody>
          <a:bodyPr wrap="none">
            <a:spAutoFit/>
          </a:bodyPr>
          <a:lstStyle/>
          <a:p>
            <a:r>
              <a:rPr lang="en-US" altLang="zh-TW"/>
              <a:t>Accounting System</a:t>
            </a:r>
          </a:p>
        </p:txBody>
      </p:sp>
      <p:sp>
        <p:nvSpPr>
          <p:cNvPr id="300042" name="Text Box 10"/>
          <p:cNvSpPr txBox="1">
            <a:spLocks noChangeArrowheads="1"/>
          </p:cNvSpPr>
          <p:nvPr/>
        </p:nvSpPr>
        <p:spPr bwMode="auto">
          <a:xfrm>
            <a:off x="3419475" y="5445125"/>
            <a:ext cx="2727325" cy="457200"/>
          </a:xfrm>
          <a:prstGeom prst="rect">
            <a:avLst/>
          </a:prstGeom>
          <a:noFill/>
          <a:ln w="9525">
            <a:noFill/>
            <a:miter lim="800000"/>
            <a:headEnd/>
            <a:tailEnd/>
          </a:ln>
          <a:effectLst/>
        </p:spPr>
        <p:txBody>
          <a:bodyPr wrap="none">
            <a:spAutoFit/>
          </a:bodyPr>
          <a:lstStyle/>
          <a:p>
            <a:r>
              <a:rPr lang="en-US" altLang="zh-TW"/>
              <a:t>Financial Statements</a:t>
            </a:r>
          </a:p>
        </p:txBody>
      </p:sp>
      <p:sp>
        <p:nvSpPr>
          <p:cNvPr id="300043" name="Line 11"/>
          <p:cNvSpPr>
            <a:spLocks noChangeShapeType="1"/>
          </p:cNvSpPr>
          <p:nvPr/>
        </p:nvSpPr>
        <p:spPr bwMode="auto">
          <a:xfrm>
            <a:off x="2555875" y="1844675"/>
            <a:ext cx="1295400" cy="574675"/>
          </a:xfrm>
          <a:prstGeom prst="line">
            <a:avLst/>
          </a:prstGeom>
          <a:noFill/>
          <a:ln w="9525">
            <a:solidFill>
              <a:schemeClr val="tx1"/>
            </a:solidFill>
            <a:round/>
            <a:headEnd/>
            <a:tailEnd type="triangle" w="med" len="med"/>
          </a:ln>
          <a:effectLst/>
        </p:spPr>
        <p:txBody>
          <a:bodyPr/>
          <a:lstStyle/>
          <a:p>
            <a:endParaRPr lang="en-US"/>
          </a:p>
        </p:txBody>
      </p:sp>
      <p:sp>
        <p:nvSpPr>
          <p:cNvPr id="300044" name="Line 12"/>
          <p:cNvSpPr>
            <a:spLocks noChangeShapeType="1"/>
          </p:cNvSpPr>
          <p:nvPr/>
        </p:nvSpPr>
        <p:spPr bwMode="auto">
          <a:xfrm flipH="1">
            <a:off x="5364163" y="1700213"/>
            <a:ext cx="1081087" cy="719137"/>
          </a:xfrm>
          <a:prstGeom prst="line">
            <a:avLst/>
          </a:prstGeom>
          <a:noFill/>
          <a:ln w="9525">
            <a:solidFill>
              <a:schemeClr val="tx1"/>
            </a:solidFill>
            <a:round/>
            <a:headEnd/>
            <a:tailEnd type="triangle" w="med" len="med"/>
          </a:ln>
          <a:effectLst/>
        </p:spPr>
        <p:txBody>
          <a:bodyPr/>
          <a:lstStyle/>
          <a:p>
            <a:endParaRPr lang="en-US"/>
          </a:p>
        </p:txBody>
      </p:sp>
      <p:sp>
        <p:nvSpPr>
          <p:cNvPr id="300045" name="Line 13"/>
          <p:cNvSpPr>
            <a:spLocks noChangeShapeType="1"/>
          </p:cNvSpPr>
          <p:nvPr/>
        </p:nvSpPr>
        <p:spPr bwMode="auto">
          <a:xfrm>
            <a:off x="4787900" y="2997200"/>
            <a:ext cx="1588" cy="1368425"/>
          </a:xfrm>
          <a:prstGeom prst="line">
            <a:avLst/>
          </a:prstGeom>
          <a:noFill/>
          <a:ln w="9525">
            <a:solidFill>
              <a:schemeClr val="tx1"/>
            </a:solidFill>
            <a:round/>
            <a:headEnd/>
            <a:tailEnd type="triangle" w="med" len="med"/>
          </a:ln>
          <a:effectLst/>
        </p:spPr>
        <p:txBody>
          <a:bodyPr/>
          <a:lstStyle/>
          <a:p>
            <a:endParaRPr lang="en-US"/>
          </a:p>
        </p:txBody>
      </p:sp>
      <p:sp>
        <p:nvSpPr>
          <p:cNvPr id="300046" name="Line 14"/>
          <p:cNvSpPr>
            <a:spLocks noChangeShapeType="1"/>
          </p:cNvSpPr>
          <p:nvPr/>
        </p:nvSpPr>
        <p:spPr bwMode="auto">
          <a:xfrm>
            <a:off x="4787900" y="4797425"/>
            <a:ext cx="0" cy="647700"/>
          </a:xfrm>
          <a:prstGeom prst="line">
            <a:avLst/>
          </a:prstGeom>
          <a:noFill/>
          <a:ln w="9525">
            <a:solidFill>
              <a:schemeClr val="tx1"/>
            </a:solidFill>
            <a:round/>
            <a:headEnd/>
            <a:tailEnd type="triangle" w="med" len="med"/>
          </a:ln>
          <a:effectLst/>
        </p:spPr>
        <p:txBody>
          <a:bodyPr/>
          <a:lstStyle/>
          <a:p>
            <a:endParaRPr lang="en-US"/>
          </a:p>
        </p:txBody>
      </p:sp>
      <p:sp>
        <p:nvSpPr>
          <p:cNvPr id="300047" name="Line 15"/>
          <p:cNvSpPr>
            <a:spLocks noChangeShapeType="1"/>
          </p:cNvSpPr>
          <p:nvPr/>
        </p:nvSpPr>
        <p:spPr bwMode="auto">
          <a:xfrm>
            <a:off x="2771775" y="3644900"/>
            <a:ext cx="1223963" cy="647700"/>
          </a:xfrm>
          <a:prstGeom prst="line">
            <a:avLst/>
          </a:prstGeom>
          <a:noFill/>
          <a:ln w="9525">
            <a:solidFill>
              <a:schemeClr val="tx1"/>
            </a:solidFill>
            <a:round/>
            <a:headEnd/>
            <a:tailEnd type="triangle" w="med" len="med"/>
          </a:ln>
          <a:effectLst/>
        </p:spPr>
        <p:txBody>
          <a:bodyPr/>
          <a:lstStyle/>
          <a:p>
            <a:endParaRPr lang="en-US"/>
          </a:p>
        </p:txBody>
      </p:sp>
      <p:sp>
        <p:nvSpPr>
          <p:cNvPr id="300048" name="Line 16"/>
          <p:cNvSpPr>
            <a:spLocks noChangeShapeType="1"/>
          </p:cNvSpPr>
          <p:nvPr/>
        </p:nvSpPr>
        <p:spPr bwMode="auto">
          <a:xfrm flipH="1">
            <a:off x="5580063" y="3644900"/>
            <a:ext cx="1079500" cy="647700"/>
          </a:xfrm>
          <a:prstGeom prst="line">
            <a:avLst/>
          </a:prstGeom>
          <a:noFill/>
          <a:ln w="9525">
            <a:solidFill>
              <a:schemeClr val="tx1"/>
            </a:solidFill>
            <a:round/>
            <a:headEnd/>
            <a:tailEnd type="triangle" w="med" len="med"/>
          </a:ln>
          <a:effectLst/>
        </p:spPr>
        <p:txBody>
          <a:bodyPr/>
          <a:lstStyle/>
          <a:p>
            <a:endParaRPr lang="en-US"/>
          </a:p>
        </p:txBody>
      </p:sp>
      <p:sp>
        <p:nvSpPr>
          <p:cNvPr id="300050" name="Text Box 18"/>
          <p:cNvSpPr txBox="1">
            <a:spLocks noChangeArrowheads="1"/>
          </p:cNvSpPr>
          <p:nvPr/>
        </p:nvSpPr>
        <p:spPr bwMode="auto">
          <a:xfrm>
            <a:off x="900113" y="5876925"/>
            <a:ext cx="7640637" cy="457200"/>
          </a:xfrm>
          <a:prstGeom prst="rect">
            <a:avLst/>
          </a:prstGeom>
          <a:noFill/>
          <a:ln w="9525">
            <a:noFill/>
            <a:miter lim="800000"/>
            <a:headEnd/>
            <a:tailEnd/>
          </a:ln>
          <a:effectLst/>
        </p:spPr>
        <p:txBody>
          <a:bodyPr wrap="none">
            <a:spAutoFit/>
          </a:bodyPr>
          <a:lstStyle/>
          <a:p>
            <a:r>
              <a:rPr lang="en-US" altLang="zh-TW"/>
              <a:t>Summarize the economic consequences of business activities</a:t>
            </a:r>
          </a:p>
        </p:txBody>
      </p:sp>
      <p:sp>
        <p:nvSpPr>
          <p:cNvPr id="300051" name="Line 19"/>
          <p:cNvSpPr>
            <a:spLocks noChangeShapeType="1"/>
          </p:cNvSpPr>
          <p:nvPr/>
        </p:nvSpPr>
        <p:spPr bwMode="auto">
          <a:xfrm>
            <a:off x="2195513" y="1989138"/>
            <a:ext cx="0" cy="1150937"/>
          </a:xfrm>
          <a:prstGeom prst="line">
            <a:avLst/>
          </a:prstGeom>
          <a:noFill/>
          <a:ln w="9525">
            <a:solidFill>
              <a:schemeClr val="tx1"/>
            </a:solidFill>
            <a:round/>
            <a:headEnd/>
            <a:tailEnd type="triangle" w="med" len="med"/>
          </a:ln>
          <a:effectLst/>
        </p:spPr>
        <p:txBody>
          <a:bodyPr/>
          <a:lstStyle/>
          <a:p>
            <a:endParaRPr lang="en-US"/>
          </a:p>
        </p:txBody>
      </p:sp>
      <p:sp>
        <p:nvSpPr>
          <p:cNvPr id="300052" name="Line 20"/>
          <p:cNvSpPr>
            <a:spLocks noChangeShapeType="1"/>
          </p:cNvSpPr>
          <p:nvPr/>
        </p:nvSpPr>
        <p:spPr bwMode="auto">
          <a:xfrm>
            <a:off x="6804025" y="1916113"/>
            <a:ext cx="0" cy="1223962"/>
          </a:xfrm>
          <a:prstGeom prst="line">
            <a:avLst/>
          </a:prstGeom>
          <a:noFill/>
          <a:ln w="9525">
            <a:solidFill>
              <a:schemeClr val="tx1"/>
            </a:solidFill>
            <a:round/>
            <a:headEnd/>
            <a:tailEnd type="triangle" w="med" len="med"/>
          </a:ln>
          <a:effectLst/>
        </p:spPr>
        <p:txBody>
          <a:bodyPr/>
          <a:lstStyle/>
          <a:p>
            <a:endParaRPr lang="en-US"/>
          </a:p>
        </p:txBody>
      </p:sp>
      <p:sp>
        <p:nvSpPr>
          <p:cNvPr id="300054" name="Rectangle 22"/>
          <p:cNvSpPr>
            <a:spLocks noChangeArrowheads="1"/>
          </p:cNvSpPr>
          <p:nvPr/>
        </p:nvSpPr>
        <p:spPr bwMode="auto">
          <a:xfrm>
            <a:off x="2771775" y="404813"/>
            <a:ext cx="3527425" cy="576262"/>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sz="2800"/>
              <a:t>Financial Accounting</a:t>
            </a:r>
          </a:p>
        </p:txBody>
      </p:sp>
      <p:sp>
        <p:nvSpPr>
          <p:cNvPr id="300055" name="Line 23"/>
          <p:cNvSpPr>
            <a:spLocks noChangeShapeType="1"/>
          </p:cNvSpPr>
          <p:nvPr/>
        </p:nvSpPr>
        <p:spPr bwMode="auto">
          <a:xfrm>
            <a:off x="3779838" y="1557338"/>
            <a:ext cx="1728787" cy="0"/>
          </a:xfrm>
          <a:prstGeom prst="line">
            <a:avLst/>
          </a:prstGeom>
          <a:noFill/>
          <a:ln w="9525">
            <a:solidFill>
              <a:schemeClr val="tx1"/>
            </a:solidFill>
            <a:round/>
            <a:headEnd/>
            <a:tailEnd type="triangle" w="med" len="med"/>
          </a:ln>
          <a:effectLst/>
        </p:spPr>
        <p:txBody>
          <a:bodyPr/>
          <a:lstStyle/>
          <a:p>
            <a:endParaRPr lang="en-US"/>
          </a:p>
        </p:txBody>
      </p:sp>
      <p:sp>
        <p:nvSpPr>
          <p:cNvPr id="300056" name="Line 24"/>
          <p:cNvSpPr>
            <a:spLocks noChangeShapeType="1"/>
          </p:cNvSpPr>
          <p:nvPr/>
        </p:nvSpPr>
        <p:spPr bwMode="auto">
          <a:xfrm>
            <a:off x="3851275" y="3500438"/>
            <a:ext cx="1873250" cy="0"/>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body" idx="4294967295"/>
          </p:nvPr>
        </p:nvSpPr>
        <p:spPr>
          <a:xfrm>
            <a:off x="457200" y="228600"/>
            <a:ext cx="7772400" cy="4114800"/>
          </a:xfrm>
        </p:spPr>
        <p:txBody>
          <a:bodyPr/>
          <a:lstStyle/>
          <a:p>
            <a:pPr>
              <a:lnSpc>
                <a:spcPct val="90000"/>
              </a:lnSpc>
              <a:buFont typeface="Wingdings" pitchFamily="2" charset="2"/>
              <a:buChar char="q"/>
            </a:pPr>
            <a:r>
              <a:rPr lang="en-US" altLang="zh-TW" sz="3600"/>
              <a:t>Academic research</a:t>
            </a:r>
          </a:p>
          <a:p>
            <a:pPr lvl="1">
              <a:lnSpc>
                <a:spcPct val="90000"/>
              </a:lnSpc>
              <a:buFont typeface="Wingdings" pitchFamily="2" charset="2"/>
              <a:buChar char="v"/>
            </a:pPr>
            <a:r>
              <a:rPr lang="en-US" altLang="zh-TW" sz="3200"/>
              <a:t>Ex ante market reactions</a:t>
            </a:r>
          </a:p>
          <a:p>
            <a:pPr lvl="2">
              <a:lnSpc>
                <a:spcPct val="90000"/>
              </a:lnSpc>
              <a:buFont typeface="Wingdings" pitchFamily="2" charset="2"/>
              <a:buChar char="Ø"/>
            </a:pPr>
            <a:r>
              <a:rPr lang="en-US" altLang="zh-TW" sz="2800"/>
              <a:t>Taking into account not only expected costs and benefits of the deal, but also the market’s expectation of whether the deal will actually be consummated.</a:t>
            </a:r>
          </a:p>
          <a:p>
            <a:pPr lvl="2">
              <a:lnSpc>
                <a:spcPct val="90000"/>
              </a:lnSpc>
              <a:buFont typeface="Wingdings" pitchFamily="2" charset="2"/>
              <a:buChar char="Ø"/>
            </a:pPr>
            <a:r>
              <a:rPr lang="en-US" altLang="zh-TW" sz="2800"/>
              <a:t>Assuming</a:t>
            </a:r>
          </a:p>
          <a:p>
            <a:pPr lvl="3">
              <a:lnSpc>
                <a:spcPct val="90000"/>
              </a:lnSpc>
              <a:buFont typeface="Wingdings" pitchFamily="2" charset="2"/>
              <a:buChar char="ü"/>
            </a:pPr>
            <a:r>
              <a:rPr lang="en-US" altLang="zh-TW" sz="2400">
                <a:solidFill>
                  <a:schemeClr val="accent2"/>
                </a:solidFill>
              </a:rPr>
              <a:t>The market is smart and able to size up the price paid, potential synergies, and integration ability of the management involved to arrive at an unbiased estimate of the likelihood of a deal adding to the value of a company.</a:t>
            </a:r>
          </a:p>
          <a:p>
            <a:pPr lvl="2">
              <a:lnSpc>
                <a:spcPct val="90000"/>
              </a:lnSpc>
              <a:buFont typeface="Wingdings" pitchFamily="2" charset="2"/>
              <a:buChar char="Ø"/>
            </a:pPr>
            <a:r>
              <a:rPr lang="en-US" altLang="zh-TW" sz="2800"/>
              <a:t>Findings </a:t>
            </a:r>
          </a:p>
          <a:p>
            <a:pPr lvl="3">
              <a:lnSpc>
                <a:spcPct val="90000"/>
              </a:lnSpc>
              <a:buFont typeface="Wingdings" pitchFamily="2" charset="2"/>
              <a:buChar char="ü"/>
            </a:pPr>
            <a:r>
              <a:rPr lang="en-US" altLang="zh-TW" sz="2400"/>
              <a:t>Shareholders of acquired companies receiving on average a 20% premium in a friendly merger and a 35% in a hostile takeover.</a:t>
            </a:r>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body" idx="4294967295"/>
          </p:nvPr>
        </p:nvSpPr>
        <p:spPr>
          <a:xfrm>
            <a:off x="457200" y="228600"/>
            <a:ext cx="8001000" cy="4114800"/>
          </a:xfrm>
        </p:spPr>
        <p:txBody>
          <a:bodyPr/>
          <a:lstStyle/>
          <a:p>
            <a:pPr marL="1714500" lvl="3" indent="-342900">
              <a:lnSpc>
                <a:spcPct val="90000"/>
              </a:lnSpc>
              <a:buFont typeface="Wingdings" pitchFamily="2" charset="2"/>
              <a:buChar char="ü"/>
            </a:pPr>
            <a:r>
              <a:rPr lang="en-US" altLang="zh-TW" sz="2400"/>
              <a:t>Shareholders of acquiring companies, on average, earned small returns that are not even statistically different from zero.</a:t>
            </a:r>
          </a:p>
          <a:p>
            <a:pPr marL="1714500" lvl="3" indent="-342900">
              <a:lnSpc>
                <a:spcPct val="90000"/>
              </a:lnSpc>
              <a:buFont typeface="Wingdings" pitchFamily="2" charset="2"/>
              <a:buChar char="ü"/>
            </a:pPr>
            <a:r>
              <a:rPr lang="en-US" altLang="zh-TW" sz="2400"/>
              <a:t>Because competition among acquirers forces the target’s price up to the point where little or no expected benefit to acquiring shareholders is left.</a:t>
            </a:r>
          </a:p>
          <a:p>
            <a:pPr marL="1714500" lvl="3" indent="-342900">
              <a:lnSpc>
                <a:spcPct val="90000"/>
              </a:lnSpc>
              <a:buFont typeface="Wingdings" pitchFamily="2" charset="2"/>
              <a:buChar char="ü"/>
            </a:pPr>
            <a:r>
              <a:rPr lang="en-US" altLang="zh-TW" sz="2400"/>
              <a:t>Investors are skeptical about the likelihood of acquirers getting more than they pay for in a deal.</a:t>
            </a:r>
          </a:p>
          <a:p>
            <a:pPr marL="1295400" lvl="2" indent="-381000">
              <a:lnSpc>
                <a:spcPct val="90000"/>
              </a:lnSpc>
              <a:buFont typeface="Wingdings" pitchFamily="2" charset="2"/>
              <a:buChar char="Ø"/>
            </a:pPr>
            <a:r>
              <a:rPr lang="en-US" altLang="zh-TW" sz="2800"/>
              <a:t>Deals expected to create value</a:t>
            </a:r>
          </a:p>
          <a:p>
            <a:pPr marL="1714500" lvl="3" indent="-342900">
              <a:lnSpc>
                <a:spcPct val="90000"/>
              </a:lnSpc>
              <a:buFont typeface="Wingdings" pitchFamily="2" charset="2"/>
              <a:buChar char="ü"/>
            </a:pPr>
            <a:r>
              <a:rPr lang="en-US" altLang="zh-TW" sz="2400"/>
              <a:t>For acquirers whose stocks moved significantly near the announcement of a deal, 42% were winners and 58% losers.</a:t>
            </a:r>
          </a:p>
          <a:p>
            <a:pPr marL="1714500" lvl="3" indent="-342900">
              <a:lnSpc>
                <a:spcPct val="90000"/>
              </a:lnSpc>
              <a:buFont typeface="Wingdings" pitchFamily="2" charset="2"/>
              <a:buAutoNum type="arabicPeriod"/>
            </a:pPr>
            <a:r>
              <a:rPr lang="en-US" altLang="zh-TW" sz="2400"/>
              <a:t>Bigger value creation overall: if the deal is judged a marginal or losing position overall, acquirers’ share prices dropped 98% of the time. If there is seen to be substantial juice, it is much more likely that the acquirer will be able to capture a portion while paying a fair price.</a:t>
            </a:r>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body" idx="4294967295"/>
          </p:nvPr>
        </p:nvSpPr>
        <p:spPr>
          <a:xfrm>
            <a:off x="685800" y="228600"/>
            <a:ext cx="7772400" cy="4114800"/>
          </a:xfrm>
        </p:spPr>
        <p:txBody>
          <a:bodyPr/>
          <a:lstStyle/>
          <a:p>
            <a:pPr marL="1752600" lvl="3" indent="-381000">
              <a:lnSpc>
                <a:spcPct val="90000"/>
              </a:lnSpc>
              <a:buFont typeface="Wingdings" pitchFamily="2" charset="2"/>
              <a:buAutoNum type="arabicPeriod" startAt="2"/>
            </a:pPr>
            <a:r>
              <a:rPr lang="en-US" altLang="zh-TW" sz="2400"/>
              <a:t>Lower premium paid (less than 10%): three times as likely to see their stock prices affected favorably by the announcement.</a:t>
            </a:r>
          </a:p>
          <a:p>
            <a:pPr marL="1752600" lvl="3" indent="-381000">
              <a:lnSpc>
                <a:spcPct val="90000"/>
              </a:lnSpc>
              <a:buFont typeface="Wingdings" pitchFamily="2" charset="2"/>
              <a:buAutoNum type="arabicPeriod" startAt="2"/>
            </a:pPr>
            <a:r>
              <a:rPr lang="en-US" altLang="zh-TW" sz="2400">
                <a:solidFill>
                  <a:schemeClr val="accent2"/>
                </a:solidFill>
              </a:rPr>
              <a:t>Buy subsidiaries or divisions of other companies</a:t>
            </a:r>
            <a:r>
              <a:rPr lang="en-US" altLang="zh-TW" sz="2400"/>
              <a:t>: could be due to lack of publicly traded price to anchor price negotiations, the desire of sellers to complete a transaction so management can rid itself of a problem division, or perhaps the ability of the acquirer to integrate the business more rapidly and effectively.</a:t>
            </a:r>
          </a:p>
          <a:p>
            <a:pPr marL="1752600" lvl="3" indent="-381000">
              <a:lnSpc>
                <a:spcPct val="90000"/>
              </a:lnSpc>
              <a:buFont typeface="Wingdings" pitchFamily="2" charset="2"/>
              <a:buAutoNum type="arabicPeriod" startAt="2"/>
            </a:pPr>
            <a:r>
              <a:rPr lang="en-US" altLang="zh-TW" sz="2400"/>
              <a:t>Better-run acquirers: acquirers whose five-year ROICs were above average for their industries were statistically more likely to see their stock price rise upon announcement of a deal.</a:t>
            </a:r>
          </a:p>
          <a:p>
            <a:pPr marL="990600" lvl="1" indent="-533400">
              <a:lnSpc>
                <a:spcPct val="90000"/>
              </a:lnSpc>
              <a:buFont typeface="Wingdings" pitchFamily="2" charset="2"/>
              <a:buChar char="v"/>
            </a:pPr>
            <a:r>
              <a:rPr lang="en-US" altLang="zh-TW" sz="3200"/>
              <a:t>Ex post</a:t>
            </a:r>
          </a:p>
          <a:p>
            <a:pPr marL="1371600" lvl="2" indent="-457200">
              <a:lnSpc>
                <a:spcPct val="90000"/>
              </a:lnSpc>
              <a:buFont typeface="Wingdings" pitchFamily="2" charset="2"/>
              <a:buChar char="Ø"/>
            </a:pPr>
            <a:r>
              <a:rPr lang="en-US" altLang="zh-TW" sz="2800"/>
              <a:t>Looking back to see how what did happen compares with what had been hoped for.</a:t>
            </a:r>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body" idx="4294967295"/>
          </p:nvPr>
        </p:nvSpPr>
        <p:spPr>
          <a:xfrm>
            <a:off x="685800" y="304800"/>
            <a:ext cx="7772400" cy="4114800"/>
          </a:xfrm>
        </p:spPr>
        <p:txBody>
          <a:bodyPr/>
          <a:lstStyle/>
          <a:p>
            <a:pPr marL="1295400" lvl="2" indent="-381000">
              <a:lnSpc>
                <a:spcPct val="90000"/>
              </a:lnSpc>
              <a:buFont typeface="Wingdings" pitchFamily="2" charset="2"/>
              <a:buChar char="Ø"/>
            </a:pPr>
            <a:r>
              <a:rPr lang="en-US" altLang="zh-TW" sz="2800"/>
              <a:t>116 acquisition programs of Fortune 200 largest US industrials or Financial Times top 150 UK industrials between 1972 and 1983</a:t>
            </a:r>
          </a:p>
          <a:p>
            <a:pPr marL="1714500" lvl="3" indent="-342900">
              <a:lnSpc>
                <a:spcPct val="90000"/>
              </a:lnSpc>
              <a:buFont typeface="Wingdings" pitchFamily="2" charset="2"/>
              <a:buChar char="ü"/>
            </a:pPr>
            <a:r>
              <a:rPr lang="en-US" altLang="zh-TW" sz="2400"/>
              <a:t>A program is judged successful if it earned its cost of capital or better on funds invested in it, after giving the programs at least 3 years to season.</a:t>
            </a:r>
          </a:p>
          <a:p>
            <a:pPr marL="1714500" lvl="3" indent="-342900">
              <a:lnSpc>
                <a:spcPct val="90000"/>
              </a:lnSpc>
              <a:buFont typeface="Wingdings" pitchFamily="2" charset="2"/>
              <a:buChar char="ü"/>
            </a:pPr>
            <a:r>
              <a:rPr lang="en-US" altLang="zh-TW" sz="2400"/>
              <a:t>61% ended in failure, only 23% in success.</a:t>
            </a:r>
          </a:p>
          <a:p>
            <a:pPr marL="1714500" lvl="3" indent="-342900">
              <a:lnSpc>
                <a:spcPct val="90000"/>
              </a:lnSpc>
              <a:buFont typeface="Wingdings" pitchFamily="2" charset="2"/>
              <a:buAutoNum type="arabicPeriod"/>
            </a:pPr>
            <a:r>
              <a:rPr lang="en-US" altLang="zh-TW" sz="2400"/>
              <a:t>The greatest chance of success was for those programs where acquirers </a:t>
            </a:r>
            <a:r>
              <a:rPr lang="en-US" altLang="zh-TW" sz="2400">
                <a:solidFill>
                  <a:schemeClr val="accent2"/>
                </a:solidFill>
              </a:rPr>
              <a:t>bought</a:t>
            </a:r>
            <a:r>
              <a:rPr lang="en-US" altLang="zh-TW" sz="2400"/>
              <a:t> </a:t>
            </a:r>
            <a:r>
              <a:rPr lang="en-US" altLang="zh-TW" sz="2400">
                <a:solidFill>
                  <a:schemeClr val="accent2"/>
                </a:solidFill>
              </a:rPr>
              <a:t>smaller companies</a:t>
            </a:r>
            <a:r>
              <a:rPr lang="en-US" altLang="zh-TW" sz="2400"/>
              <a:t> (purchase price less than 10% of the acquirer’s MV) in </a:t>
            </a:r>
            <a:r>
              <a:rPr lang="en-US" altLang="zh-TW" sz="2400">
                <a:solidFill>
                  <a:schemeClr val="accent2"/>
                </a:solidFill>
              </a:rPr>
              <a:t>related businesses</a:t>
            </a:r>
            <a:r>
              <a:rPr lang="en-US" altLang="zh-TW" sz="2400"/>
              <a:t> (the target’s market were similar to those of the acquirer). (45% vs. 14% if target was large and in an unrelated line of business) </a:t>
            </a:r>
          </a:p>
          <a:p>
            <a:pPr marL="1714500" lvl="3" indent="-342900">
              <a:lnSpc>
                <a:spcPct val="90000"/>
              </a:lnSpc>
              <a:buFont typeface="Wingdings" pitchFamily="2" charset="2"/>
              <a:buAutoNum type="arabicPeriod"/>
            </a:pPr>
            <a:r>
              <a:rPr lang="en-US" altLang="zh-TW" sz="2400"/>
              <a:t>92% of the successful US programs, acquirers </a:t>
            </a:r>
            <a:r>
              <a:rPr lang="en-US" altLang="zh-TW" sz="2400">
                <a:solidFill>
                  <a:schemeClr val="accent2"/>
                </a:solidFill>
              </a:rPr>
              <a:t>had high performance core business</a:t>
            </a:r>
            <a:r>
              <a:rPr lang="en-US" altLang="zh-TW" sz="2400"/>
              <a:t>.</a:t>
            </a:r>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body" idx="4294967295"/>
          </p:nvPr>
        </p:nvSpPr>
        <p:spPr>
          <a:xfrm>
            <a:off x="685800" y="381000"/>
            <a:ext cx="7772400" cy="4114800"/>
          </a:xfrm>
        </p:spPr>
        <p:txBody>
          <a:bodyPr/>
          <a:lstStyle/>
          <a:p>
            <a:pPr marL="1327150" lvl="2" indent="-412750">
              <a:lnSpc>
                <a:spcPct val="90000"/>
              </a:lnSpc>
              <a:buFont typeface="Wingdings" pitchFamily="2" charset="2"/>
              <a:buChar char="Ø"/>
            </a:pPr>
            <a:r>
              <a:rPr lang="zh-TW" altLang="en-US" sz="2800"/>
              <a:t>13 </a:t>
            </a:r>
            <a:r>
              <a:rPr lang="en-US" altLang="zh-TW" sz="2800"/>
              <a:t>LBOs and 8 US corporate buyers of businesses that seemed not to have synergies with the acquiree.</a:t>
            </a:r>
          </a:p>
          <a:p>
            <a:pPr marL="1743075" lvl="3" indent="-371475">
              <a:lnSpc>
                <a:spcPct val="90000"/>
              </a:lnSpc>
              <a:buFont typeface="Wingdings" pitchFamily="2" charset="2"/>
              <a:buChar char="ü"/>
            </a:pPr>
            <a:r>
              <a:rPr lang="en-US" altLang="zh-TW" sz="2400"/>
              <a:t>Overall these 21 companies were very successful.</a:t>
            </a:r>
          </a:p>
          <a:p>
            <a:pPr marL="1743075" lvl="3" indent="-371475">
              <a:lnSpc>
                <a:spcPct val="90000"/>
              </a:lnSpc>
              <a:buFont typeface="Wingdings" pitchFamily="2" charset="2"/>
              <a:buChar char="ü"/>
            </a:pPr>
            <a:r>
              <a:rPr lang="en-US" altLang="zh-TW" sz="2400"/>
              <a:t>They made 829 acquisition and 80% believed they had earned more than the cost of capital.</a:t>
            </a:r>
          </a:p>
          <a:p>
            <a:pPr marL="1743075" lvl="3" indent="-371475">
              <a:lnSpc>
                <a:spcPct val="90000"/>
              </a:lnSpc>
              <a:buFont typeface="Wingdings" pitchFamily="2" charset="2"/>
              <a:buChar char="ü"/>
            </a:pPr>
            <a:r>
              <a:rPr lang="en-US" altLang="zh-TW" sz="2400"/>
              <a:t>The US corporate acquirers averaged more than 18% return over a 10-year period, outperforming the S&amp;P 500.</a:t>
            </a:r>
          </a:p>
          <a:p>
            <a:pPr marL="1743075" lvl="3" indent="-371475">
              <a:lnSpc>
                <a:spcPct val="90000"/>
              </a:lnSpc>
              <a:buFont typeface="Wingdings" pitchFamily="2" charset="2"/>
              <a:buChar char="ü"/>
            </a:pPr>
            <a:r>
              <a:rPr lang="en-US" altLang="zh-TW" sz="2400"/>
              <a:t>The buyout firms reported that return to investors exceed 35% in the period.</a:t>
            </a:r>
          </a:p>
          <a:p>
            <a:pPr marL="1743075" lvl="3" indent="-371475">
              <a:lnSpc>
                <a:spcPct val="90000"/>
              </a:lnSpc>
              <a:buFont typeface="Wingdings" pitchFamily="2" charset="2"/>
              <a:buAutoNum type="arabicPeriod"/>
            </a:pPr>
            <a:r>
              <a:rPr lang="en-US" altLang="zh-TW" sz="2400"/>
              <a:t>They focused on </a:t>
            </a:r>
            <a:r>
              <a:rPr lang="en-US" altLang="zh-TW" sz="2400">
                <a:solidFill>
                  <a:schemeClr val="accent2"/>
                </a:solidFill>
              </a:rPr>
              <a:t>quickly improving operating performance</a:t>
            </a:r>
            <a:r>
              <a:rPr lang="en-US" altLang="zh-TW" sz="2400"/>
              <a:t> at acquired companies.</a:t>
            </a:r>
          </a:p>
          <a:p>
            <a:pPr marL="1743075" lvl="3" indent="-371475">
              <a:lnSpc>
                <a:spcPct val="90000"/>
              </a:lnSpc>
              <a:buFont typeface="Wingdings" pitchFamily="2" charset="2"/>
              <a:buAutoNum type="arabicPeriod"/>
            </a:pPr>
            <a:r>
              <a:rPr lang="en-US" altLang="zh-TW" sz="2400"/>
              <a:t>Identified and created </a:t>
            </a:r>
            <a:r>
              <a:rPr lang="en-US" altLang="zh-TW" sz="2400">
                <a:solidFill>
                  <a:schemeClr val="accent2"/>
                </a:solidFill>
              </a:rPr>
              <a:t>big incentive for the top leaders</a:t>
            </a:r>
            <a:r>
              <a:rPr lang="en-US" altLang="zh-TW" sz="2400"/>
              <a:t> at the companies and </a:t>
            </a:r>
            <a:r>
              <a:rPr lang="en-US" altLang="zh-TW" sz="2400">
                <a:solidFill>
                  <a:schemeClr val="accent2"/>
                </a:solidFill>
              </a:rPr>
              <a:t>replaced them</a:t>
            </a:r>
            <a:r>
              <a:rPr lang="en-US" altLang="zh-TW" sz="2400"/>
              <a:t> if their performance did not make the grade.</a:t>
            </a:r>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body" idx="4294967295"/>
          </p:nvPr>
        </p:nvSpPr>
        <p:spPr>
          <a:xfrm>
            <a:off x="762000" y="304800"/>
            <a:ext cx="7772400" cy="4114800"/>
          </a:xfrm>
        </p:spPr>
        <p:txBody>
          <a:bodyPr/>
          <a:lstStyle/>
          <a:p>
            <a:pPr marL="1714500" lvl="3" indent="-342900">
              <a:lnSpc>
                <a:spcPct val="90000"/>
              </a:lnSpc>
              <a:buFont typeface="Wingdings" pitchFamily="2" charset="2"/>
              <a:buAutoNum type="arabicPeriod" startAt="3"/>
            </a:pPr>
            <a:r>
              <a:rPr lang="en-US" altLang="zh-TW" sz="2400"/>
              <a:t>Focused on the </a:t>
            </a:r>
            <a:r>
              <a:rPr lang="en-US" altLang="zh-TW" sz="2400">
                <a:solidFill>
                  <a:schemeClr val="accent2"/>
                </a:solidFill>
              </a:rPr>
              <a:t>cash flow</a:t>
            </a:r>
            <a:r>
              <a:rPr lang="en-US" altLang="zh-TW" sz="2400"/>
              <a:t> generated by the business, rather than accounting earnings.</a:t>
            </a:r>
          </a:p>
          <a:p>
            <a:pPr marL="1714500" lvl="3" indent="-342900">
              <a:lnSpc>
                <a:spcPct val="90000"/>
              </a:lnSpc>
              <a:buFont typeface="Wingdings" pitchFamily="2" charset="2"/>
              <a:buAutoNum type="arabicPeriod" startAt="3"/>
            </a:pPr>
            <a:r>
              <a:rPr lang="en-US" altLang="zh-TW" sz="2400"/>
              <a:t>Used an active and interactive involvement among owners, board members, and management to </a:t>
            </a:r>
            <a:r>
              <a:rPr lang="en-US" altLang="zh-TW" sz="2400">
                <a:solidFill>
                  <a:schemeClr val="accent2"/>
                </a:solidFill>
              </a:rPr>
              <a:t>push the pace of change and created a sense of urgency</a:t>
            </a:r>
            <a:r>
              <a:rPr lang="en-US" altLang="zh-TW" sz="2400"/>
              <a:t>.</a:t>
            </a:r>
          </a:p>
          <a:p>
            <a:pPr marL="1714500" lvl="3" indent="-342900">
              <a:lnSpc>
                <a:spcPct val="90000"/>
              </a:lnSpc>
              <a:buFont typeface="Wingdings" pitchFamily="2" charset="2"/>
              <a:buAutoNum type="arabicPeriod" startAt="3"/>
            </a:pPr>
            <a:r>
              <a:rPr lang="en-US" altLang="zh-TW" sz="2400"/>
              <a:t>Many of the acquirers had their </a:t>
            </a:r>
            <a:r>
              <a:rPr lang="en-US" altLang="zh-TW" sz="2400">
                <a:solidFill>
                  <a:schemeClr val="accent2"/>
                </a:solidFill>
              </a:rPr>
              <a:t>personal wealth involved in each deal</a:t>
            </a:r>
            <a:r>
              <a:rPr lang="en-US" altLang="zh-TW" sz="2400"/>
              <a:t>. They concentrated on buying at reasonable prices, identifying concrete operating improvements, and </a:t>
            </a:r>
            <a:r>
              <a:rPr lang="en-US" altLang="zh-TW" sz="2400">
                <a:solidFill>
                  <a:schemeClr val="accent2"/>
                </a:solidFill>
              </a:rPr>
              <a:t>extracting their investment within five years</a:t>
            </a:r>
            <a:r>
              <a:rPr lang="en-US" altLang="zh-TW" sz="2400"/>
              <a:t>. (Management of large corporate acquirers has little direct stake in a business it buys and can be easily deluded into accepting “strategic” arguments for paying more.*)</a:t>
            </a:r>
          </a:p>
          <a:p>
            <a:pPr marL="533400" indent="-533400">
              <a:lnSpc>
                <a:spcPct val="90000"/>
              </a:lnSpc>
              <a:buFont typeface="Wingdings" pitchFamily="2" charset="2"/>
              <a:buChar char="q"/>
            </a:pPr>
            <a:r>
              <a:rPr lang="en-US" altLang="zh-TW" sz="3600"/>
              <a:t>Reasons for failure</a:t>
            </a:r>
          </a:p>
          <a:p>
            <a:pPr marL="914400" lvl="1" indent="-457200">
              <a:lnSpc>
                <a:spcPct val="90000"/>
              </a:lnSpc>
              <a:buFont typeface="Wingdings" pitchFamily="2" charset="2"/>
              <a:buChar char="v"/>
            </a:pPr>
            <a:r>
              <a:rPr lang="en-US" altLang="zh-TW" sz="3200"/>
              <a:t>Overpay</a:t>
            </a: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body" idx="4294967295"/>
          </p:nvPr>
        </p:nvSpPr>
        <p:spPr>
          <a:xfrm>
            <a:off x="685800" y="228600"/>
            <a:ext cx="7772400" cy="4114800"/>
          </a:xfrm>
        </p:spPr>
        <p:txBody>
          <a:bodyPr/>
          <a:lstStyle/>
          <a:p>
            <a:pPr marL="1371600" lvl="2" indent="-457200">
              <a:lnSpc>
                <a:spcPct val="90000"/>
              </a:lnSpc>
              <a:buFont typeface="Wingdings" pitchFamily="2" charset="2"/>
              <a:buChar char="Ø"/>
            </a:pPr>
            <a:r>
              <a:rPr lang="en-US" altLang="zh-TW" sz="2800"/>
              <a:t>The more time and effort that has gone into a deal, the harder it is to admit that it won’t create value for shareholders at a given price or on particular terms, regardless of sheer business logic.</a:t>
            </a:r>
          </a:p>
          <a:p>
            <a:pPr marL="1371600" lvl="2" indent="-457200">
              <a:lnSpc>
                <a:spcPct val="90000"/>
              </a:lnSpc>
              <a:buFont typeface="Wingdings" pitchFamily="2" charset="2"/>
              <a:buAutoNum type="arabicPeriod"/>
            </a:pPr>
            <a:r>
              <a:rPr lang="en-US" altLang="zh-TW" sz="2800"/>
              <a:t>Overoptimistic appraisal of market potential</a:t>
            </a:r>
          </a:p>
          <a:p>
            <a:pPr marL="1752600" lvl="3" indent="-381000">
              <a:lnSpc>
                <a:spcPct val="90000"/>
              </a:lnSpc>
              <a:buFont typeface="Wingdings" pitchFamily="2" charset="2"/>
              <a:buChar char="ü"/>
            </a:pPr>
            <a:r>
              <a:rPr lang="en-US" altLang="zh-TW" sz="2400"/>
              <a:t>Assuming market will rebound from a cyclical slump or a company will turn around.</a:t>
            </a:r>
          </a:p>
          <a:p>
            <a:pPr marL="1752600" lvl="3" indent="-381000">
              <a:lnSpc>
                <a:spcPct val="90000"/>
              </a:lnSpc>
              <a:buFont typeface="Wingdings" pitchFamily="2" charset="2"/>
              <a:buChar char="ü"/>
            </a:pPr>
            <a:r>
              <a:rPr lang="en-US" altLang="zh-TW" sz="2400"/>
              <a:t>Assuming rapid growth will continue indefinitely.</a:t>
            </a:r>
          </a:p>
          <a:p>
            <a:pPr marL="1752600" lvl="3" indent="-381000">
              <a:lnSpc>
                <a:spcPct val="90000"/>
              </a:lnSpc>
              <a:buFont typeface="Wingdings" pitchFamily="2" charset="2"/>
              <a:buChar char="ü"/>
            </a:pPr>
            <a:r>
              <a:rPr lang="en-US" altLang="zh-TW" sz="2400"/>
              <a:t>Points out the need for an independent assessment of the value of a company on a standalone basis as the essential underpinning of any deal.</a:t>
            </a:r>
          </a:p>
          <a:p>
            <a:pPr marL="1752600" lvl="3" indent="-381000">
              <a:lnSpc>
                <a:spcPct val="90000"/>
              </a:lnSpc>
              <a:buFont typeface="Wingdings" pitchFamily="2" charset="2"/>
              <a:buChar char="ü"/>
            </a:pPr>
            <a:r>
              <a:rPr lang="en-US" altLang="zh-TW" sz="2400"/>
              <a:t>If you pay a premium, you will either need to capture synergies or improve operations.</a:t>
            </a:r>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body" idx="4294967295"/>
          </p:nvPr>
        </p:nvSpPr>
        <p:spPr>
          <a:xfrm>
            <a:off x="609600" y="152400"/>
            <a:ext cx="7772400" cy="4114800"/>
          </a:xfrm>
        </p:spPr>
        <p:txBody>
          <a:bodyPr/>
          <a:lstStyle/>
          <a:p>
            <a:pPr marL="1295400" lvl="2" indent="-381000">
              <a:lnSpc>
                <a:spcPct val="90000"/>
              </a:lnSpc>
              <a:buFont typeface="Wingdings" pitchFamily="2" charset="2"/>
              <a:buAutoNum type="arabicPeriod" startAt="2"/>
            </a:pPr>
            <a:r>
              <a:rPr lang="en-US" altLang="zh-TW" sz="2800"/>
              <a:t>Overestimation of synergies</a:t>
            </a:r>
          </a:p>
          <a:p>
            <a:pPr marL="1714500" lvl="3" indent="-342900">
              <a:lnSpc>
                <a:spcPct val="90000"/>
              </a:lnSpc>
              <a:buFont typeface="Wingdings" pitchFamily="2" charset="2"/>
              <a:buChar char="ü"/>
            </a:pPr>
            <a:r>
              <a:rPr lang="en-US" altLang="zh-TW" sz="2400"/>
              <a:t>Synergy either stands for the pipe dreams of management or a hard-nosed rationale for a deal. Often a little of both.</a:t>
            </a:r>
          </a:p>
          <a:p>
            <a:pPr marL="1714500" lvl="3" indent="-342900">
              <a:lnSpc>
                <a:spcPct val="90000"/>
              </a:lnSpc>
              <a:buFont typeface="Wingdings" pitchFamily="2" charset="2"/>
              <a:buChar char="ü"/>
            </a:pPr>
            <a:r>
              <a:rPr lang="en-US" altLang="zh-TW" sz="2400"/>
              <a:t>The estimation of deal benefits became disconnected from reality somewhere along the way. “The Vision Thing” often underlies such situation.</a:t>
            </a:r>
          </a:p>
          <a:p>
            <a:pPr marL="1295400" lvl="2" indent="-381000">
              <a:lnSpc>
                <a:spcPct val="90000"/>
              </a:lnSpc>
              <a:buFont typeface="Wingdings" pitchFamily="2" charset="2"/>
              <a:buAutoNum type="arabicPeriod" startAt="2"/>
            </a:pPr>
            <a:r>
              <a:rPr lang="en-US" altLang="zh-TW" sz="2800"/>
              <a:t>Poor due diligence</a:t>
            </a:r>
          </a:p>
          <a:p>
            <a:pPr marL="1714500" lvl="3" indent="-342900">
              <a:lnSpc>
                <a:spcPct val="90000"/>
              </a:lnSpc>
              <a:buFont typeface="Wingdings" pitchFamily="2" charset="2"/>
              <a:buChar char="ü"/>
            </a:pPr>
            <a:r>
              <a:rPr lang="en-US" altLang="zh-TW" sz="2400"/>
              <a:t>Due diligence has an intensive legal and accounting aspect to it that involves large number of accountants and lawyers working long hours in unpleasant conditions.</a:t>
            </a:r>
          </a:p>
          <a:p>
            <a:pPr marL="1714500" lvl="3" indent="-342900">
              <a:lnSpc>
                <a:spcPct val="90000"/>
              </a:lnSpc>
              <a:buFont typeface="Wingdings" pitchFamily="2" charset="2"/>
              <a:buChar char="ü"/>
            </a:pPr>
            <a:r>
              <a:rPr lang="en-US" altLang="zh-TW" sz="2400"/>
              <a:t>There is also a need for secrecy and speed, since leaks can prompt problems with securities regulators, customers, suppliers and employees.</a:t>
            </a:r>
          </a:p>
          <a:p>
            <a:pPr marL="1714500" lvl="3" indent="-342900">
              <a:lnSpc>
                <a:spcPct val="90000"/>
              </a:lnSpc>
              <a:buFont typeface="Wingdings" pitchFamily="2" charset="2"/>
              <a:buChar char="ü"/>
            </a:pPr>
            <a:r>
              <a:rPr lang="en-US" altLang="zh-TW" sz="2400"/>
              <a:t>Many participants are either inexperienced or not sure what they are looking for.</a:t>
            </a:r>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ChangeArrowheads="1"/>
          </p:cNvSpPr>
          <p:nvPr>
            <p:ph type="body" idx="4294967295"/>
          </p:nvPr>
        </p:nvSpPr>
        <p:spPr>
          <a:xfrm>
            <a:off x="533400" y="381000"/>
            <a:ext cx="8153400" cy="4114800"/>
          </a:xfrm>
        </p:spPr>
        <p:txBody>
          <a:bodyPr/>
          <a:lstStyle/>
          <a:p>
            <a:pPr marL="1752600" lvl="3" indent="-381000">
              <a:lnSpc>
                <a:spcPct val="90000"/>
              </a:lnSpc>
              <a:buFont typeface="Wingdings" pitchFamily="2" charset="2"/>
              <a:buChar char="ü"/>
            </a:pPr>
            <a:r>
              <a:rPr lang="en-US" altLang="zh-TW" sz="2400"/>
              <a:t>Many people do not want to be the bearer of bad news.</a:t>
            </a:r>
          </a:p>
          <a:p>
            <a:pPr marL="1752600" lvl="3" indent="-381000">
              <a:lnSpc>
                <a:spcPct val="90000"/>
              </a:lnSpc>
              <a:buFont typeface="Wingdings" pitchFamily="2" charset="2"/>
              <a:buChar char="ü"/>
            </a:pPr>
            <a:r>
              <a:rPr lang="en-US" altLang="zh-TW" sz="2400"/>
              <a:t>Put it all together, sometimes even major problems that should have been caught slop through and blow up, usually in the year after closing.</a:t>
            </a:r>
          </a:p>
          <a:p>
            <a:pPr marL="1371600" lvl="2" indent="-457200">
              <a:lnSpc>
                <a:spcPct val="90000"/>
              </a:lnSpc>
              <a:buFont typeface="Wingdings" pitchFamily="2" charset="2"/>
              <a:buAutoNum type="arabicPeriod" startAt="4"/>
            </a:pPr>
            <a:r>
              <a:rPr lang="en-US" altLang="zh-TW" sz="2800"/>
              <a:t>Overbidding</a:t>
            </a:r>
            <a:r>
              <a:rPr lang="en-US" altLang="zh-TW"/>
              <a:t> </a:t>
            </a:r>
          </a:p>
          <a:p>
            <a:pPr marL="1752600" lvl="3" indent="-381000">
              <a:lnSpc>
                <a:spcPct val="90000"/>
              </a:lnSpc>
              <a:buFont typeface="Wingdings" pitchFamily="2" charset="2"/>
              <a:buChar char="ü"/>
            </a:pPr>
            <a:r>
              <a:rPr lang="en-US" altLang="zh-TW" sz="2400"/>
              <a:t>The winner’s curse: if your are the winner in a bidding war, why did your competitors drop out.</a:t>
            </a:r>
            <a:endParaRPr lang="en-US" altLang="zh-TW" sz="3200"/>
          </a:p>
          <a:p>
            <a:pPr marL="990600" lvl="1" indent="-533400">
              <a:lnSpc>
                <a:spcPct val="90000"/>
              </a:lnSpc>
              <a:buFont typeface="Wingdings" pitchFamily="2" charset="2"/>
              <a:buChar char="v"/>
            </a:pPr>
            <a:r>
              <a:rPr lang="en-US" altLang="zh-TW" sz="3200"/>
              <a:t>Poor post-acquisition implementation</a:t>
            </a:r>
            <a:endParaRPr lang="en-US" altLang="zh-TW"/>
          </a:p>
          <a:p>
            <a:pPr marL="1371600" lvl="2" indent="-457200">
              <a:lnSpc>
                <a:spcPct val="90000"/>
              </a:lnSpc>
              <a:buFont typeface="Wingdings" pitchFamily="2" charset="2"/>
              <a:buChar char="Ø"/>
            </a:pPr>
            <a:r>
              <a:rPr lang="en-US" altLang="zh-TW" sz="2800"/>
              <a:t>The complex task of integrating two different organizations.</a:t>
            </a:r>
          </a:p>
          <a:p>
            <a:pPr marL="1752600" lvl="3" indent="-381000">
              <a:lnSpc>
                <a:spcPct val="90000"/>
              </a:lnSpc>
              <a:buFont typeface="Wingdings" pitchFamily="2" charset="2"/>
              <a:buChar char="ü"/>
            </a:pPr>
            <a:r>
              <a:rPr lang="en-US" altLang="zh-TW" sz="2400"/>
              <a:t>Relationships with customers, employers, and suppliers are often disrupted during the process.</a:t>
            </a:r>
          </a:p>
          <a:p>
            <a:pPr marL="1752600" lvl="3" indent="-381000">
              <a:lnSpc>
                <a:spcPct val="90000"/>
              </a:lnSpc>
              <a:buFont typeface="Wingdings" pitchFamily="2" charset="2"/>
              <a:buChar char="ü"/>
            </a:pPr>
            <a:r>
              <a:rPr lang="en-US" altLang="zh-TW" sz="2400"/>
              <a:t>Rather than improving the target’s performance by injecting better management talent, end up chasing much of the talent out.</a:t>
            </a:r>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Rectangle 2"/>
          <p:cNvSpPr>
            <a:spLocks noGrp="1" noChangeArrowheads="1"/>
          </p:cNvSpPr>
          <p:nvPr>
            <p:ph type="body" idx="4294967295"/>
          </p:nvPr>
        </p:nvSpPr>
        <p:spPr>
          <a:xfrm>
            <a:off x="533400" y="304800"/>
            <a:ext cx="7772400" cy="4114800"/>
          </a:xfrm>
        </p:spPr>
        <p:txBody>
          <a:bodyPr/>
          <a:lstStyle/>
          <a:p>
            <a:pPr lvl="1">
              <a:lnSpc>
                <a:spcPct val="90000"/>
              </a:lnSpc>
              <a:buFont typeface="Wingdings" pitchFamily="2" charset="2"/>
              <a:buChar char="v"/>
            </a:pPr>
            <a:r>
              <a:rPr lang="en-US" altLang="zh-TW" sz="3200"/>
              <a:t>Death spiral</a:t>
            </a:r>
          </a:p>
          <a:p>
            <a:pPr lvl="2">
              <a:lnSpc>
                <a:spcPct val="90000"/>
              </a:lnSpc>
              <a:buFont typeface="Wingdings" pitchFamily="2" charset="2"/>
              <a:buChar char="Ø"/>
            </a:pPr>
            <a:r>
              <a:rPr lang="en-US" altLang="zh-TW" sz="2800"/>
              <a:t>Candidates are screened on basis of industry and company growth and returns.</a:t>
            </a:r>
          </a:p>
          <a:p>
            <a:pPr lvl="2">
              <a:lnSpc>
                <a:spcPct val="90000"/>
              </a:lnSpc>
              <a:buFont typeface="Wingdings" pitchFamily="2" charset="2"/>
              <a:buChar char="Ø"/>
            </a:pPr>
            <a:r>
              <a:rPr lang="en-US" altLang="zh-TW" sz="2800"/>
              <a:t>One or two candidates are rejected on basis of objective DCF analysis.</a:t>
            </a:r>
          </a:p>
          <a:p>
            <a:pPr lvl="2">
              <a:lnSpc>
                <a:spcPct val="90000"/>
              </a:lnSpc>
              <a:buFont typeface="Wingdings" pitchFamily="2" charset="2"/>
              <a:buChar char="Ø"/>
            </a:pPr>
            <a:r>
              <a:rPr lang="en-US" altLang="zh-TW" sz="2800"/>
              <a:t>Frustration sets in. Pressures build to do a deal. DCF analysis is tainted by unrealistic expectations of synergies.</a:t>
            </a:r>
          </a:p>
          <a:p>
            <a:pPr lvl="2">
              <a:lnSpc>
                <a:spcPct val="90000"/>
              </a:lnSpc>
              <a:buFont typeface="Wingdings" pitchFamily="2" charset="2"/>
              <a:buChar char="Ø"/>
            </a:pPr>
            <a:r>
              <a:rPr lang="en-US" altLang="zh-TW" sz="2800"/>
              <a:t>Deal is consummated at large premium.</a:t>
            </a:r>
          </a:p>
          <a:p>
            <a:pPr lvl="2">
              <a:lnSpc>
                <a:spcPct val="90000"/>
              </a:lnSpc>
              <a:buFont typeface="Wingdings" pitchFamily="2" charset="2"/>
              <a:buChar char="Ø"/>
            </a:pPr>
            <a:r>
              <a:rPr lang="en-US" altLang="zh-TW" sz="2800"/>
              <a:t>Post-acquisitions experience reveals expected synergies are illusory.</a:t>
            </a:r>
          </a:p>
          <a:p>
            <a:pPr lvl="2">
              <a:lnSpc>
                <a:spcPct val="90000"/>
              </a:lnSpc>
              <a:buFont typeface="Wingdings" pitchFamily="2" charset="2"/>
              <a:buChar char="Ø"/>
            </a:pPr>
            <a:r>
              <a:rPr lang="en-US" altLang="zh-TW" sz="2800"/>
              <a:t>Company’s returns are reduced and stock price falls.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85800" y="269875"/>
            <a:ext cx="7772400" cy="1143000"/>
          </a:xfrm>
        </p:spPr>
        <p:txBody>
          <a:bodyPr/>
          <a:lstStyle/>
          <a:p>
            <a:r>
              <a:rPr lang="en-US" altLang="zh-TW"/>
              <a:t>Content</a:t>
            </a:r>
          </a:p>
        </p:txBody>
      </p:sp>
      <p:sp>
        <p:nvSpPr>
          <p:cNvPr id="279555" name="Rectangle 3"/>
          <p:cNvSpPr>
            <a:spLocks noGrp="1" noChangeArrowheads="1"/>
          </p:cNvSpPr>
          <p:nvPr>
            <p:ph type="body" idx="1"/>
          </p:nvPr>
        </p:nvSpPr>
        <p:spPr>
          <a:xfrm>
            <a:off x="685800" y="1268413"/>
            <a:ext cx="7772400" cy="4114800"/>
          </a:xfrm>
        </p:spPr>
        <p:txBody>
          <a:bodyPr/>
          <a:lstStyle/>
          <a:p>
            <a:pPr marL="609600" indent="-609600">
              <a:lnSpc>
                <a:spcPct val="80000"/>
              </a:lnSpc>
              <a:buFont typeface="Wingdings" pitchFamily="2" charset="2"/>
              <a:buNone/>
            </a:pPr>
            <a:r>
              <a:rPr lang="en-US" altLang="zh-TW" sz="2800"/>
              <a:t>I. Framework</a:t>
            </a:r>
          </a:p>
          <a:p>
            <a:pPr marL="609600" indent="-609600">
              <a:lnSpc>
                <a:spcPct val="80000"/>
              </a:lnSpc>
              <a:buFont typeface="Wingdings" pitchFamily="2" charset="2"/>
              <a:buNone/>
            </a:pPr>
            <a:r>
              <a:rPr lang="en-US" altLang="zh-TW" sz="2800"/>
              <a:t>II. Tools</a:t>
            </a:r>
          </a:p>
          <a:p>
            <a:pPr marL="990600" lvl="1" indent="-533400">
              <a:lnSpc>
                <a:spcPct val="80000"/>
              </a:lnSpc>
              <a:buFont typeface="Wingdings" pitchFamily="2" charset="2"/>
              <a:buNone/>
            </a:pPr>
            <a:r>
              <a:rPr lang="en-US" altLang="zh-TW" sz="2400"/>
              <a:t>2. Strategy Analysis</a:t>
            </a:r>
          </a:p>
          <a:p>
            <a:pPr marL="990600" lvl="1" indent="-533400">
              <a:lnSpc>
                <a:spcPct val="80000"/>
              </a:lnSpc>
              <a:buFont typeface="Wingdings" pitchFamily="2" charset="2"/>
              <a:buNone/>
            </a:pPr>
            <a:r>
              <a:rPr lang="en-US" altLang="zh-TW" sz="2400"/>
              <a:t>3 &amp; 4. Overview of &amp; Implementing Accounting Analysis</a:t>
            </a:r>
          </a:p>
          <a:p>
            <a:pPr marL="990600" lvl="1" indent="-533400">
              <a:lnSpc>
                <a:spcPct val="80000"/>
              </a:lnSpc>
              <a:buFont typeface="Wingdings" pitchFamily="2" charset="2"/>
              <a:buNone/>
            </a:pPr>
            <a:r>
              <a:rPr lang="en-US" altLang="zh-TW" sz="2400"/>
              <a:t>5. Financial Analysis</a:t>
            </a:r>
          </a:p>
          <a:p>
            <a:pPr marL="990600" lvl="1" indent="-533400">
              <a:lnSpc>
                <a:spcPct val="80000"/>
              </a:lnSpc>
              <a:buFont typeface="Wingdings" pitchFamily="2" charset="2"/>
              <a:buNone/>
            </a:pPr>
            <a:r>
              <a:rPr lang="en-US" altLang="zh-TW" sz="2400"/>
              <a:t>6. Prospective Analysis: Forecasting</a:t>
            </a:r>
          </a:p>
          <a:p>
            <a:pPr marL="990600" lvl="1" indent="-533400">
              <a:lnSpc>
                <a:spcPct val="80000"/>
              </a:lnSpc>
              <a:buFont typeface="Wingdings" pitchFamily="2" charset="2"/>
              <a:buNone/>
            </a:pPr>
            <a:r>
              <a:rPr lang="en-US" altLang="zh-TW" sz="2400"/>
              <a:t>7 &amp; 8. Prospective Analysis: Valuation Theory &amp; Concepts / Implementation</a:t>
            </a:r>
          </a:p>
          <a:p>
            <a:pPr marL="609600" indent="-609600">
              <a:lnSpc>
                <a:spcPct val="80000"/>
              </a:lnSpc>
              <a:buFont typeface="Wingdings" pitchFamily="2" charset="2"/>
              <a:buNone/>
            </a:pPr>
            <a:r>
              <a:rPr lang="en-US" altLang="zh-TW" sz="2800"/>
              <a:t>III. Applications</a:t>
            </a:r>
          </a:p>
          <a:p>
            <a:pPr marL="990600" lvl="1" indent="-533400">
              <a:lnSpc>
                <a:spcPct val="80000"/>
              </a:lnSpc>
              <a:buFont typeface="Wingdings" pitchFamily="2" charset="2"/>
              <a:buNone/>
            </a:pPr>
            <a:r>
              <a:rPr lang="en-US" altLang="zh-TW" sz="2400"/>
              <a:t>9. Equity Security Analysis</a:t>
            </a:r>
          </a:p>
          <a:p>
            <a:pPr marL="990600" lvl="1" indent="-533400">
              <a:lnSpc>
                <a:spcPct val="80000"/>
              </a:lnSpc>
              <a:buFont typeface="Wingdings" pitchFamily="2" charset="2"/>
              <a:buNone/>
            </a:pPr>
            <a:r>
              <a:rPr lang="en-US" altLang="zh-TW" sz="2400"/>
              <a:t>10. Credit Analysis and Stress Prediction</a:t>
            </a:r>
          </a:p>
          <a:p>
            <a:pPr marL="990600" lvl="1" indent="-533400">
              <a:lnSpc>
                <a:spcPct val="80000"/>
              </a:lnSpc>
              <a:buFont typeface="Wingdings" pitchFamily="2" charset="2"/>
              <a:buNone/>
            </a:pPr>
            <a:r>
              <a:rPr lang="en-US" altLang="zh-TW" sz="2400"/>
              <a:t>11. Merger &amp; Acquisitions</a:t>
            </a:r>
          </a:p>
          <a:p>
            <a:pPr marL="990600" lvl="1" indent="-533400">
              <a:lnSpc>
                <a:spcPct val="80000"/>
              </a:lnSpc>
              <a:buFont typeface="Wingdings" pitchFamily="2" charset="2"/>
              <a:buNone/>
            </a:pPr>
            <a:r>
              <a:rPr lang="en-US" altLang="zh-TW" sz="2400"/>
              <a:t>12. Corporate Financing Policies</a:t>
            </a:r>
          </a:p>
          <a:p>
            <a:pPr marL="990600" lvl="1" indent="-533400">
              <a:lnSpc>
                <a:spcPct val="80000"/>
              </a:lnSpc>
              <a:buFont typeface="Wingdings" pitchFamily="2" charset="2"/>
              <a:buNone/>
            </a:pPr>
            <a:r>
              <a:rPr lang="en-US" altLang="zh-TW" sz="2400"/>
              <a:t>13. Communication &amp; Corporate Governance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3" name="Rectangle 3"/>
          <p:cNvSpPr>
            <a:spLocks noGrp="1" noChangeArrowheads="1"/>
          </p:cNvSpPr>
          <p:nvPr>
            <p:ph type="body" idx="1"/>
          </p:nvPr>
        </p:nvSpPr>
        <p:spPr>
          <a:xfrm>
            <a:off x="687388" y="404813"/>
            <a:ext cx="7772400" cy="4114800"/>
          </a:xfrm>
        </p:spPr>
        <p:txBody>
          <a:bodyPr/>
          <a:lstStyle/>
          <a:p>
            <a:pPr>
              <a:lnSpc>
                <a:spcPct val="90000"/>
              </a:lnSpc>
              <a:buFont typeface="Wingdings" pitchFamily="2" charset="2"/>
              <a:buChar char="p"/>
            </a:pPr>
            <a:r>
              <a:rPr lang="en-US" altLang="zh-TW" sz="3600"/>
              <a:t>From Business Environment to Financial Statements</a:t>
            </a:r>
          </a:p>
          <a:p>
            <a:pPr lvl="1">
              <a:lnSpc>
                <a:spcPct val="90000"/>
              </a:lnSpc>
              <a:buFont typeface="Wingdings" pitchFamily="2" charset="2"/>
              <a:buChar char="Ø"/>
            </a:pPr>
            <a:r>
              <a:rPr lang="en-US" altLang="zh-TW" sz="3200"/>
              <a:t>Business environment</a:t>
            </a:r>
          </a:p>
          <a:p>
            <a:pPr lvl="2">
              <a:lnSpc>
                <a:spcPct val="90000"/>
              </a:lnSpc>
              <a:buFont typeface="Wingdings" pitchFamily="2" charset="2"/>
              <a:buChar char="ü"/>
            </a:pPr>
            <a:r>
              <a:rPr lang="en-US" altLang="zh-TW" sz="2800"/>
              <a:t>Acquire physical and financial resources.</a:t>
            </a:r>
          </a:p>
          <a:p>
            <a:pPr lvl="2">
              <a:lnSpc>
                <a:spcPct val="90000"/>
              </a:lnSpc>
              <a:buFont typeface="Wingdings" pitchFamily="2" charset="2"/>
              <a:buChar char="ü"/>
            </a:pPr>
            <a:r>
              <a:rPr lang="en-US" altLang="zh-TW" sz="2800"/>
              <a:t>Create value for investors.</a:t>
            </a:r>
          </a:p>
          <a:p>
            <a:pPr lvl="3">
              <a:lnSpc>
                <a:spcPct val="90000"/>
              </a:lnSpc>
              <a:buFontTx/>
              <a:buChar char="•"/>
            </a:pPr>
            <a:r>
              <a:rPr lang="en-US" altLang="zh-TW" sz="2400"/>
              <a:t>Labor markets, product markets (suppliers, customers, competitors), capital markets (shareholders, creditors), regulations.</a:t>
            </a:r>
          </a:p>
          <a:p>
            <a:pPr lvl="1">
              <a:lnSpc>
                <a:spcPct val="90000"/>
              </a:lnSpc>
              <a:buFont typeface="Wingdings" pitchFamily="2" charset="2"/>
              <a:buChar char="Ø"/>
            </a:pPr>
            <a:r>
              <a:rPr lang="en-US" altLang="zh-TW" sz="3200"/>
              <a:t>Business strategy</a:t>
            </a:r>
          </a:p>
          <a:p>
            <a:pPr lvl="2">
              <a:lnSpc>
                <a:spcPct val="90000"/>
              </a:lnSpc>
              <a:buFont typeface="Wingdings" pitchFamily="2" charset="2"/>
              <a:buChar char="ü"/>
            </a:pPr>
            <a:r>
              <a:rPr lang="en-US" altLang="zh-TW" sz="2800"/>
              <a:t>Earns a ROI in excess of the cost of capital</a:t>
            </a:r>
          </a:p>
          <a:p>
            <a:pPr lvl="3">
              <a:lnSpc>
                <a:spcPct val="90000"/>
              </a:lnSpc>
              <a:buFontTx/>
              <a:buChar char="•"/>
            </a:pPr>
            <a:r>
              <a:rPr lang="en-US" altLang="zh-TW" sz="2400"/>
              <a:t>Scope of business (degree and type diversification), competitive positioning (cost leadership or differentiation), key success factors and risks. </a:t>
            </a:r>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ChangeArrowheads="1"/>
          </p:cNvSpPr>
          <p:nvPr>
            <p:ph type="body" idx="4294967295"/>
          </p:nvPr>
        </p:nvSpPr>
        <p:spPr>
          <a:xfrm>
            <a:off x="533400" y="304800"/>
            <a:ext cx="8001000" cy="4114800"/>
          </a:xfrm>
        </p:spPr>
        <p:txBody>
          <a:bodyPr/>
          <a:lstStyle/>
          <a:p>
            <a:pPr marL="533400" indent="-533400">
              <a:lnSpc>
                <a:spcPct val="90000"/>
              </a:lnSpc>
              <a:buFont typeface="Wingdings" pitchFamily="2" charset="2"/>
              <a:buChar char="q"/>
            </a:pPr>
            <a:r>
              <a:rPr lang="en-US" altLang="zh-TW" sz="3600"/>
              <a:t>Steps in successful M&amp;A</a:t>
            </a:r>
          </a:p>
          <a:p>
            <a:pPr marL="914400" lvl="1" indent="-457200">
              <a:lnSpc>
                <a:spcPct val="90000"/>
              </a:lnSpc>
              <a:buFont typeface="Wingdings" pitchFamily="2" charset="2"/>
              <a:buChar char="v"/>
            </a:pPr>
            <a:r>
              <a:rPr lang="en-US" altLang="zh-TW" sz="3200"/>
              <a:t>Step 1: Do your homework</a:t>
            </a:r>
          </a:p>
          <a:p>
            <a:pPr marL="1295400" lvl="2" indent="-381000">
              <a:lnSpc>
                <a:spcPct val="90000"/>
              </a:lnSpc>
              <a:buFont typeface="Wingdings" pitchFamily="2" charset="2"/>
              <a:buChar char="Ø"/>
            </a:pPr>
            <a:r>
              <a:rPr lang="en-US" altLang="zh-TW" sz="2800"/>
              <a:t>Value your own company and understand the changing structure of your industry and the players in it, then you should have a clear vision of the value-adding approach that will work best.</a:t>
            </a:r>
          </a:p>
          <a:p>
            <a:pPr marL="1295400" lvl="2" indent="-381000">
              <a:lnSpc>
                <a:spcPct val="90000"/>
              </a:lnSpc>
              <a:buFont typeface="Wingdings" pitchFamily="2" charset="2"/>
              <a:buAutoNum type="arabicPeriod"/>
            </a:pPr>
            <a:r>
              <a:rPr lang="en-US" altLang="zh-TW" sz="2800"/>
              <a:t>Strengthen or leverage core business by gaining access to</a:t>
            </a:r>
            <a:r>
              <a:rPr lang="en-US" altLang="zh-TW" sz="2000"/>
              <a:t> </a:t>
            </a:r>
          </a:p>
          <a:p>
            <a:pPr marL="1714500" lvl="3" indent="-342900">
              <a:lnSpc>
                <a:spcPct val="90000"/>
              </a:lnSpc>
              <a:buFont typeface="Wingdings" pitchFamily="2" charset="2"/>
              <a:buChar char="ü"/>
            </a:pPr>
            <a:r>
              <a:rPr lang="en-US" altLang="zh-TW" sz="2400"/>
              <a:t>New customers or customer segment</a:t>
            </a:r>
          </a:p>
          <a:p>
            <a:pPr marL="1714500" lvl="3" indent="-342900">
              <a:lnSpc>
                <a:spcPct val="90000"/>
              </a:lnSpc>
              <a:buFont typeface="Wingdings" pitchFamily="2" charset="2"/>
              <a:buChar char="ü"/>
            </a:pPr>
            <a:r>
              <a:rPr lang="en-US" altLang="zh-TW" sz="2400"/>
              <a:t>Complementary or better products and services</a:t>
            </a:r>
          </a:p>
          <a:p>
            <a:pPr marL="1295400" lvl="2" indent="-381000">
              <a:lnSpc>
                <a:spcPct val="90000"/>
              </a:lnSpc>
              <a:buFont typeface="Wingdings" pitchFamily="2" charset="2"/>
              <a:buAutoNum type="arabicPeriod" startAt="2"/>
            </a:pPr>
            <a:r>
              <a:rPr lang="en-US" altLang="zh-TW" sz="2800"/>
              <a:t>Capitalize on functional economies of scale</a:t>
            </a:r>
          </a:p>
          <a:p>
            <a:pPr marL="1714500" lvl="3" indent="-342900">
              <a:lnSpc>
                <a:spcPct val="90000"/>
              </a:lnSpc>
              <a:buFont typeface="Wingdings" pitchFamily="2" charset="2"/>
              <a:buChar char="ü"/>
            </a:pPr>
            <a:r>
              <a:rPr lang="en-US" altLang="zh-TW" sz="2400"/>
              <a:t>In distribution or manufacturing</a:t>
            </a:r>
          </a:p>
          <a:p>
            <a:pPr marL="1714500" lvl="3" indent="-342900">
              <a:lnSpc>
                <a:spcPct val="90000"/>
              </a:lnSpc>
              <a:buFont typeface="Wingdings" pitchFamily="2" charset="2"/>
              <a:buChar char="ü"/>
            </a:pPr>
            <a:r>
              <a:rPr lang="en-US" altLang="zh-TW" sz="2400"/>
              <a:t>To cut costs and improve product and service quality.</a:t>
            </a:r>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body" idx="4294967295"/>
          </p:nvPr>
        </p:nvSpPr>
        <p:spPr>
          <a:xfrm>
            <a:off x="685800" y="152400"/>
            <a:ext cx="7772400" cy="4114800"/>
          </a:xfrm>
        </p:spPr>
        <p:txBody>
          <a:bodyPr/>
          <a:lstStyle/>
          <a:p>
            <a:pPr marL="1371600" lvl="2" indent="-457200">
              <a:lnSpc>
                <a:spcPct val="90000"/>
              </a:lnSpc>
              <a:buFont typeface="Wingdings" pitchFamily="2" charset="2"/>
              <a:buAutoNum type="arabicPeriod" startAt="3"/>
            </a:pPr>
            <a:r>
              <a:rPr lang="en-US" altLang="zh-TW" sz="2800"/>
              <a:t>Benefit from technology or skills transfer</a:t>
            </a:r>
          </a:p>
          <a:p>
            <a:pPr marL="1752600" lvl="3" indent="-381000">
              <a:lnSpc>
                <a:spcPct val="90000"/>
              </a:lnSpc>
              <a:buFont typeface="Wingdings" pitchFamily="2" charset="2"/>
              <a:buChar char="ü"/>
            </a:pPr>
            <a:r>
              <a:rPr lang="en-US" altLang="zh-TW" sz="2400"/>
              <a:t>If the niche skills of some companies can be applied to larger volumes of business or opportunity, they can be a source of real value.</a:t>
            </a:r>
          </a:p>
          <a:p>
            <a:pPr marL="1371600" lvl="2" indent="-457200">
              <a:lnSpc>
                <a:spcPct val="90000"/>
              </a:lnSpc>
              <a:buFont typeface="Wingdings" pitchFamily="2" charset="2"/>
              <a:buChar char="Ø"/>
            </a:pPr>
            <a:r>
              <a:rPr lang="en-US" altLang="zh-TW" sz="2800"/>
              <a:t>Focus on how revenue will increase or costs will fall</a:t>
            </a:r>
          </a:p>
          <a:p>
            <a:pPr marL="1752600" lvl="3" indent="-381000">
              <a:lnSpc>
                <a:spcPct val="90000"/>
              </a:lnSpc>
              <a:buFont typeface="Wingdings" pitchFamily="2" charset="2"/>
              <a:buChar char="ü"/>
            </a:pPr>
            <a:r>
              <a:rPr lang="en-US" altLang="zh-TW" sz="2400"/>
              <a:t>The fact of merger itself will disrupt customer relationships, leading to loss of business.</a:t>
            </a:r>
          </a:p>
          <a:p>
            <a:pPr marL="1752600" lvl="3" indent="-381000">
              <a:lnSpc>
                <a:spcPct val="90000"/>
              </a:lnSpc>
              <a:buFont typeface="Wingdings" pitchFamily="2" charset="2"/>
              <a:buChar char="ü"/>
            </a:pPr>
            <a:r>
              <a:rPr lang="en-US" altLang="zh-TW" sz="2400"/>
              <a:t>Smart competitors use mergers as prime opportunity to break into new accounts, including recruiting star salespeople or product specialists.</a:t>
            </a:r>
          </a:p>
          <a:p>
            <a:pPr marL="1752600" lvl="3" indent="-381000">
              <a:lnSpc>
                <a:spcPct val="90000"/>
              </a:lnSpc>
              <a:buFont typeface="Wingdings" pitchFamily="2" charset="2"/>
              <a:buChar char="ü"/>
            </a:pPr>
            <a:r>
              <a:rPr lang="en-US" altLang="zh-TW" sz="2400"/>
              <a:t>Customers are not shy about asking for price and other concessions in the midst of merger, which salespeople will be eager to offer for fear of losing the business and getting bad publicity.</a:t>
            </a:r>
          </a:p>
          <a:p>
            <a:pPr marL="1752600" lvl="3" indent="-381000">
              <a:lnSpc>
                <a:spcPct val="90000"/>
              </a:lnSpc>
              <a:buFont typeface="Wingdings" pitchFamily="2" charset="2"/>
              <a:buChar char="ü"/>
            </a:pPr>
            <a:r>
              <a:rPr lang="en-US" altLang="zh-TW" sz="2400"/>
              <a:t>Managerial hubris creates overly optimistic self-assessments of skills that can be leveraged.</a:t>
            </a:r>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body" idx="4294967295"/>
          </p:nvPr>
        </p:nvSpPr>
        <p:spPr>
          <a:xfrm>
            <a:off x="685800" y="381000"/>
            <a:ext cx="7924800" cy="4114800"/>
          </a:xfrm>
        </p:spPr>
        <p:txBody>
          <a:bodyPr/>
          <a:lstStyle/>
          <a:p>
            <a:pPr lvl="3">
              <a:lnSpc>
                <a:spcPct val="90000"/>
              </a:lnSpc>
              <a:buFont typeface="Wingdings" pitchFamily="2" charset="2"/>
              <a:buChar char="ü"/>
            </a:pPr>
            <a:r>
              <a:rPr lang="en-US" altLang="zh-TW" sz="2400"/>
              <a:t>Sales forces might not be integrated to move more product through the same number of salesperson if they do not make exactly the same customer call for the merging companies. </a:t>
            </a:r>
          </a:p>
          <a:p>
            <a:pPr lvl="2">
              <a:lnSpc>
                <a:spcPct val="90000"/>
              </a:lnSpc>
              <a:buFont typeface="Wingdings" pitchFamily="2" charset="2"/>
              <a:buChar char="Ø"/>
            </a:pPr>
            <a:r>
              <a:rPr lang="en-US" altLang="zh-TW" sz="2800"/>
              <a:t>Housekeeping/homework tasks</a:t>
            </a:r>
          </a:p>
          <a:p>
            <a:pPr lvl="3">
              <a:lnSpc>
                <a:spcPct val="90000"/>
              </a:lnSpc>
              <a:buFont typeface="Wingdings" pitchFamily="2" charset="2"/>
              <a:buChar char="ü"/>
            </a:pPr>
            <a:r>
              <a:rPr lang="en-US" altLang="zh-TW" sz="2400"/>
              <a:t>Identifying the details that are necessary for getting a transaction evaluated and approved (or not) ahead of time.</a:t>
            </a:r>
          </a:p>
          <a:p>
            <a:pPr lvl="3">
              <a:lnSpc>
                <a:spcPct val="90000"/>
              </a:lnSpc>
              <a:buFont typeface="Wingdings" pitchFamily="2" charset="2"/>
              <a:buChar char="ü"/>
            </a:pPr>
            <a:r>
              <a:rPr lang="en-US" altLang="zh-TW" sz="2400"/>
              <a:t>Knowing who in the organization needs to approve a deal as a formal matter.</a:t>
            </a:r>
          </a:p>
          <a:p>
            <a:pPr lvl="3">
              <a:lnSpc>
                <a:spcPct val="90000"/>
              </a:lnSpc>
              <a:buFont typeface="Wingdings" pitchFamily="2" charset="2"/>
              <a:buChar char="ü"/>
            </a:pPr>
            <a:r>
              <a:rPr lang="en-US" altLang="zh-TW" sz="2400"/>
              <a:t>What must go to the board of directors and when?</a:t>
            </a:r>
          </a:p>
          <a:p>
            <a:pPr lvl="3">
              <a:lnSpc>
                <a:spcPct val="90000"/>
              </a:lnSpc>
              <a:buFont typeface="Wingdings" pitchFamily="2" charset="2"/>
              <a:buChar char="ü"/>
            </a:pPr>
            <a:r>
              <a:rPr lang="en-US" altLang="zh-TW" sz="2400"/>
              <a:t>Which types of deals must shareholders approve?</a:t>
            </a:r>
          </a:p>
          <a:p>
            <a:pPr lvl="3">
              <a:lnSpc>
                <a:spcPct val="90000"/>
              </a:lnSpc>
              <a:buFont typeface="Wingdings" pitchFamily="2" charset="2"/>
              <a:buChar char="ü"/>
            </a:pPr>
            <a:r>
              <a:rPr lang="en-US" altLang="zh-TW" sz="2400"/>
              <a:t>Are there any restrictions on types of consideration, issuance of options to an acquired company’s employees, or changes to benefit plans?</a:t>
            </a:r>
          </a:p>
          <a:p>
            <a:pPr lvl="3">
              <a:lnSpc>
                <a:spcPct val="90000"/>
              </a:lnSpc>
              <a:buFont typeface="Wingdings" pitchFamily="2" charset="2"/>
              <a:buChar char="ü"/>
            </a:pPr>
            <a:r>
              <a:rPr lang="en-US" altLang="zh-TW" sz="2400"/>
              <a:t>Which regulators will need to be consulted and what are the criteria for deal approval?</a:t>
            </a:r>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body" idx="4294967295"/>
          </p:nvPr>
        </p:nvSpPr>
        <p:spPr>
          <a:xfrm>
            <a:off x="685800" y="152400"/>
            <a:ext cx="7772400" cy="4114800"/>
          </a:xfrm>
        </p:spPr>
        <p:txBody>
          <a:bodyPr/>
          <a:lstStyle/>
          <a:p>
            <a:pPr lvl="3">
              <a:lnSpc>
                <a:spcPct val="90000"/>
              </a:lnSpc>
              <a:buFont typeface="Wingdings" pitchFamily="2" charset="2"/>
              <a:buChar char="ü"/>
            </a:pPr>
            <a:r>
              <a:rPr lang="en-US" altLang="zh-TW" sz="2400"/>
              <a:t>Are there customer, supplier, employee, or other contracts that contain provisions that would be affected by various types of transactions?</a:t>
            </a:r>
          </a:p>
          <a:p>
            <a:pPr lvl="3">
              <a:lnSpc>
                <a:spcPct val="90000"/>
              </a:lnSpc>
              <a:buFont typeface="Wingdings" pitchFamily="2" charset="2"/>
              <a:buChar char="ü"/>
            </a:pPr>
            <a:r>
              <a:rPr lang="en-US" altLang="zh-TW" sz="2400"/>
              <a:t>What is the company’s tax profile, how would it be affected by possible transactions?</a:t>
            </a:r>
            <a:endParaRPr lang="en-US" altLang="zh-TW" sz="3200"/>
          </a:p>
          <a:p>
            <a:pPr>
              <a:lnSpc>
                <a:spcPct val="90000"/>
              </a:lnSpc>
              <a:buFont typeface="Wingdings" pitchFamily="2" charset="2"/>
              <a:buChar char="ü"/>
            </a:pPr>
            <a:r>
              <a:rPr lang="en-US" altLang="zh-TW"/>
              <a:t>Step 2: identify and screen candidates</a:t>
            </a:r>
            <a:endParaRPr lang="en-US" altLang="zh-TW" sz="2800"/>
          </a:p>
          <a:p>
            <a:pPr lvl="2">
              <a:lnSpc>
                <a:spcPct val="90000"/>
              </a:lnSpc>
              <a:buFont typeface="Wingdings" pitchFamily="2" charset="2"/>
              <a:buChar char="Ø"/>
            </a:pPr>
            <a:r>
              <a:rPr lang="en-US" altLang="zh-TW" sz="2800"/>
              <a:t>Investment bankers</a:t>
            </a:r>
          </a:p>
          <a:p>
            <a:pPr lvl="3">
              <a:lnSpc>
                <a:spcPct val="90000"/>
              </a:lnSpc>
              <a:buFont typeface="Wingdings" pitchFamily="2" charset="2"/>
              <a:buChar char="ü"/>
            </a:pPr>
            <a:r>
              <a:rPr lang="en-US" altLang="zh-TW" sz="2400"/>
              <a:t>Often if a banker approaches you, odds are that the company is being widely shopped.</a:t>
            </a:r>
          </a:p>
          <a:p>
            <a:pPr lvl="3">
              <a:lnSpc>
                <a:spcPct val="90000"/>
              </a:lnSpc>
              <a:buFont typeface="Wingdings" pitchFamily="2" charset="2"/>
              <a:buChar char="ü"/>
            </a:pPr>
            <a:r>
              <a:rPr lang="en-US" altLang="zh-TW" sz="2400"/>
              <a:t>You will likely end up paying top dollar to acquire it after a time-pressed evaluation and due diligence process.</a:t>
            </a:r>
            <a:endParaRPr lang="en-US" altLang="zh-TW" sz="2800"/>
          </a:p>
          <a:p>
            <a:pPr lvl="2">
              <a:lnSpc>
                <a:spcPct val="90000"/>
              </a:lnSpc>
              <a:buFont typeface="Wingdings" pitchFamily="2" charset="2"/>
              <a:buChar char="Ø"/>
            </a:pPr>
            <a:r>
              <a:rPr lang="en-US" altLang="zh-TW" sz="2800"/>
              <a:t>Actively screen and cultivate candidates</a:t>
            </a:r>
          </a:p>
          <a:p>
            <a:pPr lvl="3">
              <a:lnSpc>
                <a:spcPct val="90000"/>
              </a:lnSpc>
              <a:buFont typeface="Wingdings" pitchFamily="2" charset="2"/>
              <a:buChar char="ü"/>
            </a:pPr>
            <a:r>
              <a:rPr lang="en-US" altLang="zh-TW" sz="2400"/>
              <a:t>Develop a database and set of files on all prospective candidates in your area of interest.</a:t>
            </a:r>
          </a:p>
          <a:p>
            <a:pPr lvl="3">
              <a:lnSpc>
                <a:spcPct val="90000"/>
              </a:lnSpc>
              <a:buFont typeface="Wingdings" pitchFamily="2" charset="2"/>
              <a:buChar char="ü"/>
            </a:pPr>
            <a:r>
              <a:rPr lang="en-US" altLang="zh-TW" sz="2400"/>
              <a:t>It is likely that you will track many candidates for several years.</a:t>
            </a:r>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6" name="Rectangle 2"/>
          <p:cNvSpPr>
            <a:spLocks noGrp="1" noChangeArrowheads="1"/>
          </p:cNvSpPr>
          <p:nvPr>
            <p:ph type="body" idx="4294967295"/>
          </p:nvPr>
        </p:nvSpPr>
        <p:spPr>
          <a:xfrm>
            <a:off x="609600" y="228600"/>
            <a:ext cx="7772400" cy="4114800"/>
          </a:xfrm>
        </p:spPr>
        <p:txBody>
          <a:bodyPr/>
          <a:lstStyle/>
          <a:p>
            <a:pPr lvl="3">
              <a:lnSpc>
                <a:spcPct val="90000"/>
              </a:lnSpc>
              <a:buFont typeface="Wingdings" pitchFamily="2" charset="2"/>
              <a:buChar char="ü"/>
            </a:pPr>
            <a:r>
              <a:rPr lang="en-US" altLang="zh-TW" sz="2400"/>
              <a:t>You will be aware of many candidates as a result of business strategy work.</a:t>
            </a:r>
          </a:p>
          <a:p>
            <a:pPr lvl="3">
              <a:lnSpc>
                <a:spcPct val="90000"/>
              </a:lnSpc>
              <a:buFont typeface="Wingdings" pitchFamily="2" charset="2"/>
              <a:buChar char="ü"/>
            </a:pPr>
            <a:r>
              <a:rPr lang="en-US" altLang="zh-TW" sz="2400"/>
              <a:t>Winnow the universe of candidates by employing a list of knock-out criteria.</a:t>
            </a:r>
          </a:p>
          <a:p>
            <a:pPr lvl="3">
              <a:lnSpc>
                <a:spcPct val="90000"/>
              </a:lnSpc>
              <a:buFont typeface="Wingdings" pitchFamily="2" charset="2"/>
              <a:buChar char="ü"/>
            </a:pPr>
            <a:r>
              <a:rPr lang="en-US" altLang="zh-TW" sz="2400"/>
              <a:t>A set of candidates that have solid businesses; offer potential for revenue and cost synergies; fit culturally so they can be integrated with least disruption; are affordable, and are available or at least possible for purchase.</a:t>
            </a:r>
          </a:p>
          <a:p>
            <a:pPr lvl="1">
              <a:lnSpc>
                <a:spcPct val="90000"/>
              </a:lnSpc>
              <a:buFont typeface="Wingdings" pitchFamily="2" charset="2"/>
              <a:buChar char="v"/>
            </a:pPr>
            <a:r>
              <a:rPr lang="en-US" altLang="zh-TW" sz="3200"/>
              <a:t>Step 3: assess candidates in depth</a:t>
            </a:r>
          </a:p>
          <a:p>
            <a:pPr lvl="2">
              <a:lnSpc>
                <a:spcPct val="90000"/>
              </a:lnSpc>
              <a:buFont typeface="Wingdings" pitchFamily="2" charset="2"/>
              <a:buChar char="Ø"/>
            </a:pPr>
            <a:r>
              <a:rPr lang="en-US" altLang="zh-TW" sz="2800"/>
              <a:t>Valuing each candidate</a:t>
            </a:r>
          </a:p>
          <a:p>
            <a:pPr lvl="3">
              <a:lnSpc>
                <a:spcPct val="90000"/>
              </a:lnSpc>
              <a:buFont typeface="Wingdings" pitchFamily="2" charset="2"/>
              <a:buChar char="ü"/>
            </a:pPr>
            <a:r>
              <a:rPr lang="en-US" altLang="zh-TW" sz="2400"/>
              <a:t>Standalone value: average securities analyst estimates, past performance, management pronouncements.</a:t>
            </a:r>
          </a:p>
          <a:p>
            <a:pPr lvl="2">
              <a:lnSpc>
                <a:spcPct val="90000"/>
              </a:lnSpc>
              <a:buFont typeface="Wingdings" pitchFamily="2" charset="2"/>
              <a:buChar char="Ø"/>
            </a:pPr>
            <a:r>
              <a:rPr lang="en-US" altLang="zh-TW" sz="2800"/>
              <a:t>Identifying strategy for creating value</a:t>
            </a:r>
          </a:p>
          <a:p>
            <a:pPr lvl="3">
              <a:lnSpc>
                <a:spcPct val="90000"/>
              </a:lnSpc>
              <a:buFont typeface="Wingdings" pitchFamily="2" charset="2"/>
              <a:buChar char="ü"/>
            </a:pPr>
            <a:r>
              <a:rPr lang="en-US" altLang="zh-TW" sz="2400"/>
              <a:t>Net synergies from the combination: how long it will take to capture.</a:t>
            </a: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body" idx="4294967295"/>
          </p:nvPr>
        </p:nvSpPr>
        <p:spPr>
          <a:xfrm>
            <a:off x="609600" y="152400"/>
            <a:ext cx="7772400" cy="4114800"/>
          </a:xfrm>
        </p:spPr>
        <p:txBody>
          <a:bodyPr/>
          <a:lstStyle/>
          <a:p>
            <a:pPr marL="1714500" lvl="3" indent="-342900">
              <a:lnSpc>
                <a:spcPct val="90000"/>
              </a:lnSpc>
              <a:buFont typeface="Wingdings" pitchFamily="2" charset="2"/>
              <a:buChar char="ü"/>
            </a:pPr>
            <a:r>
              <a:rPr lang="en-US" altLang="zh-TW" sz="2400"/>
              <a:t>Synergies that can be captured by a competitor.</a:t>
            </a:r>
          </a:p>
          <a:p>
            <a:pPr marL="1714500" lvl="3" indent="-342900">
              <a:lnSpc>
                <a:spcPct val="90000"/>
              </a:lnSpc>
              <a:buFont typeface="Wingdings" pitchFamily="2" charset="2"/>
              <a:buAutoNum type="arabicPeriod"/>
            </a:pPr>
            <a:r>
              <a:rPr lang="en-US" altLang="zh-TW" sz="2400"/>
              <a:t>Universal: general available to any logical acquirer with capable management and adequate resources. Economies of scale (leveraging fixed costs) and some exploitable opportunities (raising prices, cutting overhead, and eliminating waste)</a:t>
            </a:r>
          </a:p>
          <a:p>
            <a:pPr marL="1714500" lvl="3" indent="-342900">
              <a:lnSpc>
                <a:spcPct val="90000"/>
              </a:lnSpc>
              <a:buFont typeface="Wingdings" pitchFamily="2" charset="2"/>
              <a:buAutoNum type="arabicPeriod"/>
            </a:pPr>
            <a:r>
              <a:rPr lang="en-US" altLang="zh-TW" sz="2400"/>
              <a:t>Endemic: available to only a few acquirers, typically those in the same industry as the seller. Economies of scope (broad-ended geographic coverage) and most exploitable opportunities (redundant sales forces)</a:t>
            </a:r>
          </a:p>
          <a:p>
            <a:pPr marL="1714500" lvl="3" indent="-342900">
              <a:lnSpc>
                <a:spcPct val="90000"/>
              </a:lnSpc>
              <a:buFont typeface="Wingdings" pitchFamily="2" charset="2"/>
              <a:buAutoNum type="arabicPeriod"/>
            </a:pPr>
            <a:r>
              <a:rPr lang="en-US" altLang="zh-TW" sz="2400"/>
              <a:t>Unique: only by a specific buyer.</a:t>
            </a:r>
          </a:p>
          <a:p>
            <a:pPr marL="1714500" lvl="3" indent="-342900">
              <a:lnSpc>
                <a:spcPct val="90000"/>
              </a:lnSpc>
              <a:buFont typeface="Wingdings" pitchFamily="2" charset="2"/>
              <a:buChar char="ü"/>
            </a:pPr>
            <a:r>
              <a:rPr lang="en-US" altLang="zh-TW" sz="2400"/>
              <a:t>Consider restructuring and financial engineering.</a:t>
            </a:r>
          </a:p>
          <a:p>
            <a:pPr marL="1295400" lvl="2" indent="-381000">
              <a:lnSpc>
                <a:spcPct val="90000"/>
              </a:lnSpc>
              <a:buFont typeface="Wingdings" pitchFamily="2" charset="2"/>
              <a:buChar char="Ø"/>
            </a:pPr>
            <a:r>
              <a:rPr lang="en-US" altLang="zh-TW" sz="2800"/>
              <a:t>Maximize the value to you while minimize the price you have to pay.</a:t>
            </a:r>
          </a:p>
          <a:p>
            <a:pPr marL="1295400" lvl="2" indent="-381000">
              <a:lnSpc>
                <a:spcPct val="90000"/>
              </a:lnSpc>
              <a:buFont typeface="Wingdings" pitchFamily="2" charset="2"/>
              <a:buChar char="Ø"/>
            </a:pPr>
            <a:r>
              <a:rPr lang="en-US" altLang="zh-TW" sz="2800"/>
              <a:t>Keep tax experts involved.</a:t>
            </a: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2" name="Rectangle 2"/>
          <p:cNvSpPr>
            <a:spLocks noGrp="1" noChangeArrowheads="1"/>
          </p:cNvSpPr>
          <p:nvPr>
            <p:ph type="body" idx="4294967295"/>
          </p:nvPr>
        </p:nvSpPr>
        <p:spPr>
          <a:xfrm>
            <a:off x="685800" y="304800"/>
            <a:ext cx="7772400" cy="4114800"/>
          </a:xfrm>
        </p:spPr>
        <p:txBody>
          <a:bodyPr/>
          <a:lstStyle/>
          <a:p>
            <a:pPr marL="914400" lvl="1" indent="-457200">
              <a:lnSpc>
                <a:spcPct val="90000"/>
              </a:lnSpc>
              <a:buFont typeface="Wingdings" pitchFamily="2" charset="2"/>
              <a:buChar char="v"/>
            </a:pPr>
            <a:r>
              <a:rPr lang="en-US" altLang="zh-TW" sz="3200"/>
              <a:t>Step 4: contact, court, and negotiate</a:t>
            </a:r>
          </a:p>
          <a:p>
            <a:pPr marL="1295400" lvl="2" indent="-381000">
              <a:lnSpc>
                <a:spcPct val="90000"/>
              </a:lnSpc>
              <a:buFont typeface="Wingdings" pitchFamily="2" charset="2"/>
              <a:buChar char="Ø"/>
            </a:pPr>
            <a:r>
              <a:rPr lang="en-US" altLang="zh-TW" sz="2800"/>
              <a:t>Many sellers do not want to sell.</a:t>
            </a:r>
          </a:p>
          <a:p>
            <a:pPr marL="1295400" lvl="2" indent="-381000">
              <a:lnSpc>
                <a:spcPct val="90000"/>
              </a:lnSpc>
              <a:buFont typeface="Wingdings" pitchFamily="2" charset="2"/>
              <a:buChar char="Ø"/>
            </a:pPr>
            <a:r>
              <a:rPr lang="en-US" altLang="zh-TW" sz="2800"/>
              <a:t>Hostile bid will make the job of finalizing your assessment of the target very difficult and set a poor tone for effective integration after the deal.</a:t>
            </a:r>
          </a:p>
          <a:p>
            <a:pPr marL="1295400" lvl="2" indent="-381000">
              <a:lnSpc>
                <a:spcPct val="90000"/>
              </a:lnSpc>
              <a:buFont typeface="Wingdings" pitchFamily="2" charset="2"/>
              <a:buChar char="Ø"/>
            </a:pPr>
            <a:r>
              <a:rPr lang="en-US" altLang="zh-TW" sz="2800"/>
              <a:t>Purposes of a discreet courtship process</a:t>
            </a:r>
          </a:p>
          <a:p>
            <a:pPr marL="1714500" lvl="3" indent="-342900">
              <a:lnSpc>
                <a:spcPct val="90000"/>
              </a:lnSpc>
              <a:buFont typeface="Wingdings" pitchFamily="2" charset="2"/>
              <a:buAutoNum type="arabicPeriod"/>
            </a:pPr>
            <a:r>
              <a:rPr lang="en-US" altLang="zh-TW" sz="2400"/>
              <a:t>Learn more about whether there is a good fit.</a:t>
            </a:r>
          </a:p>
          <a:p>
            <a:pPr marL="1714500" lvl="3" indent="-342900">
              <a:lnSpc>
                <a:spcPct val="90000"/>
              </a:lnSpc>
              <a:buFont typeface="Wingdings" pitchFamily="2" charset="2"/>
              <a:buAutoNum type="arabicPeriod"/>
            </a:pPr>
            <a:r>
              <a:rPr lang="en-US" altLang="zh-TW" sz="2400"/>
              <a:t>Convince the sellers to sell.</a:t>
            </a:r>
          </a:p>
          <a:p>
            <a:pPr marL="1714500" lvl="3" indent="-342900">
              <a:lnSpc>
                <a:spcPct val="90000"/>
              </a:lnSpc>
              <a:buFont typeface="Wingdings" pitchFamily="2" charset="2"/>
              <a:buAutoNum type="arabicPeriod"/>
            </a:pPr>
            <a:r>
              <a:rPr lang="en-US" altLang="zh-TW" sz="2400"/>
              <a:t>Convince them to sell to you, preferably through exclusive negotiations</a:t>
            </a:r>
          </a:p>
          <a:p>
            <a:pPr marL="1295400" lvl="2" indent="-381000">
              <a:lnSpc>
                <a:spcPct val="90000"/>
              </a:lnSpc>
              <a:buFont typeface="Wingdings" pitchFamily="2" charset="2"/>
              <a:buChar char="Ø"/>
            </a:pPr>
            <a:r>
              <a:rPr lang="en-US" altLang="zh-TW" sz="2800">
                <a:solidFill>
                  <a:schemeClr val="accent2"/>
                </a:solidFill>
              </a:rPr>
              <a:t>Acquirers who fail because they overbid or could not make the acquisition work, often become targets themselves.</a:t>
            </a:r>
          </a:p>
          <a:p>
            <a:pPr marL="1295400" lvl="2" indent="-381000">
              <a:lnSpc>
                <a:spcPct val="90000"/>
              </a:lnSpc>
              <a:buFont typeface="Wingdings" pitchFamily="2" charset="2"/>
              <a:buChar char="Ø"/>
            </a:pPr>
            <a:r>
              <a:rPr lang="en-US" altLang="zh-TW" sz="2800"/>
              <a:t>Negotiation is an art</a:t>
            </a: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body" idx="4294967295"/>
          </p:nvPr>
        </p:nvSpPr>
        <p:spPr>
          <a:xfrm>
            <a:off x="609600" y="228600"/>
            <a:ext cx="7772400" cy="4114800"/>
          </a:xfrm>
        </p:spPr>
        <p:txBody>
          <a:bodyPr/>
          <a:lstStyle/>
          <a:p>
            <a:pPr marL="1422400" lvl="2" indent="-508000">
              <a:lnSpc>
                <a:spcPct val="90000"/>
              </a:lnSpc>
              <a:buFont typeface="Wingdings" pitchFamily="2" charset="2"/>
              <a:buChar char="Ø"/>
            </a:pPr>
            <a:r>
              <a:rPr lang="en-US" altLang="zh-TW" sz="2800"/>
              <a:t>Lookout for creative ways to handle stumbling blocks</a:t>
            </a:r>
          </a:p>
          <a:p>
            <a:pPr marL="1828800" lvl="3" indent="-457200">
              <a:lnSpc>
                <a:spcPct val="90000"/>
              </a:lnSpc>
              <a:buFont typeface="Wingdings" pitchFamily="2" charset="2"/>
              <a:buChar char="ü"/>
            </a:pPr>
            <a:r>
              <a:rPr lang="en-US" altLang="zh-TW" sz="2400"/>
              <a:t>Contingent payment structure such as “earnouts” keyed to achieve profit targets can help bridge the gap.</a:t>
            </a:r>
          </a:p>
          <a:p>
            <a:pPr marL="1828800" lvl="3" indent="-457200">
              <a:lnSpc>
                <a:spcPct val="90000"/>
              </a:lnSpc>
              <a:buFont typeface="Wingdings" pitchFamily="2" charset="2"/>
              <a:buChar char="ü"/>
            </a:pPr>
            <a:r>
              <a:rPr lang="en-US" altLang="zh-TW" sz="2400"/>
              <a:t>Payments tied to customer retention.</a:t>
            </a:r>
          </a:p>
          <a:p>
            <a:pPr marL="1828800" lvl="3" indent="-457200">
              <a:lnSpc>
                <a:spcPct val="90000"/>
              </a:lnSpc>
              <a:buFont typeface="Wingdings" pitchFamily="2" charset="2"/>
              <a:buChar char="ü"/>
            </a:pPr>
            <a:r>
              <a:rPr lang="en-US" altLang="zh-TW" sz="2400"/>
              <a:t>Stay-put payments, stock plans and the like can help ensure key staff remain long enough.</a:t>
            </a:r>
          </a:p>
          <a:p>
            <a:pPr marL="1066800" lvl="1" indent="-609600">
              <a:lnSpc>
                <a:spcPct val="90000"/>
              </a:lnSpc>
              <a:buFont typeface="Wingdings" pitchFamily="2" charset="2"/>
              <a:buChar char="v"/>
            </a:pPr>
            <a:r>
              <a:rPr lang="en-US" altLang="zh-TW" sz="3200"/>
              <a:t>Step 5: post-merger integration</a:t>
            </a:r>
          </a:p>
          <a:p>
            <a:pPr marL="1422400" lvl="2" indent="-508000">
              <a:lnSpc>
                <a:spcPct val="90000"/>
              </a:lnSpc>
              <a:buFont typeface="Wingdings" pitchFamily="2" charset="2"/>
              <a:buChar char="Ø"/>
            </a:pPr>
            <a:r>
              <a:rPr lang="en-US" altLang="zh-TW" sz="2800"/>
              <a:t>PMM is a fancy phrase for figuring out how to recoup your investment.</a:t>
            </a:r>
          </a:p>
          <a:p>
            <a:pPr marL="1422400" lvl="2" indent="-508000">
              <a:lnSpc>
                <a:spcPct val="90000"/>
              </a:lnSpc>
              <a:buFont typeface="Wingdings" pitchFamily="2" charset="2"/>
              <a:buAutoNum type="romanUcPeriod"/>
            </a:pPr>
            <a:r>
              <a:rPr lang="en-US" altLang="zh-TW" sz="2800"/>
              <a:t>Define the new business model</a:t>
            </a:r>
          </a:p>
          <a:p>
            <a:pPr marL="1828800" lvl="3" indent="-457200">
              <a:lnSpc>
                <a:spcPct val="90000"/>
              </a:lnSpc>
              <a:buFont typeface="Wingdings" pitchFamily="2" charset="2"/>
              <a:buAutoNum type="arabicPeriod"/>
            </a:pPr>
            <a:r>
              <a:rPr lang="en-US" altLang="zh-TW" sz="2400"/>
              <a:t>Unify strategic direction</a:t>
            </a:r>
          </a:p>
          <a:p>
            <a:pPr marL="1828800" lvl="3" indent="-457200">
              <a:lnSpc>
                <a:spcPct val="90000"/>
              </a:lnSpc>
              <a:buFont typeface="Wingdings" pitchFamily="2" charset="2"/>
              <a:buAutoNum type="arabicPeriod"/>
            </a:pPr>
            <a:r>
              <a:rPr lang="en-US" altLang="zh-TW" sz="2400"/>
              <a:t>Develop new operating model</a:t>
            </a:r>
          </a:p>
          <a:p>
            <a:pPr marL="1828800" lvl="3" indent="-457200">
              <a:lnSpc>
                <a:spcPct val="90000"/>
              </a:lnSpc>
              <a:buFont typeface="Wingdings" pitchFamily="2" charset="2"/>
              <a:buAutoNum type="arabicPeriod"/>
            </a:pPr>
            <a:r>
              <a:rPr lang="en-US" altLang="zh-TW" sz="2400"/>
              <a:t>Set clear targets, accountability, and performance incentives</a:t>
            </a:r>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Rectangle 2"/>
          <p:cNvSpPr>
            <a:spLocks noGrp="1" noChangeArrowheads="1"/>
          </p:cNvSpPr>
          <p:nvPr>
            <p:ph type="body" idx="4294967295"/>
          </p:nvPr>
        </p:nvSpPr>
        <p:spPr>
          <a:xfrm>
            <a:off x="685800" y="304800"/>
            <a:ext cx="7772400" cy="4114800"/>
          </a:xfrm>
        </p:spPr>
        <p:txBody>
          <a:bodyPr/>
          <a:lstStyle/>
          <a:p>
            <a:pPr marL="1828800" lvl="3" indent="-457200">
              <a:lnSpc>
                <a:spcPct val="90000"/>
              </a:lnSpc>
              <a:buFont typeface="Wingdings" pitchFamily="2" charset="2"/>
              <a:buChar char="ü"/>
            </a:pPr>
            <a:r>
              <a:rPr lang="en-US" altLang="zh-TW" sz="2400"/>
              <a:t>Ideally this game plan will begin as part of the deal negotiations, be firmed up between signing and closing, and be ready for implementation immediately after the close.</a:t>
            </a:r>
            <a:endParaRPr lang="en-US" altLang="zh-TW" sz="2800"/>
          </a:p>
          <a:p>
            <a:pPr marL="1422400" lvl="2" indent="-508000">
              <a:lnSpc>
                <a:spcPct val="90000"/>
              </a:lnSpc>
              <a:buFont typeface="Wingdings" pitchFamily="2" charset="2"/>
              <a:buAutoNum type="romanUcPeriod" startAt="2"/>
            </a:pPr>
            <a:r>
              <a:rPr lang="en-US" altLang="zh-TW" sz="2800"/>
              <a:t>Resolve uncertainty and conflicts</a:t>
            </a:r>
          </a:p>
          <a:p>
            <a:pPr marL="1828800" lvl="3" indent="-457200">
              <a:lnSpc>
                <a:spcPct val="90000"/>
              </a:lnSpc>
              <a:buFont typeface="Wingdings" pitchFamily="2" charset="2"/>
              <a:buChar char="ü"/>
            </a:pPr>
            <a:r>
              <a:rPr lang="en-US" altLang="zh-TW" sz="2400"/>
              <a:t>Mergers generate tremendous excitement and distress</a:t>
            </a:r>
          </a:p>
          <a:p>
            <a:pPr marL="1828800" lvl="3" indent="-457200">
              <a:lnSpc>
                <a:spcPct val="90000"/>
              </a:lnSpc>
              <a:buFont typeface="Wingdings" pitchFamily="2" charset="2"/>
              <a:buAutoNum type="arabicPeriod" startAt="4"/>
            </a:pPr>
            <a:r>
              <a:rPr lang="en-US" altLang="zh-TW" sz="2400"/>
              <a:t>Decide top management</a:t>
            </a:r>
          </a:p>
          <a:p>
            <a:pPr marL="1828800" lvl="3" indent="-457200">
              <a:lnSpc>
                <a:spcPct val="90000"/>
              </a:lnSpc>
              <a:buFont typeface="Wingdings" pitchFamily="2" charset="2"/>
              <a:buAutoNum type="arabicPeriod" startAt="4"/>
            </a:pPr>
            <a:r>
              <a:rPr lang="en-US" altLang="zh-TW" sz="2400"/>
              <a:t>Embrace top performers</a:t>
            </a:r>
          </a:p>
          <a:p>
            <a:pPr marL="1828800" lvl="3" indent="-457200">
              <a:lnSpc>
                <a:spcPct val="90000"/>
              </a:lnSpc>
              <a:buFont typeface="Wingdings" pitchFamily="2" charset="2"/>
              <a:buAutoNum type="arabicPeriod" startAt="4"/>
            </a:pPr>
            <a:r>
              <a:rPr lang="en-US" altLang="zh-TW" sz="2400"/>
              <a:t>Communicate to get employee buy-in</a:t>
            </a:r>
            <a:endParaRPr lang="en-US" altLang="zh-TW" sz="2800"/>
          </a:p>
          <a:p>
            <a:pPr marL="1422400" lvl="2" indent="-508000">
              <a:lnSpc>
                <a:spcPct val="90000"/>
              </a:lnSpc>
              <a:buFont typeface="Wingdings" pitchFamily="2" charset="2"/>
              <a:buAutoNum type="romanUcPeriod" startAt="3"/>
            </a:pPr>
            <a:r>
              <a:rPr lang="en-US" altLang="zh-TW" sz="2800"/>
              <a:t>Respond to external pressures</a:t>
            </a:r>
          </a:p>
          <a:p>
            <a:pPr marL="1828800" lvl="3" indent="-457200">
              <a:lnSpc>
                <a:spcPct val="90000"/>
              </a:lnSpc>
              <a:buFont typeface="Wingdings" pitchFamily="2" charset="2"/>
              <a:buAutoNum type="arabicPeriod" startAt="7"/>
            </a:pPr>
            <a:r>
              <a:rPr lang="en-US" altLang="zh-TW" sz="2400"/>
              <a:t>Sell deal to key customers</a:t>
            </a:r>
          </a:p>
          <a:p>
            <a:pPr marL="1828800" lvl="3" indent="-457200">
              <a:lnSpc>
                <a:spcPct val="90000"/>
              </a:lnSpc>
              <a:buFont typeface="Wingdings" pitchFamily="2" charset="2"/>
              <a:buAutoNum type="arabicPeriod" startAt="7"/>
            </a:pPr>
            <a:r>
              <a:rPr lang="en-US" altLang="zh-TW" sz="2400"/>
              <a:t>Communicate with external stakeholders</a:t>
            </a:r>
          </a:p>
          <a:p>
            <a:pPr marL="1828800" lvl="3" indent="-457200">
              <a:lnSpc>
                <a:spcPct val="90000"/>
              </a:lnSpc>
              <a:buFont typeface="Wingdings" pitchFamily="2" charset="2"/>
              <a:buAutoNum type="arabicPeriod" startAt="7"/>
            </a:pPr>
            <a:r>
              <a:rPr lang="en-US" altLang="zh-TW" sz="2400"/>
              <a:t>Keep regulators satisfied</a:t>
            </a:r>
            <a:endParaRPr lang="en-US" altLang="zh-TW" sz="2800"/>
          </a:p>
          <a:p>
            <a:pPr marL="1422400" lvl="2" indent="-508000">
              <a:lnSpc>
                <a:spcPct val="90000"/>
              </a:lnSpc>
              <a:buFont typeface="Wingdings" pitchFamily="2" charset="2"/>
              <a:buChar char="Ø"/>
            </a:pPr>
            <a:r>
              <a:rPr lang="en-US" altLang="zh-TW" sz="2800"/>
              <a:t>The sooner cash flow improvement can be realized the better from a value perspective.</a:t>
            </a:r>
          </a:p>
        </p:txBody>
      </p:sp>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7602" name="Rectangle 2"/>
          <p:cNvSpPr>
            <a:spLocks noGrp="1" noChangeArrowheads="1"/>
          </p:cNvSpPr>
          <p:nvPr>
            <p:ph type="body" idx="4294967295"/>
          </p:nvPr>
        </p:nvSpPr>
        <p:spPr>
          <a:xfrm>
            <a:off x="762000" y="228600"/>
            <a:ext cx="7772400" cy="4114800"/>
          </a:xfrm>
        </p:spPr>
        <p:txBody>
          <a:bodyPr/>
          <a:lstStyle/>
          <a:p>
            <a:pPr>
              <a:lnSpc>
                <a:spcPct val="90000"/>
              </a:lnSpc>
              <a:buFont typeface="Wingdings" pitchFamily="2" charset="2"/>
              <a:buChar char="q"/>
            </a:pPr>
            <a:r>
              <a:rPr lang="en-US" altLang="zh-TW" sz="3600"/>
              <a:t>Joint ventures</a:t>
            </a:r>
          </a:p>
          <a:p>
            <a:pPr lvl="1">
              <a:lnSpc>
                <a:spcPct val="90000"/>
              </a:lnSpc>
              <a:buFont typeface="Wingdings" pitchFamily="2" charset="2"/>
              <a:buChar char="v"/>
            </a:pPr>
            <a:r>
              <a:rPr lang="en-US" altLang="zh-TW" sz="3200"/>
              <a:t>Differ from acquisitions</a:t>
            </a:r>
          </a:p>
          <a:p>
            <a:pPr lvl="2">
              <a:lnSpc>
                <a:spcPct val="90000"/>
              </a:lnSpc>
              <a:buFont typeface="Wingdings" pitchFamily="2" charset="2"/>
              <a:buChar char="Ø"/>
            </a:pPr>
            <a:r>
              <a:rPr lang="en-US" altLang="zh-TW" sz="2800"/>
              <a:t>Effectively partnerships and their creation does not usually involve a takeover premium to either party.</a:t>
            </a:r>
          </a:p>
          <a:p>
            <a:pPr lvl="2">
              <a:lnSpc>
                <a:spcPct val="90000"/>
              </a:lnSpc>
              <a:buFont typeface="Wingdings" pitchFamily="2" charset="2"/>
              <a:buChar char="Ø"/>
            </a:pPr>
            <a:r>
              <a:rPr lang="en-US" altLang="zh-TW" sz="2800"/>
              <a:t>To be successful they must be structured to allow effective control.</a:t>
            </a:r>
          </a:p>
          <a:p>
            <a:pPr lvl="2">
              <a:lnSpc>
                <a:spcPct val="90000"/>
              </a:lnSpc>
              <a:buFont typeface="Wingdings" pitchFamily="2" charset="2"/>
              <a:buChar char="Ø"/>
            </a:pPr>
            <a:r>
              <a:rPr lang="en-US" altLang="zh-TW" sz="2800"/>
              <a:t>As a form of alliance, JV can be focused on pieces of the business system (a sales JV or a production or development JV) and can be dissolved after a period of time.</a:t>
            </a:r>
          </a:p>
          <a:p>
            <a:pPr lvl="3">
              <a:lnSpc>
                <a:spcPct val="90000"/>
              </a:lnSpc>
              <a:buFont typeface="Wingdings" pitchFamily="2" charset="2"/>
              <a:buChar char="ü"/>
            </a:pPr>
            <a:r>
              <a:rPr lang="en-US" altLang="zh-TW" sz="2400"/>
              <a:t>M&amp;As tend to deal with the entire business system of a company and are more permanent in nature.</a:t>
            </a:r>
          </a:p>
          <a:p>
            <a:pPr lvl="1">
              <a:lnSpc>
                <a:spcPct val="90000"/>
              </a:lnSpc>
              <a:buFont typeface="Wingdings" pitchFamily="2" charset="2"/>
              <a:buChar char="v"/>
            </a:pPr>
            <a:r>
              <a:rPr lang="en-US" altLang="zh-TW" sz="3200"/>
              <a:t>Findings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7" name="Rectangle 3"/>
          <p:cNvSpPr>
            <a:spLocks noGrp="1" noChangeArrowheads="1"/>
          </p:cNvSpPr>
          <p:nvPr>
            <p:ph type="body" idx="4294967295"/>
          </p:nvPr>
        </p:nvSpPr>
        <p:spPr>
          <a:xfrm>
            <a:off x="684213" y="322263"/>
            <a:ext cx="7772400" cy="4114800"/>
          </a:xfrm>
        </p:spPr>
        <p:txBody>
          <a:bodyPr/>
          <a:lstStyle/>
          <a:p>
            <a:pPr lvl="1">
              <a:lnSpc>
                <a:spcPct val="80000"/>
              </a:lnSpc>
              <a:buFont typeface="Wingdings" pitchFamily="2" charset="2"/>
              <a:buChar char="Ø"/>
            </a:pPr>
            <a:r>
              <a:rPr lang="en-US" altLang="zh-TW" sz="3200"/>
              <a:t>Business activities</a:t>
            </a:r>
          </a:p>
          <a:p>
            <a:pPr lvl="2">
              <a:lnSpc>
                <a:spcPct val="80000"/>
              </a:lnSpc>
              <a:buFont typeface="Wingdings" pitchFamily="2" charset="2"/>
              <a:buChar char="ü"/>
            </a:pPr>
            <a:r>
              <a:rPr lang="en-US" altLang="zh-TW" sz="2800"/>
              <a:t>Implementing business strategy</a:t>
            </a:r>
          </a:p>
          <a:p>
            <a:pPr lvl="3">
              <a:lnSpc>
                <a:spcPct val="80000"/>
              </a:lnSpc>
              <a:buFontTx/>
              <a:buChar char="•"/>
            </a:pPr>
            <a:r>
              <a:rPr lang="en-US" altLang="zh-TW" sz="2400"/>
              <a:t>Investment, operating and financing activities*</a:t>
            </a:r>
          </a:p>
          <a:p>
            <a:pPr lvl="1">
              <a:lnSpc>
                <a:spcPct val="80000"/>
              </a:lnSpc>
              <a:buFont typeface="Wingdings" pitchFamily="2" charset="2"/>
              <a:buChar char="Ø"/>
            </a:pPr>
            <a:r>
              <a:rPr lang="en-US" altLang="zh-TW" sz="3200"/>
              <a:t>Accounting system</a:t>
            </a:r>
          </a:p>
          <a:p>
            <a:pPr lvl="2">
              <a:lnSpc>
                <a:spcPct val="80000"/>
              </a:lnSpc>
              <a:buFont typeface="Wingdings" pitchFamily="2" charset="2"/>
              <a:buChar char="ü"/>
            </a:pPr>
            <a:r>
              <a:rPr lang="en-US" altLang="zh-TW" sz="2800"/>
              <a:t>A mechanism through which business activities are selected (recognized), measured, and aggregated (presentation and disclosure) into FSs.</a:t>
            </a:r>
          </a:p>
          <a:p>
            <a:pPr lvl="3">
              <a:lnSpc>
                <a:spcPct val="80000"/>
              </a:lnSpc>
              <a:buFontTx/>
              <a:buChar char="•"/>
            </a:pPr>
            <a:r>
              <a:rPr lang="en-US" altLang="zh-TW" sz="2400"/>
              <a:t>Business activities are too numerous to be reported individually, some are proprietary.*</a:t>
            </a:r>
          </a:p>
          <a:p>
            <a:pPr lvl="1">
              <a:lnSpc>
                <a:spcPct val="80000"/>
              </a:lnSpc>
              <a:buFont typeface="Wingdings" pitchFamily="2" charset="2"/>
              <a:buChar char="Ø"/>
            </a:pPr>
            <a:r>
              <a:rPr lang="en-US" altLang="zh-TW" sz="3200"/>
              <a:t>Accounting environment</a:t>
            </a:r>
          </a:p>
          <a:p>
            <a:pPr lvl="2">
              <a:lnSpc>
                <a:spcPct val="80000"/>
              </a:lnSpc>
              <a:buFont typeface="Wingdings" pitchFamily="2" charset="2"/>
              <a:buChar char="ü"/>
            </a:pPr>
            <a:r>
              <a:rPr lang="en-US" altLang="zh-TW" sz="2800"/>
              <a:t>Institutional features of accounting systems.</a:t>
            </a:r>
          </a:p>
          <a:p>
            <a:pPr lvl="3">
              <a:lnSpc>
                <a:spcPct val="80000"/>
              </a:lnSpc>
              <a:buFontTx/>
              <a:buChar char="•"/>
            </a:pPr>
            <a:r>
              <a:rPr lang="en-US" altLang="zh-TW" sz="2400"/>
              <a:t>Capital market structure, contracting and governance, accounting convention and regulation, tax and financial accounting linkage, third party auditing, legal system for accounting disputes.</a:t>
            </a:r>
            <a:endParaRPr lang="zh-TW" altLang="en-US" sz="1800"/>
          </a:p>
        </p:txBody>
      </p:sp>
    </p:spTree>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2"/>
          <p:cNvSpPr>
            <a:spLocks noGrp="1" noChangeArrowheads="1"/>
          </p:cNvSpPr>
          <p:nvPr>
            <p:ph type="body" idx="4294967295"/>
          </p:nvPr>
        </p:nvSpPr>
        <p:spPr>
          <a:xfrm>
            <a:off x="685800" y="76200"/>
            <a:ext cx="7772400" cy="4114800"/>
          </a:xfrm>
        </p:spPr>
        <p:txBody>
          <a:bodyPr/>
          <a:lstStyle/>
          <a:p>
            <a:pPr lvl="2">
              <a:lnSpc>
                <a:spcPct val="90000"/>
              </a:lnSpc>
              <a:buFontTx/>
              <a:buAutoNum type="arabicPeriod"/>
            </a:pPr>
            <a:r>
              <a:rPr lang="en-US" altLang="zh-TW" sz="2800"/>
              <a:t>Both cross-border acquisition and cross-border alliances have roughly the same success rate (about 50%)</a:t>
            </a:r>
          </a:p>
          <a:p>
            <a:pPr lvl="2">
              <a:lnSpc>
                <a:spcPct val="90000"/>
              </a:lnSpc>
              <a:buFontTx/>
              <a:buAutoNum type="arabicPeriod"/>
            </a:pPr>
            <a:r>
              <a:rPr lang="en-US" altLang="zh-TW" sz="2800"/>
              <a:t>Acquisitions work well for core businesses and existing geographical areas. Alliances are more effective for edging into related businesses or new geographic areas.</a:t>
            </a:r>
          </a:p>
          <a:p>
            <a:pPr lvl="2">
              <a:lnSpc>
                <a:spcPct val="90000"/>
              </a:lnSpc>
              <a:buFontTx/>
              <a:buAutoNum type="arabicPeriod"/>
            </a:pPr>
            <a:r>
              <a:rPr lang="en-US" altLang="zh-TW" sz="2800"/>
              <a:t>Alliances between strong and week rarely work.</a:t>
            </a:r>
          </a:p>
          <a:p>
            <a:pPr lvl="2">
              <a:lnSpc>
                <a:spcPct val="90000"/>
              </a:lnSpc>
              <a:buFontTx/>
              <a:buAutoNum type="arabicPeriod"/>
            </a:pPr>
            <a:r>
              <a:rPr lang="en-US" altLang="zh-TW" sz="2800"/>
              <a:t>Successful alliances must be able to evolve beyond their initial objectives. This requires autonomy and flexibility.</a:t>
            </a:r>
          </a:p>
          <a:p>
            <a:pPr lvl="2">
              <a:lnSpc>
                <a:spcPct val="90000"/>
              </a:lnSpc>
              <a:buFontTx/>
              <a:buAutoNum type="arabicPeriod"/>
            </a:pPr>
            <a:r>
              <a:rPr lang="en-US" altLang="zh-TW" sz="2800"/>
              <a:t>More than 75% of the alliances that are terminated end with an acquisition by one of the parents.</a:t>
            </a:r>
          </a:p>
          <a:p>
            <a:pPr lvl="1">
              <a:lnSpc>
                <a:spcPct val="90000"/>
              </a:lnSpc>
              <a:buFont typeface="Wingdings" pitchFamily="2" charset="2"/>
              <a:buChar char="v"/>
            </a:pPr>
            <a:r>
              <a:rPr lang="en-US" altLang="zh-TW" sz="3200"/>
              <a:t>Alliance options</a:t>
            </a:r>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9650" name="Group 2"/>
          <p:cNvGraphicFramePr>
            <a:graphicFrameLocks noGrp="1"/>
          </p:cNvGraphicFramePr>
          <p:nvPr/>
        </p:nvGraphicFramePr>
        <p:xfrm>
          <a:off x="0" y="152400"/>
          <a:ext cx="9144000" cy="6553200"/>
        </p:xfrm>
        <a:graphic>
          <a:graphicData uri="http://schemas.openxmlformats.org/drawingml/2006/table">
            <a:tbl>
              <a:tblPr/>
              <a:tblGrid>
                <a:gridCol w="1744663"/>
                <a:gridCol w="998537"/>
                <a:gridCol w="914400"/>
                <a:gridCol w="914400"/>
                <a:gridCol w="914400"/>
                <a:gridCol w="914400"/>
                <a:gridCol w="914400"/>
                <a:gridCol w="914400"/>
                <a:gridCol w="914400"/>
              </a:tblGrid>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聯盟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新產品市場</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上游風險</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開發成本</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產品科技跳升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產能利用</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規模經濟</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充實產品線</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新地域市場</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購併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合併</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核心</a:t>
                      </a: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JV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銷售</a:t>
                      </a: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JV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生產</a:t>
                      </a: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JV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開發</a:t>
                      </a:r>
                      <a:r>
                        <a:rPr kumimoji="1" lang="en-US" altLang="zh-TW" sz="2800" b="0" i="0" u="none" strike="noStrike" cap="none" normalizeH="0" baseline="0" smtClean="0">
                          <a:ln>
                            <a:noFill/>
                          </a:ln>
                          <a:solidFill>
                            <a:schemeClr val="tx1"/>
                          </a:solidFill>
                          <a:effectLst/>
                          <a:latin typeface="Times New Roman" pitchFamily="18" charset="0"/>
                          <a:ea typeface="新細明體" pitchFamily="18" charset="-120"/>
                        </a:rPr>
                        <a:t>JV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產品交換</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生產授權</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技術聯盟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開發授權</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en-US" sz="2800" b="0" i="0" u="none" strike="noStrike" cap="none" normalizeH="0" baseline="0" smtClean="0">
                        <a:ln>
                          <a:noFill/>
                        </a:ln>
                        <a:solidFill>
                          <a:schemeClr val="tx1"/>
                        </a:solidFill>
                        <a:effectLst/>
                        <a:latin typeface="Times New Roman" pitchFamily="18"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4" name="Rectangle 2"/>
          <p:cNvSpPr>
            <a:spLocks noGrp="1" noChangeArrowheads="1"/>
          </p:cNvSpPr>
          <p:nvPr>
            <p:ph type="body" idx="4294967295"/>
          </p:nvPr>
        </p:nvSpPr>
        <p:spPr>
          <a:xfrm>
            <a:off x="381000" y="76200"/>
            <a:ext cx="8382000" cy="4114800"/>
          </a:xfrm>
        </p:spPr>
        <p:txBody>
          <a:bodyPr/>
          <a:lstStyle/>
          <a:p>
            <a:pPr marL="990600" lvl="1" indent="-533400">
              <a:lnSpc>
                <a:spcPct val="90000"/>
              </a:lnSpc>
              <a:buFont typeface="Wingdings" pitchFamily="2" charset="2"/>
              <a:buChar char="v"/>
            </a:pPr>
            <a:r>
              <a:rPr lang="en-US" altLang="zh-TW" sz="3200"/>
              <a:t>Motivation</a:t>
            </a:r>
          </a:p>
          <a:p>
            <a:pPr marL="1371600" lvl="2" indent="-457200">
              <a:lnSpc>
                <a:spcPct val="90000"/>
              </a:lnSpc>
              <a:buFont typeface="Wingdings" pitchFamily="2" charset="2"/>
              <a:buChar char="Ø"/>
            </a:pPr>
            <a:r>
              <a:rPr lang="en-US" altLang="zh-TW" sz="2800"/>
              <a:t>M&amp;As benefit from geographical overlap</a:t>
            </a:r>
          </a:p>
          <a:p>
            <a:pPr marL="1752600" lvl="3" indent="-381000">
              <a:lnSpc>
                <a:spcPct val="90000"/>
              </a:lnSpc>
              <a:buFont typeface="Wingdings" pitchFamily="2" charset="2"/>
              <a:buChar char="ü"/>
            </a:pPr>
            <a:r>
              <a:rPr lang="en-US" altLang="zh-TW" sz="2400"/>
              <a:t>Synergies such as consolidation of production facilities, integration of distribution networks, and reorganization of sales forces are more easily achieved by high geographical proximity.</a:t>
            </a:r>
          </a:p>
          <a:p>
            <a:pPr marL="1371600" lvl="2" indent="-457200">
              <a:lnSpc>
                <a:spcPct val="90000"/>
              </a:lnSpc>
              <a:buFont typeface="Wingdings" pitchFamily="2" charset="2"/>
              <a:buChar char="Ø"/>
            </a:pPr>
            <a:r>
              <a:rPr lang="en-US" altLang="zh-TW" sz="2800"/>
              <a:t>Alliances are usually intended to expand the geographical reach of the partners.</a:t>
            </a:r>
          </a:p>
          <a:p>
            <a:pPr marL="990600" lvl="1" indent="-533400">
              <a:lnSpc>
                <a:spcPct val="90000"/>
              </a:lnSpc>
              <a:buFont typeface="Wingdings" pitchFamily="2" charset="2"/>
              <a:buChar char="v"/>
            </a:pPr>
            <a:r>
              <a:rPr lang="en-US" altLang="zh-TW" sz="3200"/>
              <a:t>Ownership structure</a:t>
            </a:r>
          </a:p>
          <a:p>
            <a:pPr marL="1371600" lvl="2" indent="-457200">
              <a:lnSpc>
                <a:spcPct val="90000"/>
              </a:lnSpc>
              <a:buFont typeface="Wingdings" pitchFamily="2" charset="2"/>
              <a:buChar char="Ø"/>
            </a:pPr>
            <a:r>
              <a:rPr lang="en-US" altLang="zh-TW" sz="2800"/>
              <a:t>Evenly split JVs have 60% probability of success compared with only 31% if uneven.</a:t>
            </a:r>
          </a:p>
          <a:p>
            <a:pPr marL="1752600" lvl="3" indent="-381000">
              <a:lnSpc>
                <a:spcPct val="90000"/>
              </a:lnSpc>
              <a:buFont typeface="Wingdings" pitchFamily="2" charset="2"/>
              <a:buChar char="ü"/>
            </a:pPr>
            <a:r>
              <a:rPr lang="en-US" altLang="zh-TW" sz="2400"/>
              <a:t>When one partner is weak, the weak link becomes a drag on the venture’s competitiveness and hinders successful management.</a:t>
            </a:r>
          </a:p>
          <a:p>
            <a:pPr marL="1752600" lvl="3" indent="-381000">
              <a:lnSpc>
                <a:spcPct val="90000"/>
              </a:lnSpc>
              <a:buFont typeface="Wingdings" pitchFamily="2" charset="2"/>
              <a:buChar char="ü"/>
            </a:pPr>
            <a:r>
              <a:rPr lang="en-US" altLang="zh-TW" sz="2400"/>
              <a:t>When one parent has a majority stake, it tends to dominate decision making and puts its own interests above those of the partner, or the JV itself.</a:t>
            </a:r>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2"/>
          <p:cNvSpPr>
            <a:spLocks noGrp="1" noChangeArrowheads="1"/>
          </p:cNvSpPr>
          <p:nvPr>
            <p:ph type="body" idx="4294967295"/>
          </p:nvPr>
        </p:nvSpPr>
        <p:spPr>
          <a:xfrm>
            <a:off x="533400" y="457200"/>
            <a:ext cx="7772400" cy="4114800"/>
          </a:xfrm>
        </p:spPr>
        <p:txBody>
          <a:bodyPr/>
          <a:lstStyle/>
          <a:p>
            <a:pPr lvl="2">
              <a:lnSpc>
                <a:spcPct val="90000"/>
              </a:lnSpc>
              <a:buFont typeface="Wingdings" pitchFamily="2" charset="2"/>
              <a:buChar char="Ø"/>
            </a:pPr>
            <a:r>
              <a:rPr lang="en-US" altLang="zh-TW" sz="2800"/>
              <a:t>Autonomy and flexibility</a:t>
            </a:r>
          </a:p>
          <a:p>
            <a:pPr lvl="3">
              <a:lnSpc>
                <a:spcPct val="90000"/>
              </a:lnSpc>
              <a:buFont typeface="Wingdings" pitchFamily="2" charset="2"/>
              <a:buChar char="ü"/>
            </a:pPr>
            <a:r>
              <a:rPr lang="en-US" altLang="zh-TW" sz="2400"/>
              <a:t>Important because the relative power of the parents will inevitably change, markets and customer needs will shift, and new technologies arise.</a:t>
            </a:r>
          </a:p>
          <a:p>
            <a:pPr lvl="3">
              <a:lnSpc>
                <a:spcPct val="90000"/>
              </a:lnSpc>
              <a:buFont typeface="Wingdings" pitchFamily="2" charset="2"/>
              <a:buChar char="ü"/>
            </a:pPr>
            <a:r>
              <a:rPr lang="en-US" altLang="zh-TW" sz="2400"/>
              <a:t>Can be built by giving the JV a strong, independent president and a full business system of its own and providing it with an independent, powerful board of directors.</a:t>
            </a:r>
          </a:p>
          <a:p>
            <a:pPr lvl="2">
              <a:lnSpc>
                <a:spcPct val="90000"/>
              </a:lnSpc>
              <a:buFont typeface="Wingdings" pitchFamily="2" charset="2"/>
              <a:buChar char="Ø"/>
            </a:pPr>
            <a:r>
              <a:rPr lang="en-US" altLang="zh-TW" sz="2800"/>
              <a:t>Life span</a:t>
            </a:r>
          </a:p>
          <a:p>
            <a:pPr lvl="3">
              <a:lnSpc>
                <a:spcPct val="90000"/>
              </a:lnSpc>
              <a:buFont typeface="Wingdings" pitchFamily="2" charset="2"/>
              <a:buChar char="ü"/>
            </a:pPr>
            <a:r>
              <a:rPr lang="en-US" altLang="zh-TW" sz="2400"/>
              <a:t>More than 75% of the terminated partnerships were acquired by one of the partners.</a:t>
            </a:r>
          </a:p>
          <a:p>
            <a:pPr lvl="3">
              <a:lnSpc>
                <a:spcPct val="90000"/>
              </a:lnSpc>
              <a:buFont typeface="Wingdings" pitchFamily="2" charset="2"/>
              <a:buChar char="ü"/>
            </a:pPr>
            <a:r>
              <a:rPr lang="en-US" altLang="zh-TW" sz="2400"/>
              <a:t>It is useful to prepare for the break-up of the alliance.</a:t>
            </a:r>
          </a:p>
          <a:p>
            <a:pPr lvl="3">
              <a:lnSpc>
                <a:spcPct val="90000"/>
              </a:lnSpc>
              <a:buFont typeface="Wingdings" pitchFamily="2" charset="2"/>
              <a:buChar char="ü"/>
            </a:pPr>
            <a:r>
              <a:rPr lang="en-US" altLang="zh-TW" sz="2400"/>
              <a:t>Often the natural buyer is the company that is most willing to invest to build the JV.</a:t>
            </a:r>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685800" y="630238"/>
            <a:ext cx="7772400" cy="1143000"/>
          </a:xfrm>
        </p:spPr>
        <p:txBody>
          <a:bodyPr/>
          <a:lstStyle/>
          <a:p>
            <a:r>
              <a:rPr lang="en-US" altLang="zh-TW"/>
              <a:t>Ch. 13 Communication and Governance</a:t>
            </a:r>
          </a:p>
        </p:txBody>
      </p:sp>
      <p:sp>
        <p:nvSpPr>
          <p:cNvPr id="134147" name="Rectangle 3"/>
          <p:cNvSpPr>
            <a:spLocks noGrp="1" noChangeArrowheads="1"/>
          </p:cNvSpPr>
          <p:nvPr>
            <p:ph type="body" idx="1"/>
          </p:nvPr>
        </p:nvSpPr>
        <p:spPr>
          <a:xfrm>
            <a:off x="685800" y="2051050"/>
            <a:ext cx="7772400" cy="4114800"/>
          </a:xfrm>
        </p:spPr>
        <p:txBody>
          <a:bodyPr/>
          <a:lstStyle/>
          <a:p>
            <a:pPr>
              <a:lnSpc>
                <a:spcPct val="80000"/>
              </a:lnSpc>
              <a:buFont typeface="Wingdings" pitchFamily="2" charset="2"/>
              <a:buChar char="p"/>
            </a:pPr>
            <a:r>
              <a:rPr lang="en-US" altLang="zh-TW" sz="3600"/>
              <a:t>Increasingly important</a:t>
            </a:r>
          </a:p>
          <a:p>
            <a:pPr lvl="1">
              <a:lnSpc>
                <a:spcPct val="80000"/>
              </a:lnSpc>
              <a:buFont typeface="Wingdings" pitchFamily="2" charset="2"/>
              <a:buChar char="Ø"/>
            </a:pPr>
            <a:r>
              <a:rPr lang="en-US" altLang="zh-TW" sz="3200"/>
              <a:t>Market collapses</a:t>
            </a:r>
          </a:p>
          <a:p>
            <a:pPr lvl="2">
              <a:lnSpc>
                <a:spcPct val="80000"/>
              </a:lnSpc>
              <a:buFont typeface="Wingdings" pitchFamily="2" charset="2"/>
              <a:buChar char="ü"/>
            </a:pPr>
            <a:r>
              <a:rPr lang="en-US" altLang="zh-TW" sz="2800"/>
              <a:t>Accounting misstatements</a:t>
            </a:r>
          </a:p>
          <a:p>
            <a:pPr lvl="2">
              <a:lnSpc>
                <a:spcPct val="80000"/>
              </a:lnSpc>
              <a:buFont typeface="Wingdings" pitchFamily="2" charset="2"/>
              <a:buChar char="ü"/>
            </a:pPr>
            <a:r>
              <a:rPr lang="en-US" altLang="zh-TW" sz="2800"/>
              <a:t>Lack of corporate transparency</a:t>
            </a:r>
          </a:p>
          <a:p>
            <a:pPr lvl="2">
              <a:lnSpc>
                <a:spcPct val="80000"/>
              </a:lnSpc>
              <a:buFont typeface="Wingdings" pitchFamily="2" charset="2"/>
              <a:buChar char="ü"/>
            </a:pPr>
            <a:r>
              <a:rPr lang="en-US" altLang="zh-TW" sz="2800"/>
              <a:t>Governance problems</a:t>
            </a:r>
          </a:p>
          <a:p>
            <a:pPr lvl="2">
              <a:lnSpc>
                <a:spcPct val="80000"/>
              </a:lnSpc>
              <a:buFont typeface="Wingdings" pitchFamily="2" charset="2"/>
              <a:buChar char="ü"/>
            </a:pPr>
            <a:r>
              <a:rPr lang="en-US" altLang="zh-TW" sz="2800"/>
              <a:t>Conflicts of interest</a:t>
            </a:r>
          </a:p>
          <a:p>
            <a:pPr lvl="3">
              <a:lnSpc>
                <a:spcPct val="80000"/>
              </a:lnSpc>
              <a:buFontTx/>
              <a:buChar char="•"/>
            </a:pPr>
            <a:r>
              <a:rPr lang="en-US" altLang="zh-TW" sz="2800"/>
              <a:t>Among intermediaries charged with monitoring management and corporate disclosure.</a:t>
            </a:r>
          </a:p>
          <a:p>
            <a:pPr lvl="1">
              <a:lnSpc>
                <a:spcPct val="80000"/>
              </a:lnSpc>
              <a:buFont typeface="Wingdings" pitchFamily="2" charset="2"/>
              <a:buChar char="Ø"/>
            </a:pPr>
            <a:r>
              <a:rPr lang="en-US" altLang="zh-TW" sz="3200"/>
              <a:t>Challenges</a:t>
            </a:r>
          </a:p>
        </p:txBody>
      </p:sp>
    </p:spTree>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9" name="Rectangle 3"/>
          <p:cNvSpPr>
            <a:spLocks noGrp="1" noChangeArrowheads="1"/>
          </p:cNvSpPr>
          <p:nvPr>
            <p:ph type="body" idx="4294967295"/>
          </p:nvPr>
        </p:nvSpPr>
        <p:spPr>
          <a:xfrm>
            <a:off x="615950" y="609600"/>
            <a:ext cx="7772400" cy="4114800"/>
          </a:xfrm>
        </p:spPr>
        <p:txBody>
          <a:bodyPr/>
          <a:lstStyle/>
          <a:p>
            <a:pPr lvl="2">
              <a:lnSpc>
                <a:spcPct val="80000"/>
              </a:lnSpc>
              <a:buFont typeface="Wingdings" pitchFamily="2" charset="2"/>
              <a:buChar char="ü"/>
            </a:pPr>
            <a:r>
              <a:rPr lang="en-US" altLang="zh-TW" sz="2800"/>
              <a:t>Communicating credibly with skeptical outside investors.</a:t>
            </a:r>
          </a:p>
          <a:p>
            <a:pPr lvl="2">
              <a:lnSpc>
                <a:spcPct val="80000"/>
              </a:lnSpc>
              <a:buFont typeface="Wingdings" pitchFamily="2" charset="2"/>
              <a:buChar char="ü"/>
            </a:pPr>
            <a:r>
              <a:rPr lang="en-US" altLang="zh-TW" sz="2800"/>
              <a:t>More difficult than ever to raise capital.</a:t>
            </a:r>
          </a:p>
          <a:p>
            <a:pPr lvl="1">
              <a:lnSpc>
                <a:spcPct val="80000"/>
              </a:lnSpc>
              <a:buFont typeface="Wingdings" pitchFamily="2" charset="2"/>
              <a:buChar char="Ø"/>
            </a:pPr>
            <a:r>
              <a:rPr lang="en-US" altLang="zh-TW" sz="3200"/>
              <a:t>New regulations</a:t>
            </a:r>
          </a:p>
          <a:p>
            <a:pPr lvl="2">
              <a:lnSpc>
                <a:spcPct val="80000"/>
              </a:lnSpc>
              <a:buFont typeface="Wingdings" pitchFamily="2" charset="2"/>
              <a:buChar char="ü"/>
            </a:pPr>
            <a:r>
              <a:rPr lang="en-US" altLang="zh-TW" sz="2800"/>
              <a:t>Increase accountability and financial competence for audit committee and external auditors.</a:t>
            </a:r>
          </a:p>
          <a:p>
            <a:pPr>
              <a:lnSpc>
                <a:spcPct val="80000"/>
              </a:lnSpc>
              <a:buFont typeface="Wingdings" pitchFamily="2" charset="2"/>
              <a:buChar char="p"/>
            </a:pPr>
            <a:r>
              <a:rPr lang="en-US" altLang="zh-TW" sz="3600"/>
              <a:t>Governance overview</a:t>
            </a:r>
          </a:p>
          <a:p>
            <a:pPr lvl="1">
              <a:lnSpc>
                <a:spcPct val="80000"/>
              </a:lnSpc>
              <a:buFont typeface="Wingdings" pitchFamily="2" charset="2"/>
              <a:buChar char="Ø"/>
            </a:pPr>
            <a:r>
              <a:rPr lang="en-US" altLang="zh-TW" sz="3200"/>
              <a:t>Manager optimism in reporting</a:t>
            </a:r>
          </a:p>
          <a:p>
            <a:pPr lvl="2">
              <a:lnSpc>
                <a:spcPct val="80000"/>
              </a:lnSpc>
              <a:buFont typeface="Wingdings" pitchFamily="2" charset="2"/>
              <a:buChar char="ü"/>
            </a:pPr>
            <a:r>
              <a:rPr lang="en-US" altLang="zh-TW" sz="2800"/>
              <a:t>Genuinely positive about prospects</a:t>
            </a:r>
          </a:p>
          <a:p>
            <a:pPr lvl="3">
              <a:lnSpc>
                <a:spcPct val="80000"/>
              </a:lnSpc>
              <a:buFontTx/>
              <a:buChar char="•"/>
            </a:pPr>
            <a:r>
              <a:rPr lang="en-US" altLang="zh-TW" sz="2400"/>
              <a:t>Unwillingly emphasize the positive and downplay the negative</a:t>
            </a:r>
          </a:p>
          <a:p>
            <a:pPr lvl="2">
              <a:lnSpc>
                <a:spcPct val="80000"/>
              </a:lnSpc>
              <a:buFont typeface="Wingdings" pitchFamily="2" charset="2"/>
              <a:buChar char="ü"/>
            </a:pPr>
            <a:r>
              <a:rPr lang="en-US" altLang="zh-TW" sz="2800"/>
              <a:t>Agency problems</a:t>
            </a:r>
          </a:p>
        </p:txBody>
      </p:sp>
    </p:spTree>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ChangeArrowheads="1"/>
          </p:cNvSpPr>
          <p:nvPr/>
        </p:nvSpPr>
        <p:spPr bwMode="auto">
          <a:xfrm>
            <a:off x="755650" y="1341438"/>
            <a:ext cx="1223963" cy="914400"/>
          </a:xfrm>
          <a:prstGeom prst="rect">
            <a:avLst/>
          </a:prstGeom>
          <a:solidFill>
            <a:srgbClr val="FFFF66"/>
          </a:solidFill>
          <a:ln w="9525">
            <a:solidFill>
              <a:schemeClr val="tx1"/>
            </a:solidFill>
            <a:miter lim="800000"/>
            <a:headEnd/>
            <a:tailEnd/>
          </a:ln>
          <a:effectLst/>
        </p:spPr>
        <p:txBody>
          <a:bodyPr wrap="none" anchor="ctr"/>
          <a:lstStyle/>
          <a:p>
            <a:pPr algn="ctr"/>
            <a:r>
              <a:rPr lang="en-US" altLang="zh-TW"/>
              <a:t>Retail</a:t>
            </a:r>
          </a:p>
          <a:p>
            <a:pPr algn="ctr"/>
            <a:r>
              <a:rPr lang="en-US" altLang="zh-TW"/>
              <a:t>Investors</a:t>
            </a:r>
          </a:p>
        </p:txBody>
      </p:sp>
      <p:sp>
        <p:nvSpPr>
          <p:cNvPr id="229381" name="Text Box 5"/>
          <p:cNvSpPr txBox="1">
            <a:spLocks noChangeArrowheads="1"/>
          </p:cNvSpPr>
          <p:nvPr/>
        </p:nvSpPr>
        <p:spPr bwMode="auto">
          <a:xfrm>
            <a:off x="2987675" y="379413"/>
            <a:ext cx="3384550" cy="457200"/>
          </a:xfrm>
          <a:prstGeom prst="rect">
            <a:avLst/>
          </a:prstGeom>
          <a:noFill/>
          <a:ln w="9525">
            <a:noFill/>
            <a:miter lim="800000"/>
            <a:headEnd/>
            <a:tailEnd/>
          </a:ln>
          <a:effectLst/>
        </p:spPr>
        <p:txBody>
          <a:bodyPr>
            <a:spAutoFit/>
          </a:bodyPr>
          <a:lstStyle/>
          <a:p>
            <a:r>
              <a:rPr lang="en-US" altLang="zh-TW"/>
              <a:t>Information Demand Side</a:t>
            </a:r>
          </a:p>
        </p:txBody>
      </p:sp>
      <p:sp>
        <p:nvSpPr>
          <p:cNvPr id="229382" name="Rectangle 6"/>
          <p:cNvSpPr>
            <a:spLocks noChangeArrowheads="1"/>
          </p:cNvSpPr>
          <p:nvPr/>
        </p:nvSpPr>
        <p:spPr bwMode="auto">
          <a:xfrm>
            <a:off x="755650" y="4149725"/>
            <a:ext cx="1368425" cy="576263"/>
          </a:xfrm>
          <a:prstGeom prst="rect">
            <a:avLst/>
          </a:prstGeom>
          <a:solidFill>
            <a:srgbClr val="CCFF33"/>
          </a:solidFill>
          <a:ln w="9525">
            <a:solidFill>
              <a:schemeClr val="tx1"/>
            </a:solidFill>
            <a:miter lim="800000"/>
            <a:headEnd/>
            <a:tailEnd/>
          </a:ln>
          <a:effectLst/>
        </p:spPr>
        <p:txBody>
          <a:bodyPr wrap="none" anchor="ctr"/>
          <a:lstStyle/>
          <a:p>
            <a:pPr algn="ctr"/>
            <a:r>
              <a:rPr lang="en-US" altLang="zh-TW"/>
              <a:t>Managers</a:t>
            </a:r>
          </a:p>
        </p:txBody>
      </p:sp>
      <p:sp>
        <p:nvSpPr>
          <p:cNvPr id="229383" name="Rectangle 7"/>
          <p:cNvSpPr>
            <a:spLocks noChangeArrowheads="1"/>
          </p:cNvSpPr>
          <p:nvPr/>
        </p:nvSpPr>
        <p:spPr bwMode="auto">
          <a:xfrm>
            <a:off x="3708400" y="1341438"/>
            <a:ext cx="1584325" cy="935037"/>
          </a:xfrm>
          <a:prstGeom prst="rect">
            <a:avLst/>
          </a:prstGeom>
          <a:solidFill>
            <a:srgbClr val="FFFF66"/>
          </a:solidFill>
          <a:ln w="9525">
            <a:solidFill>
              <a:schemeClr val="tx1"/>
            </a:solidFill>
            <a:miter lim="800000"/>
            <a:headEnd/>
            <a:tailEnd/>
          </a:ln>
          <a:effectLst/>
        </p:spPr>
        <p:txBody>
          <a:bodyPr wrap="none" anchor="ctr"/>
          <a:lstStyle/>
          <a:p>
            <a:pPr algn="ctr"/>
            <a:r>
              <a:rPr lang="en-US" altLang="zh-TW"/>
              <a:t>Professional</a:t>
            </a:r>
          </a:p>
          <a:p>
            <a:pPr algn="ctr"/>
            <a:r>
              <a:rPr lang="en-US" altLang="zh-TW"/>
              <a:t>Investors</a:t>
            </a:r>
          </a:p>
        </p:txBody>
      </p:sp>
      <p:sp>
        <p:nvSpPr>
          <p:cNvPr id="229384" name="Rectangle 8"/>
          <p:cNvSpPr>
            <a:spLocks noChangeArrowheads="1"/>
          </p:cNvSpPr>
          <p:nvPr/>
        </p:nvSpPr>
        <p:spPr bwMode="auto">
          <a:xfrm>
            <a:off x="6732588" y="1341438"/>
            <a:ext cx="1655762" cy="914400"/>
          </a:xfrm>
          <a:prstGeom prst="rect">
            <a:avLst/>
          </a:prstGeom>
          <a:solidFill>
            <a:srgbClr val="FFFF66"/>
          </a:solidFill>
          <a:ln w="9525">
            <a:solidFill>
              <a:schemeClr val="tx1"/>
            </a:solidFill>
            <a:miter lim="800000"/>
            <a:headEnd/>
            <a:tailEnd/>
          </a:ln>
          <a:effectLst/>
        </p:spPr>
        <p:txBody>
          <a:bodyPr wrap="none" anchor="ctr"/>
          <a:lstStyle/>
          <a:p>
            <a:pPr algn="ctr"/>
            <a:r>
              <a:rPr lang="en-US" altLang="zh-TW"/>
              <a:t>Information</a:t>
            </a:r>
          </a:p>
          <a:p>
            <a:pPr algn="ctr"/>
            <a:r>
              <a:rPr lang="en-US" altLang="zh-TW"/>
              <a:t>Analyzers</a:t>
            </a:r>
          </a:p>
        </p:txBody>
      </p:sp>
      <p:sp>
        <p:nvSpPr>
          <p:cNvPr id="229385" name="Rectangle 9"/>
          <p:cNvSpPr>
            <a:spLocks noChangeArrowheads="1"/>
          </p:cNvSpPr>
          <p:nvPr/>
        </p:nvSpPr>
        <p:spPr bwMode="auto">
          <a:xfrm>
            <a:off x="3779838" y="3716338"/>
            <a:ext cx="1512887" cy="1203325"/>
          </a:xfrm>
          <a:prstGeom prst="rect">
            <a:avLst/>
          </a:prstGeom>
          <a:solidFill>
            <a:srgbClr val="CCFF33"/>
          </a:solidFill>
          <a:ln w="9525">
            <a:solidFill>
              <a:schemeClr val="tx1"/>
            </a:solidFill>
            <a:miter lim="800000"/>
            <a:headEnd/>
            <a:tailEnd/>
          </a:ln>
          <a:effectLst/>
        </p:spPr>
        <p:txBody>
          <a:bodyPr wrap="none" anchor="ctr"/>
          <a:lstStyle/>
          <a:p>
            <a:pPr algn="ctr"/>
            <a:r>
              <a:rPr lang="en-US" altLang="zh-TW"/>
              <a:t>Internal</a:t>
            </a:r>
          </a:p>
          <a:p>
            <a:pPr algn="ctr"/>
            <a:r>
              <a:rPr lang="en-US" altLang="zh-TW"/>
              <a:t>Governance</a:t>
            </a:r>
          </a:p>
          <a:p>
            <a:pPr algn="ctr"/>
            <a:r>
              <a:rPr lang="en-US" altLang="zh-TW"/>
              <a:t>Agents</a:t>
            </a:r>
          </a:p>
        </p:txBody>
      </p:sp>
      <p:sp>
        <p:nvSpPr>
          <p:cNvPr id="229386" name="Rectangle 10"/>
          <p:cNvSpPr>
            <a:spLocks noChangeArrowheads="1"/>
          </p:cNvSpPr>
          <p:nvPr/>
        </p:nvSpPr>
        <p:spPr bwMode="auto">
          <a:xfrm>
            <a:off x="6732588" y="3860800"/>
            <a:ext cx="1800225" cy="914400"/>
          </a:xfrm>
          <a:prstGeom prst="rect">
            <a:avLst/>
          </a:prstGeom>
          <a:solidFill>
            <a:srgbClr val="CCFF33"/>
          </a:solidFill>
          <a:ln w="9525">
            <a:solidFill>
              <a:schemeClr val="tx1"/>
            </a:solidFill>
            <a:miter lim="800000"/>
            <a:headEnd/>
            <a:tailEnd/>
          </a:ln>
          <a:effectLst/>
        </p:spPr>
        <p:txBody>
          <a:bodyPr wrap="none" anchor="ctr"/>
          <a:lstStyle/>
          <a:p>
            <a:pPr algn="ctr"/>
            <a:r>
              <a:rPr lang="en-US" altLang="zh-TW"/>
              <a:t>Assurance</a:t>
            </a:r>
          </a:p>
          <a:p>
            <a:pPr algn="ctr"/>
            <a:r>
              <a:rPr lang="en-US" altLang="zh-TW"/>
              <a:t>Professionals</a:t>
            </a:r>
          </a:p>
        </p:txBody>
      </p:sp>
      <p:sp>
        <p:nvSpPr>
          <p:cNvPr id="229387" name="Line 11"/>
          <p:cNvSpPr>
            <a:spLocks noChangeShapeType="1"/>
          </p:cNvSpPr>
          <p:nvPr/>
        </p:nvSpPr>
        <p:spPr bwMode="auto">
          <a:xfrm>
            <a:off x="2124075" y="4437063"/>
            <a:ext cx="1655763" cy="0"/>
          </a:xfrm>
          <a:prstGeom prst="line">
            <a:avLst/>
          </a:prstGeom>
          <a:noFill/>
          <a:ln w="9525">
            <a:solidFill>
              <a:schemeClr val="tx1"/>
            </a:solidFill>
            <a:round/>
            <a:headEnd/>
            <a:tailEnd type="triangle" w="med" len="med"/>
          </a:ln>
          <a:effectLst/>
        </p:spPr>
        <p:txBody>
          <a:bodyPr/>
          <a:lstStyle/>
          <a:p>
            <a:endParaRPr lang="en-US"/>
          </a:p>
        </p:txBody>
      </p:sp>
      <p:sp>
        <p:nvSpPr>
          <p:cNvPr id="229388" name="Line 12"/>
          <p:cNvSpPr>
            <a:spLocks noChangeShapeType="1"/>
          </p:cNvSpPr>
          <p:nvPr/>
        </p:nvSpPr>
        <p:spPr bwMode="auto">
          <a:xfrm>
            <a:off x="5292725" y="4365625"/>
            <a:ext cx="1439863" cy="0"/>
          </a:xfrm>
          <a:prstGeom prst="line">
            <a:avLst/>
          </a:prstGeom>
          <a:noFill/>
          <a:ln w="9525">
            <a:solidFill>
              <a:schemeClr val="tx1"/>
            </a:solidFill>
            <a:round/>
            <a:headEnd/>
            <a:tailEnd type="triangle" w="med" len="med"/>
          </a:ln>
          <a:effectLst/>
        </p:spPr>
        <p:txBody>
          <a:bodyPr/>
          <a:lstStyle/>
          <a:p>
            <a:endParaRPr lang="en-US"/>
          </a:p>
        </p:txBody>
      </p:sp>
      <p:sp>
        <p:nvSpPr>
          <p:cNvPr id="229389" name="Line 13"/>
          <p:cNvSpPr>
            <a:spLocks noChangeShapeType="1"/>
          </p:cNvSpPr>
          <p:nvPr/>
        </p:nvSpPr>
        <p:spPr bwMode="auto">
          <a:xfrm flipV="1">
            <a:off x="7596188" y="2276475"/>
            <a:ext cx="0" cy="1584325"/>
          </a:xfrm>
          <a:prstGeom prst="line">
            <a:avLst/>
          </a:prstGeom>
          <a:noFill/>
          <a:ln w="9525">
            <a:solidFill>
              <a:schemeClr val="tx1"/>
            </a:solidFill>
            <a:round/>
            <a:headEnd/>
            <a:tailEnd type="triangle" w="med" len="med"/>
          </a:ln>
          <a:effectLst/>
        </p:spPr>
        <p:txBody>
          <a:bodyPr/>
          <a:lstStyle/>
          <a:p>
            <a:endParaRPr lang="en-US"/>
          </a:p>
        </p:txBody>
      </p:sp>
      <p:sp>
        <p:nvSpPr>
          <p:cNvPr id="229390" name="Line 14"/>
          <p:cNvSpPr>
            <a:spLocks noChangeShapeType="1"/>
          </p:cNvSpPr>
          <p:nvPr/>
        </p:nvSpPr>
        <p:spPr bwMode="auto">
          <a:xfrm flipH="1">
            <a:off x="5292725" y="1773238"/>
            <a:ext cx="1439863" cy="0"/>
          </a:xfrm>
          <a:prstGeom prst="line">
            <a:avLst/>
          </a:prstGeom>
          <a:noFill/>
          <a:ln w="9525">
            <a:solidFill>
              <a:schemeClr val="tx1"/>
            </a:solidFill>
            <a:round/>
            <a:headEnd/>
            <a:tailEnd type="triangle" w="med" len="med"/>
          </a:ln>
          <a:effectLst/>
        </p:spPr>
        <p:txBody>
          <a:bodyPr/>
          <a:lstStyle/>
          <a:p>
            <a:endParaRPr lang="en-US"/>
          </a:p>
        </p:txBody>
      </p:sp>
      <p:sp>
        <p:nvSpPr>
          <p:cNvPr id="229391" name="Line 15"/>
          <p:cNvSpPr>
            <a:spLocks noChangeShapeType="1"/>
          </p:cNvSpPr>
          <p:nvPr/>
        </p:nvSpPr>
        <p:spPr bwMode="auto">
          <a:xfrm>
            <a:off x="1979613" y="1773238"/>
            <a:ext cx="1728787" cy="0"/>
          </a:xfrm>
          <a:prstGeom prst="line">
            <a:avLst/>
          </a:prstGeom>
          <a:noFill/>
          <a:ln w="9525">
            <a:solidFill>
              <a:schemeClr val="tx1"/>
            </a:solidFill>
            <a:round/>
            <a:headEnd/>
            <a:tailEnd type="triangle" w="med" len="med"/>
          </a:ln>
          <a:effectLst/>
        </p:spPr>
        <p:txBody>
          <a:bodyPr/>
          <a:lstStyle/>
          <a:p>
            <a:endParaRPr lang="en-US"/>
          </a:p>
        </p:txBody>
      </p:sp>
      <p:sp>
        <p:nvSpPr>
          <p:cNvPr id="229392" name="Line 16"/>
          <p:cNvSpPr>
            <a:spLocks noChangeShapeType="1"/>
          </p:cNvSpPr>
          <p:nvPr/>
        </p:nvSpPr>
        <p:spPr bwMode="auto">
          <a:xfrm flipV="1">
            <a:off x="7596188" y="836613"/>
            <a:ext cx="0" cy="503237"/>
          </a:xfrm>
          <a:prstGeom prst="line">
            <a:avLst/>
          </a:prstGeom>
          <a:noFill/>
          <a:ln w="9525">
            <a:solidFill>
              <a:schemeClr val="tx1"/>
            </a:solidFill>
            <a:round/>
            <a:headEnd/>
            <a:tailEnd/>
          </a:ln>
          <a:effectLst/>
        </p:spPr>
        <p:txBody>
          <a:bodyPr/>
          <a:lstStyle/>
          <a:p>
            <a:endParaRPr lang="en-US"/>
          </a:p>
        </p:txBody>
      </p:sp>
      <p:sp>
        <p:nvSpPr>
          <p:cNvPr id="229393" name="Line 17"/>
          <p:cNvSpPr>
            <a:spLocks noChangeShapeType="1"/>
          </p:cNvSpPr>
          <p:nvPr/>
        </p:nvSpPr>
        <p:spPr bwMode="auto">
          <a:xfrm flipH="1">
            <a:off x="1331913" y="836613"/>
            <a:ext cx="6264275" cy="0"/>
          </a:xfrm>
          <a:prstGeom prst="line">
            <a:avLst/>
          </a:prstGeom>
          <a:noFill/>
          <a:ln w="9525">
            <a:solidFill>
              <a:schemeClr val="tx1"/>
            </a:solidFill>
            <a:round/>
            <a:headEnd/>
            <a:tailEnd/>
          </a:ln>
          <a:effectLst/>
        </p:spPr>
        <p:txBody>
          <a:bodyPr/>
          <a:lstStyle/>
          <a:p>
            <a:endParaRPr lang="en-US"/>
          </a:p>
        </p:txBody>
      </p:sp>
      <p:sp>
        <p:nvSpPr>
          <p:cNvPr id="229394" name="Line 18"/>
          <p:cNvSpPr>
            <a:spLocks noChangeShapeType="1"/>
          </p:cNvSpPr>
          <p:nvPr/>
        </p:nvSpPr>
        <p:spPr bwMode="auto">
          <a:xfrm>
            <a:off x="1331913" y="836613"/>
            <a:ext cx="0" cy="501650"/>
          </a:xfrm>
          <a:prstGeom prst="line">
            <a:avLst/>
          </a:prstGeom>
          <a:noFill/>
          <a:ln w="9525">
            <a:solidFill>
              <a:schemeClr val="tx1"/>
            </a:solidFill>
            <a:round/>
            <a:headEnd/>
            <a:tailEnd type="triangle" w="med" len="med"/>
          </a:ln>
          <a:effectLst/>
        </p:spPr>
        <p:txBody>
          <a:bodyPr/>
          <a:lstStyle/>
          <a:p>
            <a:endParaRPr lang="en-US"/>
          </a:p>
        </p:txBody>
      </p:sp>
      <p:sp>
        <p:nvSpPr>
          <p:cNvPr id="229395" name="Text Box 19"/>
          <p:cNvSpPr txBox="1">
            <a:spLocks noChangeArrowheads="1"/>
          </p:cNvSpPr>
          <p:nvPr/>
        </p:nvSpPr>
        <p:spPr bwMode="auto">
          <a:xfrm>
            <a:off x="2751138" y="1268413"/>
            <a:ext cx="438150" cy="396875"/>
          </a:xfrm>
          <a:prstGeom prst="rect">
            <a:avLst/>
          </a:prstGeom>
          <a:noFill/>
          <a:ln w="9525">
            <a:noFill/>
            <a:miter lim="800000"/>
            <a:headEnd/>
            <a:tailEnd/>
          </a:ln>
          <a:effectLst/>
        </p:spPr>
        <p:txBody>
          <a:bodyPr wrap="none">
            <a:spAutoFit/>
          </a:bodyPr>
          <a:lstStyle/>
          <a:p>
            <a:r>
              <a:rPr lang="en-US" altLang="zh-TW" sz="2000"/>
              <a:t>$$</a:t>
            </a:r>
          </a:p>
        </p:txBody>
      </p:sp>
      <p:sp>
        <p:nvSpPr>
          <p:cNvPr id="229396" name="Text Box 20"/>
          <p:cNvSpPr txBox="1">
            <a:spLocks noChangeArrowheads="1"/>
          </p:cNvSpPr>
          <p:nvPr/>
        </p:nvSpPr>
        <p:spPr bwMode="auto">
          <a:xfrm>
            <a:off x="5651500" y="1268413"/>
            <a:ext cx="917575" cy="396875"/>
          </a:xfrm>
          <a:prstGeom prst="rect">
            <a:avLst/>
          </a:prstGeom>
          <a:noFill/>
          <a:ln w="9525">
            <a:noFill/>
            <a:miter lim="800000"/>
            <a:headEnd/>
            <a:tailEnd/>
          </a:ln>
          <a:effectLst/>
        </p:spPr>
        <p:txBody>
          <a:bodyPr wrap="none">
            <a:spAutoFit/>
          </a:bodyPr>
          <a:lstStyle/>
          <a:p>
            <a:r>
              <a:rPr lang="en-US" altLang="zh-TW" sz="2000"/>
              <a:t>Advice</a:t>
            </a:r>
          </a:p>
        </p:txBody>
      </p:sp>
      <p:sp>
        <p:nvSpPr>
          <p:cNvPr id="229397" name="Text Box 21"/>
          <p:cNvSpPr txBox="1">
            <a:spLocks noChangeArrowheads="1"/>
          </p:cNvSpPr>
          <p:nvPr/>
        </p:nvSpPr>
        <p:spPr bwMode="auto">
          <a:xfrm>
            <a:off x="7575550" y="2636838"/>
            <a:ext cx="1358900" cy="1006475"/>
          </a:xfrm>
          <a:prstGeom prst="rect">
            <a:avLst/>
          </a:prstGeom>
          <a:noFill/>
          <a:ln w="9525">
            <a:noFill/>
            <a:miter lim="800000"/>
            <a:headEnd/>
            <a:tailEnd/>
          </a:ln>
          <a:effectLst/>
        </p:spPr>
        <p:txBody>
          <a:bodyPr wrap="none">
            <a:spAutoFit/>
          </a:bodyPr>
          <a:lstStyle/>
          <a:p>
            <a:r>
              <a:rPr lang="en-US" altLang="zh-TW" sz="2000"/>
              <a:t>Credible</a:t>
            </a:r>
          </a:p>
          <a:p>
            <a:r>
              <a:rPr lang="en-US" altLang="zh-TW" sz="2000"/>
              <a:t>Financial</a:t>
            </a:r>
          </a:p>
          <a:p>
            <a:r>
              <a:rPr lang="en-US" altLang="zh-TW" sz="2000"/>
              <a:t>Statements </a:t>
            </a:r>
          </a:p>
        </p:txBody>
      </p:sp>
      <p:sp>
        <p:nvSpPr>
          <p:cNvPr id="229398" name="Line 22"/>
          <p:cNvSpPr>
            <a:spLocks noChangeShapeType="1"/>
          </p:cNvSpPr>
          <p:nvPr/>
        </p:nvSpPr>
        <p:spPr bwMode="auto">
          <a:xfrm flipV="1">
            <a:off x="1187450" y="3502025"/>
            <a:ext cx="0" cy="647700"/>
          </a:xfrm>
          <a:prstGeom prst="line">
            <a:avLst/>
          </a:prstGeom>
          <a:noFill/>
          <a:ln w="9525">
            <a:solidFill>
              <a:schemeClr val="tx1"/>
            </a:solidFill>
            <a:round/>
            <a:headEnd/>
            <a:tailEnd type="triangle" w="med" len="med"/>
          </a:ln>
          <a:effectLst/>
        </p:spPr>
        <p:txBody>
          <a:bodyPr/>
          <a:lstStyle/>
          <a:p>
            <a:endParaRPr lang="en-US"/>
          </a:p>
        </p:txBody>
      </p:sp>
      <p:sp>
        <p:nvSpPr>
          <p:cNvPr id="229400" name="Line 24"/>
          <p:cNvSpPr>
            <a:spLocks noChangeShapeType="1"/>
          </p:cNvSpPr>
          <p:nvPr/>
        </p:nvSpPr>
        <p:spPr bwMode="auto">
          <a:xfrm flipV="1">
            <a:off x="1258888" y="3359150"/>
            <a:ext cx="1225550" cy="790575"/>
          </a:xfrm>
          <a:prstGeom prst="line">
            <a:avLst/>
          </a:prstGeom>
          <a:noFill/>
          <a:ln w="9525">
            <a:solidFill>
              <a:schemeClr val="tx1"/>
            </a:solidFill>
            <a:round/>
            <a:headEnd/>
            <a:tailEnd type="triangle" w="med" len="med"/>
          </a:ln>
          <a:effectLst/>
        </p:spPr>
        <p:txBody>
          <a:bodyPr/>
          <a:lstStyle/>
          <a:p>
            <a:endParaRPr lang="en-US"/>
          </a:p>
        </p:txBody>
      </p:sp>
      <p:sp>
        <p:nvSpPr>
          <p:cNvPr id="229401" name="Line 25"/>
          <p:cNvSpPr>
            <a:spLocks noChangeShapeType="1"/>
          </p:cNvSpPr>
          <p:nvPr/>
        </p:nvSpPr>
        <p:spPr bwMode="auto">
          <a:xfrm flipV="1">
            <a:off x="1619250" y="3357563"/>
            <a:ext cx="2305050" cy="792162"/>
          </a:xfrm>
          <a:prstGeom prst="line">
            <a:avLst/>
          </a:prstGeom>
          <a:noFill/>
          <a:ln w="9525">
            <a:solidFill>
              <a:schemeClr val="tx1"/>
            </a:solidFill>
            <a:round/>
            <a:headEnd/>
            <a:tailEnd type="triangle" w="med" len="med"/>
          </a:ln>
          <a:effectLst/>
        </p:spPr>
        <p:txBody>
          <a:bodyPr/>
          <a:lstStyle/>
          <a:p>
            <a:endParaRPr lang="en-US"/>
          </a:p>
        </p:txBody>
      </p:sp>
      <p:sp>
        <p:nvSpPr>
          <p:cNvPr id="229402" name="Text Box 26"/>
          <p:cNvSpPr txBox="1">
            <a:spLocks noChangeArrowheads="1"/>
          </p:cNvSpPr>
          <p:nvPr/>
        </p:nvSpPr>
        <p:spPr bwMode="auto">
          <a:xfrm>
            <a:off x="1042988" y="2887663"/>
            <a:ext cx="5130800" cy="396875"/>
          </a:xfrm>
          <a:prstGeom prst="rect">
            <a:avLst/>
          </a:prstGeom>
          <a:noFill/>
          <a:ln w="9525">
            <a:noFill/>
            <a:miter lim="800000"/>
            <a:headEnd/>
            <a:tailEnd/>
          </a:ln>
          <a:effectLst/>
        </p:spPr>
        <p:txBody>
          <a:bodyPr wrap="none">
            <a:spAutoFit/>
          </a:bodyPr>
          <a:lstStyle/>
          <a:p>
            <a:r>
              <a:rPr lang="en-US" altLang="zh-TW" sz="2000"/>
              <a:t>Business &amp; financial information (other sources)</a:t>
            </a:r>
          </a:p>
        </p:txBody>
      </p:sp>
      <p:sp>
        <p:nvSpPr>
          <p:cNvPr id="229403" name="Rectangle 27"/>
          <p:cNvSpPr>
            <a:spLocks noChangeArrowheads="1"/>
          </p:cNvSpPr>
          <p:nvPr/>
        </p:nvSpPr>
        <p:spPr bwMode="auto">
          <a:xfrm>
            <a:off x="1763713" y="5661025"/>
            <a:ext cx="5761037" cy="554038"/>
          </a:xfrm>
          <a:prstGeom prst="rect">
            <a:avLst/>
          </a:prstGeom>
          <a:solidFill>
            <a:srgbClr val="33CCFF"/>
          </a:solidFill>
          <a:ln w="9525">
            <a:solidFill>
              <a:schemeClr val="tx1"/>
            </a:solidFill>
            <a:miter lim="800000"/>
            <a:headEnd/>
            <a:tailEnd/>
          </a:ln>
          <a:effectLst/>
        </p:spPr>
        <p:txBody>
          <a:bodyPr wrap="none" anchor="ctr"/>
          <a:lstStyle/>
          <a:p>
            <a:pPr algn="ctr"/>
            <a:r>
              <a:rPr lang="en-US" altLang="zh-TW"/>
              <a:t>Standard Setters &amp;Capital Market Regulators</a:t>
            </a:r>
          </a:p>
        </p:txBody>
      </p:sp>
      <p:sp>
        <p:nvSpPr>
          <p:cNvPr id="229404" name="Text Box 28"/>
          <p:cNvSpPr txBox="1">
            <a:spLocks noChangeArrowheads="1"/>
          </p:cNvSpPr>
          <p:nvPr/>
        </p:nvSpPr>
        <p:spPr bwMode="auto">
          <a:xfrm>
            <a:off x="2889250" y="5013325"/>
            <a:ext cx="3195638" cy="457200"/>
          </a:xfrm>
          <a:prstGeom prst="rect">
            <a:avLst/>
          </a:prstGeom>
          <a:noFill/>
          <a:ln w="9525">
            <a:noFill/>
            <a:miter lim="800000"/>
            <a:headEnd/>
            <a:tailEnd/>
          </a:ln>
          <a:effectLst/>
        </p:spPr>
        <p:txBody>
          <a:bodyPr wrap="none">
            <a:spAutoFit/>
          </a:bodyPr>
          <a:lstStyle/>
          <a:p>
            <a:r>
              <a:rPr lang="en-US" altLang="zh-TW"/>
              <a:t>Information Supply Side</a:t>
            </a:r>
          </a:p>
        </p:txBody>
      </p:sp>
    </p:spTree>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Rectangle 3"/>
          <p:cNvSpPr>
            <a:spLocks noGrp="1" noChangeArrowheads="1"/>
          </p:cNvSpPr>
          <p:nvPr>
            <p:ph type="body" idx="4294967295"/>
          </p:nvPr>
        </p:nvSpPr>
        <p:spPr>
          <a:xfrm>
            <a:off x="684213" y="609600"/>
            <a:ext cx="7772400" cy="4114800"/>
          </a:xfrm>
        </p:spPr>
        <p:txBody>
          <a:bodyPr/>
          <a:lstStyle/>
          <a:p>
            <a:pPr lvl="3">
              <a:buFontTx/>
              <a:buChar char="•"/>
            </a:pPr>
            <a:r>
              <a:rPr lang="en-US" altLang="zh-TW" sz="2400"/>
              <a:t>Reporting consistently poor earnings increases the likelihood that top management will be replaced, either by the board of directors or by an acquirer who takes over the firm.</a:t>
            </a:r>
          </a:p>
          <a:p>
            <a:pPr lvl="2">
              <a:buFont typeface="Wingdings" pitchFamily="2" charset="2"/>
              <a:buChar char="ü"/>
            </a:pPr>
            <a:r>
              <a:rPr lang="en-US" altLang="zh-TW" sz="2800">
                <a:solidFill>
                  <a:srgbClr val="FF0000"/>
                </a:solidFill>
              </a:rPr>
              <a:t>Issuing new equity</a:t>
            </a:r>
          </a:p>
          <a:p>
            <a:pPr lvl="3">
              <a:buFontTx/>
              <a:buChar char="•"/>
            </a:pPr>
            <a:r>
              <a:rPr lang="en-US" altLang="zh-TW" sz="2400">
                <a:solidFill>
                  <a:srgbClr val="FF0000"/>
                </a:solidFill>
              </a:rPr>
              <a:t>Entrepreneurs tend to take their firm public after disclosure of strong reported, but frequently unsustainable, earnings performance.</a:t>
            </a:r>
          </a:p>
          <a:p>
            <a:pPr lvl="3">
              <a:buFontTx/>
              <a:buChar char="•"/>
            </a:pPr>
            <a:r>
              <a:rPr lang="en-US" altLang="zh-TW" sz="2400">
                <a:solidFill>
                  <a:srgbClr val="FF0000"/>
                </a:solidFill>
              </a:rPr>
              <a:t>Seasoned equity offers typically follow strong, but again unsustainable, stock and earnings performance.</a:t>
            </a:r>
          </a:p>
          <a:p>
            <a:pPr lvl="3">
              <a:buFontTx/>
              <a:buChar char="•"/>
            </a:pPr>
            <a:r>
              <a:rPr lang="en-US" altLang="zh-TW" sz="2400">
                <a:solidFill>
                  <a:srgbClr val="FF0000"/>
                </a:solidFill>
              </a:rPr>
              <a:t>Appears to be at least partially due to earnings management.</a:t>
            </a:r>
          </a:p>
        </p:txBody>
      </p:sp>
    </p:spTree>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Rectangle 3"/>
          <p:cNvSpPr>
            <a:spLocks noGrp="1" noChangeArrowheads="1"/>
          </p:cNvSpPr>
          <p:nvPr>
            <p:ph type="body" idx="4294967295"/>
          </p:nvPr>
        </p:nvSpPr>
        <p:spPr>
          <a:xfrm>
            <a:off x="684213" y="333375"/>
            <a:ext cx="7772400" cy="4114800"/>
          </a:xfrm>
        </p:spPr>
        <p:txBody>
          <a:bodyPr/>
          <a:lstStyle/>
          <a:p>
            <a:pPr lvl="3">
              <a:lnSpc>
                <a:spcPct val="80000"/>
              </a:lnSpc>
              <a:buFontTx/>
              <a:buChar char="•"/>
            </a:pPr>
            <a:r>
              <a:rPr lang="en-US" altLang="zh-TW" sz="2400"/>
              <a:t>Rational investors respond by discounting the stock, demanding a hefty new issue discount, and in extreme cases refusing to purchase the new stock.</a:t>
            </a:r>
          </a:p>
          <a:p>
            <a:pPr lvl="3">
              <a:lnSpc>
                <a:spcPct val="80000"/>
              </a:lnSpc>
              <a:buFontTx/>
              <a:buChar char="•"/>
            </a:pPr>
            <a:r>
              <a:rPr lang="en-US" altLang="zh-TW" sz="2400">
                <a:solidFill>
                  <a:srgbClr val="FF0000"/>
                </a:solidFill>
              </a:rPr>
              <a:t>This raises the cost of capital and potentially leaves some of the best ventures and projects unfunded.</a:t>
            </a:r>
          </a:p>
          <a:p>
            <a:pPr lvl="1">
              <a:lnSpc>
                <a:spcPct val="80000"/>
              </a:lnSpc>
              <a:buFont typeface="Wingdings" pitchFamily="2" charset="2"/>
              <a:buChar char="Ø"/>
            </a:pPr>
            <a:r>
              <a:rPr lang="en-US" altLang="zh-TW" sz="3200"/>
              <a:t>Financial and information intermediaries</a:t>
            </a:r>
          </a:p>
          <a:p>
            <a:pPr lvl="2">
              <a:lnSpc>
                <a:spcPct val="80000"/>
              </a:lnSpc>
              <a:buFont typeface="Wingdings" pitchFamily="2" charset="2"/>
              <a:buChar char="ü"/>
            </a:pPr>
            <a:r>
              <a:rPr lang="en-US" altLang="zh-TW" sz="2800"/>
              <a:t>Internal governance agencies</a:t>
            </a:r>
          </a:p>
          <a:p>
            <a:pPr lvl="3">
              <a:lnSpc>
                <a:spcPct val="80000"/>
              </a:lnSpc>
              <a:buFontTx/>
              <a:buChar char="•"/>
            </a:pPr>
            <a:r>
              <a:rPr lang="en-US" altLang="zh-TW" sz="2400"/>
              <a:t>Corporate boards are responsible for monitoring a firm’s management by reviewing business strategy, evaluating and rewarding top management, and </a:t>
            </a:r>
            <a:r>
              <a:rPr lang="en-US" altLang="zh-TW" sz="2400">
                <a:solidFill>
                  <a:srgbClr val="FF0000"/>
                </a:solidFill>
              </a:rPr>
              <a:t>assuring the flow of credible information to external parties</a:t>
            </a:r>
            <a:r>
              <a:rPr lang="en-US" altLang="zh-TW" sz="2400"/>
              <a:t>.</a:t>
            </a:r>
          </a:p>
          <a:p>
            <a:pPr lvl="2">
              <a:lnSpc>
                <a:spcPct val="80000"/>
              </a:lnSpc>
              <a:buFont typeface="Wingdings" pitchFamily="2" charset="2"/>
              <a:buChar char="ü"/>
            </a:pPr>
            <a:r>
              <a:rPr lang="en-US" altLang="zh-TW" sz="2800"/>
              <a:t>Assurance professionals</a:t>
            </a:r>
          </a:p>
          <a:p>
            <a:pPr lvl="3">
              <a:lnSpc>
                <a:spcPct val="80000"/>
              </a:lnSpc>
              <a:buFontTx/>
              <a:buChar char="•"/>
            </a:pPr>
            <a:r>
              <a:rPr lang="en-US" altLang="zh-TW" sz="2400"/>
              <a:t>External auditors enhance the credibility of financial information provided by managers.</a:t>
            </a:r>
          </a:p>
          <a:p>
            <a:pPr lvl="2">
              <a:lnSpc>
                <a:spcPct val="80000"/>
              </a:lnSpc>
              <a:buFont typeface="Wingdings" pitchFamily="2" charset="2"/>
              <a:buChar char="ü"/>
            </a:pPr>
            <a:r>
              <a:rPr lang="en-US" altLang="zh-TW" sz="2800"/>
              <a:t>Information analyzers</a:t>
            </a:r>
          </a:p>
        </p:txBody>
      </p:sp>
    </p:spTree>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5" name="Rectangle 3"/>
          <p:cNvSpPr>
            <a:spLocks noGrp="1" noChangeArrowheads="1"/>
          </p:cNvSpPr>
          <p:nvPr>
            <p:ph type="body" idx="4294967295"/>
          </p:nvPr>
        </p:nvSpPr>
        <p:spPr>
          <a:xfrm>
            <a:off x="684213" y="476250"/>
            <a:ext cx="7772400" cy="4114800"/>
          </a:xfrm>
        </p:spPr>
        <p:txBody>
          <a:bodyPr/>
          <a:lstStyle/>
          <a:p>
            <a:pPr lvl="3">
              <a:lnSpc>
                <a:spcPct val="80000"/>
              </a:lnSpc>
              <a:buFontTx/>
              <a:buChar char="•"/>
            </a:pPr>
            <a:r>
              <a:rPr lang="en-US" altLang="zh-TW" sz="2400"/>
              <a:t>Financial analysts and rating agencies are responsible for gathering and analyzing information to </a:t>
            </a:r>
            <a:r>
              <a:rPr lang="en-US" altLang="zh-TW" sz="2400">
                <a:solidFill>
                  <a:srgbClr val="FF0000"/>
                </a:solidFill>
              </a:rPr>
              <a:t>provide performance forecasts and investment recommendations</a:t>
            </a:r>
            <a:r>
              <a:rPr lang="en-US" altLang="zh-TW" sz="2400"/>
              <a:t> to both professional and retail individual investors.</a:t>
            </a:r>
          </a:p>
          <a:p>
            <a:pPr lvl="2">
              <a:lnSpc>
                <a:spcPct val="80000"/>
              </a:lnSpc>
              <a:buFont typeface="Wingdings" pitchFamily="2" charset="2"/>
              <a:buChar char="ü"/>
            </a:pPr>
            <a:r>
              <a:rPr lang="en-US" altLang="zh-TW" sz="2800"/>
              <a:t>Professional investors</a:t>
            </a:r>
            <a:endParaRPr lang="zh-TW" altLang="en-US" sz="2800"/>
          </a:p>
          <a:p>
            <a:pPr lvl="3">
              <a:lnSpc>
                <a:spcPct val="80000"/>
              </a:lnSpc>
              <a:buFontTx/>
              <a:buChar char="•"/>
            </a:pPr>
            <a:r>
              <a:rPr lang="en-US" altLang="zh-TW" sz="2400"/>
              <a:t>Banks, mutual funds, insurance, and venture capital firms make investment decisions on behalf of dispersed investors. Responsible for </a:t>
            </a:r>
            <a:r>
              <a:rPr lang="en-US" altLang="zh-TW" sz="2400">
                <a:solidFill>
                  <a:srgbClr val="FF0000"/>
                </a:solidFill>
              </a:rPr>
              <a:t>valuing and selecting investment opportunities</a:t>
            </a:r>
            <a:r>
              <a:rPr lang="en-US" altLang="zh-TW" sz="2400"/>
              <a:t>.</a:t>
            </a:r>
          </a:p>
          <a:p>
            <a:pPr lvl="1">
              <a:lnSpc>
                <a:spcPct val="80000"/>
              </a:lnSpc>
              <a:buFont typeface="Wingdings" pitchFamily="2" charset="2"/>
              <a:buChar char="Ø"/>
            </a:pPr>
            <a:r>
              <a:rPr lang="en-US" altLang="zh-TW" sz="3200"/>
              <a:t>Organizational design</a:t>
            </a:r>
          </a:p>
          <a:p>
            <a:pPr lvl="2">
              <a:lnSpc>
                <a:spcPct val="80000"/>
              </a:lnSpc>
              <a:buFont typeface="Wingdings" pitchFamily="2" charset="2"/>
              <a:buChar char="ü"/>
            </a:pPr>
            <a:r>
              <a:rPr lang="en-US" altLang="zh-TW" sz="2800">
                <a:solidFill>
                  <a:srgbClr val="FF0000"/>
                </a:solidFill>
              </a:rPr>
              <a:t>Determine the level and quality of information and residual information and agency problems in capital markets.</a:t>
            </a:r>
          </a:p>
          <a:p>
            <a:pPr lvl="2">
              <a:lnSpc>
                <a:spcPct val="80000"/>
              </a:lnSpc>
              <a:buFont typeface="Wingdings" pitchFamily="2" charset="2"/>
              <a:buChar char="ü"/>
            </a:pPr>
            <a:r>
              <a:rPr lang="en-US" altLang="zh-TW" sz="2800">
                <a:solidFill>
                  <a:srgbClr val="FF0000"/>
                </a:solidFill>
              </a:rPr>
              <a:t>Key design questions.</a:t>
            </a:r>
          </a:p>
          <a:p>
            <a:pPr lvl="3">
              <a:lnSpc>
                <a:spcPct val="80000"/>
              </a:lnSpc>
              <a:buFontTx/>
              <a:buChar char="•"/>
            </a:pPr>
            <a:r>
              <a:rPr lang="en-US" altLang="zh-TW" sz="2400">
                <a:solidFill>
                  <a:srgbClr val="FF0000"/>
                </a:solidFill>
              </a:rPr>
              <a:t>What are the optimal incentive schemes for rewarding top managers?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Rectangle 3"/>
          <p:cNvSpPr>
            <a:spLocks noGrp="1" noChangeArrowheads="1"/>
          </p:cNvSpPr>
          <p:nvPr>
            <p:ph type="body" idx="4294967295"/>
          </p:nvPr>
        </p:nvSpPr>
        <p:spPr>
          <a:xfrm>
            <a:off x="684213" y="466725"/>
            <a:ext cx="7772400" cy="4114800"/>
          </a:xfrm>
        </p:spPr>
        <p:txBody>
          <a:bodyPr/>
          <a:lstStyle/>
          <a:p>
            <a:pPr lvl="1">
              <a:lnSpc>
                <a:spcPct val="80000"/>
              </a:lnSpc>
              <a:buFont typeface="Wingdings" pitchFamily="2" charset="2"/>
              <a:buChar char="Ø"/>
            </a:pPr>
            <a:r>
              <a:rPr lang="en-US" altLang="zh-TW" sz="3500"/>
              <a:t>Accounting strategy</a:t>
            </a:r>
          </a:p>
          <a:p>
            <a:pPr lvl="2">
              <a:lnSpc>
                <a:spcPct val="80000"/>
              </a:lnSpc>
              <a:buFont typeface="Wingdings" pitchFamily="2" charset="2"/>
              <a:buChar char="ü"/>
            </a:pPr>
            <a:r>
              <a:rPr kumimoji="0" lang="en-US" altLang="zh-TW" sz="2800"/>
              <a:t>Management discretion</a:t>
            </a:r>
          </a:p>
          <a:p>
            <a:pPr lvl="3">
              <a:lnSpc>
                <a:spcPct val="80000"/>
              </a:lnSpc>
              <a:buFontTx/>
              <a:buChar char="•"/>
            </a:pPr>
            <a:r>
              <a:rPr lang="en-US" altLang="zh-TW" sz="2400"/>
              <a:t>Choices of accounting policies, estimates, reporting format, supplementary disclosure.</a:t>
            </a:r>
          </a:p>
          <a:p>
            <a:pPr lvl="1">
              <a:lnSpc>
                <a:spcPct val="80000"/>
              </a:lnSpc>
              <a:buFont typeface="Wingdings" pitchFamily="2" charset="2"/>
              <a:buChar char="Ø"/>
            </a:pPr>
            <a:r>
              <a:rPr lang="en-US" altLang="zh-TW" sz="3500"/>
              <a:t>FSs</a:t>
            </a:r>
          </a:p>
          <a:p>
            <a:pPr lvl="2">
              <a:lnSpc>
                <a:spcPct val="80000"/>
              </a:lnSpc>
              <a:buFont typeface="Wingdings" pitchFamily="2" charset="2"/>
              <a:buChar char="ü"/>
            </a:pPr>
            <a:r>
              <a:rPr lang="en-US" altLang="zh-TW" sz="2800"/>
              <a:t>The influence of the accounting system on the quality of FSs.</a:t>
            </a:r>
          </a:p>
          <a:p>
            <a:pPr>
              <a:lnSpc>
                <a:spcPct val="80000"/>
              </a:lnSpc>
              <a:buFont typeface="Wingdings" pitchFamily="2" charset="2"/>
              <a:buChar char="p"/>
            </a:pPr>
            <a:r>
              <a:rPr lang="en-US" altLang="zh-TW" sz="3600"/>
              <a:t>Accounting system features</a:t>
            </a:r>
          </a:p>
          <a:p>
            <a:pPr lvl="1">
              <a:lnSpc>
                <a:spcPct val="80000"/>
              </a:lnSpc>
              <a:buFont typeface="Wingdings" pitchFamily="2" charset="2"/>
              <a:buChar char="Ø"/>
            </a:pPr>
            <a:r>
              <a:rPr lang="en-US" altLang="zh-TW" sz="3200"/>
              <a:t>Accrual accounting</a:t>
            </a:r>
          </a:p>
          <a:p>
            <a:pPr lvl="2">
              <a:lnSpc>
                <a:spcPct val="80000"/>
              </a:lnSpc>
              <a:buFont typeface="Wingdings" pitchFamily="2" charset="2"/>
              <a:buChar char="ü"/>
            </a:pPr>
            <a:r>
              <a:rPr lang="en-US" altLang="zh-TW" sz="2800"/>
              <a:t>Periodic performance reports</a:t>
            </a:r>
          </a:p>
          <a:p>
            <a:pPr lvl="3">
              <a:lnSpc>
                <a:spcPct val="80000"/>
              </a:lnSpc>
              <a:buFontTx/>
              <a:buChar char="•"/>
            </a:pPr>
            <a:r>
              <a:rPr lang="en-US" altLang="zh-TW" sz="2400"/>
              <a:t>Costs and benefits associated with economic activities vs. actual payment and receipt of cash</a:t>
            </a:r>
          </a:p>
          <a:p>
            <a:pPr lvl="3">
              <a:lnSpc>
                <a:spcPct val="80000"/>
              </a:lnSpc>
              <a:buFontTx/>
              <a:buChar char="•"/>
            </a:pPr>
            <a:r>
              <a:rPr lang="en-US" altLang="zh-TW" sz="2400"/>
              <a:t>The effects of economic transactions are recorded on the basis of expected not necessarily actual cash receipts and payments.</a:t>
            </a:r>
          </a:p>
          <a:p>
            <a:pPr>
              <a:lnSpc>
                <a:spcPct val="80000"/>
              </a:lnSpc>
            </a:pPr>
            <a:endParaRPr lang="zh-TW" altLang="en-US" sz="2400"/>
          </a:p>
        </p:txBody>
      </p:sp>
    </p:spTree>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Rectangle 3"/>
          <p:cNvSpPr>
            <a:spLocks noGrp="1" noChangeArrowheads="1"/>
          </p:cNvSpPr>
          <p:nvPr>
            <p:ph type="body" idx="4294967295"/>
          </p:nvPr>
        </p:nvSpPr>
        <p:spPr>
          <a:xfrm>
            <a:off x="684213" y="322263"/>
            <a:ext cx="7920037" cy="4114800"/>
          </a:xfrm>
        </p:spPr>
        <p:txBody>
          <a:bodyPr/>
          <a:lstStyle/>
          <a:p>
            <a:pPr lvl="3">
              <a:lnSpc>
                <a:spcPct val="90000"/>
              </a:lnSpc>
              <a:buFontTx/>
              <a:buChar char="•"/>
            </a:pPr>
            <a:r>
              <a:rPr lang="en-US" altLang="zh-TW" sz="2400">
                <a:solidFill>
                  <a:srgbClr val="FF0000"/>
                </a:solidFill>
              </a:rPr>
              <a:t>Should auditors assure that financial reports comply with accounting standards or represent a firm’s underlying economics?</a:t>
            </a:r>
          </a:p>
          <a:p>
            <a:pPr lvl="3">
              <a:lnSpc>
                <a:spcPct val="90000"/>
              </a:lnSpc>
              <a:buFontTx/>
              <a:buChar char="•"/>
            </a:pPr>
            <a:r>
              <a:rPr lang="en-US" altLang="zh-TW" sz="2400">
                <a:solidFill>
                  <a:srgbClr val="FF0000"/>
                </a:solidFill>
              </a:rPr>
              <a:t>Should there be detailed accounting standards or a few broad accounting principles?</a:t>
            </a:r>
          </a:p>
          <a:p>
            <a:pPr lvl="3">
              <a:lnSpc>
                <a:spcPct val="90000"/>
              </a:lnSpc>
              <a:buFontTx/>
              <a:buChar char="•"/>
            </a:pPr>
            <a:r>
              <a:rPr lang="en-US" altLang="zh-TW" sz="2400">
                <a:solidFill>
                  <a:srgbClr val="FF0000"/>
                </a:solidFill>
              </a:rPr>
              <a:t>What should be the organizational form and business scope of auditors and analysts?</a:t>
            </a:r>
          </a:p>
          <a:p>
            <a:pPr lvl="3">
              <a:lnSpc>
                <a:spcPct val="90000"/>
              </a:lnSpc>
              <a:buFontTx/>
              <a:buChar char="•"/>
            </a:pPr>
            <a:r>
              <a:rPr lang="en-US" altLang="zh-TW" sz="2400">
                <a:solidFill>
                  <a:srgbClr val="FF0000"/>
                </a:solidFill>
              </a:rPr>
              <a:t>What incentive schemes should be used for professional investors to align their interests with individual investors?</a:t>
            </a:r>
          </a:p>
          <a:p>
            <a:pPr lvl="2">
              <a:lnSpc>
                <a:spcPct val="90000"/>
              </a:lnSpc>
              <a:buFont typeface="Wingdings" pitchFamily="2" charset="2"/>
              <a:buChar char="ü"/>
            </a:pPr>
            <a:r>
              <a:rPr lang="en-US" altLang="zh-TW" sz="2800"/>
              <a:t>Economic and institutional factors</a:t>
            </a:r>
          </a:p>
          <a:p>
            <a:pPr lvl="3">
              <a:lnSpc>
                <a:spcPct val="90000"/>
              </a:lnSpc>
              <a:buFontTx/>
              <a:buChar char="•"/>
            </a:pPr>
            <a:r>
              <a:rPr lang="en-US" altLang="zh-TW" sz="2400"/>
              <a:t>The ability to write and enforce optimal contracts.</a:t>
            </a:r>
            <a:endParaRPr lang="zh-TW" altLang="en-US" sz="2400"/>
          </a:p>
          <a:p>
            <a:pPr lvl="3">
              <a:lnSpc>
                <a:spcPct val="90000"/>
              </a:lnSpc>
              <a:buFontTx/>
              <a:buChar char="•"/>
            </a:pPr>
            <a:r>
              <a:rPr lang="en-US" altLang="zh-TW" sz="2400"/>
              <a:t>Proprietary costs that might make disclosure costly for investors.</a:t>
            </a:r>
          </a:p>
          <a:p>
            <a:pPr lvl="3">
              <a:lnSpc>
                <a:spcPct val="90000"/>
              </a:lnSpc>
              <a:buFontTx/>
              <a:buChar char="•"/>
            </a:pPr>
            <a:r>
              <a:rPr lang="en-US" altLang="zh-TW" sz="2400"/>
              <a:t>Regulatory imperfections.</a:t>
            </a:r>
          </a:p>
          <a:p>
            <a:pPr>
              <a:lnSpc>
                <a:spcPct val="90000"/>
              </a:lnSpc>
              <a:buFont typeface="Wingdings" pitchFamily="2" charset="2"/>
              <a:buChar char="p"/>
            </a:pPr>
            <a:r>
              <a:rPr lang="en-US" altLang="zh-TW" sz="3600"/>
              <a:t>Management communication</a:t>
            </a:r>
          </a:p>
        </p:txBody>
      </p:sp>
    </p:spTree>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3" name="Rectangle 3"/>
          <p:cNvSpPr>
            <a:spLocks noGrp="1" noChangeArrowheads="1"/>
          </p:cNvSpPr>
          <p:nvPr>
            <p:ph type="body" idx="4294967295"/>
          </p:nvPr>
        </p:nvSpPr>
        <p:spPr>
          <a:xfrm>
            <a:off x="684213" y="466725"/>
            <a:ext cx="7772400" cy="4114800"/>
          </a:xfrm>
        </p:spPr>
        <p:txBody>
          <a:bodyPr/>
          <a:lstStyle/>
          <a:p>
            <a:pPr lvl="1">
              <a:lnSpc>
                <a:spcPct val="80000"/>
              </a:lnSpc>
              <a:buFont typeface="Wingdings" pitchFamily="2" charset="2"/>
              <a:buChar char="Ø"/>
            </a:pPr>
            <a:r>
              <a:rPr lang="en-US" altLang="zh-TW" sz="3200"/>
              <a:t>Information asymmetry</a:t>
            </a:r>
          </a:p>
          <a:p>
            <a:pPr lvl="2">
              <a:lnSpc>
                <a:spcPct val="80000"/>
              </a:lnSpc>
              <a:buFont typeface="Wingdings" pitchFamily="2" charset="2"/>
              <a:buChar char="ü"/>
            </a:pPr>
            <a:r>
              <a:rPr lang="en-US" altLang="zh-TW" sz="2800"/>
              <a:t>At least in the short or even medium term.</a:t>
            </a:r>
          </a:p>
          <a:p>
            <a:pPr lvl="3">
              <a:lnSpc>
                <a:spcPct val="80000"/>
              </a:lnSpc>
              <a:buFontTx/>
              <a:buChar char="•"/>
            </a:pPr>
            <a:r>
              <a:rPr lang="en-US" altLang="zh-TW" sz="2400"/>
              <a:t>Difficult to value new and innovative investments.</a:t>
            </a:r>
          </a:p>
          <a:p>
            <a:pPr lvl="3">
              <a:lnSpc>
                <a:spcPct val="80000"/>
              </a:lnSpc>
              <a:buFontTx/>
              <a:buChar char="•"/>
            </a:pPr>
            <a:r>
              <a:rPr lang="en-US" altLang="zh-TW" sz="2400"/>
              <a:t>Valuations will tend to be noisy.</a:t>
            </a:r>
          </a:p>
          <a:p>
            <a:pPr lvl="3">
              <a:lnSpc>
                <a:spcPct val="80000"/>
              </a:lnSpc>
              <a:buFontTx/>
              <a:buChar char="•"/>
            </a:pPr>
            <a:r>
              <a:rPr lang="en-US" altLang="zh-TW" sz="2400"/>
              <a:t>Make stock prices relatively noisy, leading management at various times to consider their firms to be either seriously over- or undervalued.</a:t>
            </a:r>
          </a:p>
          <a:p>
            <a:pPr lvl="3">
              <a:lnSpc>
                <a:spcPct val="80000"/>
              </a:lnSpc>
              <a:buFontTx/>
              <a:buChar char="•"/>
            </a:pPr>
            <a:r>
              <a:rPr lang="en-US" altLang="zh-TW" sz="2400"/>
              <a:t>Undervalue makes it more costly to raise new financing and increases the chance of a takeover by a hostile acquirer, with an accompanying reduction in their job security.</a:t>
            </a:r>
          </a:p>
          <a:p>
            <a:pPr lvl="3">
              <a:lnSpc>
                <a:spcPct val="80000"/>
              </a:lnSpc>
              <a:buFontTx/>
              <a:buChar char="•"/>
            </a:pPr>
            <a:r>
              <a:rPr lang="en-US" altLang="zh-TW" sz="2400"/>
              <a:t>Overvalue raises the concern about legal liability for failing to disclose information relevant to investors.</a:t>
            </a:r>
          </a:p>
          <a:p>
            <a:pPr lvl="1">
              <a:lnSpc>
                <a:spcPct val="80000"/>
              </a:lnSpc>
              <a:buFont typeface="Wingdings" pitchFamily="2" charset="2"/>
              <a:buChar char="Ø"/>
            </a:pPr>
            <a:r>
              <a:rPr lang="en-US" altLang="zh-TW" sz="3200">
                <a:solidFill>
                  <a:srgbClr val="FF0000"/>
                </a:solidFill>
              </a:rPr>
              <a:t>A word of caution</a:t>
            </a:r>
          </a:p>
          <a:p>
            <a:pPr lvl="2">
              <a:lnSpc>
                <a:spcPct val="80000"/>
              </a:lnSpc>
              <a:buFont typeface="Wingdings" pitchFamily="2" charset="2"/>
              <a:buChar char="ü"/>
            </a:pPr>
            <a:r>
              <a:rPr lang="en-US" altLang="zh-TW" sz="2800">
                <a:solidFill>
                  <a:srgbClr val="FF0000"/>
                </a:solidFill>
              </a:rPr>
              <a:t>Difficult for managers to be realistic.</a:t>
            </a:r>
            <a:endParaRPr lang="zh-TW" altLang="en-US" sz="3600">
              <a:solidFill>
                <a:srgbClr val="FF0000"/>
              </a:solidFill>
            </a:endParaRPr>
          </a:p>
        </p:txBody>
      </p:sp>
    </p:spTree>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Rectangle 3"/>
          <p:cNvSpPr>
            <a:spLocks noGrp="1" noChangeArrowheads="1"/>
          </p:cNvSpPr>
          <p:nvPr>
            <p:ph type="body" idx="4294967295"/>
          </p:nvPr>
        </p:nvSpPr>
        <p:spPr>
          <a:xfrm>
            <a:off x="755650" y="333375"/>
            <a:ext cx="7772400" cy="4114800"/>
          </a:xfrm>
        </p:spPr>
        <p:txBody>
          <a:bodyPr/>
          <a:lstStyle/>
          <a:p>
            <a:pPr lvl="3">
              <a:lnSpc>
                <a:spcPct val="80000"/>
              </a:lnSpc>
              <a:buFontTx/>
              <a:buChar char="•"/>
            </a:pPr>
            <a:r>
              <a:rPr lang="en-US" altLang="zh-TW" sz="2400">
                <a:solidFill>
                  <a:srgbClr val="FF0000"/>
                </a:solidFill>
              </a:rPr>
              <a:t>It is natural that many managers believe that their firms are undervalued by the market.</a:t>
            </a:r>
          </a:p>
          <a:p>
            <a:pPr lvl="3">
              <a:lnSpc>
                <a:spcPct val="80000"/>
              </a:lnSpc>
              <a:buFontTx/>
              <a:buChar char="•"/>
            </a:pPr>
            <a:r>
              <a:rPr lang="en-US" altLang="zh-TW" sz="2400">
                <a:solidFill>
                  <a:srgbClr val="FF0000"/>
                </a:solidFill>
              </a:rPr>
              <a:t>It is part of their job to sell the company to new employees, customers, suppliers, and investors.</a:t>
            </a:r>
          </a:p>
          <a:p>
            <a:pPr lvl="3">
              <a:lnSpc>
                <a:spcPct val="80000"/>
              </a:lnSpc>
              <a:buFontTx/>
              <a:buChar char="•"/>
            </a:pPr>
            <a:r>
              <a:rPr lang="en-US" altLang="zh-TW" sz="2400">
                <a:solidFill>
                  <a:srgbClr val="FF0000"/>
                </a:solidFill>
              </a:rPr>
              <a:t>Forecasting the firm’s future performance objectively requires them to judge their own capabilities as managers.</a:t>
            </a:r>
          </a:p>
          <a:p>
            <a:pPr lvl="3">
              <a:lnSpc>
                <a:spcPct val="80000"/>
              </a:lnSpc>
              <a:buFontTx/>
              <a:buChar char="•"/>
            </a:pPr>
            <a:r>
              <a:rPr lang="en-US" altLang="zh-TW" sz="2400">
                <a:solidFill>
                  <a:srgbClr val="FF0000"/>
                </a:solidFill>
              </a:rPr>
              <a:t>Many managers may argue that investors are uninformed and that their firm is undervalued. Only some can back that up with solid evidence.</a:t>
            </a:r>
          </a:p>
          <a:p>
            <a:pPr lvl="2">
              <a:lnSpc>
                <a:spcPct val="80000"/>
              </a:lnSpc>
              <a:buFont typeface="Wingdings" pitchFamily="2" charset="2"/>
              <a:buChar char="ü"/>
            </a:pPr>
            <a:r>
              <a:rPr lang="en-US" altLang="zh-TW" sz="2800"/>
              <a:t>Key analyses</a:t>
            </a:r>
          </a:p>
          <a:p>
            <a:pPr lvl="3">
              <a:lnSpc>
                <a:spcPct val="80000"/>
              </a:lnSpc>
              <a:buFontTx/>
              <a:buChar char="•"/>
            </a:pPr>
            <a:r>
              <a:rPr lang="en-US" altLang="zh-TW" sz="2400"/>
              <a:t>Compare management forecasts with those of analysts.</a:t>
            </a:r>
          </a:p>
          <a:p>
            <a:pPr lvl="3">
              <a:lnSpc>
                <a:spcPct val="80000"/>
              </a:lnSpc>
              <a:buFontTx/>
              <a:buChar char="•"/>
            </a:pPr>
            <a:r>
              <a:rPr lang="en-US" altLang="zh-TW" sz="2400"/>
              <a:t>Is there a significant difference?</a:t>
            </a:r>
          </a:p>
          <a:p>
            <a:pPr lvl="3">
              <a:lnSpc>
                <a:spcPct val="80000"/>
              </a:lnSpc>
              <a:buFontTx/>
              <a:buChar char="•"/>
            </a:pPr>
            <a:r>
              <a:rPr lang="en-US" altLang="zh-TW" sz="2400"/>
              <a:t>Because of different expectations about economy-wide performance? Managers may understand their own businesses better than analysts, but they may not be any better at forecasting macroeconomic conditions.</a:t>
            </a:r>
          </a:p>
        </p:txBody>
      </p:sp>
    </p:spTree>
  </p:cSld>
  <p:clrMapOvr>
    <a:masterClrMapping/>
  </p:clrMapOvr>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1" name="Rectangle 3"/>
          <p:cNvSpPr>
            <a:spLocks noGrp="1" noChangeArrowheads="1"/>
          </p:cNvSpPr>
          <p:nvPr>
            <p:ph type="body" idx="4294967295"/>
          </p:nvPr>
        </p:nvSpPr>
        <p:spPr>
          <a:xfrm>
            <a:off x="755650" y="333375"/>
            <a:ext cx="7772400" cy="4114800"/>
          </a:xfrm>
        </p:spPr>
        <p:txBody>
          <a:bodyPr/>
          <a:lstStyle/>
          <a:p>
            <a:pPr lvl="3">
              <a:lnSpc>
                <a:spcPct val="80000"/>
              </a:lnSpc>
              <a:buFontTx/>
              <a:buChar char="•"/>
            </a:pPr>
            <a:r>
              <a:rPr lang="en-US" altLang="zh-TW" sz="2400">
                <a:solidFill>
                  <a:srgbClr val="FF0000"/>
                </a:solidFill>
              </a:rPr>
              <a:t>Can managers identify any explanatory factors?</a:t>
            </a:r>
          </a:p>
          <a:p>
            <a:pPr lvl="4">
              <a:lnSpc>
                <a:spcPct val="80000"/>
              </a:lnSpc>
              <a:buFont typeface="Times New Roman" pitchFamily="18" charset="0"/>
              <a:buChar char="–"/>
            </a:pPr>
            <a:r>
              <a:rPr lang="en-US" altLang="zh-TW" sz="2400">
                <a:solidFill>
                  <a:srgbClr val="FF0000"/>
                </a:solidFill>
              </a:rPr>
              <a:t>Analysts unaware of positive new R&amp;D results.</a:t>
            </a:r>
          </a:p>
          <a:p>
            <a:pPr lvl="4">
              <a:lnSpc>
                <a:spcPct val="80000"/>
              </a:lnSpc>
              <a:buFont typeface="Times New Roman" pitchFamily="18" charset="0"/>
              <a:buChar char="–"/>
            </a:pPr>
            <a:r>
              <a:rPr lang="en-US" altLang="zh-TW" sz="2400">
                <a:solidFill>
                  <a:srgbClr val="FF0000"/>
                </a:solidFill>
              </a:rPr>
              <a:t>Different information about customer responses to new products and marketing campaigns.</a:t>
            </a:r>
          </a:p>
          <a:p>
            <a:pPr lvl="4">
              <a:lnSpc>
                <a:spcPct val="80000"/>
              </a:lnSpc>
              <a:buFont typeface="Times New Roman" pitchFamily="18" charset="0"/>
              <a:buChar char="–"/>
            </a:pPr>
            <a:r>
              <a:rPr lang="en-US" altLang="zh-TW" sz="2400">
                <a:solidFill>
                  <a:srgbClr val="FF0000"/>
                </a:solidFill>
              </a:rPr>
              <a:t>These type of differences could indicate that the firm faces an information problem.</a:t>
            </a:r>
          </a:p>
          <a:p>
            <a:pPr lvl="1">
              <a:lnSpc>
                <a:spcPct val="80000"/>
              </a:lnSpc>
              <a:buFont typeface="Wingdings" pitchFamily="2" charset="2"/>
              <a:buChar char="Ø"/>
            </a:pPr>
            <a:r>
              <a:rPr lang="en-US" altLang="zh-TW" sz="3200"/>
              <a:t>FPIC Insurance Group</a:t>
            </a:r>
          </a:p>
          <a:p>
            <a:pPr lvl="2">
              <a:lnSpc>
                <a:spcPct val="80000"/>
              </a:lnSpc>
              <a:buFont typeface="Wingdings" pitchFamily="2" charset="2"/>
              <a:buChar char="ü"/>
            </a:pPr>
            <a:r>
              <a:rPr lang="en-US" altLang="zh-TW" sz="2800"/>
              <a:t>Provider of liability insurance for doctors and hospitals in Florida</a:t>
            </a:r>
          </a:p>
          <a:p>
            <a:pPr lvl="3">
              <a:lnSpc>
                <a:spcPct val="80000"/>
              </a:lnSpc>
              <a:buFontTx/>
              <a:buChar char="•"/>
            </a:pPr>
            <a:r>
              <a:rPr lang="en-US" altLang="zh-TW" sz="2400"/>
              <a:t>Stock price declined from $45.25 to $ 14.25 in 1999/8.</a:t>
            </a:r>
          </a:p>
          <a:p>
            <a:pPr lvl="3">
              <a:lnSpc>
                <a:spcPct val="80000"/>
              </a:lnSpc>
              <a:buFontTx/>
              <a:buChar char="•"/>
            </a:pPr>
            <a:r>
              <a:rPr lang="en-US" altLang="zh-TW" sz="2400"/>
              <a:t>Began on 8/10, the day the company reported a 48% jump in second-quarter profits to $7.4 mln.</a:t>
            </a:r>
          </a:p>
          <a:p>
            <a:pPr lvl="3">
              <a:lnSpc>
                <a:spcPct val="80000"/>
              </a:lnSpc>
              <a:buFontTx/>
              <a:buChar char="•"/>
            </a:pPr>
            <a:r>
              <a:rPr lang="en-US" altLang="zh-TW" sz="2400"/>
              <a:t>In part attributable to the Florida Physicians unit releasing $8.1 mln in reserves compared with $4 mln in the year-ago quarter.</a:t>
            </a:r>
          </a:p>
        </p:txBody>
      </p:sp>
    </p:spTree>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type="body" idx="4294967295"/>
          </p:nvPr>
        </p:nvSpPr>
        <p:spPr>
          <a:xfrm>
            <a:off x="687388" y="115888"/>
            <a:ext cx="7772400" cy="4114800"/>
          </a:xfrm>
        </p:spPr>
        <p:txBody>
          <a:bodyPr/>
          <a:lstStyle/>
          <a:p>
            <a:pPr lvl="3">
              <a:lnSpc>
                <a:spcPct val="80000"/>
              </a:lnSpc>
              <a:buFontTx/>
              <a:buChar char="•"/>
            </a:pPr>
            <a:r>
              <a:rPr lang="en-US" altLang="zh-TW" sz="2400"/>
              <a:t>Reported higher-than-expected claims in a health insurance plan offered to Florida Dental Association members.</a:t>
            </a:r>
          </a:p>
          <a:p>
            <a:pPr lvl="3">
              <a:lnSpc>
                <a:spcPct val="80000"/>
              </a:lnSpc>
              <a:buFontTx/>
              <a:buChar char="•"/>
            </a:pPr>
            <a:r>
              <a:rPr lang="en-US" altLang="zh-TW" sz="2400"/>
              <a:t>Reuters: reflected investors’ concern about the quality of earnings.</a:t>
            </a:r>
          </a:p>
          <a:p>
            <a:pPr lvl="3">
              <a:lnSpc>
                <a:spcPct val="80000"/>
              </a:lnSpc>
              <a:buFontTx/>
              <a:buChar char="•"/>
            </a:pPr>
            <a:r>
              <a:rPr lang="en-US" altLang="zh-TW" sz="2400"/>
              <a:t>Spokeswoman: as far as we are concerned, we had a great quarter.</a:t>
            </a:r>
          </a:p>
          <a:p>
            <a:pPr lvl="3">
              <a:lnSpc>
                <a:spcPct val="80000"/>
              </a:lnSpc>
              <a:buFontTx/>
              <a:buChar char="•"/>
            </a:pPr>
            <a:r>
              <a:rPr lang="en-US" altLang="zh-TW" sz="2400"/>
              <a:t>COO: decision to release the unit’s reserves was normal business practices and based on expectations of future claims. Had increased its rates for the dental association insurance.</a:t>
            </a:r>
          </a:p>
          <a:p>
            <a:pPr lvl="3">
              <a:lnSpc>
                <a:spcPct val="80000"/>
              </a:lnSpc>
              <a:buFontTx/>
              <a:buChar char="•"/>
            </a:pPr>
            <a:r>
              <a:rPr lang="en-US" altLang="zh-TW" sz="2400"/>
              <a:t>Was the firm previously overvalued? What events explain the company’s sudden drop in stock value?  What options are available to correct the market’s view of the company?</a:t>
            </a:r>
          </a:p>
          <a:p>
            <a:pPr lvl="1">
              <a:lnSpc>
                <a:spcPct val="80000"/>
              </a:lnSpc>
              <a:buFont typeface="Wingdings" pitchFamily="2" charset="2"/>
              <a:buChar char="Ø"/>
            </a:pPr>
            <a:r>
              <a:rPr lang="en-US" altLang="zh-TW" sz="3200"/>
              <a:t>Through financial reporting</a:t>
            </a:r>
          </a:p>
          <a:p>
            <a:pPr lvl="2">
              <a:lnSpc>
                <a:spcPct val="80000"/>
              </a:lnSpc>
              <a:buFont typeface="Wingdings" pitchFamily="2" charset="2"/>
              <a:buChar char="ü"/>
            </a:pPr>
            <a:r>
              <a:rPr lang="en-US" altLang="zh-TW" sz="2800"/>
              <a:t>Accounting reports</a:t>
            </a:r>
          </a:p>
          <a:p>
            <a:pPr lvl="3">
              <a:lnSpc>
                <a:spcPct val="80000"/>
              </a:lnSpc>
              <a:buFontTx/>
              <a:buChar char="•"/>
            </a:pPr>
            <a:r>
              <a:rPr lang="en-US" altLang="zh-TW" sz="2400"/>
              <a:t>Not only provide a record of past transactions, also reflect management estimates and forecasts of the future, bad debt &amp; lives of tangible assets.</a:t>
            </a:r>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p:cNvSpPr>
            <a:spLocks noGrp="1" noChangeArrowheads="1"/>
          </p:cNvSpPr>
          <p:nvPr>
            <p:ph type="body" idx="4294967295"/>
          </p:nvPr>
        </p:nvSpPr>
        <p:spPr>
          <a:xfrm>
            <a:off x="684213" y="260350"/>
            <a:ext cx="7772400" cy="4114800"/>
          </a:xfrm>
        </p:spPr>
        <p:txBody>
          <a:bodyPr/>
          <a:lstStyle/>
          <a:p>
            <a:pPr lvl="3">
              <a:lnSpc>
                <a:spcPct val="80000"/>
              </a:lnSpc>
              <a:buFontTx/>
              <a:buChar char="•"/>
            </a:pPr>
            <a:r>
              <a:rPr lang="en-US" altLang="zh-TW" sz="2400"/>
              <a:t>Investors are likely to be skeptical.</a:t>
            </a:r>
          </a:p>
          <a:p>
            <a:pPr lvl="2">
              <a:lnSpc>
                <a:spcPct val="80000"/>
              </a:lnSpc>
              <a:buFont typeface="Wingdings" pitchFamily="2" charset="2"/>
              <a:buChar char="ü"/>
            </a:pPr>
            <a:r>
              <a:rPr lang="en-US" altLang="zh-TW" sz="2800"/>
              <a:t>Factors that increase the credibility</a:t>
            </a:r>
          </a:p>
          <a:p>
            <a:pPr lvl="3">
              <a:lnSpc>
                <a:spcPct val="80000"/>
              </a:lnSpc>
              <a:buFontTx/>
              <a:buChar char="•"/>
            </a:pPr>
            <a:r>
              <a:rPr lang="en-US" altLang="zh-TW" sz="2400"/>
              <a:t>Accounting standards and auditing</a:t>
            </a:r>
          </a:p>
          <a:p>
            <a:pPr lvl="3">
              <a:lnSpc>
                <a:spcPct val="80000"/>
              </a:lnSpc>
              <a:buFontTx/>
              <a:buChar char="•"/>
            </a:pPr>
            <a:r>
              <a:rPr lang="en-US" altLang="zh-TW" sz="2400"/>
              <a:t>Monitoring by financial analysts</a:t>
            </a:r>
          </a:p>
          <a:p>
            <a:pPr lvl="3">
              <a:lnSpc>
                <a:spcPct val="80000"/>
              </a:lnSpc>
              <a:buFontTx/>
              <a:buChar char="•"/>
            </a:pPr>
            <a:r>
              <a:rPr lang="en-US" altLang="zh-TW" sz="2400"/>
              <a:t>Management reputation</a:t>
            </a:r>
          </a:p>
          <a:p>
            <a:pPr lvl="2">
              <a:lnSpc>
                <a:spcPct val="80000"/>
              </a:lnSpc>
              <a:buFont typeface="Wingdings" pitchFamily="2" charset="2"/>
              <a:buChar char="ü"/>
            </a:pPr>
            <a:r>
              <a:rPr lang="en-US" altLang="zh-TW" sz="2800">
                <a:solidFill>
                  <a:srgbClr val="FF0000"/>
                </a:solidFill>
              </a:rPr>
              <a:t>Limitations </a:t>
            </a:r>
          </a:p>
          <a:p>
            <a:pPr lvl="3">
              <a:lnSpc>
                <a:spcPct val="80000"/>
              </a:lnSpc>
              <a:buFontTx/>
              <a:buChar char="•"/>
            </a:pPr>
            <a:r>
              <a:rPr lang="en-US" altLang="zh-TW" sz="2400">
                <a:solidFill>
                  <a:srgbClr val="FF0000"/>
                </a:solidFill>
              </a:rPr>
              <a:t>Accounting rule limitations</a:t>
            </a:r>
          </a:p>
          <a:p>
            <a:pPr lvl="4">
              <a:lnSpc>
                <a:spcPct val="80000"/>
              </a:lnSpc>
              <a:buFont typeface="Times New Roman" pitchFamily="18" charset="0"/>
              <a:buChar char="–"/>
            </a:pPr>
            <a:r>
              <a:rPr lang="en-US" altLang="zh-TW" sz="2400">
                <a:solidFill>
                  <a:srgbClr val="FF0000"/>
                </a:solidFill>
              </a:rPr>
              <a:t>No rules or unable to distinguish between poor and successful performers, e.g., quality improvements, human resource development programs, R&amp;D, and customer service.</a:t>
            </a:r>
          </a:p>
          <a:p>
            <a:pPr lvl="4">
              <a:lnSpc>
                <a:spcPct val="80000"/>
              </a:lnSpc>
              <a:buFont typeface="Times New Roman" pitchFamily="18" charset="0"/>
              <a:buChar char="–"/>
            </a:pPr>
            <a:r>
              <a:rPr lang="en-US" altLang="zh-TW" sz="2400">
                <a:solidFill>
                  <a:srgbClr val="FF0000"/>
                </a:solidFill>
              </a:rPr>
              <a:t>Takes time to develop appropriate standards for many new types of economic transactions.</a:t>
            </a:r>
          </a:p>
          <a:p>
            <a:pPr lvl="4">
              <a:lnSpc>
                <a:spcPct val="80000"/>
              </a:lnSpc>
              <a:buFont typeface="Times New Roman" pitchFamily="18" charset="0"/>
              <a:buChar char="–"/>
            </a:pPr>
            <a:r>
              <a:rPr lang="en-US" altLang="zh-TW" sz="2400">
                <a:solidFill>
                  <a:srgbClr val="FF0000"/>
                </a:solidFill>
              </a:rPr>
              <a:t>Compromises between different interest groups.</a:t>
            </a:r>
          </a:p>
          <a:p>
            <a:pPr lvl="3">
              <a:lnSpc>
                <a:spcPct val="80000"/>
              </a:lnSpc>
              <a:buFontTx/>
              <a:buChar char="•"/>
            </a:pPr>
            <a:r>
              <a:rPr lang="en-US" altLang="zh-TW" sz="2400">
                <a:solidFill>
                  <a:srgbClr val="FF0000"/>
                </a:solidFill>
              </a:rPr>
              <a:t>Auditor and analyst limitations</a:t>
            </a:r>
            <a:endParaRPr lang="zh-TW" altLang="en-US" sz="2400">
              <a:solidFill>
                <a:srgbClr val="FF0000"/>
              </a:solidFill>
            </a:endParaRPr>
          </a:p>
          <a:p>
            <a:pPr lvl="4">
              <a:lnSpc>
                <a:spcPct val="80000"/>
              </a:lnSpc>
              <a:buFont typeface="Times New Roman" pitchFamily="18" charset="0"/>
              <a:buChar char="–"/>
            </a:pPr>
            <a:r>
              <a:rPr lang="en-US" altLang="zh-TW" sz="2400">
                <a:solidFill>
                  <a:srgbClr val="FF0000"/>
                </a:solidFill>
              </a:rPr>
              <a:t>Do not have the same understanding of the firm’s business as managers.</a:t>
            </a:r>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Rectangle 3"/>
          <p:cNvSpPr>
            <a:spLocks noGrp="1" noChangeArrowheads="1"/>
          </p:cNvSpPr>
          <p:nvPr>
            <p:ph type="body" idx="4294967295"/>
          </p:nvPr>
        </p:nvSpPr>
        <p:spPr>
          <a:xfrm>
            <a:off x="684213" y="188913"/>
            <a:ext cx="7772400" cy="4114800"/>
          </a:xfrm>
        </p:spPr>
        <p:txBody>
          <a:bodyPr/>
          <a:lstStyle/>
          <a:p>
            <a:pPr lvl="4">
              <a:lnSpc>
                <a:spcPct val="80000"/>
              </a:lnSpc>
              <a:buFont typeface="Times New Roman" pitchFamily="18" charset="0"/>
              <a:buChar char="–"/>
            </a:pPr>
            <a:r>
              <a:rPr lang="en-US" altLang="zh-TW" sz="2400">
                <a:solidFill>
                  <a:srgbClr val="FF0000"/>
                </a:solidFill>
              </a:rPr>
              <a:t>Most severe for firms with distinctive business strategies or operate in emerging industries.</a:t>
            </a:r>
          </a:p>
          <a:p>
            <a:pPr lvl="4">
              <a:lnSpc>
                <a:spcPct val="80000"/>
              </a:lnSpc>
              <a:buFont typeface="Times New Roman" pitchFamily="18" charset="0"/>
              <a:buChar char="–"/>
            </a:pPr>
            <a:r>
              <a:rPr lang="en-US" altLang="zh-TW" sz="2400">
                <a:solidFill>
                  <a:srgbClr val="FF0000"/>
                </a:solidFill>
              </a:rPr>
              <a:t>Auditors’ decisions in these circumstances are likely to be dominated by concerns about legal liability.</a:t>
            </a:r>
          </a:p>
          <a:p>
            <a:pPr lvl="4">
              <a:lnSpc>
                <a:spcPct val="80000"/>
              </a:lnSpc>
              <a:buFont typeface="Times New Roman" pitchFamily="18" charset="0"/>
              <a:buChar char="–"/>
            </a:pPr>
            <a:r>
              <a:rPr lang="en-US" altLang="zh-TW" sz="2400">
                <a:solidFill>
                  <a:srgbClr val="FF0000"/>
                </a:solidFill>
              </a:rPr>
              <a:t>Conflicts of interest can potentially induce auditors to side with management to retain the audit or to sell profitable non-audit services to clients.</a:t>
            </a:r>
          </a:p>
          <a:p>
            <a:pPr lvl="4">
              <a:lnSpc>
                <a:spcPct val="80000"/>
              </a:lnSpc>
              <a:buFont typeface="Times New Roman" pitchFamily="18" charset="0"/>
              <a:buChar char="–"/>
            </a:pPr>
            <a:r>
              <a:rPr lang="en-US" altLang="zh-TW" sz="2400">
                <a:solidFill>
                  <a:srgbClr val="FF0000"/>
                </a:solidFill>
              </a:rPr>
              <a:t>Can also arise for analysts who provide favorable ratings and research on companies to support investment banking services or to increase trading volume.</a:t>
            </a:r>
          </a:p>
          <a:p>
            <a:pPr lvl="3">
              <a:lnSpc>
                <a:spcPct val="80000"/>
              </a:lnSpc>
              <a:buFontTx/>
              <a:buChar char="•"/>
            </a:pPr>
            <a:r>
              <a:rPr lang="en-US" altLang="zh-TW" sz="2400">
                <a:solidFill>
                  <a:srgbClr val="FF0000"/>
                </a:solidFill>
              </a:rPr>
              <a:t>Limited management credibility</a:t>
            </a:r>
          </a:p>
          <a:p>
            <a:pPr lvl="4">
              <a:lnSpc>
                <a:spcPct val="80000"/>
              </a:lnSpc>
              <a:buFont typeface="Times New Roman" pitchFamily="18" charset="0"/>
              <a:buChar char="–"/>
            </a:pPr>
            <a:r>
              <a:rPr lang="en-US" altLang="zh-TW" sz="2400">
                <a:solidFill>
                  <a:srgbClr val="FF0000"/>
                </a:solidFill>
              </a:rPr>
              <a:t>Managers of new firms, firms with volatile earnings, firms in financial distress, and firms with poor track records.</a:t>
            </a:r>
          </a:p>
          <a:p>
            <a:pPr lvl="2">
              <a:lnSpc>
                <a:spcPct val="80000"/>
              </a:lnSpc>
              <a:buFont typeface="Wingdings" pitchFamily="2" charset="2"/>
              <a:buChar char="ü"/>
            </a:pPr>
            <a:r>
              <a:rPr lang="en-US" altLang="zh-TW" sz="2800"/>
              <a:t>Accounting communication for FPIC </a:t>
            </a:r>
          </a:p>
          <a:p>
            <a:pPr lvl="3">
              <a:lnSpc>
                <a:spcPct val="80000"/>
              </a:lnSpc>
              <a:buFontTx/>
              <a:buChar char="•"/>
            </a:pPr>
            <a:r>
              <a:rPr lang="en-US" altLang="zh-TW" sz="2400"/>
              <a:t>Reported a loss reserve of $242.3 mln, 1998.</a:t>
            </a:r>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Rectangle 3"/>
          <p:cNvSpPr>
            <a:spLocks noGrp="1" noChangeArrowheads="1"/>
          </p:cNvSpPr>
          <p:nvPr>
            <p:ph type="body" idx="4294967295"/>
          </p:nvPr>
        </p:nvSpPr>
        <p:spPr>
          <a:xfrm>
            <a:off x="684213" y="260350"/>
            <a:ext cx="7772400" cy="4114800"/>
          </a:xfrm>
        </p:spPr>
        <p:txBody>
          <a:bodyPr/>
          <a:lstStyle/>
          <a:p>
            <a:pPr lvl="3">
              <a:lnSpc>
                <a:spcPct val="80000"/>
              </a:lnSpc>
              <a:buFontTx/>
              <a:buChar char="•"/>
            </a:pPr>
            <a:r>
              <a:rPr lang="en-US" altLang="zh-TW" sz="2400"/>
              <a:t>Management warned: the uncertainties inherent in estimating ultimate losses on the basis of past experience have grown significantly in recent years, principally as a result of judicial expansion of liability standards and expansive interpretations of insurance contracts.</a:t>
            </a:r>
          </a:p>
          <a:p>
            <a:pPr lvl="3">
              <a:lnSpc>
                <a:spcPct val="80000"/>
              </a:lnSpc>
              <a:buFontTx/>
              <a:buChar char="•"/>
            </a:pPr>
            <a:r>
              <a:rPr lang="en-US" altLang="zh-TW" sz="2400"/>
              <a:t>May be further affected by, among other factors, changes in the rates of inflation and changes in the propensities of individuals to file claims.</a:t>
            </a:r>
          </a:p>
          <a:p>
            <a:pPr lvl="3">
              <a:lnSpc>
                <a:spcPct val="80000"/>
              </a:lnSpc>
              <a:buFontTx/>
              <a:buChar char="•"/>
            </a:pPr>
            <a:r>
              <a:rPr lang="en-US" altLang="zh-TW" sz="2400"/>
              <a:t>Relatively greater for companies writing long-tail casualty insurance.</a:t>
            </a:r>
          </a:p>
          <a:p>
            <a:pPr lvl="3">
              <a:lnSpc>
                <a:spcPct val="80000"/>
              </a:lnSpc>
              <a:buFontTx/>
              <a:buChar char="•"/>
            </a:pPr>
            <a:r>
              <a:rPr lang="en-US" altLang="zh-TW" sz="2400"/>
              <a:t>FPIC has actually quite conservative in prior years’ forecasts and has historically incurred fewer losses than it had initially predicted.</a:t>
            </a:r>
          </a:p>
          <a:p>
            <a:pPr lvl="3">
              <a:lnSpc>
                <a:spcPct val="80000"/>
              </a:lnSpc>
              <a:buFontTx/>
              <a:buChar char="•"/>
            </a:pPr>
            <a:r>
              <a:rPr lang="en-US" altLang="zh-TW" sz="2400"/>
              <a:t>By being conservative, management may have raised questions about its ability to forecast losses reliably in the future, or given investors the impression that it had been managing earnings.</a:t>
            </a:r>
          </a:p>
          <a:p>
            <a:pPr lvl="3">
              <a:lnSpc>
                <a:spcPct val="80000"/>
              </a:lnSpc>
              <a:buFontTx/>
              <a:buChar char="•"/>
            </a:pPr>
            <a:r>
              <a:rPr lang="en-US" altLang="zh-TW" sz="2400"/>
              <a:t>Why reversal?</a:t>
            </a:r>
          </a:p>
          <a:p>
            <a:pPr>
              <a:lnSpc>
                <a:spcPct val="80000"/>
              </a:lnSpc>
            </a:pPr>
            <a:endParaRPr lang="zh-TW" altLang="en-US" sz="2400"/>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1" name="Rectangle 3"/>
          <p:cNvSpPr>
            <a:spLocks noGrp="1" noChangeArrowheads="1"/>
          </p:cNvSpPr>
          <p:nvPr>
            <p:ph type="body" idx="4294967295"/>
          </p:nvPr>
        </p:nvSpPr>
        <p:spPr>
          <a:xfrm>
            <a:off x="684213" y="393700"/>
            <a:ext cx="7772400" cy="4114800"/>
          </a:xfrm>
        </p:spPr>
        <p:txBody>
          <a:bodyPr/>
          <a:lstStyle/>
          <a:p>
            <a:pPr lvl="2">
              <a:lnSpc>
                <a:spcPct val="80000"/>
              </a:lnSpc>
              <a:buFont typeface="Wingdings" pitchFamily="2" charset="2"/>
              <a:buChar char="ü"/>
            </a:pPr>
            <a:r>
              <a:rPr lang="en-US" altLang="zh-TW" sz="2800"/>
              <a:t>Key analyses</a:t>
            </a:r>
          </a:p>
          <a:p>
            <a:pPr lvl="3">
              <a:lnSpc>
                <a:spcPct val="80000"/>
              </a:lnSpc>
              <a:buFontTx/>
              <a:buChar char="•"/>
            </a:pPr>
            <a:r>
              <a:rPr lang="en-US" altLang="zh-TW" sz="2400"/>
              <a:t>Key business risks that have to be managed effectively? </a:t>
            </a:r>
          </a:p>
          <a:p>
            <a:pPr lvl="3">
              <a:lnSpc>
                <a:spcPct val="80000"/>
              </a:lnSpc>
              <a:buFontTx/>
              <a:buChar char="•"/>
            </a:pPr>
            <a:r>
              <a:rPr lang="en-US" altLang="zh-TW" sz="2400"/>
              <a:t>Process and controls in place to manage risks?</a:t>
            </a:r>
          </a:p>
          <a:p>
            <a:pPr lvl="3">
              <a:lnSpc>
                <a:spcPct val="80000"/>
              </a:lnSpc>
              <a:buFontTx/>
              <a:buChar char="•"/>
            </a:pPr>
            <a:r>
              <a:rPr lang="en-US" altLang="zh-TW" sz="2400"/>
              <a:t>Key business risks reflected in the FSs?</a:t>
            </a:r>
          </a:p>
          <a:p>
            <a:pPr lvl="3">
              <a:lnSpc>
                <a:spcPct val="80000"/>
              </a:lnSpc>
              <a:buFontTx/>
              <a:buChar char="•"/>
            </a:pPr>
            <a:r>
              <a:rPr lang="en-US" altLang="zh-TW" sz="2400"/>
              <a:t>Message sent through estimates or choices of accounting methods?</a:t>
            </a:r>
          </a:p>
          <a:p>
            <a:pPr lvl="3">
              <a:lnSpc>
                <a:spcPct val="80000"/>
              </a:lnSpc>
              <a:buFontTx/>
              <a:buChar char="•"/>
            </a:pPr>
            <a:r>
              <a:rPr lang="en-US" altLang="zh-TW" sz="2400"/>
              <a:t>Has been unable to deliver on the forecasts underlying these choices?</a:t>
            </a:r>
          </a:p>
          <a:p>
            <a:pPr lvl="3">
              <a:lnSpc>
                <a:spcPct val="80000"/>
              </a:lnSpc>
              <a:buFontTx/>
              <a:buChar char="•"/>
            </a:pPr>
            <a:r>
              <a:rPr lang="en-US" altLang="zh-TW" sz="2400"/>
              <a:t>The market seems to be ignoring the message?</a:t>
            </a:r>
          </a:p>
          <a:p>
            <a:pPr lvl="3">
              <a:lnSpc>
                <a:spcPct val="80000"/>
              </a:lnSpc>
              <a:buFontTx/>
              <a:buChar char="•"/>
            </a:pPr>
            <a:r>
              <a:rPr lang="en-US" altLang="zh-TW" sz="2400"/>
              <a:t>Communicate about key risks that cannot be reflected in accounting reports?</a:t>
            </a:r>
          </a:p>
          <a:p>
            <a:pPr lvl="1">
              <a:lnSpc>
                <a:spcPct val="80000"/>
              </a:lnSpc>
              <a:buFont typeface="Wingdings" pitchFamily="2" charset="2"/>
              <a:buChar char="Ø"/>
            </a:pPr>
            <a:r>
              <a:rPr lang="en-US" altLang="zh-TW" sz="3200"/>
              <a:t>Other forms of communication</a:t>
            </a:r>
          </a:p>
          <a:p>
            <a:pPr lvl="2">
              <a:lnSpc>
                <a:spcPct val="80000"/>
              </a:lnSpc>
              <a:buFont typeface="Wingdings" pitchFamily="2" charset="2"/>
              <a:buChar char="ü"/>
            </a:pPr>
            <a:r>
              <a:rPr lang="en-US" altLang="zh-TW" sz="2800"/>
              <a:t>Analyst meetings</a:t>
            </a:r>
          </a:p>
          <a:p>
            <a:pPr lvl="3">
              <a:lnSpc>
                <a:spcPct val="80000"/>
              </a:lnSpc>
              <a:buFontTx/>
              <a:buChar char="•"/>
            </a:pPr>
            <a:r>
              <a:rPr lang="en-US" altLang="zh-TW" sz="2400"/>
              <a:t>Appoint a director of public relations to provide further regular contact with analysts seeking more information.</a:t>
            </a:r>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p:cNvSpPr>
            <a:spLocks noGrp="1" noChangeArrowheads="1"/>
          </p:cNvSpPr>
          <p:nvPr>
            <p:ph type="body" idx="4294967295"/>
          </p:nvPr>
        </p:nvSpPr>
        <p:spPr>
          <a:xfrm>
            <a:off x="684213" y="188913"/>
            <a:ext cx="7772400" cy="4114800"/>
          </a:xfrm>
        </p:spPr>
        <p:txBody>
          <a:bodyPr/>
          <a:lstStyle/>
          <a:p>
            <a:pPr lvl="3">
              <a:lnSpc>
                <a:spcPct val="80000"/>
              </a:lnSpc>
              <a:buFontTx/>
              <a:buChar char="•"/>
            </a:pPr>
            <a:r>
              <a:rPr lang="en-US" altLang="zh-TW" sz="2400"/>
              <a:t>Firms are more likely to host conference calls if they are in industries where FS data fail to capture key business fundamentals on a timely basis.</a:t>
            </a:r>
          </a:p>
          <a:p>
            <a:pPr lvl="4">
              <a:lnSpc>
                <a:spcPct val="80000"/>
              </a:lnSpc>
              <a:buFont typeface="Times New Roman" pitchFamily="18" charset="0"/>
              <a:buChar char="–"/>
            </a:pPr>
            <a:r>
              <a:rPr lang="en-US" altLang="zh-TW" sz="2400"/>
              <a:t>Appears to provide new information to analysts about a firm’s performance and future prospects.</a:t>
            </a:r>
          </a:p>
          <a:p>
            <a:pPr lvl="3">
              <a:lnSpc>
                <a:spcPct val="80000"/>
              </a:lnSpc>
              <a:buFontTx/>
              <a:buChar char="•"/>
            </a:pPr>
            <a:r>
              <a:rPr lang="en-US" altLang="zh-TW" sz="2400">
                <a:solidFill>
                  <a:srgbClr val="FF0000"/>
                </a:solidFill>
              </a:rPr>
              <a:t>Regulation Fair Disclosure (Reg FD)</a:t>
            </a:r>
          </a:p>
          <a:p>
            <a:pPr lvl="4">
              <a:lnSpc>
                <a:spcPct val="80000"/>
              </a:lnSpc>
              <a:buFont typeface="Times New Roman" pitchFamily="18" charset="0"/>
              <a:buChar char="–"/>
            </a:pPr>
            <a:r>
              <a:rPr lang="en-US" altLang="zh-TW" sz="2400">
                <a:solidFill>
                  <a:srgbClr val="FF0000"/>
                </a:solidFill>
              </a:rPr>
              <a:t>Became effective in October 2000.</a:t>
            </a:r>
          </a:p>
          <a:p>
            <a:pPr lvl="4">
              <a:lnSpc>
                <a:spcPct val="80000"/>
              </a:lnSpc>
              <a:buFont typeface="Times New Roman" pitchFamily="18" charset="0"/>
              <a:buChar char="–"/>
            </a:pPr>
            <a:r>
              <a:rPr lang="en-US" altLang="zh-TW" sz="2400">
                <a:solidFill>
                  <a:srgbClr val="FF0000"/>
                </a:solidFill>
              </a:rPr>
              <a:t>Firms that provide material nonpublic information to security analysts or professional investors must simultaneously (or promptly thereafter) disclose the information to the public.</a:t>
            </a:r>
          </a:p>
          <a:p>
            <a:pPr lvl="4">
              <a:lnSpc>
                <a:spcPct val="80000"/>
              </a:lnSpc>
              <a:buFont typeface="Times New Roman" pitchFamily="18" charset="0"/>
              <a:buChar char="–"/>
            </a:pPr>
            <a:r>
              <a:rPr lang="en-US" altLang="zh-TW" sz="2400">
                <a:solidFill>
                  <a:srgbClr val="FF0000"/>
                </a:solidFill>
              </a:rPr>
              <a:t>Has reduced the information that managers are willing to disclose in conference calls and private meetings.</a:t>
            </a:r>
          </a:p>
          <a:p>
            <a:pPr lvl="2">
              <a:lnSpc>
                <a:spcPct val="80000"/>
              </a:lnSpc>
              <a:buFont typeface="Wingdings" pitchFamily="2" charset="2"/>
              <a:buChar char="ü"/>
            </a:pPr>
            <a:r>
              <a:rPr lang="en-US" altLang="zh-TW" sz="2800"/>
              <a:t>Selected financial policies</a:t>
            </a:r>
          </a:p>
          <a:p>
            <a:pPr lvl="3">
              <a:lnSpc>
                <a:spcPct val="80000"/>
              </a:lnSpc>
              <a:buFontTx/>
              <a:buChar char="•"/>
            </a:pPr>
            <a:r>
              <a:rPr kumimoji="0" lang="en-US" altLang="zh-TW" sz="2400">
                <a:solidFill>
                  <a:srgbClr val="FF0000"/>
                </a:solidFill>
              </a:rPr>
              <a:t>Does not provide potentially proprietary information to competitors.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9" name="Rectangle 3"/>
          <p:cNvSpPr>
            <a:spLocks noGrp="1" noChangeArrowheads="1"/>
          </p:cNvSpPr>
          <p:nvPr>
            <p:ph type="body" idx="4294967295"/>
          </p:nvPr>
        </p:nvSpPr>
        <p:spPr>
          <a:xfrm>
            <a:off x="684213" y="260350"/>
            <a:ext cx="7772400" cy="4114800"/>
          </a:xfrm>
        </p:spPr>
        <p:txBody>
          <a:bodyPr/>
          <a:lstStyle/>
          <a:p>
            <a:pPr lvl="1">
              <a:lnSpc>
                <a:spcPct val="80000"/>
              </a:lnSpc>
              <a:buFont typeface="Wingdings" pitchFamily="2" charset="2"/>
              <a:buChar char="Ø"/>
            </a:pPr>
            <a:r>
              <a:rPr lang="en-US" altLang="zh-TW" sz="3200"/>
              <a:t>Accounting standards and auditing</a:t>
            </a:r>
          </a:p>
          <a:p>
            <a:pPr lvl="2">
              <a:lnSpc>
                <a:spcPct val="80000"/>
              </a:lnSpc>
              <a:buFont typeface="Wingdings" pitchFamily="2" charset="2"/>
              <a:buChar char="ü"/>
            </a:pPr>
            <a:r>
              <a:rPr kumimoji="0" lang="en-US" altLang="zh-TW" sz="2800"/>
              <a:t>The expectations of future cash flow consequences are subjective and rely on a variety of assumptions.</a:t>
            </a:r>
          </a:p>
          <a:p>
            <a:pPr lvl="3">
              <a:lnSpc>
                <a:spcPct val="80000"/>
              </a:lnSpc>
              <a:buFontTx/>
              <a:buChar char="•"/>
            </a:pPr>
            <a:r>
              <a:rPr kumimoji="0" lang="en-US" altLang="zh-TW" sz="2400"/>
              <a:t>The accounting discretion granted to managers is potentially valuable because it allows them to reflect inside information, however, they have incentives to use accounting discretion to distort reported profits by making biased assumptions (management performance assessments, accounting based contracts).</a:t>
            </a:r>
          </a:p>
          <a:p>
            <a:pPr lvl="3">
              <a:lnSpc>
                <a:spcPct val="80000"/>
              </a:lnSpc>
              <a:buFontTx/>
              <a:buChar char="•"/>
            </a:pPr>
            <a:r>
              <a:rPr kumimoji="0" lang="en-US" altLang="zh-TW" sz="2400"/>
              <a:t>Accounting conventions are responses to concerns about distortion, yet they attempt to limit managers’ optimistic bias by imposing their own pessimistic bias (conservatism, measurability).</a:t>
            </a:r>
          </a:p>
          <a:p>
            <a:pPr lvl="3">
              <a:lnSpc>
                <a:spcPct val="80000"/>
              </a:lnSpc>
              <a:buFontTx/>
              <a:buChar char="•"/>
            </a:pPr>
            <a:r>
              <a:rPr kumimoji="0" lang="en-US" altLang="zh-TW" sz="2400"/>
              <a:t>Uniform accounting standards GAAP attempt to reduce managers’ ability to record similar economic transactions in dissimilar ways: SFAS (FASB), IFRS (IASB).</a:t>
            </a:r>
            <a:endParaRPr lang="zh-TW" altLang="en-US" sz="800"/>
          </a:p>
        </p:txBody>
      </p:sp>
    </p:spTree>
  </p:cSld>
  <p:clrMapOvr>
    <a:masterClrMapping/>
  </p:clrMapOvr>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4294967295"/>
          </p:nvPr>
        </p:nvSpPr>
        <p:spPr>
          <a:xfrm>
            <a:off x="684213" y="466725"/>
            <a:ext cx="7772400" cy="4114800"/>
          </a:xfrm>
        </p:spPr>
        <p:txBody>
          <a:bodyPr/>
          <a:lstStyle/>
          <a:p>
            <a:pPr lvl="3">
              <a:lnSpc>
                <a:spcPct val="80000"/>
              </a:lnSpc>
              <a:buFontTx/>
              <a:buChar char="•"/>
            </a:pPr>
            <a:r>
              <a:rPr lang="en-US" altLang="zh-TW" sz="2400"/>
              <a:t>Dividend payouts</a:t>
            </a:r>
          </a:p>
          <a:p>
            <a:pPr lvl="4">
              <a:lnSpc>
                <a:spcPct val="80000"/>
              </a:lnSpc>
              <a:buFont typeface="Times New Roman" pitchFamily="18" charset="0"/>
              <a:buChar char="–"/>
            </a:pPr>
            <a:r>
              <a:rPr kumimoji="0" lang="en-US" altLang="zh-TW" sz="2400"/>
              <a:t>Dividend payouts tend to be sticky in the sense that managers are reluctant to cut dividends.</a:t>
            </a:r>
          </a:p>
          <a:p>
            <a:pPr lvl="4">
              <a:lnSpc>
                <a:spcPct val="80000"/>
              </a:lnSpc>
              <a:buFont typeface="Times New Roman" pitchFamily="18" charset="0"/>
              <a:buChar char="–"/>
            </a:pPr>
            <a:r>
              <a:rPr kumimoji="0" lang="en-US" altLang="zh-TW" sz="2400"/>
              <a:t>Managers will only increase dividends when they are confident that they will be able to sustain the increased rate in future years.</a:t>
            </a:r>
          </a:p>
          <a:p>
            <a:pPr lvl="3">
              <a:lnSpc>
                <a:spcPct val="80000"/>
              </a:lnSpc>
              <a:buFontTx/>
              <a:buChar char="•"/>
            </a:pPr>
            <a:r>
              <a:rPr lang="en-US" altLang="zh-TW" sz="2400"/>
              <a:t>Stock repurchases</a:t>
            </a:r>
          </a:p>
          <a:p>
            <a:pPr lvl="4">
              <a:lnSpc>
                <a:spcPct val="80000"/>
              </a:lnSpc>
              <a:buFont typeface="Times New Roman" pitchFamily="18" charset="0"/>
              <a:buChar char="–"/>
            </a:pPr>
            <a:r>
              <a:rPr kumimoji="0" lang="en-US" altLang="zh-TW" sz="2400"/>
              <a:t>An expensive way to communicate with outside investors, typically pay a hefty premium in tender offer, potentially diluting the value of the shares that are not tendered.</a:t>
            </a:r>
          </a:p>
          <a:p>
            <a:pPr lvl="4">
              <a:lnSpc>
                <a:spcPct val="80000"/>
              </a:lnSpc>
              <a:buFont typeface="Times New Roman" pitchFamily="18" charset="0"/>
              <a:buChar char="–"/>
            </a:pPr>
            <a:r>
              <a:rPr kumimoji="0" lang="en-US" altLang="zh-TW" sz="2400"/>
              <a:t>Fees to investment banks, lawyers, and share solicitation fees are not trivial.</a:t>
            </a:r>
          </a:p>
          <a:p>
            <a:pPr lvl="4">
              <a:lnSpc>
                <a:spcPct val="80000"/>
              </a:lnSpc>
              <a:buFont typeface="Times New Roman" pitchFamily="18" charset="0"/>
              <a:buChar char="–"/>
            </a:pPr>
            <a:r>
              <a:rPr kumimoji="0" lang="en-US" altLang="zh-TW" sz="2400">
                <a:solidFill>
                  <a:schemeClr val="accent2"/>
                </a:solidFill>
              </a:rPr>
              <a:t>Firms using stock repurchase to communicate have accounting assets that reflect less of firm value and have high general information asymmetry.</a:t>
            </a:r>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type="body" idx="4294967295"/>
          </p:nvPr>
        </p:nvSpPr>
        <p:spPr>
          <a:xfrm>
            <a:off x="684213" y="393700"/>
            <a:ext cx="7772400" cy="4114800"/>
          </a:xfrm>
        </p:spPr>
        <p:txBody>
          <a:bodyPr/>
          <a:lstStyle/>
          <a:p>
            <a:pPr lvl="3">
              <a:lnSpc>
                <a:spcPct val="80000"/>
              </a:lnSpc>
              <a:buFontTx/>
              <a:buChar char="•"/>
            </a:pPr>
            <a:r>
              <a:rPr lang="en-US" altLang="zh-TW" sz="2400"/>
              <a:t>Financing choices</a:t>
            </a:r>
            <a:endParaRPr lang="zh-TW" altLang="en-US" sz="2400"/>
          </a:p>
          <a:p>
            <a:pPr lvl="4">
              <a:lnSpc>
                <a:spcPct val="80000"/>
              </a:lnSpc>
              <a:buFont typeface="Times New Roman" pitchFamily="18" charset="0"/>
              <a:buChar char="–"/>
            </a:pPr>
            <a:r>
              <a:rPr kumimoji="0" lang="en-US" altLang="zh-TW" sz="2400"/>
              <a:t>May be willing to provide proprietary information to a knowledgeable private investor or a bank that agrees to provide the company with a significant new loan.</a:t>
            </a:r>
          </a:p>
          <a:p>
            <a:pPr lvl="4">
              <a:lnSpc>
                <a:spcPct val="80000"/>
              </a:lnSpc>
              <a:buFont typeface="Times New Roman" pitchFamily="18" charset="0"/>
              <a:buChar char="–"/>
            </a:pPr>
            <a:r>
              <a:rPr kumimoji="0" lang="en-US" altLang="zh-TW" sz="2400">
                <a:solidFill>
                  <a:srgbClr val="FF0000"/>
                </a:solidFill>
              </a:rPr>
              <a:t>The terms of the new financing arrangement and the credibility of the new lender or stockholder can provide investors with information to reassess the value of the firm.</a:t>
            </a:r>
          </a:p>
          <a:p>
            <a:pPr lvl="4">
              <a:lnSpc>
                <a:spcPct val="80000"/>
              </a:lnSpc>
              <a:buFont typeface="Times New Roman" pitchFamily="18" charset="0"/>
              <a:buChar char="–"/>
            </a:pPr>
            <a:r>
              <a:rPr kumimoji="0" lang="en-US" altLang="zh-TW" sz="2400"/>
              <a:t>The increased concentration of ownership and the role of large block holders in corporate governance can have a positive effect on valuation.</a:t>
            </a:r>
          </a:p>
          <a:p>
            <a:pPr lvl="4">
              <a:lnSpc>
                <a:spcPct val="80000"/>
              </a:lnSpc>
              <a:buFont typeface="Times New Roman" pitchFamily="18" charset="0"/>
              <a:buChar char="–"/>
            </a:pPr>
            <a:r>
              <a:rPr kumimoji="0" lang="en-US" altLang="zh-TW" sz="2400"/>
              <a:t>Such as leveraged buyouts, start-ups backed by venture capital firms, equity partnership investments.*</a:t>
            </a:r>
          </a:p>
          <a:p>
            <a:pPr lvl="4">
              <a:lnSpc>
                <a:spcPct val="80000"/>
              </a:lnSpc>
              <a:buFont typeface="Times New Roman" pitchFamily="18" charset="0"/>
              <a:buChar char="–"/>
            </a:pPr>
            <a:r>
              <a:rPr kumimoji="0" lang="en-US" altLang="zh-TW" sz="2400"/>
              <a:t>Management buyout, takes the firm private and hopes to run the firm for several years and then take the company public again.</a:t>
            </a:r>
            <a:endParaRPr lang="zh-TW" altLang="en-US" sz="1600"/>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5" name="Rectangle 3"/>
          <p:cNvSpPr>
            <a:spLocks noGrp="1" noChangeArrowheads="1"/>
          </p:cNvSpPr>
          <p:nvPr>
            <p:ph type="body" idx="1"/>
          </p:nvPr>
        </p:nvSpPr>
        <p:spPr>
          <a:xfrm>
            <a:off x="755650" y="393700"/>
            <a:ext cx="7772400" cy="4114800"/>
          </a:xfrm>
        </p:spPr>
        <p:txBody>
          <a:bodyPr/>
          <a:lstStyle/>
          <a:p>
            <a:pPr lvl="3">
              <a:lnSpc>
                <a:spcPct val="80000"/>
              </a:lnSpc>
              <a:buFontTx/>
              <a:buChar char="•"/>
            </a:pPr>
            <a:r>
              <a:rPr lang="en-US" altLang="zh-TW" sz="2400"/>
              <a:t>Hedging</a:t>
            </a:r>
          </a:p>
          <a:p>
            <a:pPr lvl="4">
              <a:lnSpc>
                <a:spcPct val="80000"/>
              </a:lnSpc>
              <a:buFont typeface="Times New Roman" pitchFamily="18" charset="0"/>
              <a:buChar char="–"/>
            </a:pPr>
            <a:r>
              <a:rPr lang="en-US" altLang="zh-TW" sz="2400"/>
              <a:t>If investors are unable to distinguish between unexpected changes in reported earnings due to management performance and transitory shocks that are beyond managers’ control.</a:t>
            </a:r>
          </a:p>
          <a:p>
            <a:pPr lvl="2">
              <a:lnSpc>
                <a:spcPct val="80000"/>
              </a:lnSpc>
              <a:buFont typeface="Wingdings" pitchFamily="2" charset="2"/>
              <a:buChar char="ü"/>
            </a:pPr>
            <a:r>
              <a:rPr lang="en-US" altLang="zh-TW" sz="2800"/>
              <a:t>Other communication for FPIC</a:t>
            </a:r>
          </a:p>
          <a:p>
            <a:pPr lvl="3">
              <a:lnSpc>
                <a:spcPct val="80000"/>
              </a:lnSpc>
              <a:buFontTx/>
              <a:buChar char="•"/>
            </a:pPr>
            <a:r>
              <a:rPr lang="en-US" altLang="zh-TW" sz="2400"/>
              <a:t>Announced on 1999/8/12 that it would immediately begin stock repurchase up to 429,000 shares.</a:t>
            </a:r>
          </a:p>
          <a:p>
            <a:pPr lvl="3">
              <a:lnSpc>
                <a:spcPct val="80000"/>
              </a:lnSpc>
              <a:buFontTx/>
              <a:buChar char="•"/>
            </a:pPr>
            <a:r>
              <a:rPr lang="en-US" altLang="zh-TW" sz="2400"/>
              <a:t>Price recovered from $21 to $26 and subsequently fell further to $14.25.*</a:t>
            </a:r>
          </a:p>
          <a:p>
            <a:pPr lvl="2">
              <a:lnSpc>
                <a:spcPct val="80000"/>
              </a:lnSpc>
              <a:buFont typeface="Wingdings" pitchFamily="2" charset="2"/>
              <a:buChar char="ü"/>
            </a:pPr>
            <a:r>
              <a:rPr lang="en-US" altLang="zh-TW" sz="2800"/>
              <a:t>Key analyses</a:t>
            </a:r>
          </a:p>
          <a:p>
            <a:pPr lvl="3">
              <a:lnSpc>
                <a:spcPct val="80000"/>
              </a:lnSpc>
              <a:buFontTx/>
              <a:buChar char="•"/>
            </a:pPr>
            <a:r>
              <a:rPr lang="en-US" altLang="zh-TW" sz="2400"/>
              <a:t>Less costly form of communication?</a:t>
            </a:r>
          </a:p>
          <a:p>
            <a:pPr lvl="3">
              <a:lnSpc>
                <a:spcPct val="80000"/>
              </a:lnSpc>
              <a:buFontTx/>
              <a:buChar char="•"/>
            </a:pPr>
            <a:r>
              <a:rPr lang="en-US" altLang="zh-TW" sz="2400"/>
              <a:t>Sufficient free cash flow to implement a share repurchase program or to increase dividends?</a:t>
            </a:r>
          </a:p>
          <a:p>
            <a:pPr lvl="3">
              <a:lnSpc>
                <a:spcPct val="80000"/>
              </a:lnSpc>
              <a:buFontTx/>
              <a:buChar char="•"/>
            </a:pPr>
            <a:r>
              <a:rPr lang="en-US" altLang="zh-TW" sz="2400"/>
              <a:t>Changing the mix of owners?</a:t>
            </a:r>
          </a:p>
          <a:p>
            <a:pPr lvl="3">
              <a:lnSpc>
                <a:spcPct val="80000"/>
              </a:lnSpc>
              <a:buFontTx/>
              <a:buChar char="•"/>
            </a:pPr>
            <a:r>
              <a:rPr lang="en-US" altLang="zh-TW" sz="2400"/>
              <a:t>Increasing management ownership?</a:t>
            </a:r>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3" name="Rectangle 3"/>
          <p:cNvSpPr>
            <a:spLocks noGrp="1" noChangeArrowheads="1"/>
          </p:cNvSpPr>
          <p:nvPr>
            <p:ph type="body" idx="4294967295"/>
          </p:nvPr>
        </p:nvSpPr>
        <p:spPr>
          <a:xfrm>
            <a:off x="684213" y="393700"/>
            <a:ext cx="7772400" cy="4114800"/>
          </a:xfrm>
        </p:spPr>
        <p:txBody>
          <a:bodyPr/>
          <a:lstStyle/>
          <a:p>
            <a:pPr>
              <a:lnSpc>
                <a:spcPct val="90000"/>
              </a:lnSpc>
              <a:buFont typeface="Wingdings" pitchFamily="2" charset="2"/>
              <a:buChar char="p"/>
            </a:pPr>
            <a:r>
              <a:rPr lang="en-US" altLang="zh-TW" sz="3600"/>
              <a:t>Auditor analysis</a:t>
            </a:r>
          </a:p>
          <a:p>
            <a:pPr lvl="1">
              <a:lnSpc>
                <a:spcPct val="90000"/>
              </a:lnSpc>
              <a:buFont typeface="Wingdings" pitchFamily="2" charset="2"/>
              <a:buChar char="Ø"/>
            </a:pPr>
            <a:r>
              <a:rPr lang="en-US" altLang="zh-TW" sz="3200"/>
              <a:t>UK system</a:t>
            </a:r>
          </a:p>
          <a:p>
            <a:pPr lvl="2">
              <a:lnSpc>
                <a:spcPct val="90000"/>
              </a:lnSpc>
              <a:buFont typeface="Wingdings" pitchFamily="2" charset="2"/>
              <a:buChar char="ü"/>
            </a:pPr>
            <a:r>
              <a:rPr lang="en-US" altLang="zh-TW" sz="2800"/>
              <a:t>Auditors undertake a broader review than their US counterparts.</a:t>
            </a:r>
          </a:p>
          <a:p>
            <a:pPr lvl="3">
              <a:lnSpc>
                <a:spcPct val="90000"/>
              </a:lnSpc>
              <a:buFontTx/>
              <a:buChar char="•"/>
            </a:pPr>
            <a:r>
              <a:rPr lang="en-US" altLang="zh-TW" sz="2400"/>
              <a:t>Not only assess whether the FSs are prepared in accordance with UK GAAP, but also to judge whether they fairly reflect the client’s underlying economic performance.</a:t>
            </a:r>
          </a:p>
          <a:p>
            <a:pPr lvl="1">
              <a:lnSpc>
                <a:spcPct val="90000"/>
              </a:lnSpc>
              <a:buFont typeface="Wingdings" pitchFamily="2" charset="2"/>
              <a:buChar char="Ø"/>
            </a:pPr>
            <a:r>
              <a:rPr lang="en-US" altLang="zh-TW" sz="3200"/>
              <a:t>Key procedures</a:t>
            </a:r>
          </a:p>
          <a:p>
            <a:pPr lvl="2">
              <a:lnSpc>
                <a:spcPct val="90000"/>
              </a:lnSpc>
              <a:buFont typeface="Wingdings" pitchFamily="2" charset="2"/>
              <a:buChar char="ü"/>
            </a:pPr>
            <a:r>
              <a:rPr lang="en-US" altLang="zh-TW" sz="2800"/>
              <a:t>Understanding the client’s business and industry to identify key risks.</a:t>
            </a:r>
          </a:p>
          <a:p>
            <a:pPr lvl="2">
              <a:lnSpc>
                <a:spcPct val="90000"/>
              </a:lnSpc>
              <a:buFont typeface="Wingdings" pitchFamily="2" charset="2"/>
              <a:buChar char="ü"/>
            </a:pPr>
            <a:r>
              <a:rPr lang="en-US" altLang="zh-TW" sz="2800"/>
              <a:t>Evaluating the firm’s internal control system to assess whether it is likely to produce reliable information.</a:t>
            </a:r>
          </a:p>
        </p:txBody>
      </p:sp>
    </p:spTree>
  </p:cSld>
  <p:clrMapOvr>
    <a:masterClrMapping/>
  </p:clrMapOvr>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7" name="Rectangle 3"/>
          <p:cNvSpPr>
            <a:spLocks noGrp="1" noChangeArrowheads="1"/>
          </p:cNvSpPr>
          <p:nvPr>
            <p:ph type="body" idx="4294967295"/>
          </p:nvPr>
        </p:nvSpPr>
        <p:spPr>
          <a:xfrm>
            <a:off x="684213" y="188913"/>
            <a:ext cx="7772400" cy="4114800"/>
          </a:xfrm>
        </p:spPr>
        <p:txBody>
          <a:bodyPr/>
          <a:lstStyle/>
          <a:p>
            <a:pPr lvl="2">
              <a:lnSpc>
                <a:spcPct val="90000"/>
              </a:lnSpc>
              <a:buFont typeface="Wingdings" pitchFamily="2" charset="2"/>
              <a:buChar char="ü"/>
            </a:pPr>
            <a:r>
              <a:rPr lang="en-US" altLang="zh-TW" sz="2800"/>
              <a:t>Performing preliminary analytic procedures to identify unusual events and possible errors.</a:t>
            </a:r>
          </a:p>
          <a:p>
            <a:pPr lvl="2">
              <a:lnSpc>
                <a:spcPct val="90000"/>
              </a:lnSpc>
              <a:buFont typeface="Wingdings" pitchFamily="2" charset="2"/>
              <a:buChar char="ü"/>
            </a:pPr>
            <a:r>
              <a:rPr lang="en-US" altLang="zh-TW" sz="2800"/>
              <a:t>Collecting specific evidence on controls, transactions, and account balance details to form the basis for the auditor’s opinion.</a:t>
            </a:r>
          </a:p>
          <a:p>
            <a:pPr lvl="2">
              <a:lnSpc>
                <a:spcPct val="90000"/>
              </a:lnSpc>
              <a:buFont typeface="Wingdings" pitchFamily="2" charset="2"/>
              <a:buChar char="ü"/>
            </a:pPr>
            <a:r>
              <a:rPr kumimoji="0" lang="en-US" altLang="zh-TW" sz="2800"/>
              <a:t>Presenting a summary of audit scope and findings to the Audit Committee of the firm’s board of directors.</a:t>
            </a:r>
          </a:p>
          <a:p>
            <a:pPr lvl="3">
              <a:lnSpc>
                <a:spcPct val="90000"/>
              </a:lnSpc>
              <a:buFontTx/>
              <a:buChar char="•"/>
            </a:pPr>
            <a:r>
              <a:rPr kumimoji="0" lang="en-US" altLang="zh-TW" sz="2400"/>
              <a:t>Detection of fraud is the domain of the internal audit.</a:t>
            </a:r>
          </a:p>
          <a:p>
            <a:pPr lvl="1">
              <a:lnSpc>
                <a:spcPct val="90000"/>
              </a:lnSpc>
              <a:buFont typeface="Wingdings" pitchFamily="2" charset="2"/>
              <a:buChar char="Ø"/>
            </a:pPr>
            <a:r>
              <a:rPr kumimoji="0" lang="en-US" altLang="zh-TW" sz="3200"/>
              <a:t>Challenges facing audit industry</a:t>
            </a:r>
          </a:p>
          <a:p>
            <a:pPr lvl="2">
              <a:lnSpc>
                <a:spcPct val="90000"/>
              </a:lnSpc>
              <a:buFont typeface="Wingdings" pitchFamily="2" charset="2"/>
              <a:buChar char="ü"/>
            </a:pPr>
            <a:r>
              <a:rPr kumimoji="0" lang="en-US" altLang="zh-TW" sz="2800"/>
              <a:t>Critical events in mid-1970s</a:t>
            </a:r>
          </a:p>
          <a:p>
            <a:pPr lvl="3">
              <a:lnSpc>
                <a:spcPct val="90000"/>
              </a:lnSpc>
              <a:buFontTx/>
              <a:buChar char="•"/>
            </a:pPr>
            <a:r>
              <a:rPr kumimoji="0" lang="en-US" altLang="zh-TW" sz="2400"/>
              <a:t>Federal Trade Commission, concerned with a potential oligopoly by the large audit firms, made a decision to pressure the major firms to compete aggressively with each other for clients.</a:t>
            </a:r>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1" name="Rectangle 3"/>
          <p:cNvSpPr>
            <a:spLocks noGrp="1" noChangeArrowheads="1"/>
          </p:cNvSpPr>
          <p:nvPr>
            <p:ph type="body" idx="4294967295"/>
          </p:nvPr>
        </p:nvSpPr>
        <p:spPr>
          <a:xfrm>
            <a:off x="684213" y="177800"/>
            <a:ext cx="7772400" cy="4114800"/>
          </a:xfrm>
        </p:spPr>
        <p:txBody>
          <a:bodyPr/>
          <a:lstStyle/>
          <a:p>
            <a:pPr lvl="3">
              <a:lnSpc>
                <a:spcPct val="80000"/>
              </a:lnSpc>
              <a:buFontTx/>
              <a:buChar char="•"/>
            </a:pPr>
            <a:r>
              <a:rPr kumimoji="0" lang="en-US" altLang="zh-TW" sz="2400">
                <a:solidFill>
                  <a:srgbClr val="FF0000"/>
                </a:solidFill>
              </a:rPr>
              <a:t>Shift in legal standards that enable investors of companies with accounting problems to seek legal redress against the auditor without having to show that they had specifically relied on questionable accounting information in making their investment decisions. They could assert that they had relied on the stock price itself, which has been affected by the misleading disclosures.</a:t>
            </a:r>
          </a:p>
          <a:p>
            <a:pPr lvl="3">
              <a:lnSpc>
                <a:spcPct val="80000"/>
              </a:lnSpc>
              <a:buFontTx/>
              <a:buChar char="•"/>
            </a:pPr>
            <a:r>
              <a:rPr lang="en-US" altLang="zh-TW" sz="2400"/>
              <a:t>Increasing litigiousness.</a:t>
            </a:r>
          </a:p>
          <a:p>
            <a:pPr lvl="2">
              <a:lnSpc>
                <a:spcPct val="80000"/>
              </a:lnSpc>
              <a:buFont typeface="Wingdings" pitchFamily="2" charset="2"/>
              <a:buChar char="ü"/>
            </a:pPr>
            <a:r>
              <a:rPr lang="en-US" altLang="zh-TW" sz="2800"/>
              <a:t>Audit firms responses</a:t>
            </a:r>
          </a:p>
          <a:p>
            <a:pPr lvl="3">
              <a:lnSpc>
                <a:spcPct val="80000"/>
              </a:lnSpc>
              <a:buFontTx/>
              <a:buChar char="•"/>
            </a:pPr>
            <a:r>
              <a:rPr lang="en-US" altLang="zh-TW" sz="2400"/>
              <a:t>Lobbied for mechanical accounting and auditing standards and developed standard operating procedures to reduce the variability in audits.</a:t>
            </a:r>
          </a:p>
          <a:p>
            <a:pPr lvl="3">
              <a:lnSpc>
                <a:spcPct val="80000"/>
              </a:lnSpc>
              <a:buFontTx/>
              <a:buChar char="•"/>
            </a:pPr>
            <a:r>
              <a:rPr lang="en-US" altLang="zh-TW" sz="2400"/>
              <a:t>Aggressively pursuing a high volume strategy, audit partner compensation and promotion became more closely linked to a cordial relationship with top management that attracted new audit clients and retained existing clients. Make it difficult for partners to be effective watchdogs.</a:t>
            </a:r>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5" name="Rectangle 3"/>
          <p:cNvSpPr>
            <a:spLocks noGrp="1" noChangeArrowheads="1"/>
          </p:cNvSpPr>
          <p:nvPr>
            <p:ph type="body" idx="4294967295"/>
          </p:nvPr>
        </p:nvSpPr>
        <p:spPr>
          <a:xfrm>
            <a:off x="684213" y="260350"/>
            <a:ext cx="7772400" cy="4114800"/>
          </a:xfrm>
        </p:spPr>
        <p:txBody>
          <a:bodyPr/>
          <a:lstStyle/>
          <a:p>
            <a:pPr lvl="3">
              <a:lnSpc>
                <a:spcPct val="90000"/>
              </a:lnSpc>
              <a:buFontTx/>
              <a:buChar char="•"/>
            </a:pPr>
            <a:r>
              <a:rPr lang="en-US" altLang="zh-TW" sz="2400"/>
              <a:t>Developing new higher margin, higher growth consulting services, this deflected top management energy and partner talent from audit side to the more profitable consulting part.</a:t>
            </a:r>
          </a:p>
          <a:p>
            <a:pPr lvl="2">
              <a:lnSpc>
                <a:spcPct val="90000"/>
              </a:lnSpc>
              <a:buFont typeface="Wingdings" pitchFamily="2" charset="2"/>
              <a:buChar char="ü"/>
            </a:pPr>
            <a:r>
              <a:rPr lang="en-US" altLang="zh-TW" sz="2800"/>
              <a:t>Recent regulatory changes</a:t>
            </a:r>
          </a:p>
          <a:p>
            <a:pPr lvl="3">
              <a:lnSpc>
                <a:spcPct val="90000"/>
              </a:lnSpc>
              <a:buFontTx/>
              <a:buChar char="•"/>
            </a:pPr>
            <a:r>
              <a:rPr lang="en-US" altLang="zh-TW" sz="2400"/>
              <a:t>The SEC has banned audit firms from providing certain types of consulting services to their clients.</a:t>
            </a:r>
          </a:p>
          <a:p>
            <a:pPr lvl="3">
              <a:lnSpc>
                <a:spcPct val="90000"/>
              </a:lnSpc>
              <a:buFontTx/>
              <a:buChar char="•"/>
            </a:pPr>
            <a:r>
              <a:rPr lang="en-US" altLang="zh-TW" sz="2400"/>
              <a:t>The Sarbanes-Oxley Act requires the Audit Committee of the Board of Directors to become more active in appointing and reviewing the audit.</a:t>
            </a:r>
          </a:p>
          <a:p>
            <a:pPr lvl="3">
              <a:lnSpc>
                <a:spcPct val="90000"/>
              </a:lnSpc>
              <a:buFontTx/>
              <a:buChar char="•"/>
            </a:pPr>
            <a:r>
              <a:rPr lang="en-US" altLang="zh-TW" sz="2400"/>
              <a:t>Also requires the CEO and CFO to sign off that the financials fairly represent the financial performance of the company.</a:t>
            </a:r>
          </a:p>
          <a:p>
            <a:pPr lvl="1">
              <a:lnSpc>
                <a:spcPct val="90000"/>
              </a:lnSpc>
              <a:buFont typeface="Wingdings" pitchFamily="2" charset="2"/>
              <a:buChar char="Ø"/>
            </a:pPr>
            <a:r>
              <a:rPr lang="en-US" altLang="zh-TW" sz="3200"/>
              <a:t>Role of financial analysis tools</a:t>
            </a:r>
          </a:p>
          <a:p>
            <a:pPr lvl="2">
              <a:lnSpc>
                <a:spcPct val="90000"/>
              </a:lnSpc>
              <a:buFont typeface="Wingdings" pitchFamily="2" charset="2"/>
              <a:buChar char="ü"/>
            </a:pPr>
            <a:r>
              <a:rPr lang="en-US" altLang="zh-TW" sz="2800"/>
              <a:t>Strategy analysis</a:t>
            </a:r>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9" name="Rectangle 3"/>
          <p:cNvSpPr>
            <a:spLocks noGrp="1" noChangeArrowheads="1"/>
          </p:cNvSpPr>
          <p:nvPr>
            <p:ph type="body" idx="4294967295"/>
          </p:nvPr>
        </p:nvSpPr>
        <p:spPr>
          <a:xfrm>
            <a:off x="755650" y="188913"/>
            <a:ext cx="7772400" cy="4114800"/>
          </a:xfrm>
        </p:spPr>
        <p:txBody>
          <a:bodyPr/>
          <a:lstStyle/>
          <a:p>
            <a:pPr lvl="3">
              <a:lnSpc>
                <a:spcPct val="90000"/>
              </a:lnSpc>
              <a:buFontTx/>
              <a:buChar char="•"/>
            </a:pPr>
            <a:r>
              <a:rPr lang="en-US" altLang="zh-TW" sz="2400"/>
              <a:t>How to narrow the scope of their work, has to decide where to focus attention and time.</a:t>
            </a:r>
          </a:p>
          <a:p>
            <a:pPr lvl="3">
              <a:lnSpc>
                <a:spcPct val="90000"/>
              </a:lnSpc>
              <a:buFontTx/>
              <a:buChar char="•"/>
            </a:pPr>
            <a:r>
              <a:rPr lang="en-US" altLang="zh-TW" sz="2400"/>
              <a:t>Identify those few key areas of the business that are critical to the organization’s survival and future success.</a:t>
            </a:r>
          </a:p>
          <a:p>
            <a:pPr lvl="3">
              <a:lnSpc>
                <a:spcPct val="90000"/>
              </a:lnSpc>
              <a:buFontTx/>
              <a:buChar char="•"/>
            </a:pPr>
            <a:r>
              <a:rPr lang="en-US" altLang="zh-TW" sz="2400"/>
              <a:t>These are the areas that investors want to understand. Also likely to be areas worth further testing and analysis to assess their impact on the FSs.</a:t>
            </a:r>
          </a:p>
          <a:p>
            <a:pPr lvl="3">
              <a:lnSpc>
                <a:spcPct val="90000"/>
              </a:lnSpc>
              <a:buFontTx/>
              <a:buChar char="•"/>
            </a:pPr>
            <a:r>
              <a:rPr lang="en-US" altLang="zh-TW" sz="2400"/>
              <a:t>It is important that the auditor develop the expertise to be able to identify the one or two key risks facing their clients.</a:t>
            </a:r>
          </a:p>
          <a:p>
            <a:pPr lvl="2">
              <a:lnSpc>
                <a:spcPct val="90000"/>
              </a:lnSpc>
              <a:buFont typeface="Wingdings" pitchFamily="2" charset="2"/>
              <a:buChar char="ü"/>
            </a:pPr>
            <a:r>
              <a:rPr lang="en-US" altLang="zh-TW" sz="2800"/>
              <a:t>Accounting analysis</a:t>
            </a:r>
          </a:p>
          <a:p>
            <a:pPr lvl="3">
              <a:lnSpc>
                <a:spcPct val="90000"/>
              </a:lnSpc>
              <a:buFontTx/>
              <a:buChar char="•"/>
            </a:pPr>
            <a:r>
              <a:rPr lang="en-US" altLang="zh-TW" sz="2400"/>
              <a:t>How the key success factors and risks are reflected in the FSs.</a:t>
            </a:r>
          </a:p>
          <a:p>
            <a:pPr lvl="3">
              <a:lnSpc>
                <a:spcPct val="90000"/>
              </a:lnSpc>
              <a:buFontTx/>
              <a:buChar char="•"/>
            </a:pPr>
            <a:r>
              <a:rPr lang="en-US" altLang="zh-TW" sz="2400"/>
              <a:t>Evaluate management judgment reflected in the key FSs items, design tests and collect evidence accordingly.</a:t>
            </a:r>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3" name="Rectangle 3"/>
          <p:cNvSpPr>
            <a:spLocks noGrp="1" noChangeArrowheads="1"/>
          </p:cNvSpPr>
          <p:nvPr>
            <p:ph type="body" idx="4294967295"/>
          </p:nvPr>
        </p:nvSpPr>
        <p:spPr>
          <a:xfrm>
            <a:off x="684213" y="393700"/>
            <a:ext cx="7772400" cy="4114800"/>
          </a:xfrm>
        </p:spPr>
        <p:txBody>
          <a:bodyPr/>
          <a:lstStyle/>
          <a:p>
            <a:pPr lvl="2">
              <a:lnSpc>
                <a:spcPct val="80000"/>
              </a:lnSpc>
              <a:buFont typeface="Wingdings" pitchFamily="2" charset="2"/>
              <a:buChar char="ü"/>
            </a:pPr>
            <a:r>
              <a:rPr lang="en-US" altLang="zh-TW" sz="2800"/>
              <a:t>Financial analysis</a:t>
            </a:r>
          </a:p>
          <a:p>
            <a:pPr lvl="3">
              <a:lnSpc>
                <a:spcPct val="80000"/>
              </a:lnSpc>
              <a:buFontTx/>
              <a:buChar char="•"/>
            </a:pPr>
            <a:r>
              <a:rPr lang="en-US" altLang="zh-TW" sz="2400"/>
              <a:t>Part of analytic review</a:t>
            </a:r>
          </a:p>
          <a:p>
            <a:pPr lvl="3">
              <a:lnSpc>
                <a:spcPct val="80000"/>
              </a:lnSpc>
              <a:buFontTx/>
              <a:buChar char="•"/>
            </a:pPr>
            <a:r>
              <a:rPr lang="en-US" altLang="zh-TW" sz="2400"/>
              <a:t>Any unusual performance changes, relative to the past or to competitors.</a:t>
            </a:r>
          </a:p>
          <a:p>
            <a:pPr lvl="3">
              <a:lnSpc>
                <a:spcPct val="80000"/>
              </a:lnSpc>
              <a:buFontTx/>
              <a:buChar char="•"/>
            </a:pPr>
            <a:r>
              <a:rPr lang="en-US" altLang="zh-TW" sz="2400"/>
              <a:t>Whether clients are facing business problems that might induce management to conceal losses or to keep key obligations off the balance sheet. </a:t>
            </a:r>
          </a:p>
          <a:p>
            <a:pPr lvl="3">
              <a:lnSpc>
                <a:spcPct val="80000"/>
              </a:lnSpc>
              <a:buFontTx/>
              <a:buChar char="•"/>
            </a:pPr>
            <a:r>
              <a:rPr lang="en-US" altLang="zh-TW" sz="2400"/>
              <a:t>To ensure that the reasons can be fully explained and to determine what additional tests are required.</a:t>
            </a:r>
          </a:p>
          <a:p>
            <a:pPr lvl="2">
              <a:lnSpc>
                <a:spcPct val="80000"/>
              </a:lnSpc>
              <a:buFont typeface="Wingdings" pitchFamily="2" charset="2"/>
              <a:buChar char="ü"/>
            </a:pPr>
            <a:r>
              <a:rPr lang="en-US" altLang="zh-TW" sz="2800"/>
              <a:t>Prospective analysis</a:t>
            </a:r>
          </a:p>
          <a:p>
            <a:pPr lvl="3">
              <a:lnSpc>
                <a:spcPct val="80000"/>
              </a:lnSpc>
              <a:buFontTx/>
              <a:buChar char="•"/>
            </a:pPr>
            <a:r>
              <a:rPr lang="en-US" altLang="zh-TW" sz="2400"/>
              <a:t>The market’s perception of a client’s future performance provides a useful benchmark for affirming or disconfirming the auditor’s assessment of the client’s prospects.</a:t>
            </a:r>
          </a:p>
          <a:p>
            <a:pPr lvl="3">
              <a:lnSpc>
                <a:spcPct val="80000"/>
              </a:lnSpc>
              <a:buFontTx/>
              <a:buChar char="•"/>
            </a:pPr>
            <a:r>
              <a:rPr lang="en-US" altLang="zh-TW" sz="2400"/>
              <a:t>Is the client failing to disclose some critical information known to the auditor or is the auditor too optimistic or pessimistic?</a:t>
            </a:r>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7" name="Rectangle 3"/>
          <p:cNvSpPr>
            <a:spLocks noGrp="1" noChangeArrowheads="1"/>
          </p:cNvSpPr>
          <p:nvPr>
            <p:ph type="body" idx="4294967295"/>
          </p:nvPr>
        </p:nvSpPr>
        <p:spPr>
          <a:xfrm>
            <a:off x="684213" y="393700"/>
            <a:ext cx="7772400" cy="4114800"/>
          </a:xfrm>
        </p:spPr>
        <p:txBody>
          <a:bodyPr/>
          <a:lstStyle/>
          <a:p>
            <a:pPr lvl="3">
              <a:lnSpc>
                <a:spcPct val="80000"/>
              </a:lnSpc>
              <a:buFontTx/>
              <a:buChar char="•"/>
            </a:pPr>
            <a:r>
              <a:rPr lang="en-US" altLang="zh-TW" sz="2400"/>
              <a:t>Is additional disclosure required to help investors get a more realistic view of the company’s prospects?</a:t>
            </a:r>
          </a:p>
          <a:p>
            <a:pPr lvl="3">
              <a:lnSpc>
                <a:spcPct val="80000"/>
              </a:lnSpc>
              <a:buFontTx/>
              <a:buChar char="•"/>
            </a:pPr>
            <a:r>
              <a:rPr lang="en-US" altLang="zh-TW" sz="2400"/>
              <a:t>Are the estimates and forecasts made by management realistic?</a:t>
            </a:r>
          </a:p>
          <a:p>
            <a:pPr lvl="2">
              <a:lnSpc>
                <a:spcPct val="80000"/>
              </a:lnSpc>
              <a:buFont typeface="Wingdings" pitchFamily="2" charset="2"/>
              <a:buChar char="ü"/>
            </a:pPr>
            <a:r>
              <a:rPr lang="en-US" altLang="zh-TW" sz="2800"/>
              <a:t>Auditing FPIC</a:t>
            </a:r>
          </a:p>
          <a:p>
            <a:pPr lvl="3">
              <a:lnSpc>
                <a:spcPct val="80000"/>
              </a:lnSpc>
              <a:buFontTx/>
              <a:buChar char="•"/>
            </a:pPr>
            <a:r>
              <a:rPr lang="en-US" altLang="zh-TW" sz="2400"/>
              <a:t>How well the company manages claim risk?</a:t>
            </a:r>
          </a:p>
          <a:p>
            <a:pPr lvl="3">
              <a:lnSpc>
                <a:spcPct val="80000"/>
              </a:lnSpc>
              <a:buFontTx/>
              <a:buChar char="•"/>
            </a:pPr>
            <a:r>
              <a:rPr lang="en-US" altLang="zh-TW" sz="2400"/>
              <a:t>Why changes reserve policy? Reflects a change in business model (less risky clients)? Evidence?</a:t>
            </a:r>
          </a:p>
          <a:p>
            <a:pPr lvl="3">
              <a:lnSpc>
                <a:spcPct val="80000"/>
              </a:lnSpc>
              <a:buFontTx/>
              <a:buChar char="•"/>
            </a:pPr>
            <a:r>
              <a:rPr lang="en-US" altLang="zh-TW" sz="2400"/>
              <a:t>Over-reserving in earlier periods? Why did auditor approve it? Why changes now?</a:t>
            </a:r>
          </a:p>
          <a:p>
            <a:pPr lvl="3">
              <a:lnSpc>
                <a:spcPct val="80000"/>
              </a:lnSpc>
              <a:buFontTx/>
              <a:buChar char="•"/>
            </a:pPr>
            <a:r>
              <a:rPr lang="en-US" altLang="zh-TW" sz="2400"/>
              <a:t>Justifiable? Pressure to meet unrealistic market expectations?*</a:t>
            </a:r>
          </a:p>
          <a:p>
            <a:pPr lvl="3">
              <a:lnSpc>
                <a:spcPct val="80000"/>
              </a:lnSpc>
              <a:buFontTx/>
              <a:buChar char="•"/>
            </a:pPr>
            <a:r>
              <a:rPr lang="en-US" altLang="zh-TW" sz="2400"/>
              <a:t>Information about a representative sample of outstanding claims. Realistic given prior settlements and experiences for other firms?</a:t>
            </a:r>
          </a:p>
          <a:p>
            <a:pPr lvl="3">
              <a:lnSpc>
                <a:spcPct val="80000"/>
              </a:lnSpc>
              <a:buFontTx/>
              <a:buChar char="•"/>
            </a:pPr>
            <a:r>
              <a:rPr lang="en-US" altLang="zh-TW" sz="2400"/>
              <a:t>Additional information can the firm provide to investors? Need to be audited?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3" name="Rectangle 3"/>
          <p:cNvSpPr>
            <a:spLocks noGrp="1" noChangeArrowheads="1"/>
          </p:cNvSpPr>
          <p:nvPr>
            <p:ph type="body" idx="4294967295"/>
          </p:nvPr>
        </p:nvSpPr>
        <p:spPr>
          <a:xfrm>
            <a:off x="755650" y="188913"/>
            <a:ext cx="7772400" cy="4114800"/>
          </a:xfrm>
        </p:spPr>
        <p:txBody>
          <a:bodyPr/>
          <a:lstStyle/>
          <a:p>
            <a:pPr lvl="3">
              <a:lnSpc>
                <a:spcPct val="80000"/>
              </a:lnSpc>
              <a:buFontTx/>
              <a:buChar char="•"/>
            </a:pPr>
            <a:r>
              <a:rPr kumimoji="0" lang="en-US" altLang="zh-TW" sz="2400"/>
              <a:t>Increased uniformity comes at the expense of reduced flexibility for managers to reflect genuine business differences in FSs.</a:t>
            </a:r>
          </a:p>
          <a:p>
            <a:pPr lvl="3">
              <a:lnSpc>
                <a:spcPct val="80000"/>
              </a:lnSpc>
              <a:buFontTx/>
              <a:buChar char="•"/>
            </a:pPr>
            <a:r>
              <a:rPr kumimoji="0" lang="en-US" altLang="zh-TW" sz="2400"/>
              <a:t>If accounting standards are too rigid, they may induce managers to expend economic resources to restructure business transactions to achieve a desired accounting results.*</a:t>
            </a:r>
          </a:p>
          <a:p>
            <a:pPr lvl="3">
              <a:lnSpc>
                <a:spcPct val="80000"/>
              </a:lnSpc>
              <a:buFontTx/>
              <a:buChar char="•"/>
            </a:pPr>
            <a:r>
              <a:rPr kumimoji="0" lang="en-US" altLang="zh-TW" sz="2400"/>
              <a:t>Third party auditing provide a verification of the integrity of the reported FSs, ensures that managers use accounting rules and convention consistently over time, and their accounting estimates are reasonable.</a:t>
            </a:r>
          </a:p>
          <a:p>
            <a:pPr lvl="3">
              <a:lnSpc>
                <a:spcPct val="80000"/>
              </a:lnSpc>
              <a:buFontTx/>
              <a:buChar char="•"/>
            </a:pPr>
            <a:r>
              <a:rPr kumimoji="0" lang="en-US" altLang="zh-TW" sz="2400"/>
              <a:t>May also reduce the quality of financial reporting because it constraints the kind of accounting rules and conventions that evolve over time. </a:t>
            </a:r>
            <a:r>
              <a:rPr kumimoji="0" lang="en-US" altLang="zh-TW" sz="2400">
                <a:solidFill>
                  <a:srgbClr val="FF0000"/>
                </a:solidFill>
              </a:rPr>
              <a:t>Auditors are likely to argue against accounting standards producing numbers that are difficult to audit</a:t>
            </a:r>
            <a:r>
              <a:rPr kumimoji="0" lang="en-US" altLang="zh-TW" sz="2400"/>
              <a:t>.</a:t>
            </a:r>
          </a:p>
          <a:p>
            <a:pPr lvl="3">
              <a:lnSpc>
                <a:spcPct val="80000"/>
              </a:lnSpc>
              <a:buFontTx/>
              <a:buChar char="•"/>
            </a:pPr>
            <a:r>
              <a:rPr kumimoji="0" lang="en-US" altLang="zh-TW" sz="2400"/>
              <a:t>The threat of lawsuits and resulting penalties have the benefits of improving the accuracy of disclosure.</a:t>
            </a:r>
            <a:endParaRPr lang="zh-TW" altLang="en-US" sz="800"/>
          </a:p>
        </p:txBody>
      </p:sp>
    </p:spTree>
  </p:cSld>
  <p:clrMapOvr>
    <a:masterClrMapping/>
  </p:clrMapOvr>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1" name="Rectangle 3"/>
          <p:cNvSpPr>
            <a:spLocks noGrp="1" noChangeArrowheads="1"/>
          </p:cNvSpPr>
          <p:nvPr>
            <p:ph type="body" idx="4294967295"/>
          </p:nvPr>
        </p:nvSpPr>
        <p:spPr>
          <a:xfrm>
            <a:off x="755650" y="393700"/>
            <a:ext cx="7772400" cy="4114800"/>
          </a:xfrm>
        </p:spPr>
        <p:txBody>
          <a:bodyPr/>
          <a:lstStyle/>
          <a:p>
            <a:pPr lvl="1">
              <a:lnSpc>
                <a:spcPct val="80000"/>
              </a:lnSpc>
              <a:buFont typeface="Wingdings" pitchFamily="2" charset="2"/>
              <a:buChar char="Ø"/>
            </a:pPr>
            <a:r>
              <a:rPr lang="en-US" altLang="zh-TW" sz="3200"/>
              <a:t>Audit committee reviews</a:t>
            </a:r>
            <a:endParaRPr lang="zh-TW" altLang="en-US" sz="3200"/>
          </a:p>
          <a:p>
            <a:pPr lvl="2">
              <a:lnSpc>
                <a:spcPct val="80000"/>
              </a:lnSpc>
              <a:buFont typeface="Wingdings" pitchFamily="2" charset="2"/>
              <a:buChar char="ü"/>
            </a:pPr>
            <a:r>
              <a:rPr lang="en-US" altLang="zh-TW" sz="2800"/>
              <a:t>Responsible for overseeing the work of the auditor and for reviewing the internal control.</a:t>
            </a:r>
          </a:p>
          <a:p>
            <a:pPr lvl="3">
              <a:lnSpc>
                <a:spcPct val="80000"/>
              </a:lnSpc>
              <a:buFontTx/>
              <a:buChar char="•"/>
            </a:pPr>
            <a:r>
              <a:rPr lang="en-US" altLang="zh-TW" sz="2400"/>
              <a:t>Mandated by many stock exchanges, typically comprise three to four outside directors who meet regularly before or after their full board meetings.</a:t>
            </a:r>
          </a:p>
          <a:p>
            <a:pPr lvl="3">
              <a:lnSpc>
                <a:spcPct val="80000"/>
              </a:lnSpc>
              <a:buFontTx/>
              <a:buChar char="•"/>
            </a:pPr>
            <a:r>
              <a:rPr lang="en-US" altLang="zh-TW" sz="2400"/>
              <a:t>Recommendations of the Blue Ribbon Committee on Improving the Effectiveness of Corporate Audit Committees. Define best practices for judging audit committee members’ independence and their qualifications.</a:t>
            </a:r>
          </a:p>
          <a:p>
            <a:pPr lvl="3">
              <a:lnSpc>
                <a:spcPct val="80000"/>
              </a:lnSpc>
              <a:buFontTx/>
              <a:buChar char="•"/>
            </a:pPr>
            <a:r>
              <a:rPr lang="en-US" altLang="zh-TW" sz="2400"/>
              <a:t>Sarbanes-Oxley Act requires that audit committees take formal responsibility for appointing, overseeing, and negotiating fees with external auditors. Members are required to be independent directors with no consulting or other potential compromising relation to management. At least one has financial expertise.</a:t>
            </a:r>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Rectangle 3"/>
          <p:cNvSpPr>
            <a:spLocks noGrp="1" noChangeArrowheads="1"/>
          </p:cNvSpPr>
          <p:nvPr>
            <p:ph type="body" idx="4294967295"/>
          </p:nvPr>
        </p:nvSpPr>
        <p:spPr>
          <a:xfrm>
            <a:off x="615950" y="620713"/>
            <a:ext cx="7772400" cy="4114800"/>
          </a:xfrm>
        </p:spPr>
        <p:txBody>
          <a:bodyPr/>
          <a:lstStyle/>
          <a:p>
            <a:pPr lvl="3">
              <a:lnSpc>
                <a:spcPct val="80000"/>
              </a:lnSpc>
              <a:buFontTx/>
              <a:buChar char="•"/>
            </a:pPr>
            <a:r>
              <a:rPr lang="en-US" altLang="zh-TW" sz="2400"/>
              <a:t>Not in a position to catch management fraud or auditors’ failure on a timely basis. How to add value?</a:t>
            </a:r>
          </a:p>
          <a:p>
            <a:pPr lvl="3">
              <a:lnSpc>
                <a:spcPct val="80000"/>
              </a:lnSpc>
              <a:buFontTx/>
              <a:buChar char="•"/>
            </a:pPr>
            <a:r>
              <a:rPr lang="en-US" altLang="zh-TW" sz="2400"/>
              <a:t>80/20 rule: devoting most of its time to assessing the effectiveness of those few policies and decisions that have the most impact</a:t>
            </a:r>
          </a:p>
          <a:p>
            <a:pPr lvl="3">
              <a:lnSpc>
                <a:spcPct val="80000"/>
              </a:lnSpc>
              <a:buFontTx/>
              <a:buChar char="•"/>
            </a:pPr>
            <a:r>
              <a:rPr lang="en-US" altLang="zh-TW" sz="2400"/>
              <a:t>Should be especially proactive in requesting information that helps them evaluate how the firm is managing its key risks, since it can also help them judge the quality of the FSs.</a:t>
            </a:r>
          </a:p>
          <a:p>
            <a:pPr lvl="3">
              <a:lnSpc>
                <a:spcPct val="80000"/>
              </a:lnSpc>
              <a:buFontTx/>
              <a:buChar char="•"/>
            </a:pPr>
            <a:r>
              <a:rPr lang="en-US" altLang="zh-TW" sz="2400">
                <a:solidFill>
                  <a:srgbClr val="FF0000"/>
                </a:solidFill>
              </a:rPr>
              <a:t>Need to focus on capital market expectations, not just statutory financial reports. Important to oversee the firm’s investor relations strategy and ensure that management sets realistic expectations for both the short and long term.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type="body" idx="4294967295"/>
          </p:nvPr>
        </p:nvSpPr>
        <p:spPr>
          <a:xfrm>
            <a:off x="684213" y="393700"/>
            <a:ext cx="7772400" cy="4114800"/>
          </a:xfrm>
        </p:spPr>
        <p:txBody>
          <a:bodyPr/>
          <a:lstStyle/>
          <a:p>
            <a:pPr lvl="3">
              <a:lnSpc>
                <a:spcPct val="80000"/>
              </a:lnSpc>
              <a:buFontTx/>
              <a:buChar char="•"/>
            </a:pPr>
            <a:r>
              <a:rPr kumimoji="0" lang="en-US" altLang="zh-TW" sz="2400"/>
              <a:t>However, it might also </a:t>
            </a:r>
            <a:r>
              <a:rPr kumimoji="0" lang="en-US" altLang="zh-TW" sz="2400">
                <a:solidFill>
                  <a:srgbClr val="FF0000"/>
                </a:solidFill>
              </a:rPr>
              <a:t>discourage managers and auditors from supporting accounting proposals requiring risky forecasts</a:t>
            </a:r>
            <a:r>
              <a:rPr kumimoji="0" lang="en-US" altLang="zh-TW" sz="2400"/>
              <a:t>, such as forward-looking disclosures.</a:t>
            </a:r>
          </a:p>
          <a:p>
            <a:pPr lvl="1">
              <a:lnSpc>
                <a:spcPct val="80000"/>
              </a:lnSpc>
              <a:buFont typeface="Wingdings" pitchFamily="2" charset="2"/>
              <a:buChar char="Ø"/>
            </a:pPr>
            <a:r>
              <a:rPr kumimoji="0" lang="en-US" altLang="zh-TW" sz="3200"/>
              <a:t>Managers’ reporting strategy</a:t>
            </a:r>
          </a:p>
          <a:p>
            <a:pPr lvl="2">
              <a:lnSpc>
                <a:spcPct val="80000"/>
              </a:lnSpc>
              <a:buFont typeface="Wingdings" pitchFamily="2" charset="2"/>
              <a:buChar char="ü"/>
            </a:pPr>
            <a:r>
              <a:rPr kumimoji="0" lang="en-US" altLang="zh-TW" sz="2800"/>
              <a:t>Some flexibility</a:t>
            </a:r>
          </a:p>
          <a:p>
            <a:pPr lvl="3">
              <a:lnSpc>
                <a:spcPct val="80000"/>
              </a:lnSpc>
              <a:buFontTx/>
              <a:buChar char="•"/>
            </a:pPr>
            <a:r>
              <a:rPr kumimoji="0" lang="en-US" altLang="zh-TW" sz="2400"/>
              <a:t>Accounting alternatives and estimates</a:t>
            </a:r>
          </a:p>
          <a:p>
            <a:pPr lvl="3">
              <a:lnSpc>
                <a:spcPct val="80000"/>
              </a:lnSpc>
              <a:buFontTx/>
              <a:buChar char="•"/>
            </a:pPr>
            <a:r>
              <a:rPr kumimoji="0" lang="en-US" altLang="zh-TW" sz="2400"/>
              <a:t>Voluntary disclosures</a:t>
            </a:r>
          </a:p>
          <a:p>
            <a:pPr lvl="3">
              <a:lnSpc>
                <a:spcPct val="80000"/>
              </a:lnSpc>
              <a:buFontTx/>
              <a:buChar char="•"/>
            </a:pPr>
            <a:r>
              <a:rPr kumimoji="0" lang="en-US" altLang="zh-TW" sz="2400"/>
              <a:t>Proprietary information</a:t>
            </a:r>
          </a:p>
          <a:p>
            <a:pPr lvl="3">
              <a:lnSpc>
                <a:spcPct val="80000"/>
              </a:lnSpc>
              <a:buFontTx/>
              <a:buChar char="•"/>
            </a:pPr>
            <a:r>
              <a:rPr kumimoji="0" lang="en-US" altLang="zh-TW" sz="2400"/>
              <a:t>Manipulate investors’ perceptions</a:t>
            </a:r>
          </a:p>
          <a:p>
            <a:pPr lvl="2">
              <a:lnSpc>
                <a:spcPct val="80000"/>
              </a:lnSpc>
              <a:buFont typeface="Wingdings" pitchFamily="2" charset="2"/>
              <a:buChar char="ü"/>
            </a:pPr>
            <a:r>
              <a:rPr kumimoji="0" lang="en-US" altLang="zh-TW" sz="2800"/>
              <a:t>Opportunity and challenge in doing business analysis</a:t>
            </a:r>
            <a:r>
              <a:rPr kumimoji="0" lang="en-US" altLang="zh-TW"/>
              <a:t> </a:t>
            </a:r>
          </a:p>
          <a:p>
            <a:pPr lvl="3">
              <a:lnSpc>
                <a:spcPct val="80000"/>
              </a:lnSpc>
              <a:buFontTx/>
              <a:buChar char="•"/>
            </a:pPr>
            <a:r>
              <a:rPr kumimoji="0" lang="en-US" altLang="zh-TW" sz="2400"/>
              <a:t>Separate distortion and noise from information</a:t>
            </a:r>
          </a:p>
          <a:p>
            <a:pPr lvl="3">
              <a:lnSpc>
                <a:spcPct val="80000"/>
              </a:lnSpc>
              <a:buFontTx/>
              <a:buChar char="•"/>
            </a:pPr>
            <a:r>
              <a:rPr kumimoji="0" lang="en-US" altLang="zh-TW" sz="2400"/>
              <a:t>Gain valuable business insights</a:t>
            </a:r>
            <a:endParaRPr lang="zh-TW" altLang="en-US" sz="1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5" name="Rectangle 3"/>
          <p:cNvSpPr>
            <a:spLocks noGrp="1" noChangeArrowheads="1"/>
          </p:cNvSpPr>
          <p:nvPr>
            <p:ph type="body" idx="1"/>
          </p:nvPr>
        </p:nvSpPr>
        <p:spPr>
          <a:xfrm>
            <a:off x="684213" y="404813"/>
            <a:ext cx="7772400" cy="4114800"/>
          </a:xfrm>
        </p:spPr>
        <p:txBody>
          <a:bodyPr/>
          <a:lstStyle/>
          <a:p>
            <a:pPr>
              <a:lnSpc>
                <a:spcPct val="90000"/>
              </a:lnSpc>
              <a:buFont typeface="Wingdings" pitchFamily="2" charset="2"/>
              <a:buChar char="p"/>
            </a:pPr>
            <a:r>
              <a:rPr lang="en-US" altLang="zh-TW" sz="3600"/>
              <a:t>From FSs to business analysis</a:t>
            </a:r>
          </a:p>
          <a:p>
            <a:pPr lvl="1">
              <a:lnSpc>
                <a:spcPct val="90000"/>
              </a:lnSpc>
              <a:buFont typeface="Wingdings" pitchFamily="2" charset="2"/>
              <a:buChar char="Ø"/>
            </a:pPr>
            <a:r>
              <a:rPr lang="en-US" altLang="zh-TW" sz="3200"/>
              <a:t>Get at managers’ inside information from public FS data.</a:t>
            </a:r>
          </a:p>
          <a:p>
            <a:pPr lvl="2">
              <a:lnSpc>
                <a:spcPct val="90000"/>
              </a:lnSpc>
              <a:buFont typeface="Wingdings" pitchFamily="2" charset="2"/>
              <a:buChar char="ü"/>
            </a:pPr>
            <a:r>
              <a:rPr lang="en-US" altLang="zh-TW" sz="2800"/>
              <a:t>About current performance and future prospects</a:t>
            </a:r>
          </a:p>
          <a:p>
            <a:pPr lvl="3">
              <a:lnSpc>
                <a:spcPct val="90000"/>
              </a:lnSpc>
              <a:buFontTx/>
              <a:buChar char="•"/>
            </a:pPr>
            <a:r>
              <a:rPr lang="en-US" altLang="zh-TW" sz="2400">
                <a:solidFill>
                  <a:srgbClr val="FF0000"/>
                </a:solidFill>
              </a:rPr>
              <a:t>Successful intermediaries have at least as good an understanding of the industry economies as well as a reasonable good understanding of the firm’s competitive strategy.</a:t>
            </a:r>
          </a:p>
          <a:p>
            <a:pPr lvl="3">
              <a:lnSpc>
                <a:spcPct val="90000"/>
              </a:lnSpc>
              <a:buFontTx/>
              <a:buChar char="•"/>
            </a:pPr>
            <a:r>
              <a:rPr lang="en-US" altLang="zh-TW" sz="2400"/>
              <a:t>Although outside analysts have an information disadvantage, they are more objective.*</a:t>
            </a:r>
          </a:p>
          <a:p>
            <a:pPr lvl="1">
              <a:lnSpc>
                <a:spcPct val="90000"/>
              </a:lnSpc>
              <a:buFont typeface="Wingdings" pitchFamily="2" charset="2"/>
              <a:buChar char="Ø"/>
            </a:pPr>
            <a:r>
              <a:rPr lang="en-US" altLang="zh-TW" sz="3200"/>
              <a:t>Business strategy analysis</a:t>
            </a:r>
          </a:p>
          <a:p>
            <a:pPr lvl="2">
              <a:lnSpc>
                <a:spcPct val="90000"/>
              </a:lnSpc>
              <a:buFont typeface="Wingdings" pitchFamily="2" charset="2"/>
              <a:buChar char="ü"/>
            </a:pPr>
            <a:r>
              <a:rPr lang="en-US" altLang="zh-TW" sz="2800"/>
              <a:t>Identify key profit drivers and business risks</a:t>
            </a:r>
          </a:p>
          <a:p>
            <a:pPr lvl="3">
              <a:lnSpc>
                <a:spcPct val="90000"/>
              </a:lnSpc>
              <a:buFontTx/>
              <a:buChar char="•"/>
            </a:pPr>
            <a:r>
              <a:rPr lang="en-US" altLang="zh-TW" sz="2400"/>
              <a:t>Assess the company’s profit potential at a qualitative level.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3" name="Rectangle 3"/>
          <p:cNvSpPr>
            <a:spLocks noGrp="1" noChangeArrowheads="1"/>
          </p:cNvSpPr>
          <p:nvPr>
            <p:ph type="body" idx="4294967295"/>
          </p:nvPr>
        </p:nvSpPr>
        <p:spPr>
          <a:xfrm>
            <a:off x="755650" y="404813"/>
            <a:ext cx="7772400" cy="4114800"/>
          </a:xfrm>
        </p:spPr>
        <p:txBody>
          <a:bodyPr/>
          <a:lstStyle/>
          <a:p>
            <a:pPr lvl="3">
              <a:lnSpc>
                <a:spcPct val="90000"/>
              </a:lnSpc>
              <a:buFontTx/>
              <a:buChar char="•"/>
            </a:pPr>
            <a:r>
              <a:rPr lang="en-US" altLang="zh-TW" sz="2400"/>
              <a:t>Frame the subsequent accounting and financial analysis, i.e., key accounting policies and sustainable profits.</a:t>
            </a:r>
          </a:p>
          <a:p>
            <a:pPr lvl="3">
              <a:lnSpc>
                <a:spcPct val="90000"/>
              </a:lnSpc>
              <a:buFontTx/>
              <a:buChar char="•"/>
            </a:pPr>
            <a:r>
              <a:rPr lang="en-US" altLang="zh-TW" sz="2400"/>
              <a:t>Make sound assumptions in forecasting future performance.</a:t>
            </a:r>
          </a:p>
          <a:p>
            <a:pPr lvl="1">
              <a:lnSpc>
                <a:spcPct val="90000"/>
              </a:lnSpc>
              <a:buFont typeface="Wingdings" pitchFamily="2" charset="2"/>
              <a:buChar char="Ø"/>
            </a:pPr>
            <a:r>
              <a:rPr lang="en-US" altLang="zh-TW" sz="3200"/>
              <a:t>Accounting analysis</a:t>
            </a:r>
          </a:p>
          <a:p>
            <a:pPr lvl="2">
              <a:lnSpc>
                <a:spcPct val="90000"/>
              </a:lnSpc>
              <a:buFont typeface="Wingdings" pitchFamily="2" charset="2"/>
              <a:buChar char="ü"/>
            </a:pPr>
            <a:r>
              <a:rPr lang="en-US" altLang="zh-TW" sz="2800"/>
              <a:t>Evaluate the degree to which a firm’s accounting captures the underlying business reality.</a:t>
            </a:r>
          </a:p>
          <a:p>
            <a:pPr lvl="3">
              <a:lnSpc>
                <a:spcPct val="90000"/>
              </a:lnSpc>
              <a:buFontTx/>
              <a:buChar char="•"/>
            </a:pPr>
            <a:r>
              <a:rPr lang="en-US" altLang="zh-TW" sz="2400"/>
              <a:t>Undo any accounting distortions</a:t>
            </a:r>
          </a:p>
          <a:p>
            <a:pPr lvl="3">
              <a:lnSpc>
                <a:spcPct val="90000"/>
              </a:lnSpc>
              <a:buFontTx/>
              <a:buChar char="•"/>
            </a:pPr>
            <a:r>
              <a:rPr lang="en-US" altLang="zh-TW" sz="2400"/>
              <a:t>Improve the reliability of conclusion from financial analysis (GIGO)*</a:t>
            </a:r>
          </a:p>
          <a:p>
            <a:pPr lvl="1">
              <a:lnSpc>
                <a:spcPct val="90000"/>
              </a:lnSpc>
              <a:buFont typeface="Wingdings" pitchFamily="2" charset="2"/>
              <a:buChar char="Ø"/>
            </a:pPr>
            <a:r>
              <a:rPr lang="en-US" altLang="zh-TW" sz="3200"/>
              <a:t>Financial analysis</a:t>
            </a:r>
          </a:p>
          <a:p>
            <a:pPr lvl="2">
              <a:lnSpc>
                <a:spcPct val="90000"/>
              </a:lnSpc>
              <a:buFont typeface="Wingdings" pitchFamily="2" charset="2"/>
              <a:buChar char="ü"/>
            </a:pPr>
            <a:r>
              <a:rPr lang="en-US" altLang="zh-TW" sz="2800"/>
              <a:t>Evaluate the current and past performance and assess its sustainability.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1" name="Rectangle 3"/>
          <p:cNvSpPr>
            <a:spLocks noGrp="1" noChangeArrowheads="1"/>
          </p:cNvSpPr>
          <p:nvPr>
            <p:ph type="body" idx="4294967295"/>
          </p:nvPr>
        </p:nvSpPr>
        <p:spPr>
          <a:xfrm>
            <a:off x="684213" y="466725"/>
            <a:ext cx="7772400" cy="4114800"/>
          </a:xfrm>
        </p:spPr>
        <p:txBody>
          <a:bodyPr/>
          <a:lstStyle/>
          <a:p>
            <a:pPr lvl="3">
              <a:lnSpc>
                <a:spcPct val="80000"/>
              </a:lnSpc>
              <a:buFontTx/>
              <a:buChar char="•"/>
            </a:pPr>
            <a:r>
              <a:rPr lang="en-US" altLang="zh-TW" sz="2400"/>
              <a:t>Analysis should be systematic and efficient.</a:t>
            </a:r>
          </a:p>
          <a:p>
            <a:pPr lvl="3">
              <a:lnSpc>
                <a:spcPct val="80000"/>
              </a:lnSpc>
              <a:buFontTx/>
              <a:buChar char="•"/>
            </a:pPr>
            <a:r>
              <a:rPr lang="en-US" altLang="zh-TW" sz="2400"/>
              <a:t>Explore business issues through ratio analysis and cash flow analysis.</a:t>
            </a:r>
          </a:p>
          <a:p>
            <a:pPr lvl="1">
              <a:lnSpc>
                <a:spcPct val="80000"/>
              </a:lnSpc>
              <a:buFont typeface="Wingdings" pitchFamily="2" charset="2"/>
              <a:buChar char="Ø"/>
            </a:pPr>
            <a:r>
              <a:rPr lang="en-US" altLang="zh-TW" sz="3200"/>
              <a:t>Prospective analysis</a:t>
            </a:r>
          </a:p>
          <a:p>
            <a:pPr lvl="2">
              <a:lnSpc>
                <a:spcPct val="80000"/>
              </a:lnSpc>
              <a:buFont typeface="Wingdings" pitchFamily="2" charset="2"/>
              <a:buChar char="ü"/>
            </a:pPr>
            <a:r>
              <a:rPr lang="en-US" altLang="zh-TW" sz="2800"/>
              <a:t>Forecasting a firm’s future</a:t>
            </a:r>
          </a:p>
          <a:p>
            <a:pPr lvl="3">
              <a:lnSpc>
                <a:spcPct val="80000"/>
              </a:lnSpc>
              <a:buFontTx/>
              <a:buChar char="•"/>
            </a:pPr>
            <a:r>
              <a:rPr lang="en-US" altLang="zh-TW" sz="2400"/>
              <a:t>FS forecasting and valuation</a:t>
            </a:r>
          </a:p>
          <a:p>
            <a:pPr lvl="3">
              <a:lnSpc>
                <a:spcPct val="80000"/>
              </a:lnSpc>
              <a:buFontTx/>
              <a:buChar char="•"/>
            </a:pPr>
            <a:r>
              <a:rPr lang="en-US" altLang="zh-TW" sz="2400"/>
              <a:t>Synthesis of the above analyses</a:t>
            </a:r>
          </a:p>
          <a:p>
            <a:pPr lvl="3">
              <a:lnSpc>
                <a:spcPct val="80000"/>
              </a:lnSpc>
              <a:buFontTx/>
              <a:buChar char="•"/>
            </a:pPr>
            <a:r>
              <a:rPr lang="en-US" altLang="zh-TW" sz="2400"/>
              <a:t>For decision contexts such as securities analysis, credit evaluation, M&amp;As, debt and dividend policies, and corporate communication strategies.</a:t>
            </a:r>
          </a:p>
          <a:p>
            <a:pPr lvl="1">
              <a:lnSpc>
                <a:spcPct val="80000"/>
              </a:lnSpc>
              <a:buFont typeface="Wingdings" pitchFamily="2" charset="2"/>
              <a:buChar char="Ø"/>
            </a:pPr>
            <a:r>
              <a:rPr lang="en-US" altLang="zh-TW" sz="3200"/>
              <a:t>EMH</a:t>
            </a:r>
          </a:p>
          <a:p>
            <a:pPr lvl="2">
              <a:lnSpc>
                <a:spcPct val="80000"/>
              </a:lnSpc>
              <a:buFont typeface="Wingdings" pitchFamily="2" charset="2"/>
              <a:buChar char="ü"/>
            </a:pPr>
            <a:r>
              <a:rPr lang="en-US" altLang="zh-TW" sz="2800"/>
              <a:t>Why FS analysis?</a:t>
            </a:r>
          </a:p>
          <a:p>
            <a:pPr lvl="3">
              <a:lnSpc>
                <a:spcPct val="80000"/>
              </a:lnSpc>
              <a:buFontTx/>
              <a:buChar char="•"/>
            </a:pPr>
            <a:r>
              <a:rPr lang="en-US" altLang="zh-TW" sz="2400"/>
              <a:t>Application outside the capital market context.</a:t>
            </a:r>
          </a:p>
          <a:p>
            <a:pPr lvl="3">
              <a:lnSpc>
                <a:spcPct val="80000"/>
              </a:lnSpc>
              <a:buFontTx/>
              <a:buChar char="•"/>
            </a:pPr>
            <a:r>
              <a:rPr lang="en-US" altLang="zh-TW" sz="2400"/>
              <a:t>Driving force of market efficiency.*</a:t>
            </a:r>
          </a:p>
          <a:p>
            <a:pPr>
              <a:lnSpc>
                <a:spcPct val="80000"/>
              </a:lnSpc>
            </a:pPr>
            <a:endParaRPr lang="zh-TW" altLang="en-US" sz="24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684213" y="404813"/>
            <a:ext cx="7772400" cy="1143000"/>
          </a:xfrm>
        </p:spPr>
        <p:txBody>
          <a:bodyPr/>
          <a:lstStyle/>
          <a:p>
            <a:r>
              <a:rPr lang="en-US" altLang="zh-TW"/>
              <a:t>Ch. 2 Strategy Analysis</a:t>
            </a:r>
          </a:p>
        </p:txBody>
      </p:sp>
      <p:sp>
        <p:nvSpPr>
          <p:cNvPr id="316419" name="Rectangle 3"/>
          <p:cNvSpPr>
            <a:spLocks noGrp="1" noChangeArrowheads="1"/>
          </p:cNvSpPr>
          <p:nvPr>
            <p:ph type="body" idx="1"/>
          </p:nvPr>
        </p:nvSpPr>
        <p:spPr>
          <a:xfrm>
            <a:off x="755650" y="1557338"/>
            <a:ext cx="7772400" cy="4114800"/>
          </a:xfrm>
        </p:spPr>
        <p:txBody>
          <a:bodyPr/>
          <a:lstStyle/>
          <a:p>
            <a:pPr marL="609600" indent="-609600">
              <a:buFont typeface="Wingdings" pitchFamily="2" charset="2"/>
              <a:buChar char="p"/>
            </a:pPr>
            <a:r>
              <a:rPr lang="en-US" altLang="zh-TW" sz="3600"/>
              <a:t>Starting point</a:t>
            </a:r>
          </a:p>
          <a:p>
            <a:pPr marL="990600" lvl="1" indent="-533400">
              <a:buFont typeface="Wingdings" pitchFamily="2" charset="2"/>
              <a:buChar char="Ø"/>
            </a:pPr>
            <a:r>
              <a:rPr lang="en-US" altLang="zh-TW" sz="3200"/>
              <a:t>Strategic decisions</a:t>
            </a:r>
          </a:p>
          <a:p>
            <a:pPr marL="1371600" lvl="2" indent="-457200">
              <a:buFont typeface="Wingdings" pitchFamily="2" charset="2"/>
              <a:buAutoNum type="arabicPeriod"/>
            </a:pPr>
            <a:r>
              <a:rPr lang="en-US" altLang="zh-TW" sz="2800"/>
              <a:t>The choice of an industry or a set of industries in which the firm operates.</a:t>
            </a:r>
          </a:p>
          <a:p>
            <a:pPr marL="1371600" lvl="2" indent="-457200">
              <a:buFont typeface="Wingdings" pitchFamily="2" charset="2"/>
              <a:buAutoNum type="arabicPeriod"/>
            </a:pPr>
            <a:r>
              <a:rPr lang="en-US" altLang="zh-TW" sz="2800"/>
              <a:t>The manner in which the firm intends to compete (competitive position).*</a:t>
            </a:r>
          </a:p>
          <a:p>
            <a:pPr marL="1371600" lvl="2" indent="-457200">
              <a:buFont typeface="Wingdings" pitchFamily="2" charset="2"/>
              <a:buAutoNum type="arabicPeriod"/>
            </a:pPr>
            <a:r>
              <a:rPr lang="en-US" altLang="zh-TW" sz="2800"/>
              <a:t>The way in which the firm expects to create and exploit synergies across the range of businesses (corporate or group strategy)**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a:xfrm>
            <a:off x="685800" y="228600"/>
            <a:ext cx="7772400" cy="1143000"/>
          </a:xfrm>
        </p:spPr>
        <p:txBody>
          <a:bodyPr/>
          <a:lstStyle/>
          <a:p>
            <a:r>
              <a:rPr lang="zh-TW" altLang="en-US"/>
              <a:t>5 </a:t>
            </a:r>
            <a:r>
              <a:rPr lang="en-US" altLang="zh-TW"/>
              <a:t>Minutes to Accounting</a:t>
            </a:r>
            <a:br>
              <a:rPr lang="en-US" altLang="zh-TW"/>
            </a:br>
            <a:r>
              <a:rPr lang="en-US" altLang="zh-TW"/>
              <a:t>Balance Sheet</a:t>
            </a:r>
          </a:p>
        </p:txBody>
      </p:sp>
      <p:sp>
        <p:nvSpPr>
          <p:cNvPr id="555011" name="Line 3"/>
          <p:cNvSpPr>
            <a:spLocks noChangeShapeType="1"/>
          </p:cNvSpPr>
          <p:nvPr/>
        </p:nvSpPr>
        <p:spPr bwMode="auto">
          <a:xfrm>
            <a:off x="533400" y="1447800"/>
            <a:ext cx="7772400" cy="0"/>
          </a:xfrm>
          <a:prstGeom prst="line">
            <a:avLst/>
          </a:prstGeom>
          <a:noFill/>
          <a:ln w="9525">
            <a:solidFill>
              <a:schemeClr val="tx1"/>
            </a:solidFill>
            <a:round/>
            <a:headEnd/>
            <a:tailEnd/>
          </a:ln>
          <a:effectLst/>
        </p:spPr>
        <p:txBody>
          <a:bodyPr/>
          <a:lstStyle/>
          <a:p>
            <a:endParaRPr lang="en-US"/>
          </a:p>
        </p:txBody>
      </p:sp>
      <p:sp>
        <p:nvSpPr>
          <p:cNvPr id="555012" name="Line 4"/>
          <p:cNvSpPr>
            <a:spLocks noChangeShapeType="1"/>
          </p:cNvSpPr>
          <p:nvPr/>
        </p:nvSpPr>
        <p:spPr bwMode="auto">
          <a:xfrm>
            <a:off x="4495800" y="1447800"/>
            <a:ext cx="0" cy="4953000"/>
          </a:xfrm>
          <a:prstGeom prst="line">
            <a:avLst/>
          </a:prstGeom>
          <a:noFill/>
          <a:ln w="9525">
            <a:solidFill>
              <a:schemeClr val="tx1"/>
            </a:solidFill>
            <a:round/>
            <a:headEnd/>
            <a:tailEnd/>
          </a:ln>
          <a:effectLst/>
        </p:spPr>
        <p:txBody>
          <a:bodyPr/>
          <a:lstStyle/>
          <a:p>
            <a:endParaRPr lang="en-US"/>
          </a:p>
        </p:txBody>
      </p:sp>
      <p:sp>
        <p:nvSpPr>
          <p:cNvPr id="555013" name="Rectangle 5"/>
          <p:cNvSpPr>
            <a:spLocks noChangeArrowheads="1"/>
          </p:cNvSpPr>
          <p:nvPr/>
        </p:nvSpPr>
        <p:spPr bwMode="auto">
          <a:xfrm>
            <a:off x="4953000" y="1676400"/>
            <a:ext cx="3276600" cy="4572000"/>
          </a:xfrm>
          <a:prstGeom prst="rect">
            <a:avLst/>
          </a:prstGeom>
          <a:solidFill>
            <a:schemeClr val="bg1"/>
          </a:solidFill>
          <a:ln w="9525">
            <a:solidFill>
              <a:schemeClr val="tx1"/>
            </a:solidFill>
            <a:miter lim="800000"/>
            <a:headEnd/>
            <a:tailEnd/>
          </a:ln>
          <a:effectLst/>
        </p:spPr>
        <p:txBody>
          <a:bodyPr wrap="none" anchor="ctr"/>
          <a:lstStyle/>
          <a:p>
            <a:r>
              <a:rPr lang="en-US" altLang="zh-TW"/>
              <a:t>Sources of fund:</a:t>
            </a:r>
          </a:p>
          <a:p>
            <a:r>
              <a:rPr lang="en-US" altLang="zh-TW"/>
              <a:t>  Owed or borrowed</a:t>
            </a:r>
          </a:p>
          <a:p>
            <a:r>
              <a:rPr lang="en-US" altLang="zh-TW"/>
              <a:t>     Trade credits</a:t>
            </a:r>
          </a:p>
          <a:p>
            <a:r>
              <a:rPr lang="en-US" altLang="zh-TW"/>
              <a:t>     Short-term borrowing</a:t>
            </a:r>
          </a:p>
          <a:p>
            <a:r>
              <a:rPr lang="en-US" altLang="zh-TW"/>
              <a:t>     Long-term borrowing</a:t>
            </a:r>
          </a:p>
          <a:p>
            <a:r>
              <a:rPr lang="en-US" altLang="zh-TW"/>
              <a:t>  Invested</a:t>
            </a:r>
          </a:p>
          <a:p>
            <a:r>
              <a:rPr lang="en-US" altLang="zh-TW"/>
              <a:t>      Common stock</a:t>
            </a:r>
          </a:p>
          <a:p>
            <a:r>
              <a:rPr lang="en-US" altLang="zh-TW"/>
              <a:t>      Paid-in capital</a:t>
            </a:r>
          </a:p>
          <a:p>
            <a:r>
              <a:rPr lang="en-US" altLang="zh-TW"/>
              <a:t>      Preferred stock</a:t>
            </a:r>
          </a:p>
          <a:p>
            <a:r>
              <a:rPr lang="en-US" altLang="zh-TW"/>
              <a:t>  Earned</a:t>
            </a:r>
          </a:p>
          <a:p>
            <a:r>
              <a:rPr lang="en-US" altLang="zh-TW"/>
              <a:t>      Retained earnings</a:t>
            </a:r>
          </a:p>
          <a:p>
            <a:r>
              <a:rPr lang="en-US" altLang="zh-TW"/>
              <a:t>   Adjustments</a:t>
            </a:r>
          </a:p>
        </p:txBody>
      </p:sp>
      <p:sp>
        <p:nvSpPr>
          <p:cNvPr id="555014" name="Rectangle 6"/>
          <p:cNvSpPr>
            <a:spLocks noChangeArrowheads="1"/>
          </p:cNvSpPr>
          <p:nvPr/>
        </p:nvSpPr>
        <p:spPr bwMode="auto">
          <a:xfrm>
            <a:off x="609600" y="1676400"/>
            <a:ext cx="3505200" cy="4648200"/>
          </a:xfrm>
          <a:prstGeom prst="rect">
            <a:avLst/>
          </a:prstGeom>
          <a:solidFill>
            <a:schemeClr val="bg1"/>
          </a:solidFill>
          <a:ln w="9525">
            <a:solidFill>
              <a:schemeClr val="tx1"/>
            </a:solidFill>
            <a:miter lim="800000"/>
            <a:headEnd/>
            <a:tailEnd/>
          </a:ln>
          <a:effectLst/>
        </p:spPr>
        <p:txBody>
          <a:bodyPr wrap="none" anchor="ctr"/>
          <a:lstStyle/>
          <a:p>
            <a:r>
              <a:rPr lang="en-US" altLang="zh-TW"/>
              <a:t>Storage of fund:</a:t>
            </a:r>
          </a:p>
          <a:p>
            <a:r>
              <a:rPr lang="en-US" altLang="zh-TW"/>
              <a:t>  Current</a:t>
            </a:r>
          </a:p>
          <a:p>
            <a:r>
              <a:rPr lang="en-US" altLang="zh-TW"/>
              <a:t>     Cash &amp; equivalents</a:t>
            </a:r>
          </a:p>
          <a:p>
            <a:r>
              <a:rPr lang="en-US" altLang="zh-TW"/>
              <a:t>     Marketable securities</a:t>
            </a:r>
          </a:p>
          <a:p>
            <a:r>
              <a:rPr lang="en-US" altLang="zh-TW"/>
              <a:t>     Receivables</a:t>
            </a:r>
          </a:p>
          <a:p>
            <a:r>
              <a:rPr lang="en-US" altLang="zh-TW"/>
              <a:t>     Inventory</a:t>
            </a:r>
          </a:p>
          <a:p>
            <a:r>
              <a:rPr lang="en-US" altLang="zh-TW"/>
              <a:t>     Prepaid items</a:t>
            </a:r>
          </a:p>
          <a:p>
            <a:r>
              <a:rPr lang="en-US" altLang="zh-TW"/>
              <a:t>  Long-term investments</a:t>
            </a:r>
          </a:p>
          <a:p>
            <a:r>
              <a:rPr lang="en-US" altLang="zh-TW"/>
              <a:t>  Land, plant &amp; equipments</a:t>
            </a:r>
          </a:p>
          <a:p>
            <a:r>
              <a:rPr lang="en-US" altLang="zh-TW"/>
              <a:t>  Others</a:t>
            </a:r>
          </a:p>
          <a:p>
            <a:r>
              <a:rPr lang="en-US" altLang="zh-TW"/>
              <a:t>     Intangibles</a:t>
            </a:r>
          </a:p>
          <a:p>
            <a:r>
              <a:rPr lang="en-US" altLang="zh-TW"/>
              <a:t>     Goodwill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3" name="Rectangle 3"/>
          <p:cNvSpPr>
            <a:spLocks noGrp="1" noChangeArrowheads="1"/>
          </p:cNvSpPr>
          <p:nvPr>
            <p:ph type="body" idx="4294967295"/>
          </p:nvPr>
        </p:nvSpPr>
        <p:spPr>
          <a:xfrm>
            <a:off x="687388" y="333375"/>
            <a:ext cx="7772400" cy="4114800"/>
          </a:xfrm>
        </p:spPr>
        <p:txBody>
          <a:bodyPr/>
          <a:lstStyle/>
          <a:p>
            <a:pPr lvl="1">
              <a:lnSpc>
                <a:spcPct val="90000"/>
              </a:lnSpc>
              <a:buFont typeface="Wingdings" pitchFamily="2" charset="2"/>
              <a:buChar char="Ø"/>
            </a:pPr>
            <a:r>
              <a:rPr lang="en-US" altLang="zh-TW" sz="3200"/>
              <a:t>Roles</a:t>
            </a:r>
          </a:p>
          <a:p>
            <a:pPr lvl="2">
              <a:lnSpc>
                <a:spcPct val="90000"/>
              </a:lnSpc>
              <a:buFont typeface="Wingdings" pitchFamily="2" charset="2"/>
              <a:buChar char="ü"/>
            </a:pPr>
            <a:r>
              <a:rPr lang="en-US" altLang="zh-TW" sz="2800"/>
              <a:t>Probe the economics of a firm at a qualitative level</a:t>
            </a:r>
          </a:p>
          <a:p>
            <a:pPr lvl="3">
              <a:lnSpc>
                <a:spcPct val="90000"/>
              </a:lnSpc>
              <a:buFontTx/>
              <a:buChar char="•"/>
            </a:pPr>
            <a:r>
              <a:rPr lang="en-US" altLang="zh-TW" sz="2400"/>
              <a:t>Subsequent accounting and financial analysis is grounded in business reality.</a:t>
            </a:r>
          </a:p>
          <a:p>
            <a:pPr lvl="2">
              <a:lnSpc>
                <a:spcPct val="90000"/>
              </a:lnSpc>
              <a:buFont typeface="Wingdings" pitchFamily="2" charset="2"/>
              <a:buChar char="ü"/>
            </a:pPr>
            <a:r>
              <a:rPr lang="en-US" altLang="zh-TW" sz="2800"/>
              <a:t>Identify profit drivers and key risks.</a:t>
            </a:r>
          </a:p>
          <a:p>
            <a:pPr lvl="3">
              <a:lnSpc>
                <a:spcPct val="90000"/>
              </a:lnSpc>
              <a:buFontTx/>
              <a:buChar char="•"/>
            </a:pPr>
            <a:r>
              <a:rPr lang="en-US" altLang="zh-TW" sz="2400"/>
              <a:t>Assess the sustainability of current performance</a:t>
            </a:r>
          </a:p>
          <a:p>
            <a:pPr lvl="3">
              <a:lnSpc>
                <a:spcPct val="90000"/>
              </a:lnSpc>
              <a:buFontTx/>
              <a:buChar char="•"/>
            </a:pPr>
            <a:r>
              <a:rPr lang="en-US" altLang="zh-TW" sz="2400"/>
              <a:t>Make realistic forecasts of future performance</a:t>
            </a:r>
          </a:p>
          <a:p>
            <a:pPr>
              <a:lnSpc>
                <a:spcPct val="90000"/>
              </a:lnSpc>
              <a:buFont typeface="Wingdings" pitchFamily="2" charset="2"/>
              <a:buChar char="p"/>
            </a:pPr>
            <a:r>
              <a:rPr lang="en-US" altLang="zh-TW" sz="3600"/>
              <a:t>Industry analysis</a:t>
            </a:r>
          </a:p>
          <a:p>
            <a:pPr lvl="1">
              <a:lnSpc>
                <a:spcPct val="90000"/>
              </a:lnSpc>
              <a:buFont typeface="Wingdings" pitchFamily="2" charset="2"/>
              <a:buChar char="Ø"/>
            </a:pPr>
            <a:r>
              <a:rPr lang="en-US" altLang="zh-TW" sz="3200"/>
              <a:t>The profitability of various industries differs systematically and predictably over time.</a:t>
            </a:r>
          </a:p>
          <a:p>
            <a:pPr lvl="2">
              <a:lnSpc>
                <a:spcPct val="90000"/>
              </a:lnSpc>
              <a:buFont typeface="Wingdings" pitchFamily="2" charset="2"/>
              <a:buChar char="ü"/>
            </a:pPr>
            <a:r>
              <a:rPr lang="en-US" altLang="zh-TW" sz="2800"/>
              <a:t>Industrial organization: influence of industry structure on profitability.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2" name="Rectangle 4"/>
          <p:cNvSpPr>
            <a:spLocks noChangeArrowheads="1"/>
          </p:cNvSpPr>
          <p:nvPr/>
        </p:nvSpPr>
        <p:spPr bwMode="auto">
          <a:xfrm>
            <a:off x="684213" y="908050"/>
            <a:ext cx="7921625" cy="1366838"/>
          </a:xfrm>
          <a:prstGeom prst="rect">
            <a:avLst/>
          </a:prstGeom>
          <a:solidFill>
            <a:srgbClr val="CCFF33"/>
          </a:solidFill>
          <a:ln w="9525">
            <a:solidFill>
              <a:schemeClr val="tx1"/>
            </a:solidFill>
            <a:miter lim="800000"/>
            <a:headEnd/>
            <a:tailEnd/>
          </a:ln>
          <a:effectLst/>
        </p:spPr>
        <p:txBody>
          <a:bodyPr wrap="none" anchor="ctr"/>
          <a:lstStyle/>
          <a:p>
            <a:r>
              <a:rPr lang="en-US" altLang="zh-TW" sz="3200"/>
              <a:t>Degree of Actual and Potential Competition</a:t>
            </a:r>
          </a:p>
          <a:p>
            <a:r>
              <a:rPr lang="en-US" altLang="zh-TW" sz="2800"/>
              <a:t>Rivalry among        Threat of                Threat of</a:t>
            </a:r>
          </a:p>
          <a:p>
            <a:r>
              <a:rPr lang="en-US" altLang="zh-TW" sz="2800"/>
              <a:t>existing firms       new entrants      substitute products</a:t>
            </a:r>
          </a:p>
        </p:txBody>
      </p:sp>
      <p:sp>
        <p:nvSpPr>
          <p:cNvPr id="319493" name="Text Box 5"/>
          <p:cNvSpPr txBox="1">
            <a:spLocks noChangeArrowheads="1"/>
          </p:cNvSpPr>
          <p:nvPr/>
        </p:nvSpPr>
        <p:spPr bwMode="auto">
          <a:xfrm>
            <a:off x="1403350" y="188913"/>
            <a:ext cx="6597650" cy="641350"/>
          </a:xfrm>
          <a:prstGeom prst="rect">
            <a:avLst/>
          </a:prstGeom>
          <a:noFill/>
          <a:ln w="9525">
            <a:noFill/>
            <a:miter lim="800000"/>
            <a:headEnd/>
            <a:tailEnd/>
          </a:ln>
          <a:effectLst/>
        </p:spPr>
        <p:txBody>
          <a:bodyPr wrap="none">
            <a:spAutoFit/>
          </a:bodyPr>
          <a:lstStyle/>
          <a:p>
            <a:r>
              <a:rPr lang="en-US" altLang="zh-TW" sz="3600"/>
              <a:t>Industry Structure and Profitability</a:t>
            </a:r>
          </a:p>
        </p:txBody>
      </p:sp>
      <p:sp>
        <p:nvSpPr>
          <p:cNvPr id="319494" name="Rectangle 6"/>
          <p:cNvSpPr>
            <a:spLocks noChangeArrowheads="1"/>
          </p:cNvSpPr>
          <p:nvPr/>
        </p:nvSpPr>
        <p:spPr bwMode="auto">
          <a:xfrm>
            <a:off x="2700338" y="2636838"/>
            <a:ext cx="3455987" cy="576262"/>
          </a:xfrm>
          <a:prstGeom prst="rect">
            <a:avLst/>
          </a:prstGeom>
          <a:solidFill>
            <a:srgbClr val="CCFF33"/>
          </a:solidFill>
          <a:ln w="9525">
            <a:solidFill>
              <a:schemeClr val="tx1"/>
            </a:solidFill>
            <a:miter lim="800000"/>
            <a:headEnd/>
            <a:tailEnd/>
          </a:ln>
          <a:effectLst/>
        </p:spPr>
        <p:txBody>
          <a:bodyPr wrap="none" anchor="ctr"/>
          <a:lstStyle/>
          <a:p>
            <a:pPr algn="ctr"/>
            <a:r>
              <a:rPr lang="en-US" altLang="zh-TW" sz="3200"/>
              <a:t>Industry Profitability</a:t>
            </a:r>
          </a:p>
        </p:txBody>
      </p:sp>
      <p:sp>
        <p:nvSpPr>
          <p:cNvPr id="319495" name="Rectangle 7"/>
          <p:cNvSpPr>
            <a:spLocks noChangeArrowheads="1"/>
          </p:cNvSpPr>
          <p:nvPr/>
        </p:nvSpPr>
        <p:spPr bwMode="auto">
          <a:xfrm>
            <a:off x="684213" y="3716338"/>
            <a:ext cx="7918450" cy="1582737"/>
          </a:xfrm>
          <a:prstGeom prst="rect">
            <a:avLst/>
          </a:prstGeom>
          <a:solidFill>
            <a:srgbClr val="CCFF33"/>
          </a:solidFill>
          <a:ln w="9525">
            <a:solidFill>
              <a:schemeClr val="tx1"/>
            </a:solidFill>
            <a:miter lim="800000"/>
            <a:headEnd/>
            <a:tailEnd/>
          </a:ln>
          <a:effectLst/>
        </p:spPr>
        <p:txBody>
          <a:bodyPr wrap="none" anchor="ctr"/>
          <a:lstStyle/>
          <a:p>
            <a:r>
              <a:rPr lang="en-US" altLang="zh-TW" sz="3200"/>
              <a:t>Bargaining Power in Input and Output Markets</a:t>
            </a:r>
          </a:p>
          <a:p>
            <a:r>
              <a:rPr lang="en-US" altLang="zh-TW" sz="2800"/>
              <a:t>Bargaining power                            Bargaining power</a:t>
            </a:r>
          </a:p>
          <a:p>
            <a:r>
              <a:rPr lang="en-US" altLang="zh-TW" sz="2800"/>
              <a:t>     of buyers                                          of suppliers</a:t>
            </a:r>
          </a:p>
        </p:txBody>
      </p:sp>
      <p:sp>
        <p:nvSpPr>
          <p:cNvPr id="319496" name="Line 8"/>
          <p:cNvSpPr>
            <a:spLocks noChangeShapeType="1"/>
          </p:cNvSpPr>
          <p:nvPr/>
        </p:nvSpPr>
        <p:spPr bwMode="auto">
          <a:xfrm>
            <a:off x="2051050" y="2276475"/>
            <a:ext cx="2305050" cy="360363"/>
          </a:xfrm>
          <a:prstGeom prst="line">
            <a:avLst/>
          </a:prstGeom>
          <a:noFill/>
          <a:ln w="9525">
            <a:solidFill>
              <a:schemeClr val="tx1"/>
            </a:solidFill>
            <a:round/>
            <a:headEnd/>
            <a:tailEnd type="triangle" w="med" len="med"/>
          </a:ln>
          <a:effectLst/>
        </p:spPr>
        <p:txBody>
          <a:bodyPr/>
          <a:lstStyle/>
          <a:p>
            <a:endParaRPr lang="en-US"/>
          </a:p>
        </p:txBody>
      </p:sp>
      <p:sp>
        <p:nvSpPr>
          <p:cNvPr id="319497" name="Line 9"/>
          <p:cNvSpPr>
            <a:spLocks noChangeShapeType="1"/>
          </p:cNvSpPr>
          <p:nvPr/>
        </p:nvSpPr>
        <p:spPr bwMode="auto">
          <a:xfrm>
            <a:off x="4356100" y="2276475"/>
            <a:ext cx="0" cy="360363"/>
          </a:xfrm>
          <a:prstGeom prst="line">
            <a:avLst/>
          </a:prstGeom>
          <a:noFill/>
          <a:ln w="9525">
            <a:solidFill>
              <a:schemeClr val="tx1"/>
            </a:solidFill>
            <a:round/>
            <a:headEnd/>
            <a:tailEnd type="triangle" w="med" len="med"/>
          </a:ln>
          <a:effectLst/>
        </p:spPr>
        <p:txBody>
          <a:bodyPr/>
          <a:lstStyle/>
          <a:p>
            <a:endParaRPr lang="en-US"/>
          </a:p>
        </p:txBody>
      </p:sp>
      <p:sp>
        <p:nvSpPr>
          <p:cNvPr id="319498" name="Line 10"/>
          <p:cNvSpPr>
            <a:spLocks noChangeShapeType="1"/>
          </p:cNvSpPr>
          <p:nvPr/>
        </p:nvSpPr>
        <p:spPr bwMode="auto">
          <a:xfrm flipH="1">
            <a:off x="4356100" y="2276475"/>
            <a:ext cx="2808288" cy="360363"/>
          </a:xfrm>
          <a:prstGeom prst="line">
            <a:avLst/>
          </a:prstGeom>
          <a:noFill/>
          <a:ln w="9525">
            <a:solidFill>
              <a:schemeClr val="tx1"/>
            </a:solidFill>
            <a:round/>
            <a:headEnd/>
            <a:tailEnd type="triangle" w="med" len="med"/>
          </a:ln>
          <a:effectLst/>
        </p:spPr>
        <p:txBody>
          <a:bodyPr/>
          <a:lstStyle/>
          <a:p>
            <a:endParaRPr lang="en-US"/>
          </a:p>
        </p:txBody>
      </p:sp>
      <p:sp>
        <p:nvSpPr>
          <p:cNvPr id="319499" name="Rectangle 11"/>
          <p:cNvSpPr>
            <a:spLocks noChangeArrowheads="1"/>
          </p:cNvSpPr>
          <p:nvPr/>
        </p:nvSpPr>
        <p:spPr bwMode="auto">
          <a:xfrm>
            <a:off x="2916238" y="5805488"/>
            <a:ext cx="3024187" cy="576262"/>
          </a:xfrm>
          <a:prstGeom prst="rect">
            <a:avLst/>
          </a:prstGeom>
          <a:solidFill>
            <a:srgbClr val="CCFF33"/>
          </a:solidFill>
          <a:ln w="9525">
            <a:solidFill>
              <a:schemeClr val="tx1"/>
            </a:solidFill>
            <a:miter lim="800000"/>
            <a:headEnd/>
            <a:tailEnd/>
          </a:ln>
          <a:effectLst/>
        </p:spPr>
        <p:txBody>
          <a:bodyPr wrap="none" anchor="ctr"/>
          <a:lstStyle/>
          <a:p>
            <a:pPr algn="ctr"/>
            <a:r>
              <a:rPr lang="en-US" altLang="zh-TW" sz="3200"/>
              <a:t>Firm Profitability</a:t>
            </a:r>
          </a:p>
        </p:txBody>
      </p:sp>
      <p:sp>
        <p:nvSpPr>
          <p:cNvPr id="319500" name="Line 12"/>
          <p:cNvSpPr>
            <a:spLocks noChangeShapeType="1"/>
          </p:cNvSpPr>
          <p:nvPr/>
        </p:nvSpPr>
        <p:spPr bwMode="auto">
          <a:xfrm>
            <a:off x="4356100" y="3213100"/>
            <a:ext cx="0" cy="431800"/>
          </a:xfrm>
          <a:prstGeom prst="line">
            <a:avLst/>
          </a:prstGeom>
          <a:noFill/>
          <a:ln w="9525">
            <a:solidFill>
              <a:schemeClr val="tx1"/>
            </a:solidFill>
            <a:round/>
            <a:headEnd/>
            <a:tailEnd type="triangle" w="med" len="med"/>
          </a:ln>
          <a:effectLst/>
        </p:spPr>
        <p:txBody>
          <a:bodyPr/>
          <a:lstStyle/>
          <a:p>
            <a:endParaRPr lang="en-US"/>
          </a:p>
        </p:txBody>
      </p:sp>
      <p:sp>
        <p:nvSpPr>
          <p:cNvPr id="319501" name="Line 13"/>
          <p:cNvSpPr>
            <a:spLocks noChangeShapeType="1"/>
          </p:cNvSpPr>
          <p:nvPr/>
        </p:nvSpPr>
        <p:spPr bwMode="auto">
          <a:xfrm>
            <a:off x="4427538" y="5300663"/>
            <a:ext cx="0" cy="504825"/>
          </a:xfrm>
          <a:prstGeom prst="line">
            <a:avLst/>
          </a:prstGeom>
          <a:noFill/>
          <a:ln w="9525">
            <a:solidFill>
              <a:schemeClr val="tx1"/>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7" name="Rectangle 3"/>
          <p:cNvSpPr>
            <a:spLocks noGrp="1" noChangeArrowheads="1"/>
          </p:cNvSpPr>
          <p:nvPr>
            <p:ph type="body" idx="4294967295"/>
          </p:nvPr>
        </p:nvSpPr>
        <p:spPr>
          <a:xfrm>
            <a:off x="612775" y="333375"/>
            <a:ext cx="7991475" cy="4114800"/>
          </a:xfrm>
        </p:spPr>
        <p:txBody>
          <a:bodyPr/>
          <a:lstStyle/>
          <a:p>
            <a:pPr lvl="2">
              <a:lnSpc>
                <a:spcPct val="80000"/>
              </a:lnSpc>
              <a:buFont typeface="Wingdings" pitchFamily="2" charset="2"/>
              <a:buChar char="ü"/>
            </a:pPr>
            <a:r>
              <a:rPr lang="en-US" altLang="zh-TW" sz="2800"/>
              <a:t>EBIT/BV of assets was 8.8% (average of U.S. companies between 1981-97).</a:t>
            </a:r>
          </a:p>
          <a:p>
            <a:pPr lvl="3">
              <a:lnSpc>
                <a:spcPct val="80000"/>
              </a:lnSpc>
              <a:buFontTx/>
              <a:buChar char="•"/>
            </a:pPr>
            <a:r>
              <a:rPr lang="en-US" altLang="zh-TW" sz="2400"/>
              <a:t>Bakery products was 43% higher, silver ore mining was 23% lower.*</a:t>
            </a:r>
          </a:p>
          <a:p>
            <a:pPr lvl="1">
              <a:lnSpc>
                <a:spcPct val="80000"/>
              </a:lnSpc>
              <a:buFont typeface="Wingdings" pitchFamily="2" charset="2"/>
              <a:buChar char="Ø"/>
            </a:pPr>
            <a:r>
              <a:rPr lang="en-US" altLang="zh-TW" sz="3200"/>
              <a:t>Degree of actual and potential competition</a:t>
            </a:r>
          </a:p>
          <a:p>
            <a:pPr lvl="2">
              <a:lnSpc>
                <a:spcPct val="80000"/>
              </a:lnSpc>
              <a:buFont typeface="Wingdings" pitchFamily="2" charset="2"/>
              <a:buChar char="ü"/>
            </a:pPr>
            <a:r>
              <a:rPr lang="en-US" altLang="zh-TW" sz="2800"/>
              <a:t>One of the key determinants of price</a:t>
            </a:r>
          </a:p>
          <a:p>
            <a:pPr lvl="3">
              <a:lnSpc>
                <a:spcPct val="80000"/>
              </a:lnSpc>
              <a:buFontTx/>
              <a:buChar char="•"/>
            </a:pPr>
            <a:r>
              <a:rPr lang="en-US" altLang="zh-TW" sz="2400"/>
              <a:t>Perfect competition: price = marginal cost, no abnormal profits</a:t>
            </a:r>
          </a:p>
          <a:p>
            <a:pPr lvl="3">
              <a:lnSpc>
                <a:spcPct val="80000"/>
              </a:lnSpc>
              <a:buFontTx/>
              <a:buChar char="•"/>
            </a:pPr>
            <a:r>
              <a:rPr lang="en-US" altLang="zh-TW" sz="2400"/>
              <a:t>Monopoly profits</a:t>
            </a:r>
          </a:p>
          <a:p>
            <a:pPr lvl="2">
              <a:lnSpc>
                <a:spcPct val="80000"/>
              </a:lnSpc>
              <a:buFont typeface="Wingdings" pitchFamily="2" charset="2"/>
              <a:buChar char="ü"/>
            </a:pPr>
            <a:r>
              <a:rPr lang="en-US" altLang="zh-TW" sz="2800"/>
              <a:t>Rivalry among existing firms</a:t>
            </a:r>
          </a:p>
          <a:p>
            <a:pPr lvl="3">
              <a:lnSpc>
                <a:spcPct val="80000"/>
              </a:lnSpc>
              <a:buFontTx/>
              <a:buChar char="•"/>
            </a:pPr>
            <a:r>
              <a:rPr lang="en-US" altLang="zh-TW" sz="2400"/>
              <a:t>Industry growth rate: in stagnant industries, the only way existing firms can grow is by taking share away from the other firms.</a:t>
            </a:r>
          </a:p>
          <a:p>
            <a:pPr lvl="3">
              <a:lnSpc>
                <a:spcPct val="80000"/>
              </a:lnSpc>
              <a:buFontTx/>
              <a:buChar char="•"/>
            </a:pPr>
            <a:r>
              <a:rPr lang="en-US" altLang="zh-TW" sz="2400"/>
              <a:t>Concentration and balance of competitors: the number of firms in an industry and their relative sizes determine the degree of concentration, which in turn influences the extent to which firms can coordinate their pricing and other moves.*</a:t>
            </a:r>
            <a:endParaRPr lang="zh-TW" altLang="en-US" sz="16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9" name="Rectangle 3"/>
          <p:cNvSpPr>
            <a:spLocks noGrp="1" noChangeArrowheads="1"/>
          </p:cNvSpPr>
          <p:nvPr>
            <p:ph type="body" idx="4294967295"/>
          </p:nvPr>
        </p:nvSpPr>
        <p:spPr>
          <a:xfrm>
            <a:off x="755650" y="260350"/>
            <a:ext cx="7772400" cy="4114800"/>
          </a:xfrm>
        </p:spPr>
        <p:txBody>
          <a:bodyPr/>
          <a:lstStyle/>
          <a:p>
            <a:pPr lvl="3">
              <a:buFontTx/>
              <a:buChar char="•"/>
            </a:pPr>
            <a:r>
              <a:rPr lang="en-US" altLang="zh-TW" sz="2400"/>
              <a:t>Degree of differentiation and switching costs</a:t>
            </a:r>
          </a:p>
          <a:p>
            <a:pPr lvl="3">
              <a:buFontTx/>
              <a:buChar char="•"/>
            </a:pPr>
            <a:r>
              <a:rPr lang="en-US" altLang="zh-TW" sz="2400"/>
              <a:t>Scale/learning economics (learning curve) and the ratio of fixed to variable costs (degree of operating leverage = CM/F)</a:t>
            </a:r>
          </a:p>
          <a:p>
            <a:pPr lvl="3">
              <a:buFontTx/>
              <a:buChar char="•"/>
            </a:pPr>
            <a:r>
              <a:rPr lang="en-US" altLang="zh-TW" sz="2400"/>
              <a:t>Excess capacity and exit barriers*</a:t>
            </a:r>
          </a:p>
          <a:p>
            <a:pPr lvl="2">
              <a:buFont typeface="Wingdings" pitchFamily="2" charset="2"/>
              <a:buChar char="ü"/>
            </a:pPr>
            <a:r>
              <a:rPr lang="en-US" altLang="zh-TW" sz="2800"/>
              <a:t>Threat of new entrants</a:t>
            </a:r>
          </a:p>
          <a:p>
            <a:pPr lvl="3">
              <a:buFontTx/>
              <a:buChar char="•"/>
            </a:pPr>
            <a:r>
              <a:rPr lang="en-US" altLang="zh-TW" sz="2400"/>
              <a:t>Economies of scale: might arise from large investment in R&amp;D, brand advertising, or physical plant &amp; equipment</a:t>
            </a:r>
          </a:p>
          <a:p>
            <a:pPr lvl="3">
              <a:buFontTx/>
              <a:buChar char="•"/>
            </a:pPr>
            <a:r>
              <a:rPr lang="en-US" altLang="zh-TW" sz="2400"/>
              <a:t>First mover advantage: set industry standards, enter into exclusive arrangements with suppliers of cheap new materials, acquire scarce government licenses, achieve learning economies, or impose significant switching costs.</a:t>
            </a:r>
          </a:p>
          <a:p>
            <a:pPr lvl="3">
              <a:buFontTx/>
              <a:buChar char="•"/>
            </a:pPr>
            <a:r>
              <a:rPr lang="en-US" altLang="zh-TW" sz="2400"/>
              <a:t>Access to channels of distribution (dealer network, supermarket shelf) and relationships</a:t>
            </a:r>
          </a:p>
        </p:txBody>
      </p:sp>
      <p:sp>
        <p:nvSpPr>
          <p:cNvPr id="321541" name="AutoShape 5">
            <a:hlinkClick r:id="rId3" action="ppaction://hlinksldjump" highlightClick="1"/>
          </p:cNvPr>
          <p:cNvSpPr>
            <a:spLocks noChangeArrowheads="1"/>
          </p:cNvSpPr>
          <p:nvPr/>
        </p:nvSpPr>
        <p:spPr bwMode="auto">
          <a:xfrm>
            <a:off x="6877050" y="1557338"/>
            <a:ext cx="503238" cy="504825"/>
          </a:xfrm>
          <a:prstGeom prst="actionButtonForwardNext">
            <a:avLst/>
          </a:prstGeom>
          <a:solidFill>
            <a:schemeClr val="accent1"/>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23588" name="Object 4"/>
          <p:cNvGraphicFramePr>
            <a:graphicFrameLocks noChangeAspect="1"/>
          </p:cNvGraphicFramePr>
          <p:nvPr/>
        </p:nvGraphicFramePr>
        <p:xfrm>
          <a:off x="358775" y="331788"/>
          <a:ext cx="8210550" cy="6192837"/>
        </p:xfrm>
        <a:graphic>
          <a:graphicData uri="http://schemas.openxmlformats.org/presentationml/2006/ole">
            <p:oleObj spid="_x0000_s323588" name="Equation" r:id="rId4" imgW="3098520" imgH="2882880" progId="Equation.DSMT4">
              <p:embed/>
            </p:oleObj>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2180" name="Line 4"/>
          <p:cNvSpPr>
            <a:spLocks noChangeShapeType="1"/>
          </p:cNvSpPr>
          <p:nvPr/>
        </p:nvSpPr>
        <p:spPr bwMode="auto">
          <a:xfrm>
            <a:off x="1692275" y="3213100"/>
            <a:ext cx="6264275" cy="0"/>
          </a:xfrm>
          <a:prstGeom prst="line">
            <a:avLst/>
          </a:prstGeom>
          <a:noFill/>
          <a:ln w="9525">
            <a:solidFill>
              <a:schemeClr val="tx1"/>
            </a:solidFill>
            <a:round/>
            <a:headEnd/>
            <a:tailEnd type="triangle" w="med" len="med"/>
          </a:ln>
          <a:effectLst/>
        </p:spPr>
        <p:txBody>
          <a:bodyPr/>
          <a:lstStyle/>
          <a:p>
            <a:endParaRPr lang="en-US"/>
          </a:p>
        </p:txBody>
      </p:sp>
      <p:sp>
        <p:nvSpPr>
          <p:cNvPr id="562181" name="Line 5"/>
          <p:cNvSpPr>
            <a:spLocks noChangeShapeType="1"/>
          </p:cNvSpPr>
          <p:nvPr/>
        </p:nvSpPr>
        <p:spPr bwMode="auto">
          <a:xfrm flipV="1">
            <a:off x="1692275" y="620713"/>
            <a:ext cx="0" cy="5903912"/>
          </a:xfrm>
          <a:prstGeom prst="line">
            <a:avLst/>
          </a:prstGeom>
          <a:noFill/>
          <a:ln w="9525">
            <a:solidFill>
              <a:schemeClr val="tx1"/>
            </a:solidFill>
            <a:round/>
            <a:headEnd/>
            <a:tailEnd/>
          </a:ln>
          <a:effectLst/>
        </p:spPr>
        <p:txBody>
          <a:bodyPr/>
          <a:lstStyle/>
          <a:p>
            <a:endParaRPr lang="en-US"/>
          </a:p>
        </p:txBody>
      </p:sp>
      <p:sp>
        <p:nvSpPr>
          <p:cNvPr id="562182" name="Text Box 6"/>
          <p:cNvSpPr txBox="1">
            <a:spLocks noChangeArrowheads="1"/>
          </p:cNvSpPr>
          <p:nvPr/>
        </p:nvSpPr>
        <p:spPr bwMode="auto">
          <a:xfrm>
            <a:off x="879475" y="307975"/>
            <a:ext cx="877888" cy="457200"/>
          </a:xfrm>
          <a:prstGeom prst="rect">
            <a:avLst/>
          </a:prstGeom>
          <a:noFill/>
          <a:ln w="9525">
            <a:noFill/>
            <a:miter lim="800000"/>
            <a:headEnd/>
            <a:tailEnd/>
          </a:ln>
          <a:effectLst/>
        </p:spPr>
        <p:txBody>
          <a:bodyPr wrap="none">
            <a:spAutoFit/>
          </a:bodyPr>
          <a:lstStyle/>
          <a:p>
            <a:r>
              <a:rPr lang="en-US" altLang="zh-TW"/>
              <a:t>Profit</a:t>
            </a:r>
          </a:p>
        </p:txBody>
      </p:sp>
      <p:sp>
        <p:nvSpPr>
          <p:cNvPr id="562183" name="Text Box 7"/>
          <p:cNvSpPr txBox="1">
            <a:spLocks noChangeArrowheads="1"/>
          </p:cNvSpPr>
          <p:nvPr/>
        </p:nvSpPr>
        <p:spPr bwMode="auto">
          <a:xfrm>
            <a:off x="1331913" y="2997200"/>
            <a:ext cx="336550" cy="457200"/>
          </a:xfrm>
          <a:prstGeom prst="rect">
            <a:avLst/>
          </a:prstGeom>
          <a:noFill/>
          <a:ln w="9525">
            <a:noFill/>
            <a:miter lim="800000"/>
            <a:headEnd/>
            <a:tailEnd/>
          </a:ln>
          <a:effectLst/>
        </p:spPr>
        <p:txBody>
          <a:bodyPr wrap="none">
            <a:spAutoFit/>
          </a:bodyPr>
          <a:lstStyle/>
          <a:p>
            <a:r>
              <a:rPr lang="en-US" altLang="zh-TW"/>
              <a:t>0</a:t>
            </a:r>
          </a:p>
        </p:txBody>
      </p:sp>
      <p:sp>
        <p:nvSpPr>
          <p:cNvPr id="562184" name="Text Box 8"/>
          <p:cNvSpPr txBox="1">
            <a:spLocks noChangeArrowheads="1"/>
          </p:cNvSpPr>
          <p:nvPr/>
        </p:nvSpPr>
        <p:spPr bwMode="auto">
          <a:xfrm>
            <a:off x="7935913" y="2873375"/>
            <a:ext cx="827087" cy="457200"/>
          </a:xfrm>
          <a:prstGeom prst="rect">
            <a:avLst/>
          </a:prstGeom>
          <a:noFill/>
          <a:ln w="9525">
            <a:noFill/>
            <a:miter lim="800000"/>
            <a:headEnd/>
            <a:tailEnd/>
          </a:ln>
          <a:effectLst/>
        </p:spPr>
        <p:txBody>
          <a:bodyPr wrap="none">
            <a:spAutoFit/>
          </a:bodyPr>
          <a:lstStyle/>
          <a:p>
            <a:r>
              <a:rPr lang="en-US" altLang="zh-TW"/>
              <a:t>Sales</a:t>
            </a:r>
          </a:p>
        </p:txBody>
      </p:sp>
      <p:sp>
        <p:nvSpPr>
          <p:cNvPr id="562185" name="Text Box 9"/>
          <p:cNvSpPr txBox="1">
            <a:spLocks noChangeArrowheads="1"/>
          </p:cNvSpPr>
          <p:nvPr/>
        </p:nvSpPr>
        <p:spPr bwMode="auto">
          <a:xfrm>
            <a:off x="1166813" y="4365625"/>
            <a:ext cx="354012" cy="457200"/>
          </a:xfrm>
          <a:prstGeom prst="rect">
            <a:avLst/>
          </a:prstGeom>
          <a:noFill/>
          <a:ln w="9525">
            <a:noFill/>
            <a:miter lim="800000"/>
            <a:headEnd/>
            <a:tailEnd/>
          </a:ln>
          <a:effectLst/>
        </p:spPr>
        <p:txBody>
          <a:bodyPr wrap="none">
            <a:spAutoFit/>
          </a:bodyPr>
          <a:lstStyle/>
          <a:p>
            <a:r>
              <a:rPr lang="en-US" altLang="zh-TW"/>
              <a:t>F</a:t>
            </a:r>
          </a:p>
        </p:txBody>
      </p:sp>
      <p:sp>
        <p:nvSpPr>
          <p:cNvPr id="562186" name="Text Box 10"/>
          <p:cNvSpPr txBox="1">
            <a:spLocks noChangeArrowheads="1"/>
          </p:cNvSpPr>
          <p:nvPr/>
        </p:nvSpPr>
        <p:spPr bwMode="auto">
          <a:xfrm>
            <a:off x="1185863" y="5876925"/>
            <a:ext cx="455612" cy="457200"/>
          </a:xfrm>
          <a:prstGeom prst="rect">
            <a:avLst/>
          </a:prstGeom>
          <a:noFill/>
          <a:ln w="9525">
            <a:noFill/>
            <a:miter lim="800000"/>
            <a:headEnd/>
            <a:tailEnd/>
          </a:ln>
          <a:effectLst/>
        </p:spPr>
        <p:txBody>
          <a:bodyPr wrap="none">
            <a:spAutoFit/>
          </a:bodyPr>
          <a:lstStyle/>
          <a:p>
            <a:r>
              <a:rPr lang="en-US" altLang="zh-TW"/>
              <a:t>F’</a:t>
            </a:r>
          </a:p>
        </p:txBody>
      </p:sp>
      <p:sp>
        <p:nvSpPr>
          <p:cNvPr id="562187" name="Line 11"/>
          <p:cNvSpPr>
            <a:spLocks noChangeShapeType="1"/>
          </p:cNvSpPr>
          <p:nvPr/>
        </p:nvSpPr>
        <p:spPr bwMode="auto">
          <a:xfrm flipV="1">
            <a:off x="1692275" y="1412875"/>
            <a:ext cx="5832475" cy="3240088"/>
          </a:xfrm>
          <a:prstGeom prst="line">
            <a:avLst/>
          </a:prstGeom>
          <a:noFill/>
          <a:ln w="9525">
            <a:solidFill>
              <a:schemeClr val="tx1"/>
            </a:solidFill>
            <a:round/>
            <a:headEnd/>
            <a:tailEnd type="triangle" w="med" len="med"/>
          </a:ln>
          <a:effectLst/>
        </p:spPr>
        <p:txBody>
          <a:bodyPr/>
          <a:lstStyle/>
          <a:p>
            <a:endParaRPr lang="en-US"/>
          </a:p>
        </p:txBody>
      </p:sp>
      <p:sp>
        <p:nvSpPr>
          <p:cNvPr id="562189" name="Line 13"/>
          <p:cNvSpPr>
            <a:spLocks noChangeShapeType="1"/>
          </p:cNvSpPr>
          <p:nvPr/>
        </p:nvSpPr>
        <p:spPr bwMode="auto">
          <a:xfrm flipV="1">
            <a:off x="1692275" y="620713"/>
            <a:ext cx="5616575" cy="5616575"/>
          </a:xfrm>
          <a:prstGeom prst="line">
            <a:avLst/>
          </a:prstGeom>
          <a:noFill/>
          <a:ln w="9525">
            <a:solidFill>
              <a:schemeClr val="tx1"/>
            </a:solidFill>
            <a:round/>
            <a:headEnd/>
            <a:tailEnd type="triangle" w="med" len="med"/>
          </a:ln>
          <a:effectLst/>
        </p:spPr>
        <p:txBody>
          <a:bodyPr/>
          <a:lstStyle/>
          <a:p>
            <a:endParaRPr lang="en-US"/>
          </a:p>
        </p:txBody>
      </p:sp>
      <p:sp>
        <p:nvSpPr>
          <p:cNvPr id="562190" name="Text Box 14"/>
          <p:cNvSpPr txBox="1">
            <a:spLocks noChangeArrowheads="1"/>
          </p:cNvSpPr>
          <p:nvPr/>
        </p:nvSpPr>
        <p:spPr bwMode="auto">
          <a:xfrm>
            <a:off x="6659563" y="1771650"/>
            <a:ext cx="809625" cy="457200"/>
          </a:xfrm>
          <a:prstGeom prst="rect">
            <a:avLst/>
          </a:prstGeom>
          <a:noFill/>
          <a:ln w="9525">
            <a:noFill/>
            <a:miter lim="800000"/>
            <a:headEnd/>
            <a:tailEnd/>
          </a:ln>
          <a:effectLst/>
        </p:spPr>
        <p:txBody>
          <a:bodyPr wrap="none">
            <a:spAutoFit/>
          </a:bodyPr>
          <a:lstStyle/>
          <a:p>
            <a:r>
              <a:rPr lang="en-US" altLang="zh-TW"/>
              <a:t>cm%</a:t>
            </a:r>
          </a:p>
        </p:txBody>
      </p:sp>
      <p:sp>
        <p:nvSpPr>
          <p:cNvPr id="562191" name="Text Box 15"/>
          <p:cNvSpPr txBox="1">
            <a:spLocks noChangeArrowheads="1"/>
          </p:cNvSpPr>
          <p:nvPr/>
        </p:nvSpPr>
        <p:spPr bwMode="auto">
          <a:xfrm>
            <a:off x="7092950" y="692150"/>
            <a:ext cx="911225" cy="457200"/>
          </a:xfrm>
          <a:prstGeom prst="rect">
            <a:avLst/>
          </a:prstGeom>
          <a:noFill/>
          <a:ln w="9525">
            <a:noFill/>
            <a:miter lim="800000"/>
            <a:headEnd/>
            <a:tailEnd/>
          </a:ln>
          <a:effectLst/>
        </p:spPr>
        <p:txBody>
          <a:bodyPr wrap="none">
            <a:spAutoFit/>
          </a:bodyPr>
          <a:lstStyle/>
          <a:p>
            <a:r>
              <a:rPr lang="en-US" altLang="zh-TW"/>
              <a:t>cm’%</a:t>
            </a:r>
          </a:p>
        </p:txBody>
      </p:sp>
      <p:sp>
        <p:nvSpPr>
          <p:cNvPr id="562193" name="Text Box 17"/>
          <p:cNvSpPr txBox="1">
            <a:spLocks noChangeArrowheads="1"/>
          </p:cNvSpPr>
          <p:nvPr/>
        </p:nvSpPr>
        <p:spPr bwMode="auto">
          <a:xfrm>
            <a:off x="4624388" y="3259138"/>
            <a:ext cx="674687" cy="457200"/>
          </a:xfrm>
          <a:prstGeom prst="rect">
            <a:avLst/>
          </a:prstGeom>
          <a:noFill/>
          <a:ln w="9525">
            <a:noFill/>
            <a:miter lim="800000"/>
            <a:headEnd/>
            <a:tailEnd/>
          </a:ln>
          <a:effectLst/>
        </p:spPr>
        <p:txBody>
          <a:bodyPr wrap="none">
            <a:spAutoFit/>
          </a:bodyPr>
          <a:lstStyle/>
          <a:p>
            <a:r>
              <a:rPr lang="en-US" altLang="zh-TW"/>
              <a:t>BE’</a:t>
            </a:r>
          </a:p>
        </p:txBody>
      </p:sp>
      <p:sp>
        <p:nvSpPr>
          <p:cNvPr id="562194" name="Text Box 18"/>
          <p:cNvSpPr txBox="1">
            <a:spLocks noChangeArrowheads="1"/>
          </p:cNvSpPr>
          <p:nvPr/>
        </p:nvSpPr>
        <p:spPr bwMode="auto">
          <a:xfrm>
            <a:off x="3927475" y="2611438"/>
            <a:ext cx="573088" cy="457200"/>
          </a:xfrm>
          <a:prstGeom prst="rect">
            <a:avLst/>
          </a:prstGeom>
          <a:noFill/>
          <a:ln w="9525">
            <a:noFill/>
            <a:miter lim="800000"/>
            <a:headEnd/>
            <a:tailEnd/>
          </a:ln>
          <a:effectLst/>
        </p:spPr>
        <p:txBody>
          <a:bodyPr wrap="none">
            <a:spAutoFit/>
          </a:bodyPr>
          <a:lstStyle/>
          <a:p>
            <a:r>
              <a:rPr lang="en-US" altLang="zh-TW"/>
              <a:t>BE</a:t>
            </a:r>
          </a:p>
        </p:txBody>
      </p:sp>
      <p:sp>
        <p:nvSpPr>
          <p:cNvPr id="562195" name="Text Box 19"/>
          <p:cNvSpPr txBox="1">
            <a:spLocks noChangeArrowheads="1"/>
          </p:cNvSpPr>
          <p:nvPr/>
        </p:nvSpPr>
        <p:spPr bwMode="auto">
          <a:xfrm>
            <a:off x="3708400" y="4724400"/>
            <a:ext cx="3921125" cy="457200"/>
          </a:xfrm>
          <a:prstGeom prst="rect">
            <a:avLst/>
          </a:prstGeom>
          <a:noFill/>
          <a:ln w="9525">
            <a:noFill/>
            <a:miter lim="800000"/>
            <a:headEnd/>
            <a:tailEnd/>
          </a:ln>
          <a:effectLst/>
        </p:spPr>
        <p:txBody>
          <a:bodyPr wrap="none">
            <a:spAutoFit/>
          </a:bodyPr>
          <a:lstStyle/>
          <a:p>
            <a:r>
              <a:rPr lang="en-US" altLang="zh-TW"/>
              <a:t>Substituting fixed for variable </a:t>
            </a:r>
          </a:p>
        </p:txBody>
      </p:sp>
      <p:sp>
        <p:nvSpPr>
          <p:cNvPr id="562196" name="AutoShape 20">
            <a:hlinkClick r:id="rId2" action="ppaction://hlinksldjump" highlightClick="1"/>
          </p:cNvPr>
          <p:cNvSpPr>
            <a:spLocks noChangeArrowheads="1"/>
          </p:cNvSpPr>
          <p:nvPr/>
        </p:nvSpPr>
        <p:spPr bwMode="auto">
          <a:xfrm>
            <a:off x="7524750" y="5516563"/>
            <a:ext cx="719138" cy="720725"/>
          </a:xfrm>
          <a:prstGeom prst="actionButtonBackPrevious">
            <a:avLst/>
          </a:prstGeom>
          <a:solidFill>
            <a:schemeClr val="accent1"/>
          </a:soli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5" name="Rectangle 3"/>
          <p:cNvSpPr>
            <a:spLocks noGrp="1" noChangeArrowheads="1"/>
          </p:cNvSpPr>
          <p:nvPr>
            <p:ph type="body" idx="4294967295"/>
          </p:nvPr>
        </p:nvSpPr>
        <p:spPr>
          <a:xfrm>
            <a:off x="684213" y="404813"/>
            <a:ext cx="7772400" cy="4114800"/>
          </a:xfrm>
        </p:spPr>
        <p:txBody>
          <a:bodyPr/>
          <a:lstStyle/>
          <a:p>
            <a:pPr lvl="3">
              <a:lnSpc>
                <a:spcPct val="80000"/>
              </a:lnSpc>
              <a:buFontTx/>
              <a:buChar char="•"/>
            </a:pPr>
            <a:r>
              <a:rPr lang="en-US" altLang="zh-TW" sz="2400"/>
              <a:t>Legal barriers: patents and copyrights, licensing regulations</a:t>
            </a:r>
          </a:p>
          <a:p>
            <a:pPr lvl="2">
              <a:lnSpc>
                <a:spcPct val="80000"/>
              </a:lnSpc>
              <a:buFont typeface="Wingdings" pitchFamily="2" charset="2"/>
              <a:buChar char="ü"/>
            </a:pPr>
            <a:r>
              <a:rPr lang="en-US" altLang="zh-TW" sz="2800"/>
              <a:t>Threat of substitute products</a:t>
            </a:r>
          </a:p>
          <a:p>
            <a:pPr lvl="3">
              <a:lnSpc>
                <a:spcPct val="80000"/>
              </a:lnSpc>
              <a:buFontTx/>
              <a:buChar char="•"/>
            </a:pPr>
            <a:r>
              <a:rPr lang="en-US" altLang="zh-TW" sz="2400"/>
              <a:t>Perform the same function, not necessary of the same form (replacement not reproduction).</a:t>
            </a:r>
          </a:p>
          <a:p>
            <a:pPr lvl="3">
              <a:lnSpc>
                <a:spcPct val="80000"/>
              </a:lnSpc>
              <a:buFontTx/>
              <a:buChar char="•"/>
            </a:pPr>
            <a:r>
              <a:rPr lang="en-US" altLang="zh-TW" sz="2400"/>
              <a:t>Technologies enable efficiency in (reduced) usage.*</a:t>
            </a:r>
          </a:p>
          <a:p>
            <a:pPr lvl="3">
              <a:lnSpc>
                <a:spcPct val="80000"/>
              </a:lnSpc>
              <a:buFontTx/>
              <a:buChar char="•"/>
            </a:pPr>
            <a:r>
              <a:rPr lang="en-US" altLang="zh-TW" sz="2400"/>
              <a:t>Image offered by designer labels.</a:t>
            </a:r>
          </a:p>
          <a:p>
            <a:pPr lvl="1">
              <a:lnSpc>
                <a:spcPct val="80000"/>
              </a:lnSpc>
              <a:buFont typeface="Wingdings" pitchFamily="2" charset="2"/>
              <a:buChar char="Ø"/>
            </a:pPr>
            <a:r>
              <a:rPr lang="en-US" altLang="zh-TW" sz="3200"/>
              <a:t>Bargaining power of buyers and suppliers</a:t>
            </a:r>
          </a:p>
          <a:p>
            <a:pPr lvl="2">
              <a:lnSpc>
                <a:spcPct val="80000"/>
              </a:lnSpc>
              <a:buFont typeface="Wingdings" pitchFamily="2" charset="2"/>
              <a:buChar char="ü"/>
            </a:pPr>
            <a:r>
              <a:rPr lang="en-US" altLang="zh-TW" sz="2800"/>
              <a:t>Price sensitivity</a:t>
            </a:r>
          </a:p>
          <a:p>
            <a:pPr lvl="3">
              <a:lnSpc>
                <a:spcPct val="80000"/>
              </a:lnSpc>
              <a:buFontTx/>
              <a:buChar char="•"/>
            </a:pPr>
            <a:r>
              <a:rPr lang="en-US" altLang="zh-TW" sz="2400"/>
              <a:t>Product differentiation and switching costs.</a:t>
            </a:r>
          </a:p>
          <a:p>
            <a:pPr lvl="3">
              <a:lnSpc>
                <a:spcPct val="80000"/>
              </a:lnSpc>
              <a:buFontTx/>
              <a:buChar char="•"/>
            </a:pPr>
            <a:r>
              <a:rPr lang="en-US" altLang="zh-TW" sz="2400"/>
              <a:t>Importance to cost structure.</a:t>
            </a:r>
          </a:p>
          <a:p>
            <a:pPr lvl="3">
              <a:lnSpc>
                <a:spcPct val="80000"/>
              </a:lnSpc>
              <a:buFontTx/>
              <a:buChar char="•"/>
            </a:pPr>
            <a:r>
              <a:rPr lang="en-US" altLang="zh-TW" sz="2400"/>
              <a:t>Importance to product quality or composition.</a:t>
            </a:r>
          </a:p>
          <a:p>
            <a:pPr lvl="2">
              <a:lnSpc>
                <a:spcPct val="80000"/>
              </a:lnSpc>
              <a:buFont typeface="Wingdings" pitchFamily="2" charset="2"/>
              <a:buChar char="ü"/>
            </a:pPr>
            <a:r>
              <a:rPr lang="en-US" altLang="zh-TW" sz="2800"/>
              <a:t>Relative bargaining power</a:t>
            </a:r>
          </a:p>
          <a:p>
            <a:pPr lvl="3">
              <a:lnSpc>
                <a:spcPct val="80000"/>
              </a:lnSpc>
              <a:buFontTx/>
              <a:buChar char="•"/>
            </a:pPr>
            <a:r>
              <a:rPr lang="en-US" altLang="zh-TW" sz="2400"/>
              <a:t>The extent to which firms will succeed in forcing price down: the cost of each party of not doing business with the other party</a:t>
            </a:r>
            <a:endParaRPr lang="zh-TW" altLang="en-US" sz="16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9" name="Rectangle 3"/>
          <p:cNvSpPr>
            <a:spLocks noGrp="1" noChangeArrowheads="1"/>
          </p:cNvSpPr>
          <p:nvPr>
            <p:ph type="body" idx="1"/>
          </p:nvPr>
        </p:nvSpPr>
        <p:spPr>
          <a:xfrm>
            <a:off x="684213" y="466725"/>
            <a:ext cx="7772400" cy="4114800"/>
          </a:xfrm>
        </p:spPr>
        <p:txBody>
          <a:bodyPr/>
          <a:lstStyle/>
          <a:p>
            <a:pPr lvl="3">
              <a:lnSpc>
                <a:spcPct val="80000"/>
              </a:lnSpc>
              <a:buFontTx/>
              <a:buChar char="•"/>
            </a:pPr>
            <a:r>
              <a:rPr lang="en-US" altLang="zh-TW" sz="2400"/>
              <a:t>Number of buyers relative to number of suppliers, volume of purchase, number of alternative products, switching costs, threat of forward or backward integration.*</a:t>
            </a:r>
          </a:p>
          <a:p>
            <a:pPr lvl="1">
              <a:lnSpc>
                <a:spcPct val="80000"/>
              </a:lnSpc>
              <a:buFont typeface="Wingdings" pitchFamily="2" charset="2"/>
              <a:buChar char="Ø"/>
            </a:pPr>
            <a:r>
              <a:rPr lang="en-US" altLang="zh-TW" sz="3200"/>
              <a:t>Limitations of industry analysis</a:t>
            </a:r>
          </a:p>
          <a:p>
            <a:pPr lvl="2">
              <a:lnSpc>
                <a:spcPct val="80000"/>
              </a:lnSpc>
              <a:buFont typeface="Wingdings" pitchFamily="2" charset="2"/>
              <a:buChar char="ü"/>
            </a:pPr>
            <a:r>
              <a:rPr lang="en-US" altLang="zh-TW" sz="2800"/>
              <a:t>The assumption that industries have clear boundaries.</a:t>
            </a:r>
            <a:endParaRPr lang="en-US" altLang="zh-TW" sz="1800"/>
          </a:p>
          <a:p>
            <a:pPr>
              <a:lnSpc>
                <a:spcPct val="80000"/>
              </a:lnSpc>
              <a:buFont typeface="Wingdings" pitchFamily="2" charset="2"/>
              <a:buChar char="p"/>
            </a:pPr>
            <a:r>
              <a:rPr lang="en-US" altLang="zh-TW" sz="3600"/>
              <a:t>Competitive strategy analysis</a:t>
            </a:r>
          </a:p>
          <a:p>
            <a:pPr lvl="1">
              <a:lnSpc>
                <a:spcPct val="80000"/>
              </a:lnSpc>
              <a:buFont typeface="Wingdings" pitchFamily="2" charset="2"/>
              <a:buChar char="Ø"/>
            </a:pPr>
            <a:r>
              <a:rPr lang="en-US" altLang="zh-TW" sz="3200"/>
              <a:t>Cost leadership</a:t>
            </a:r>
          </a:p>
          <a:p>
            <a:pPr lvl="2">
              <a:lnSpc>
                <a:spcPct val="80000"/>
              </a:lnSpc>
              <a:buFont typeface="Wingdings" pitchFamily="2" charset="2"/>
              <a:buChar char="ü"/>
            </a:pPr>
            <a:r>
              <a:rPr lang="en-US" altLang="zh-TW" sz="2800"/>
              <a:t>Tight cost control</a:t>
            </a:r>
          </a:p>
          <a:p>
            <a:pPr lvl="3">
              <a:lnSpc>
                <a:spcPct val="80000"/>
              </a:lnSpc>
              <a:buFontTx/>
              <a:buChar char="•"/>
            </a:pPr>
            <a:r>
              <a:rPr lang="en-US" altLang="zh-TW" sz="2400"/>
              <a:t>Economies of scale and scope, economies of learning, efficient production, simpler product design, lower input costs, low distribution costs, little R&amp;D or brand advertising, and efficient organizational processes.</a:t>
            </a:r>
          </a:p>
          <a:p>
            <a:pPr lvl="1">
              <a:lnSpc>
                <a:spcPct val="80000"/>
              </a:lnSpc>
              <a:buFont typeface="Wingdings" pitchFamily="2" charset="2"/>
              <a:buChar char="Ø"/>
            </a:pPr>
            <a:r>
              <a:rPr lang="en-US" altLang="zh-TW" sz="3200"/>
              <a:t>Differentiation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7" name="Rectangle 3"/>
          <p:cNvSpPr>
            <a:spLocks noGrp="1" noChangeArrowheads="1"/>
          </p:cNvSpPr>
          <p:nvPr>
            <p:ph type="body" idx="4294967295"/>
          </p:nvPr>
        </p:nvSpPr>
        <p:spPr>
          <a:xfrm>
            <a:off x="684213" y="333375"/>
            <a:ext cx="7772400" cy="4114800"/>
          </a:xfrm>
        </p:spPr>
        <p:txBody>
          <a:bodyPr/>
          <a:lstStyle/>
          <a:p>
            <a:pPr lvl="2">
              <a:lnSpc>
                <a:spcPct val="80000"/>
              </a:lnSpc>
              <a:buFont typeface="Wingdings" pitchFamily="2" charset="2"/>
              <a:buChar char="ü"/>
            </a:pPr>
            <a:r>
              <a:rPr lang="en-US" altLang="zh-TW" sz="2800"/>
              <a:t>Provide a product or service that is distinct in some important respect valued by the customer.</a:t>
            </a:r>
          </a:p>
          <a:p>
            <a:pPr lvl="3">
              <a:lnSpc>
                <a:spcPct val="80000"/>
              </a:lnSpc>
              <a:buFontTx/>
              <a:buChar char="•"/>
            </a:pPr>
            <a:r>
              <a:rPr lang="en-US" altLang="zh-TW" sz="2400"/>
              <a:t>Identify one or more attributes of a product that customers value: quality, appearance, variety, reputation or brand image, bundled services, delivery time, or turnkey solutions.</a:t>
            </a:r>
          </a:p>
          <a:p>
            <a:pPr lvl="3">
              <a:lnSpc>
                <a:spcPct val="80000"/>
              </a:lnSpc>
              <a:buFontTx/>
              <a:buChar char="•"/>
            </a:pPr>
            <a:r>
              <a:rPr lang="en-US" altLang="zh-TW" sz="2400"/>
              <a:t>Position itself to meet the chosen customer need in a unique manner.</a:t>
            </a:r>
          </a:p>
          <a:p>
            <a:pPr lvl="3">
              <a:lnSpc>
                <a:spcPct val="80000"/>
              </a:lnSpc>
              <a:buFontTx/>
              <a:buChar char="•"/>
            </a:pPr>
            <a:r>
              <a:rPr lang="en-US" altLang="zh-TW" sz="2400"/>
              <a:t>Achieve differentiation at a cost that is lower than the price the customer is willing to pay.</a:t>
            </a:r>
          </a:p>
          <a:p>
            <a:pPr lvl="3">
              <a:lnSpc>
                <a:spcPct val="80000"/>
              </a:lnSpc>
              <a:buFontTx/>
              <a:buChar char="•"/>
            </a:pPr>
            <a:r>
              <a:rPr lang="en-US" altLang="zh-TW" sz="2400"/>
              <a:t>Investments in R&amp;D, engineering skills, and marketing capabilities.</a:t>
            </a:r>
          </a:p>
          <a:p>
            <a:pPr lvl="3">
              <a:lnSpc>
                <a:spcPct val="80000"/>
              </a:lnSpc>
              <a:buFontTx/>
              <a:buChar char="•"/>
            </a:pPr>
            <a:r>
              <a:rPr lang="en-US" altLang="zh-TW" sz="2400">
                <a:solidFill>
                  <a:srgbClr val="FF0000"/>
                </a:solidFill>
              </a:rPr>
              <a:t>The organizational structures and control systems need to foster creativity and innovation.</a:t>
            </a:r>
          </a:p>
          <a:p>
            <a:pPr lvl="1">
              <a:lnSpc>
                <a:spcPct val="80000"/>
              </a:lnSpc>
              <a:buFont typeface="Wingdings" pitchFamily="2" charset="2"/>
              <a:buChar char="Ø"/>
            </a:pPr>
            <a:r>
              <a:rPr lang="en-US" altLang="zh-TW" sz="3200"/>
              <a:t>Mutually exclusive</a:t>
            </a:r>
          </a:p>
          <a:p>
            <a:pPr lvl="2">
              <a:lnSpc>
                <a:spcPct val="80000"/>
              </a:lnSpc>
              <a:buFont typeface="Wingdings" pitchFamily="2" charset="2"/>
              <a:buChar char="ü"/>
            </a:pPr>
            <a:r>
              <a:rPr lang="en-US" altLang="zh-TW" sz="2800"/>
              <a:t>Firms that straddle the two are considered to be “stuck in the middle”</a:t>
            </a:r>
            <a:endParaRPr lang="zh-TW" altLang="en-US" sz="28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5" name="Rectangle 3"/>
          <p:cNvSpPr>
            <a:spLocks noGrp="1" noChangeArrowheads="1"/>
          </p:cNvSpPr>
          <p:nvPr>
            <p:ph type="body" idx="1"/>
          </p:nvPr>
        </p:nvSpPr>
        <p:spPr>
          <a:xfrm>
            <a:off x="684213" y="333375"/>
            <a:ext cx="7772400" cy="4114800"/>
          </a:xfrm>
        </p:spPr>
        <p:txBody>
          <a:bodyPr/>
          <a:lstStyle/>
          <a:p>
            <a:pPr lvl="3">
              <a:lnSpc>
                <a:spcPct val="80000"/>
              </a:lnSpc>
              <a:buFontTx/>
              <a:buChar char="•"/>
            </a:pPr>
            <a:r>
              <a:rPr lang="en-US" altLang="zh-TW" sz="2400"/>
              <a:t>Not able to attract price conscious customers and unable to provide adequate differentiation to attract premium price customers.</a:t>
            </a:r>
          </a:p>
          <a:p>
            <a:pPr lvl="3">
              <a:lnSpc>
                <a:spcPct val="80000"/>
              </a:lnSpc>
              <a:buFontTx/>
              <a:buChar char="•"/>
            </a:pPr>
            <a:r>
              <a:rPr lang="en-US" altLang="zh-TW" sz="2400"/>
              <a:t>Firms cannot completely ignore the dimension on which they are not primarily competing: distinctive and high quality yet inexpensive.*</a:t>
            </a:r>
          </a:p>
          <a:p>
            <a:pPr lvl="1">
              <a:lnSpc>
                <a:spcPct val="80000"/>
              </a:lnSpc>
              <a:buFont typeface="Wingdings" pitchFamily="2" charset="2"/>
              <a:buChar char="Ø"/>
            </a:pPr>
            <a:r>
              <a:rPr lang="en-US" altLang="zh-TW" sz="3200"/>
              <a:t>Achieving and sustaining competitive advantage</a:t>
            </a:r>
          </a:p>
          <a:p>
            <a:pPr lvl="2">
              <a:lnSpc>
                <a:spcPct val="80000"/>
              </a:lnSpc>
              <a:buFont typeface="Wingdings" pitchFamily="2" charset="2"/>
              <a:buChar char="ü"/>
            </a:pPr>
            <a:r>
              <a:rPr lang="en-US" altLang="zh-TW" sz="2800"/>
              <a:t>The capabilities needed to implement and sustain the chosen strategy</a:t>
            </a:r>
          </a:p>
          <a:p>
            <a:pPr lvl="3">
              <a:lnSpc>
                <a:spcPct val="80000"/>
              </a:lnSpc>
              <a:buFontTx/>
              <a:buChar char="•"/>
            </a:pPr>
            <a:r>
              <a:rPr lang="en-US" altLang="zh-TW" sz="2400"/>
              <a:t>Acquire the core competencies (economic assets) needed and structure value chain (the set of activities performed to convert inputs into outputs) in an appropriate way.**</a:t>
            </a:r>
          </a:p>
          <a:p>
            <a:pPr lvl="3">
              <a:lnSpc>
                <a:spcPct val="80000"/>
              </a:lnSpc>
              <a:buFontTx/>
              <a:buChar char="•"/>
            </a:pPr>
            <a:r>
              <a:rPr lang="en-US" altLang="zh-TW" sz="2400"/>
              <a:t>Difficult for competitors to imitate.</a:t>
            </a:r>
          </a:p>
          <a:p>
            <a:pPr lvl="2">
              <a:lnSpc>
                <a:spcPct val="80000"/>
              </a:lnSpc>
              <a:buFont typeface="Wingdings" pitchFamily="2" charset="2"/>
              <a:buChar char="ü"/>
            </a:pPr>
            <a:r>
              <a:rPr lang="en-US" altLang="zh-TW" sz="2800"/>
              <a:t>Questions asked</a:t>
            </a:r>
          </a:p>
          <a:p>
            <a:pPr lvl="3">
              <a:lnSpc>
                <a:spcPct val="80000"/>
              </a:lnSpc>
              <a:buFontTx/>
              <a:buChar char="•"/>
            </a:pPr>
            <a:r>
              <a:rPr lang="en-US" altLang="zh-TW" sz="2400"/>
              <a:t>Key success factors and risks associated with chosen competitive strategy?</a:t>
            </a:r>
          </a:p>
          <a:p>
            <a:pPr>
              <a:lnSpc>
                <a:spcPct val="80000"/>
              </a:lnSpc>
            </a:pPr>
            <a:endParaRPr lang="zh-TW" altLang="en-US" sz="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Text Box 2"/>
          <p:cNvSpPr txBox="1">
            <a:spLocks noChangeArrowheads="1"/>
          </p:cNvSpPr>
          <p:nvPr/>
        </p:nvSpPr>
        <p:spPr bwMode="auto">
          <a:xfrm>
            <a:off x="822325" y="676275"/>
            <a:ext cx="2757488" cy="519113"/>
          </a:xfrm>
          <a:prstGeom prst="rect">
            <a:avLst/>
          </a:prstGeom>
          <a:noFill/>
          <a:ln w="9525">
            <a:noFill/>
            <a:miter lim="800000"/>
            <a:headEnd/>
            <a:tailEnd/>
          </a:ln>
          <a:effectLst/>
        </p:spPr>
        <p:txBody>
          <a:bodyPr wrap="none">
            <a:spAutoFit/>
          </a:bodyPr>
          <a:lstStyle/>
          <a:p>
            <a:r>
              <a:rPr lang="en-US" altLang="zh-TW" sz="2800"/>
              <a:t>Income Statement</a:t>
            </a:r>
          </a:p>
        </p:txBody>
      </p:sp>
      <p:sp>
        <p:nvSpPr>
          <p:cNvPr id="557059" name="Text Box 3"/>
          <p:cNvSpPr txBox="1">
            <a:spLocks noChangeArrowheads="1"/>
          </p:cNvSpPr>
          <p:nvPr/>
        </p:nvSpPr>
        <p:spPr bwMode="auto">
          <a:xfrm>
            <a:off x="4724400" y="533400"/>
            <a:ext cx="3746500" cy="519113"/>
          </a:xfrm>
          <a:prstGeom prst="rect">
            <a:avLst/>
          </a:prstGeom>
          <a:noFill/>
          <a:ln w="9525">
            <a:noFill/>
            <a:miter lim="800000"/>
            <a:headEnd/>
            <a:tailEnd/>
          </a:ln>
          <a:effectLst/>
        </p:spPr>
        <p:txBody>
          <a:bodyPr wrap="none">
            <a:spAutoFit/>
          </a:bodyPr>
          <a:lstStyle/>
          <a:p>
            <a:r>
              <a:rPr lang="en-US" altLang="zh-TW" sz="2800"/>
              <a:t>Statement of Cash Flows</a:t>
            </a:r>
          </a:p>
        </p:txBody>
      </p:sp>
      <p:sp>
        <p:nvSpPr>
          <p:cNvPr id="557060" name="Rectangle 4"/>
          <p:cNvSpPr>
            <a:spLocks noChangeArrowheads="1"/>
          </p:cNvSpPr>
          <p:nvPr/>
        </p:nvSpPr>
        <p:spPr bwMode="auto">
          <a:xfrm>
            <a:off x="838200" y="1219200"/>
            <a:ext cx="2895600" cy="3581400"/>
          </a:xfrm>
          <a:prstGeom prst="rect">
            <a:avLst/>
          </a:prstGeom>
          <a:solidFill>
            <a:schemeClr val="bg1"/>
          </a:solidFill>
          <a:ln w="9525">
            <a:solidFill>
              <a:schemeClr val="tx1"/>
            </a:solidFill>
            <a:miter lim="800000"/>
            <a:headEnd/>
            <a:tailEnd/>
          </a:ln>
          <a:effectLst/>
        </p:spPr>
        <p:txBody>
          <a:bodyPr wrap="none" anchor="ctr"/>
          <a:lstStyle/>
          <a:p>
            <a:r>
              <a:rPr lang="en-US" altLang="zh-TW"/>
              <a:t>    Revenue</a:t>
            </a:r>
          </a:p>
          <a:p>
            <a:pPr>
              <a:buFontTx/>
              <a:buChar char="-"/>
            </a:pPr>
            <a:r>
              <a:rPr lang="en-US" altLang="zh-TW" u="sng"/>
              <a:t>   Cost of good sold</a:t>
            </a:r>
          </a:p>
          <a:p>
            <a:r>
              <a:rPr lang="en-US" altLang="zh-TW"/>
              <a:t>    Gross profit</a:t>
            </a:r>
          </a:p>
          <a:p>
            <a:pPr>
              <a:buFontTx/>
              <a:buChar char="-"/>
            </a:pPr>
            <a:r>
              <a:rPr lang="en-US" altLang="zh-TW" u="sng"/>
              <a:t>   S&amp;A expenses</a:t>
            </a:r>
          </a:p>
          <a:p>
            <a:r>
              <a:rPr lang="en-US" altLang="zh-TW"/>
              <a:t>    Operating profit</a:t>
            </a:r>
          </a:p>
          <a:p>
            <a:r>
              <a:rPr lang="en-US" altLang="zh-TW"/>
              <a:t>+</a:t>
            </a:r>
            <a:r>
              <a:rPr lang="en-US" altLang="zh-TW" u="sng"/>
              <a:t>- Non-operating G/L</a:t>
            </a:r>
          </a:p>
          <a:p>
            <a:r>
              <a:rPr lang="en-US" altLang="zh-TW"/>
              <a:t>     EBT</a:t>
            </a:r>
          </a:p>
          <a:p>
            <a:pPr>
              <a:buFontTx/>
              <a:buChar char="-"/>
            </a:pPr>
            <a:r>
              <a:rPr lang="en-US" altLang="zh-TW" u="sng"/>
              <a:t>   Income taxes</a:t>
            </a:r>
          </a:p>
          <a:p>
            <a:r>
              <a:rPr lang="en-US" altLang="zh-TW"/>
              <a:t>     Net income</a:t>
            </a:r>
          </a:p>
        </p:txBody>
      </p:sp>
      <p:sp>
        <p:nvSpPr>
          <p:cNvPr id="557061" name="Rectangle 5"/>
          <p:cNvSpPr>
            <a:spLocks noChangeArrowheads="1"/>
          </p:cNvSpPr>
          <p:nvPr/>
        </p:nvSpPr>
        <p:spPr bwMode="auto">
          <a:xfrm>
            <a:off x="5029200" y="1143000"/>
            <a:ext cx="3200400" cy="4572000"/>
          </a:xfrm>
          <a:prstGeom prst="rect">
            <a:avLst/>
          </a:prstGeom>
          <a:solidFill>
            <a:schemeClr val="bg1"/>
          </a:solidFill>
          <a:ln w="9525">
            <a:solidFill>
              <a:schemeClr val="tx1"/>
            </a:solidFill>
            <a:miter lim="800000"/>
            <a:headEnd/>
            <a:tailEnd/>
          </a:ln>
          <a:effectLst/>
        </p:spPr>
        <p:txBody>
          <a:bodyPr wrap="none" anchor="ctr"/>
          <a:lstStyle/>
          <a:p>
            <a:r>
              <a:rPr lang="en-US" altLang="zh-TW"/>
              <a:t>   Net income</a:t>
            </a:r>
          </a:p>
          <a:p>
            <a:r>
              <a:rPr lang="en-US" altLang="zh-TW"/>
              <a:t>+ Non-cash expenses</a:t>
            </a:r>
          </a:p>
          <a:p>
            <a:pPr>
              <a:buFontTx/>
              <a:buChar char="-"/>
            </a:pPr>
            <a:r>
              <a:rPr lang="en-US" altLang="zh-TW"/>
              <a:t>  Non-cash revenue</a:t>
            </a:r>
          </a:p>
          <a:p>
            <a:r>
              <a:rPr lang="en-US" altLang="zh-TW" u="sng"/>
              <a:t>+ Net interest expenses</a:t>
            </a:r>
          </a:p>
          <a:p>
            <a:r>
              <a:rPr lang="en-US" altLang="zh-TW"/>
              <a:t>   Operating cash flow</a:t>
            </a:r>
          </a:p>
          <a:p>
            <a:r>
              <a:rPr lang="en-US" altLang="zh-TW"/>
              <a:t>+- </a:t>
            </a:r>
            <a:r>
              <a:rPr lang="en-US" altLang="zh-TW">
                <a:sym typeface="Symbol" pitchFamily="18" charset="2"/>
              </a:rPr>
              <a:t></a:t>
            </a:r>
            <a:r>
              <a:rPr lang="en-US" altLang="zh-TW"/>
              <a:t>Working capital</a:t>
            </a:r>
          </a:p>
          <a:p>
            <a:r>
              <a:rPr lang="en-US" altLang="zh-TW"/>
              <a:t>+- </a:t>
            </a:r>
            <a:r>
              <a:rPr lang="en-US" altLang="zh-TW">
                <a:sym typeface="Symbol" pitchFamily="18" charset="2"/>
              </a:rPr>
              <a:t> Long-term assets</a:t>
            </a:r>
          </a:p>
          <a:p>
            <a:r>
              <a:rPr lang="en-US" altLang="zh-TW">
                <a:sym typeface="Symbol" pitchFamily="18" charset="2"/>
              </a:rPr>
              <a:t>+-  Debt financing &amp;</a:t>
            </a:r>
          </a:p>
          <a:p>
            <a:r>
              <a:rPr lang="en-US" altLang="zh-TW">
                <a:sym typeface="Symbol" pitchFamily="18" charset="2"/>
              </a:rPr>
              <a:t>         interest expenses</a:t>
            </a:r>
          </a:p>
          <a:p>
            <a:r>
              <a:rPr lang="en-US" altLang="zh-TW">
                <a:sym typeface="Symbol" pitchFamily="18" charset="2"/>
              </a:rPr>
              <a:t>+-  Equity financing &amp;</a:t>
            </a:r>
          </a:p>
          <a:p>
            <a:r>
              <a:rPr lang="en-US" altLang="zh-TW" u="sng">
                <a:sym typeface="Symbol" pitchFamily="18" charset="2"/>
              </a:rPr>
              <a:t>       dividend payouts</a:t>
            </a:r>
          </a:p>
          <a:p>
            <a:r>
              <a:rPr lang="en-US" altLang="zh-TW">
                <a:sym typeface="Symbol" pitchFamily="18" charset="2"/>
              </a:rPr>
              <a:t>      Cash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9" name="Rectangle 3"/>
          <p:cNvSpPr>
            <a:spLocks noGrp="1" noChangeArrowheads="1"/>
          </p:cNvSpPr>
          <p:nvPr>
            <p:ph type="body" idx="4294967295"/>
          </p:nvPr>
        </p:nvSpPr>
        <p:spPr>
          <a:xfrm>
            <a:off x="684213" y="260350"/>
            <a:ext cx="7772400" cy="4114800"/>
          </a:xfrm>
        </p:spPr>
        <p:txBody>
          <a:bodyPr/>
          <a:lstStyle/>
          <a:p>
            <a:pPr lvl="3">
              <a:lnSpc>
                <a:spcPct val="80000"/>
              </a:lnSpc>
              <a:buFontTx/>
              <a:buChar char="•"/>
            </a:pPr>
            <a:r>
              <a:rPr lang="en-US" altLang="zh-TW" sz="2400"/>
              <a:t>Having resources and capabilities to deal with?</a:t>
            </a:r>
          </a:p>
          <a:p>
            <a:pPr lvl="3">
              <a:lnSpc>
                <a:spcPct val="80000"/>
              </a:lnSpc>
              <a:buFontTx/>
              <a:buChar char="•"/>
            </a:pPr>
            <a:r>
              <a:rPr lang="en-US" altLang="zh-TW" sz="2400"/>
              <a:t>Making irreversible commitments to bridge the capabilities gap?</a:t>
            </a:r>
          </a:p>
          <a:p>
            <a:pPr lvl="3">
              <a:lnSpc>
                <a:spcPct val="80000"/>
              </a:lnSpc>
              <a:buFontTx/>
              <a:buChar char="•"/>
            </a:pPr>
            <a:r>
              <a:rPr lang="en-US" altLang="zh-TW" sz="2400"/>
              <a:t>Structuring activities consistently?</a:t>
            </a:r>
          </a:p>
          <a:p>
            <a:pPr lvl="3">
              <a:lnSpc>
                <a:spcPct val="80000"/>
              </a:lnSpc>
              <a:buFontTx/>
              <a:buChar char="•"/>
            </a:pPr>
            <a:r>
              <a:rPr lang="en-US" altLang="zh-TW" sz="2400"/>
              <a:t>Creating barriers to imitate?</a:t>
            </a:r>
          </a:p>
          <a:p>
            <a:pPr lvl="3">
              <a:lnSpc>
                <a:spcPct val="80000"/>
              </a:lnSpc>
              <a:buFontTx/>
              <a:buChar char="•"/>
            </a:pPr>
            <a:r>
              <a:rPr lang="en-US" altLang="zh-TW" sz="2400"/>
              <a:t>Having flexibility to address potential changes in the industry structure that might dissipate competitive advantage?</a:t>
            </a:r>
          </a:p>
          <a:p>
            <a:pPr lvl="1">
              <a:lnSpc>
                <a:spcPct val="80000"/>
              </a:lnSpc>
              <a:buFont typeface="Wingdings" pitchFamily="2" charset="2"/>
              <a:buChar char="Ø"/>
            </a:pPr>
            <a:r>
              <a:rPr lang="en-US" altLang="zh-TW" sz="3200"/>
              <a:t>Corporate strategy analysis (scope)*</a:t>
            </a:r>
          </a:p>
          <a:p>
            <a:pPr lvl="2">
              <a:lnSpc>
                <a:spcPct val="80000"/>
              </a:lnSpc>
              <a:buFont typeface="Wingdings" pitchFamily="2" charset="2"/>
              <a:buChar char="ü"/>
            </a:pPr>
            <a:r>
              <a:rPr lang="en-US" altLang="zh-TW" sz="2800"/>
              <a:t>Multibusiness organization</a:t>
            </a:r>
          </a:p>
          <a:p>
            <a:pPr lvl="3">
              <a:lnSpc>
                <a:spcPct val="80000"/>
              </a:lnSpc>
              <a:buFontTx/>
              <a:buChar char="•"/>
            </a:pPr>
            <a:r>
              <a:rPr lang="en-US" altLang="zh-TW" sz="2400"/>
              <a:t>The average number of segments operated by the top 500 U.S. companies is 11 in 1992.</a:t>
            </a:r>
          </a:p>
          <a:p>
            <a:pPr lvl="3">
              <a:lnSpc>
                <a:spcPct val="80000"/>
              </a:lnSpc>
              <a:buFontTx/>
              <a:buChar char="•"/>
            </a:pPr>
            <a:r>
              <a:rPr lang="en-US" altLang="zh-TW" sz="2400"/>
              <a:t>An attempt to reduce the diversity and focus on a relatively few core businesses: diversified companies trade at a discount in the stock market relative to a comparable portfolio of focused companies, M&amp;A of two unrelated businesses often fail to create value, and value can be created through spin-offs and asset sales.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1" name="Rectangle 3"/>
          <p:cNvSpPr>
            <a:spLocks noGrp="1" noChangeArrowheads="1"/>
          </p:cNvSpPr>
          <p:nvPr>
            <p:ph type="body" idx="1"/>
          </p:nvPr>
        </p:nvSpPr>
        <p:spPr>
          <a:xfrm>
            <a:off x="684213" y="333375"/>
            <a:ext cx="7772400" cy="4114800"/>
          </a:xfrm>
        </p:spPr>
        <p:txBody>
          <a:bodyPr/>
          <a:lstStyle/>
          <a:p>
            <a:pPr lvl="3">
              <a:lnSpc>
                <a:spcPct val="80000"/>
              </a:lnSpc>
              <a:buFontTx/>
              <a:buChar char="•"/>
            </a:pPr>
            <a:r>
              <a:rPr lang="en-US" altLang="zh-TW" sz="2400"/>
              <a:t>Managers’ decisions to diversify and expand are driven by a desire to maximize the size rather than shareholder value, incentive misalignment problems, and </a:t>
            </a:r>
            <a:r>
              <a:rPr lang="en-US" altLang="zh-TW" sz="2400">
                <a:solidFill>
                  <a:srgbClr val="FF0000"/>
                </a:solidFill>
              </a:rPr>
              <a:t>capital markets find it difficult to monitor and value multibusiness organizations</a:t>
            </a:r>
            <a:r>
              <a:rPr lang="en-US" altLang="zh-TW" sz="2400"/>
              <a:t>.*</a:t>
            </a:r>
          </a:p>
          <a:p>
            <a:pPr lvl="3">
              <a:lnSpc>
                <a:spcPct val="80000"/>
              </a:lnSpc>
              <a:buFontTx/>
              <a:buChar char="•"/>
            </a:pPr>
            <a:r>
              <a:rPr lang="en-US" altLang="zh-TW" sz="2400"/>
              <a:t>Evaluate the economic consequences of managing all the different businesses under one corporate umbrella.</a:t>
            </a:r>
          </a:p>
          <a:p>
            <a:pPr lvl="2">
              <a:lnSpc>
                <a:spcPct val="80000"/>
              </a:lnSpc>
              <a:buFont typeface="Wingdings" pitchFamily="2" charset="2"/>
              <a:buChar char="ü"/>
            </a:pPr>
            <a:r>
              <a:rPr lang="en-US" altLang="zh-TW" sz="2800"/>
              <a:t>Sources of value creation</a:t>
            </a:r>
          </a:p>
          <a:p>
            <a:pPr lvl="3">
              <a:lnSpc>
                <a:spcPct val="80000"/>
              </a:lnSpc>
              <a:buFontTx/>
              <a:buChar char="•"/>
            </a:pPr>
            <a:r>
              <a:rPr lang="en-US" altLang="zh-TW" sz="2400"/>
              <a:t>Relative transaction cost of performing a set of activities inside the firm versus using the market mechanism, in particular, when coordination among independent firms is costly due to market transaction costs.</a:t>
            </a:r>
          </a:p>
          <a:p>
            <a:pPr lvl="3">
              <a:lnSpc>
                <a:spcPct val="80000"/>
              </a:lnSpc>
              <a:buFontTx/>
              <a:buChar char="•"/>
            </a:pPr>
            <a:r>
              <a:rPr lang="en-US" altLang="zh-TW" sz="2400"/>
              <a:t>Transaction costs: production process involves specialized assets such as human capital skills, proprietary technology, other organizational know-how that is not easily available in the marketplace, and market imperfection such as information and incentive problem.</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5" name="Rectangle 3"/>
          <p:cNvSpPr>
            <a:spLocks noGrp="1" noChangeArrowheads="1"/>
          </p:cNvSpPr>
          <p:nvPr>
            <p:ph type="body" idx="4294967295"/>
          </p:nvPr>
        </p:nvSpPr>
        <p:spPr>
          <a:xfrm>
            <a:off x="684213" y="322263"/>
            <a:ext cx="7772400" cy="4114800"/>
          </a:xfrm>
        </p:spPr>
        <p:txBody>
          <a:bodyPr/>
          <a:lstStyle/>
          <a:p>
            <a:pPr lvl="3">
              <a:lnSpc>
                <a:spcPct val="80000"/>
              </a:lnSpc>
              <a:buFontTx/>
              <a:buChar char="•"/>
            </a:pPr>
            <a:r>
              <a:rPr lang="en-US" altLang="zh-TW" sz="2400"/>
              <a:t>Emerging economies often suffer from market imperfection because of poorly developed intermediation infrastructure.</a:t>
            </a:r>
          </a:p>
          <a:p>
            <a:pPr lvl="3">
              <a:lnSpc>
                <a:spcPct val="80000"/>
              </a:lnSpc>
              <a:buFontTx/>
              <a:buChar char="•"/>
            </a:pPr>
            <a:r>
              <a:rPr lang="en-US" altLang="zh-TW" sz="2400"/>
              <a:t>Internal advantages: lower communication costs because confidentiality can be protected and credibility can be assured through internal mechanism, headquarters office can play a critical role in reducing costs of enforcing agreements, organizational subunits can share nontradable or nondivisible assets.</a:t>
            </a:r>
          </a:p>
          <a:p>
            <a:pPr lvl="3">
              <a:lnSpc>
                <a:spcPct val="80000"/>
              </a:lnSpc>
              <a:buFontTx/>
              <a:buChar char="•"/>
            </a:pPr>
            <a:r>
              <a:rPr lang="en-US" altLang="zh-TW" sz="2400"/>
              <a:t>Top management may lack the specialized information and skills necessary to maintain businesses across several different industries. Can be remedied by creating a decentralized organization, hiring specialist managers and providing with proper incentives, but will potentially decrease goal congruence.</a:t>
            </a:r>
          </a:p>
          <a:p>
            <a:pPr lvl="2">
              <a:lnSpc>
                <a:spcPct val="80000"/>
              </a:lnSpc>
              <a:buFont typeface="Wingdings" pitchFamily="2" charset="2"/>
              <a:buChar char="ü"/>
            </a:pPr>
            <a:r>
              <a:rPr lang="en-US" altLang="zh-TW" sz="2800"/>
              <a:t>Questions asked</a:t>
            </a:r>
          </a:p>
          <a:p>
            <a:pPr lvl="3">
              <a:lnSpc>
                <a:spcPct val="80000"/>
              </a:lnSpc>
              <a:buFontTx/>
              <a:buChar char="•"/>
            </a:pPr>
            <a:r>
              <a:rPr lang="en-US" altLang="zh-TW" sz="2400"/>
              <a:t>Significant imperfections in the product, labor, or financial markets?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9" name="Rectangle 3"/>
          <p:cNvSpPr>
            <a:spLocks noGrp="1" noChangeArrowheads="1"/>
          </p:cNvSpPr>
          <p:nvPr>
            <p:ph type="body" idx="4294967295"/>
          </p:nvPr>
        </p:nvSpPr>
        <p:spPr>
          <a:xfrm>
            <a:off x="755650" y="466725"/>
            <a:ext cx="7772400" cy="4114800"/>
          </a:xfrm>
        </p:spPr>
        <p:txBody>
          <a:bodyPr/>
          <a:lstStyle/>
          <a:p>
            <a:pPr lvl="3">
              <a:lnSpc>
                <a:spcPct val="80000"/>
              </a:lnSpc>
              <a:buFontTx/>
              <a:buChar char="•"/>
            </a:pPr>
            <a:r>
              <a:rPr lang="en-US" altLang="zh-TW" sz="2400"/>
              <a:t>Special resources such as brand names, proprietary know-how, access to scarce distribution channels, and special organizational processes?</a:t>
            </a:r>
          </a:p>
          <a:p>
            <a:pPr lvl="3">
              <a:lnSpc>
                <a:spcPct val="80000"/>
              </a:lnSpc>
              <a:buFontTx/>
              <a:buChar char="•"/>
            </a:pPr>
            <a:r>
              <a:rPr lang="en-US" altLang="zh-TW" sz="2400"/>
              <a:t>Good fit between specialized resources and the portfolio of businesses?</a:t>
            </a:r>
          </a:p>
          <a:p>
            <a:pPr lvl="3">
              <a:lnSpc>
                <a:spcPct val="80000"/>
              </a:lnSpc>
              <a:buFontTx/>
              <a:buChar char="•"/>
            </a:pPr>
            <a:r>
              <a:rPr lang="en-US" altLang="zh-TW" sz="2400"/>
              <a:t>Allocation of decision rights between the headquarters office and business units?</a:t>
            </a:r>
          </a:p>
          <a:p>
            <a:pPr lvl="3">
              <a:lnSpc>
                <a:spcPct val="80000"/>
              </a:lnSpc>
              <a:buFontTx/>
              <a:buChar char="•"/>
            </a:pPr>
            <a:r>
              <a:rPr lang="en-US" altLang="zh-TW" sz="2400"/>
              <a:t>Internal measurement, information, and incentive system to reduce agency costs?</a:t>
            </a:r>
          </a:p>
          <a:p>
            <a:pPr>
              <a:lnSpc>
                <a:spcPct val="80000"/>
              </a:lnSpc>
              <a:buFont typeface="Wingdings" pitchFamily="2" charset="2"/>
              <a:buChar char="p"/>
            </a:pPr>
            <a:r>
              <a:rPr lang="en-US" altLang="zh-TW" sz="3600"/>
              <a:t>Cases</a:t>
            </a:r>
          </a:p>
          <a:p>
            <a:pPr lvl="1">
              <a:lnSpc>
                <a:spcPct val="80000"/>
              </a:lnSpc>
              <a:buFont typeface="Wingdings" pitchFamily="2" charset="2"/>
              <a:buChar char="Ø"/>
            </a:pPr>
            <a:r>
              <a:rPr lang="en-US" altLang="zh-TW" sz="3200"/>
              <a:t>Personal computer industry</a:t>
            </a:r>
          </a:p>
          <a:p>
            <a:pPr lvl="2">
              <a:lnSpc>
                <a:spcPct val="80000"/>
              </a:lnSpc>
              <a:buFont typeface="Wingdings" pitchFamily="2" charset="2"/>
              <a:buChar char="ü"/>
            </a:pPr>
            <a:r>
              <a:rPr lang="en-US" altLang="zh-TW" sz="2800"/>
              <a:t>Intense competition and low profitability</a:t>
            </a:r>
          </a:p>
          <a:p>
            <a:pPr lvl="3">
              <a:lnSpc>
                <a:spcPct val="80000"/>
              </a:lnSpc>
              <a:buFontTx/>
              <a:buChar char="•"/>
            </a:pPr>
            <a:r>
              <a:rPr lang="en-US" altLang="zh-TW" sz="2400"/>
              <a:t>The industry was fragmented with many firms producing virtually identical products, though top five vendors controlling close to 60% of the market.</a:t>
            </a:r>
            <a:endParaRPr lang="zh-TW" altLang="en-US" sz="16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body" idx="1"/>
          </p:nvPr>
        </p:nvSpPr>
        <p:spPr>
          <a:xfrm>
            <a:off x="684213" y="393700"/>
            <a:ext cx="7772400" cy="4114800"/>
          </a:xfrm>
        </p:spPr>
        <p:txBody>
          <a:bodyPr/>
          <a:lstStyle/>
          <a:p>
            <a:pPr lvl="3">
              <a:lnSpc>
                <a:spcPct val="80000"/>
              </a:lnSpc>
              <a:buFontTx/>
              <a:buChar char="•"/>
            </a:pPr>
            <a:r>
              <a:rPr lang="en-US" altLang="zh-TW" sz="2400"/>
              <a:t>Component cost accounted for more than 60% of total hardware costs and volume purchases reduced these costs, hence intense competition for market share.</a:t>
            </a:r>
            <a:endParaRPr lang="zh-TW" altLang="en-US" sz="2400"/>
          </a:p>
          <a:p>
            <a:pPr lvl="3">
              <a:lnSpc>
                <a:spcPct val="80000"/>
              </a:lnSpc>
              <a:buFontTx/>
              <a:buChar char="•"/>
            </a:pPr>
            <a:r>
              <a:rPr lang="en-US" altLang="zh-TW" sz="2400"/>
              <a:t>Brand name and service became less important as buyers became more informed about the technology.</a:t>
            </a:r>
          </a:p>
          <a:p>
            <a:pPr lvl="3">
              <a:lnSpc>
                <a:spcPct val="80000"/>
              </a:lnSpc>
              <a:buFontTx/>
              <a:buChar char="•"/>
            </a:pPr>
            <a:r>
              <a:rPr lang="en-US" altLang="zh-TW" sz="2400"/>
              <a:t>Switching costs were relatively low.</a:t>
            </a:r>
          </a:p>
          <a:p>
            <a:pPr lvl="3">
              <a:lnSpc>
                <a:spcPct val="80000"/>
              </a:lnSpc>
              <a:buFontTx/>
              <a:buChar char="•"/>
            </a:pPr>
            <a:r>
              <a:rPr lang="en-US" altLang="zh-TW" sz="2400"/>
              <a:t>Access to distribution was not a significant barrier (direct mail &amp; internet-based sales). Computer superstores were willing to carry several brands.</a:t>
            </a:r>
          </a:p>
          <a:p>
            <a:pPr lvl="3">
              <a:lnSpc>
                <a:spcPct val="80000"/>
              </a:lnSpc>
              <a:buFontTx/>
              <a:buChar char="•"/>
            </a:pPr>
            <a:r>
              <a:rPr lang="en-US" altLang="zh-TW" sz="2400"/>
              <a:t>Very few barriers to entering the industry (assembled in a dormitory room).</a:t>
            </a:r>
          </a:p>
          <a:p>
            <a:pPr lvl="3">
              <a:lnSpc>
                <a:spcPct val="80000"/>
              </a:lnSpc>
              <a:buFontTx/>
              <a:buChar char="•"/>
            </a:pPr>
            <a:r>
              <a:rPr lang="en-US" altLang="zh-TW" sz="2400"/>
              <a:t>Apple’s and workstations offered competition as substitutes.</a:t>
            </a:r>
          </a:p>
          <a:p>
            <a:pPr lvl="3">
              <a:lnSpc>
                <a:spcPct val="80000"/>
              </a:lnSpc>
              <a:buFontTx/>
              <a:buChar char="•"/>
            </a:pPr>
            <a:r>
              <a:rPr lang="en-US" altLang="zh-TW" sz="2400"/>
              <a:t>Key hardware and software components were controlled by firms with virtual monopoly (Intel, Microsoft).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3" name="Rectangle 3"/>
          <p:cNvSpPr>
            <a:spLocks noGrp="1" noChangeArrowheads="1"/>
          </p:cNvSpPr>
          <p:nvPr>
            <p:ph type="body" idx="4294967295"/>
          </p:nvPr>
        </p:nvSpPr>
        <p:spPr>
          <a:xfrm>
            <a:off x="684213" y="466725"/>
            <a:ext cx="7772400" cy="4114800"/>
          </a:xfrm>
        </p:spPr>
        <p:txBody>
          <a:bodyPr/>
          <a:lstStyle/>
          <a:p>
            <a:pPr lvl="3">
              <a:lnSpc>
                <a:spcPct val="80000"/>
              </a:lnSpc>
              <a:buFontTx/>
              <a:buChar char="•"/>
            </a:pPr>
            <a:r>
              <a:rPr lang="en-US" altLang="zh-TW" sz="2400"/>
              <a:t>Corporate buyers were highly price sensitive (a significant IT cost).</a:t>
            </a:r>
          </a:p>
          <a:p>
            <a:pPr lvl="3">
              <a:lnSpc>
                <a:spcPct val="80000"/>
              </a:lnSpc>
              <a:buFontTx/>
              <a:buChar char="•"/>
            </a:pPr>
            <a:r>
              <a:rPr lang="en-US" altLang="zh-TW" sz="2400"/>
              <a:t>Tremendous pressure on firms to introduce new products rapidly, maintain high quality and provide excellent customer support.</a:t>
            </a:r>
            <a:endParaRPr lang="zh-TW" altLang="en-US" sz="2400"/>
          </a:p>
          <a:p>
            <a:pPr lvl="2">
              <a:lnSpc>
                <a:spcPct val="80000"/>
              </a:lnSpc>
              <a:buFont typeface="Wingdings" pitchFamily="2" charset="2"/>
              <a:buChar char="ü"/>
            </a:pPr>
            <a:r>
              <a:rPr lang="en-US" altLang="zh-TW" sz="2800"/>
              <a:t>Dell’s low-cost competitive strategy</a:t>
            </a:r>
          </a:p>
          <a:p>
            <a:pPr lvl="3">
              <a:lnSpc>
                <a:spcPct val="80000"/>
              </a:lnSpc>
              <a:buFontTx/>
              <a:buChar char="•"/>
            </a:pPr>
            <a:r>
              <a:rPr lang="en-US" altLang="zh-TW" sz="2400"/>
              <a:t>Direct selling: saving on retail markups</a:t>
            </a:r>
          </a:p>
          <a:p>
            <a:pPr lvl="3">
              <a:lnSpc>
                <a:spcPct val="80000"/>
              </a:lnSpc>
              <a:buFontTx/>
              <a:buChar char="•"/>
            </a:pPr>
            <a:r>
              <a:rPr lang="en-US" altLang="zh-TW" sz="2400"/>
              <a:t>Made-to-order manufacturing: a system of flexible manufacturing (5 days), save inventory working capital and write-off costs.</a:t>
            </a:r>
          </a:p>
          <a:p>
            <a:pPr lvl="3">
              <a:lnSpc>
                <a:spcPct val="80000"/>
              </a:lnSpc>
              <a:buFontTx/>
              <a:buChar char="•"/>
            </a:pPr>
            <a:r>
              <a:rPr lang="en-US" altLang="zh-TW" sz="2400"/>
              <a:t>Third-party service: telephoned-based and third-party maintenance service (Xerox).*</a:t>
            </a:r>
          </a:p>
          <a:p>
            <a:pPr lvl="3">
              <a:lnSpc>
                <a:spcPct val="80000"/>
              </a:lnSpc>
              <a:buFontTx/>
              <a:buChar char="•"/>
            </a:pPr>
            <a:r>
              <a:rPr lang="en-US" altLang="zh-TW" sz="2400"/>
              <a:t>Low accounts receivable: pay by credit card or electronic payment.</a:t>
            </a:r>
          </a:p>
          <a:p>
            <a:pPr lvl="3">
              <a:lnSpc>
                <a:spcPct val="80000"/>
              </a:lnSpc>
              <a:buFontTx/>
              <a:buChar char="•"/>
            </a:pPr>
            <a:r>
              <a:rPr lang="en-US" altLang="zh-TW" sz="2400"/>
              <a:t>Focused investment in R&amp;D: primarily in creating low-cost, high </a:t>
            </a:r>
            <a:r>
              <a:rPr lang="en-US" altLang="zh-TW" sz="2400">
                <a:solidFill>
                  <a:schemeClr val="accent2"/>
                </a:solidFill>
              </a:rPr>
              <a:t>velocity</a:t>
            </a:r>
            <a:r>
              <a:rPr lang="en-US" altLang="zh-TW" sz="2400"/>
              <a:t> organization that can respond quickly to changes. </a:t>
            </a:r>
          </a:p>
          <a:p>
            <a:pPr>
              <a:lnSpc>
                <a:spcPct val="80000"/>
              </a:lnSpc>
            </a:pPr>
            <a:endParaRPr lang="zh-TW" altLang="en-US" sz="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3" name="Rectangle 3"/>
          <p:cNvSpPr>
            <a:spLocks noGrp="1" noChangeArrowheads="1"/>
          </p:cNvSpPr>
          <p:nvPr>
            <p:ph type="body" idx="1"/>
          </p:nvPr>
        </p:nvSpPr>
        <p:spPr>
          <a:xfrm>
            <a:off x="684213" y="188913"/>
            <a:ext cx="7772400" cy="4114800"/>
          </a:xfrm>
        </p:spPr>
        <p:txBody>
          <a:bodyPr/>
          <a:lstStyle/>
          <a:p>
            <a:pPr lvl="1">
              <a:lnSpc>
                <a:spcPct val="90000"/>
              </a:lnSpc>
              <a:buFont typeface="Wingdings" pitchFamily="2" charset="2"/>
              <a:buChar char="Ø"/>
            </a:pPr>
            <a:r>
              <a:rPr lang="en-US" altLang="zh-TW" sz="3200"/>
              <a:t>Electronic commerce</a:t>
            </a:r>
          </a:p>
          <a:p>
            <a:pPr lvl="2">
              <a:lnSpc>
                <a:spcPct val="90000"/>
              </a:lnSpc>
              <a:buFont typeface="Wingdings" pitchFamily="2" charset="2"/>
              <a:buChar char="ü"/>
            </a:pPr>
            <a:r>
              <a:rPr lang="en-US" altLang="zh-TW" sz="2800"/>
              <a:t>Amazon.com, an online bookseller in 1995 and went public in 1997 with a market cap of $561m and increasing to $36b by April 1999.</a:t>
            </a:r>
          </a:p>
          <a:p>
            <a:pPr lvl="3">
              <a:lnSpc>
                <a:spcPct val="90000"/>
              </a:lnSpc>
              <a:buFontTx/>
              <a:buChar char="•"/>
            </a:pPr>
            <a:r>
              <a:rPr lang="en-US" altLang="zh-TW" sz="2400"/>
              <a:t>Jeff Bezos moved the company into many other areas, claimed that its brand, loyal customer base, and ability to execute electronic commerce were valuable assets that can be exploited in a number of other online business areas: CDs, videos, gifts, prescription drugs, pet suppliers, and groceries (a “customer” company).</a:t>
            </a:r>
          </a:p>
          <a:p>
            <a:pPr lvl="3">
              <a:lnSpc>
                <a:spcPct val="90000"/>
              </a:lnSpc>
              <a:buFontTx/>
              <a:buChar char="•"/>
            </a:pPr>
            <a:r>
              <a:rPr lang="en-US" altLang="zh-TW" sz="2400"/>
              <a:t>Traditional retailers such as Barnes &amp; Noble, Wal-Mart, and CVs who are boosting their online efforts also have valuable brand names, execution capabilities, and customer loyalty.</a:t>
            </a:r>
          </a:p>
          <a:p>
            <a:pPr lvl="3">
              <a:lnSpc>
                <a:spcPct val="90000"/>
              </a:lnSpc>
              <a:buFontTx/>
              <a:buChar char="•"/>
            </a:pPr>
            <a:r>
              <a:rPr lang="en-US" altLang="zh-TW" sz="2400"/>
              <a:t>Expanding rapidly into so many different areas is likely to confuse customers, dilute brand name, and increase the chance of poor execution.*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684213" y="333375"/>
            <a:ext cx="7772400" cy="1143000"/>
          </a:xfrm>
        </p:spPr>
        <p:txBody>
          <a:bodyPr/>
          <a:lstStyle/>
          <a:p>
            <a:r>
              <a:rPr lang="en-US" altLang="zh-TW"/>
              <a:t>Ch. 3 Accounting Analysis</a:t>
            </a:r>
          </a:p>
        </p:txBody>
      </p:sp>
      <p:sp>
        <p:nvSpPr>
          <p:cNvPr id="137219" name="Rectangle 3"/>
          <p:cNvSpPr>
            <a:spLocks noGrp="1" noChangeArrowheads="1"/>
          </p:cNvSpPr>
          <p:nvPr>
            <p:ph type="body" idx="1"/>
          </p:nvPr>
        </p:nvSpPr>
        <p:spPr>
          <a:xfrm>
            <a:off x="684213" y="1412875"/>
            <a:ext cx="7772400" cy="4114800"/>
          </a:xfrm>
        </p:spPr>
        <p:txBody>
          <a:bodyPr/>
          <a:lstStyle/>
          <a:p>
            <a:pPr>
              <a:buFont typeface="Wingdings" pitchFamily="2" charset="2"/>
              <a:buChar char="p"/>
            </a:pPr>
            <a:r>
              <a:rPr lang="en-US" altLang="zh-TW" sz="3600"/>
              <a:t>Overview</a:t>
            </a:r>
          </a:p>
          <a:p>
            <a:pPr lvl="1">
              <a:buFont typeface="Wingdings" pitchFamily="2" charset="2"/>
              <a:buChar char="Ø"/>
            </a:pPr>
            <a:r>
              <a:rPr lang="en-US" altLang="zh-TW" sz="3200"/>
              <a:t>Purpose </a:t>
            </a:r>
          </a:p>
          <a:p>
            <a:pPr lvl="2">
              <a:buFont typeface="Wingdings" pitchFamily="2" charset="2"/>
              <a:buChar char="ü"/>
            </a:pPr>
            <a:r>
              <a:rPr lang="en-US" altLang="zh-TW" sz="2800"/>
              <a:t>Improve the reliability of conclusions from financial analysis (GIGO)</a:t>
            </a:r>
          </a:p>
          <a:p>
            <a:pPr lvl="2">
              <a:buFont typeface="Wingdings" pitchFamily="2" charset="2"/>
              <a:buChar char="ü"/>
            </a:pPr>
            <a:r>
              <a:rPr lang="en-US" altLang="zh-TW" sz="2800"/>
              <a:t>Evaluate the degree to which a firm’s accounting captures its underlying business reality.</a:t>
            </a:r>
          </a:p>
          <a:p>
            <a:pPr lvl="3">
              <a:buFontTx/>
              <a:buChar char="•"/>
            </a:pPr>
            <a:r>
              <a:rPr lang="en-US" altLang="zh-TW" sz="2400"/>
              <a:t>Identifying places where there is accounting flexibility</a:t>
            </a:r>
          </a:p>
          <a:p>
            <a:pPr lvl="3">
              <a:buFontTx/>
              <a:buChar char="•"/>
            </a:pPr>
            <a:r>
              <a:rPr lang="en-US" altLang="zh-TW" sz="2400"/>
              <a:t>Evaluating the appropriateness of the firm’s accounting policies and estimates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type="body" idx="1"/>
          </p:nvPr>
        </p:nvSpPr>
        <p:spPr>
          <a:xfrm>
            <a:off x="684213" y="466725"/>
            <a:ext cx="7772400" cy="4114800"/>
          </a:xfrm>
        </p:spPr>
        <p:txBody>
          <a:bodyPr/>
          <a:lstStyle/>
          <a:p>
            <a:pPr lvl="3">
              <a:lnSpc>
                <a:spcPct val="90000"/>
              </a:lnSpc>
              <a:buFontTx/>
              <a:buChar char="•"/>
            </a:pPr>
            <a:r>
              <a:rPr lang="en-US" altLang="zh-TW" sz="2400"/>
              <a:t>Consistent with stated strategy</a:t>
            </a:r>
          </a:p>
          <a:p>
            <a:pPr lvl="2">
              <a:lnSpc>
                <a:spcPct val="90000"/>
              </a:lnSpc>
              <a:buFont typeface="Wingdings" pitchFamily="2" charset="2"/>
              <a:buChar char="ü"/>
            </a:pPr>
            <a:r>
              <a:rPr lang="en-US" altLang="zh-TW" sz="2800"/>
              <a:t>Undo any accounting distortions</a:t>
            </a:r>
          </a:p>
          <a:p>
            <a:pPr lvl="3">
              <a:lnSpc>
                <a:spcPct val="90000"/>
              </a:lnSpc>
              <a:buFontTx/>
              <a:buChar char="•"/>
            </a:pPr>
            <a:r>
              <a:rPr lang="en-US" altLang="zh-TW" sz="2400"/>
              <a:t>Adjusting a firm’s accounting numbers using cash flow and footnote information</a:t>
            </a:r>
            <a:endParaRPr lang="zh-TW" altLang="en-US" sz="1800"/>
          </a:p>
          <a:p>
            <a:pPr>
              <a:lnSpc>
                <a:spcPct val="90000"/>
              </a:lnSpc>
              <a:buFont typeface="Wingdings" pitchFamily="2" charset="2"/>
              <a:buChar char="p"/>
            </a:pPr>
            <a:r>
              <a:rPr lang="en-US" altLang="zh-TW" sz="3600"/>
              <a:t>Institutional Framework</a:t>
            </a:r>
          </a:p>
          <a:p>
            <a:pPr lvl="1">
              <a:lnSpc>
                <a:spcPct val="90000"/>
              </a:lnSpc>
              <a:buFont typeface="Wingdings" pitchFamily="2" charset="2"/>
              <a:buChar char="Ø"/>
            </a:pPr>
            <a:r>
              <a:rPr lang="en-US" altLang="zh-TW" sz="3200"/>
              <a:t>Accrual accounting</a:t>
            </a:r>
          </a:p>
          <a:p>
            <a:pPr lvl="2">
              <a:lnSpc>
                <a:spcPct val="90000"/>
              </a:lnSpc>
              <a:buFont typeface="Wingdings" pitchFamily="2" charset="2"/>
              <a:buChar char="ü"/>
            </a:pPr>
            <a:r>
              <a:rPr lang="en-US" altLang="zh-TW" sz="2800"/>
              <a:t>Recording of costs and benefits associated with economic activities.</a:t>
            </a:r>
          </a:p>
          <a:p>
            <a:pPr lvl="3">
              <a:lnSpc>
                <a:spcPct val="90000"/>
              </a:lnSpc>
              <a:buFontTx/>
              <a:buChar char="•"/>
            </a:pPr>
            <a:r>
              <a:rPr lang="en-US" altLang="zh-TW" sz="2400"/>
              <a:t>The effects of economic transactions are recorded on the basis of expected, not necessarily actual, cash receipts and payments.</a:t>
            </a:r>
          </a:p>
          <a:p>
            <a:pPr lvl="2">
              <a:lnSpc>
                <a:spcPct val="90000"/>
              </a:lnSpc>
              <a:buFont typeface="Wingdings" pitchFamily="2" charset="2"/>
              <a:buChar char="ü"/>
            </a:pPr>
            <a:r>
              <a:rPr lang="en-US" altLang="zh-TW" sz="2800"/>
              <a:t>Revenue</a:t>
            </a:r>
          </a:p>
          <a:p>
            <a:pPr lvl="3">
              <a:lnSpc>
                <a:spcPct val="90000"/>
              </a:lnSpc>
              <a:buFontTx/>
              <a:buChar char="•"/>
            </a:pPr>
            <a:r>
              <a:rPr lang="en-US" altLang="zh-TW" sz="2400"/>
              <a:t>Economic resources earned during a time period</a:t>
            </a:r>
          </a:p>
          <a:p>
            <a:pPr lvl="3">
              <a:lnSpc>
                <a:spcPct val="90000"/>
              </a:lnSpc>
              <a:buFontTx/>
              <a:buChar char="•"/>
            </a:pPr>
            <a:r>
              <a:rPr lang="en-US" altLang="zh-TW" sz="2400"/>
              <a:t>Governed by the realization principle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p:cNvSpPr>
            <a:spLocks noGrp="1" noChangeArrowheads="1"/>
          </p:cNvSpPr>
          <p:nvPr>
            <p:ph type="body" idx="4294967295"/>
          </p:nvPr>
        </p:nvSpPr>
        <p:spPr>
          <a:xfrm>
            <a:off x="684213" y="476250"/>
            <a:ext cx="7772400" cy="4114800"/>
          </a:xfrm>
        </p:spPr>
        <p:txBody>
          <a:bodyPr/>
          <a:lstStyle/>
          <a:p>
            <a:pPr lvl="3">
              <a:lnSpc>
                <a:spcPct val="80000"/>
              </a:lnSpc>
              <a:buFontTx/>
              <a:buChar char="•"/>
            </a:pPr>
            <a:r>
              <a:rPr lang="en-US" altLang="zh-TW" sz="2400"/>
              <a:t>The firm has provided all, or substantially all, the goods or services to be delivered to the customer</a:t>
            </a:r>
          </a:p>
          <a:p>
            <a:pPr lvl="3">
              <a:lnSpc>
                <a:spcPct val="80000"/>
              </a:lnSpc>
              <a:buFontTx/>
              <a:buChar char="•"/>
            </a:pPr>
            <a:r>
              <a:rPr lang="en-US" altLang="zh-TW" sz="2400"/>
              <a:t>The customer has paid cash or is expected to pay cash with a reasonable degree of certainty</a:t>
            </a:r>
          </a:p>
          <a:p>
            <a:pPr lvl="2">
              <a:lnSpc>
                <a:spcPct val="80000"/>
              </a:lnSpc>
              <a:buFont typeface="Wingdings" pitchFamily="2" charset="2"/>
              <a:buChar char="ü"/>
            </a:pPr>
            <a:r>
              <a:rPr lang="en-US" altLang="zh-TW" sz="2800"/>
              <a:t>Expenses</a:t>
            </a:r>
          </a:p>
          <a:p>
            <a:pPr lvl="3">
              <a:lnSpc>
                <a:spcPct val="80000"/>
              </a:lnSpc>
              <a:buFontTx/>
              <a:buChar char="•"/>
            </a:pPr>
            <a:r>
              <a:rPr lang="en-US" altLang="zh-TW" sz="2400"/>
              <a:t>Economic resources used up in a time period</a:t>
            </a:r>
          </a:p>
          <a:p>
            <a:pPr lvl="3">
              <a:lnSpc>
                <a:spcPct val="80000"/>
              </a:lnSpc>
              <a:buFontTx/>
              <a:buChar char="•"/>
            </a:pPr>
            <a:r>
              <a:rPr lang="en-US" altLang="zh-TW" sz="2400"/>
              <a:t>Governed by the matching and conservatism principles*</a:t>
            </a:r>
          </a:p>
          <a:p>
            <a:pPr lvl="3">
              <a:lnSpc>
                <a:spcPct val="80000"/>
              </a:lnSpc>
              <a:buFontTx/>
              <a:buChar char="•"/>
            </a:pPr>
            <a:r>
              <a:rPr lang="en-US" altLang="zh-TW" sz="2400"/>
              <a:t>Costs directly associated with revenues recognized in the same period (COGS)</a:t>
            </a:r>
          </a:p>
          <a:p>
            <a:pPr lvl="3">
              <a:lnSpc>
                <a:spcPct val="80000"/>
              </a:lnSpc>
              <a:buFontTx/>
              <a:buChar char="•"/>
            </a:pPr>
            <a:r>
              <a:rPr lang="en-US" altLang="zh-TW" sz="2400"/>
              <a:t>Costs associated with benefits that are consumed in this time period (period expenses)</a:t>
            </a:r>
          </a:p>
          <a:p>
            <a:pPr lvl="3">
              <a:lnSpc>
                <a:spcPct val="80000"/>
              </a:lnSpc>
              <a:buFontTx/>
              <a:buChar char="•"/>
            </a:pPr>
            <a:r>
              <a:rPr lang="en-US" altLang="zh-TW" sz="2400"/>
              <a:t>Or, resources whose future benefits are not reasonably certain (R&amp;D, advertising) </a:t>
            </a:r>
          </a:p>
          <a:p>
            <a:pPr lvl="3">
              <a:lnSpc>
                <a:spcPct val="80000"/>
              </a:lnSpc>
              <a:buFontTx/>
              <a:buChar char="•"/>
            </a:pPr>
            <a:r>
              <a:rPr lang="en-US" altLang="zh-TW" sz="2400"/>
              <a:t>Expenses vs. losses</a:t>
            </a:r>
            <a:endParaRPr lang="zh-TW"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685800" y="228600"/>
            <a:ext cx="7772400" cy="1143000"/>
          </a:xfrm>
        </p:spPr>
        <p:txBody>
          <a:bodyPr/>
          <a:lstStyle/>
          <a:p>
            <a:r>
              <a:rPr lang="en-US" altLang="zh-TW"/>
              <a:t>Major Accounting Issues</a:t>
            </a:r>
          </a:p>
        </p:txBody>
      </p:sp>
      <p:sp>
        <p:nvSpPr>
          <p:cNvPr id="559107" name="Rectangle 3"/>
          <p:cNvSpPr>
            <a:spLocks noGrp="1" noChangeArrowheads="1"/>
          </p:cNvSpPr>
          <p:nvPr>
            <p:ph type="body" idx="1"/>
          </p:nvPr>
        </p:nvSpPr>
        <p:spPr>
          <a:xfrm>
            <a:off x="609600" y="1447800"/>
            <a:ext cx="7772400" cy="4114800"/>
          </a:xfrm>
        </p:spPr>
        <p:txBody>
          <a:bodyPr/>
          <a:lstStyle/>
          <a:p>
            <a:pPr>
              <a:lnSpc>
                <a:spcPct val="90000"/>
              </a:lnSpc>
              <a:buFont typeface="Wingdings" pitchFamily="2" charset="2"/>
              <a:buChar char="q"/>
            </a:pPr>
            <a:r>
              <a:rPr lang="en-US" altLang="zh-TW" sz="3600"/>
              <a:t>Off-balance-sheet liabilities</a:t>
            </a:r>
            <a:endParaRPr lang="en-US" altLang="zh-TW"/>
          </a:p>
          <a:p>
            <a:pPr lvl="1">
              <a:lnSpc>
                <a:spcPct val="90000"/>
              </a:lnSpc>
              <a:buFont typeface="Wingdings" pitchFamily="2" charset="2"/>
              <a:buChar char="v"/>
            </a:pPr>
            <a:r>
              <a:rPr lang="en-US" altLang="zh-TW" sz="3200"/>
              <a:t>Off-balance-sheet financing</a:t>
            </a:r>
          </a:p>
          <a:p>
            <a:pPr lvl="2">
              <a:lnSpc>
                <a:spcPct val="90000"/>
              </a:lnSpc>
              <a:buFont typeface="Wingdings" pitchFamily="2" charset="2"/>
              <a:buChar char="Ø"/>
            </a:pPr>
            <a:r>
              <a:rPr lang="en-US" altLang="zh-TW" sz="2800"/>
              <a:t>Derivatives (financial guarantees) </a:t>
            </a:r>
          </a:p>
          <a:p>
            <a:pPr lvl="2">
              <a:lnSpc>
                <a:spcPct val="90000"/>
              </a:lnSpc>
              <a:buFont typeface="Wingdings" pitchFamily="2" charset="2"/>
              <a:buChar char="Ø"/>
            </a:pPr>
            <a:r>
              <a:rPr lang="en-US" altLang="zh-TW" sz="2800"/>
              <a:t>Financing vs. sales</a:t>
            </a:r>
          </a:p>
          <a:p>
            <a:pPr lvl="2">
              <a:lnSpc>
                <a:spcPct val="90000"/>
              </a:lnSpc>
              <a:buFont typeface="Wingdings" pitchFamily="2" charset="2"/>
              <a:buChar char="Ø"/>
            </a:pPr>
            <a:r>
              <a:rPr lang="en-US" altLang="zh-TW" sz="2800"/>
              <a:t>Purchases vs. leases</a:t>
            </a:r>
            <a:endParaRPr lang="en-US" altLang="zh-TW" sz="3200"/>
          </a:p>
          <a:p>
            <a:pPr lvl="1">
              <a:lnSpc>
                <a:spcPct val="90000"/>
              </a:lnSpc>
              <a:buFont typeface="Wingdings" pitchFamily="2" charset="2"/>
              <a:buChar char="v"/>
            </a:pPr>
            <a:r>
              <a:rPr lang="en-US" altLang="zh-TW" sz="3200"/>
              <a:t>Concealed liabilities</a:t>
            </a:r>
          </a:p>
          <a:p>
            <a:pPr lvl="1">
              <a:lnSpc>
                <a:spcPct val="90000"/>
              </a:lnSpc>
              <a:buFont typeface="Wingdings" pitchFamily="2" charset="2"/>
              <a:buChar char="v"/>
            </a:pPr>
            <a:r>
              <a:rPr lang="en-US" altLang="zh-TW" sz="3200"/>
              <a:t>Contingent liabilities</a:t>
            </a:r>
          </a:p>
          <a:p>
            <a:pPr lvl="2">
              <a:lnSpc>
                <a:spcPct val="90000"/>
              </a:lnSpc>
              <a:buFont typeface="Wingdings" pitchFamily="2" charset="2"/>
              <a:buChar char="Ø"/>
            </a:pPr>
            <a:r>
              <a:rPr lang="en-US" altLang="zh-TW" sz="2800"/>
              <a:t>Environmental</a:t>
            </a:r>
          </a:p>
          <a:p>
            <a:pPr lvl="2">
              <a:lnSpc>
                <a:spcPct val="90000"/>
              </a:lnSpc>
              <a:buFont typeface="Wingdings" pitchFamily="2" charset="2"/>
              <a:buChar char="Ø"/>
            </a:pPr>
            <a:r>
              <a:rPr lang="en-US" altLang="zh-TW" sz="2800"/>
              <a:t>Employee relationships</a:t>
            </a:r>
          </a:p>
          <a:p>
            <a:pPr lvl="2">
              <a:lnSpc>
                <a:spcPct val="90000"/>
              </a:lnSpc>
              <a:buFont typeface="Wingdings" pitchFamily="2" charset="2"/>
              <a:buChar char="Ø"/>
            </a:pPr>
            <a:r>
              <a:rPr lang="en-US" altLang="zh-TW" sz="2800"/>
              <a:t>Pending lawsuits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type="body" idx="1"/>
          </p:nvPr>
        </p:nvSpPr>
        <p:spPr>
          <a:xfrm>
            <a:off x="755650" y="393700"/>
            <a:ext cx="7772400" cy="4114800"/>
          </a:xfrm>
        </p:spPr>
        <p:txBody>
          <a:bodyPr/>
          <a:lstStyle/>
          <a:p>
            <a:pPr lvl="2">
              <a:buFont typeface="Wingdings" pitchFamily="2" charset="2"/>
              <a:buChar char="ü"/>
            </a:pPr>
            <a:r>
              <a:rPr lang="en-US" altLang="zh-TW" sz="2800"/>
              <a:t>Assets</a:t>
            </a:r>
          </a:p>
          <a:p>
            <a:pPr lvl="3">
              <a:buFontTx/>
              <a:buChar char="•"/>
            </a:pPr>
            <a:r>
              <a:rPr lang="en-US" altLang="zh-TW" sz="2400"/>
              <a:t>Economic resources owned by a firm</a:t>
            </a:r>
          </a:p>
          <a:p>
            <a:pPr lvl="3">
              <a:buFontTx/>
              <a:buChar char="•"/>
            </a:pPr>
            <a:r>
              <a:rPr lang="en-US" altLang="zh-TW" sz="2400"/>
              <a:t>Likely to produce future economic benefits</a:t>
            </a:r>
          </a:p>
          <a:p>
            <a:pPr lvl="3">
              <a:buFontTx/>
              <a:buChar char="•"/>
            </a:pPr>
            <a:r>
              <a:rPr lang="en-US" altLang="zh-TW" sz="2400"/>
              <a:t>And, measurable with a reasonable degree of certainty*</a:t>
            </a:r>
          </a:p>
          <a:p>
            <a:pPr lvl="3">
              <a:buFontTx/>
              <a:buChar char="•"/>
            </a:pPr>
            <a:r>
              <a:rPr lang="en-US" altLang="zh-TW" sz="2400"/>
              <a:t>Costs: sacrifice foregone to acquire goods or services, initially as assets then as expenses.</a:t>
            </a:r>
          </a:p>
          <a:p>
            <a:pPr lvl="2">
              <a:buFont typeface="Wingdings" pitchFamily="2" charset="2"/>
              <a:buChar char="ü"/>
            </a:pPr>
            <a:r>
              <a:rPr lang="en-US" altLang="zh-TW" sz="2800"/>
              <a:t>Liabilities</a:t>
            </a:r>
          </a:p>
          <a:p>
            <a:pPr lvl="3">
              <a:buFontTx/>
              <a:buChar char="•"/>
            </a:pPr>
            <a:r>
              <a:rPr lang="en-US" altLang="zh-TW" sz="2400"/>
              <a:t>Economic obligation of a firm arising from benefits received in the past</a:t>
            </a:r>
          </a:p>
          <a:p>
            <a:pPr lvl="3">
              <a:buFontTx/>
              <a:buChar char="•"/>
            </a:pPr>
            <a:r>
              <a:rPr lang="en-US" altLang="zh-TW" sz="2400"/>
              <a:t>Required to be met with a reasonable degree of certainty.*</a:t>
            </a:r>
          </a:p>
          <a:p>
            <a:pPr lvl="3">
              <a:buFontTx/>
              <a:buChar char="•"/>
            </a:pPr>
            <a:r>
              <a:rPr lang="en-US" altLang="zh-TW" sz="2400"/>
              <a:t>And, whose timing is reasonably well defined</a:t>
            </a:r>
          </a:p>
          <a:p>
            <a:pPr lvl="2">
              <a:buFont typeface="Wingdings" pitchFamily="2" charset="2"/>
              <a:buChar char="ü"/>
            </a:pPr>
            <a:r>
              <a:rPr lang="en-US" altLang="zh-TW" sz="2800"/>
              <a:t>Equity: net worth (limited liability)</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type="body" idx="1"/>
          </p:nvPr>
        </p:nvSpPr>
        <p:spPr>
          <a:xfrm>
            <a:off x="684213" y="404813"/>
            <a:ext cx="7772400" cy="4114800"/>
          </a:xfrm>
        </p:spPr>
        <p:txBody>
          <a:bodyPr/>
          <a:lstStyle/>
          <a:p>
            <a:pPr lvl="1">
              <a:lnSpc>
                <a:spcPct val="80000"/>
              </a:lnSpc>
              <a:buFont typeface="Wingdings" pitchFamily="2" charset="2"/>
              <a:buChar char="Ø"/>
            </a:pPr>
            <a:r>
              <a:rPr lang="en-US" altLang="zh-TW" sz="3200"/>
              <a:t>Delegate reporting to management</a:t>
            </a:r>
          </a:p>
          <a:p>
            <a:pPr lvl="2">
              <a:lnSpc>
                <a:spcPct val="80000"/>
              </a:lnSpc>
              <a:buFont typeface="Wingdings" pitchFamily="2" charset="2"/>
              <a:buChar char="ü"/>
            </a:pPr>
            <a:r>
              <a:rPr lang="en-US" altLang="zh-TW" sz="2800"/>
              <a:t>Involves complex judgments</a:t>
            </a:r>
          </a:p>
          <a:p>
            <a:pPr lvl="3">
              <a:lnSpc>
                <a:spcPct val="80000"/>
              </a:lnSpc>
              <a:buFontTx/>
              <a:buChar char="•"/>
            </a:pPr>
            <a:r>
              <a:rPr lang="en-US" altLang="zh-TW" sz="2400"/>
              <a:t>Sales with customer financing*</a:t>
            </a:r>
          </a:p>
          <a:p>
            <a:pPr lvl="3">
              <a:lnSpc>
                <a:spcPct val="80000"/>
              </a:lnSpc>
              <a:buFontTx/>
              <a:buChar char="•"/>
            </a:pPr>
            <a:r>
              <a:rPr lang="en-US" altLang="zh-TW" sz="2400"/>
              <a:t>Potential defaults</a:t>
            </a:r>
          </a:p>
          <a:p>
            <a:pPr lvl="3">
              <a:lnSpc>
                <a:spcPct val="80000"/>
              </a:lnSpc>
              <a:buFontTx/>
              <a:buChar char="•"/>
            </a:pPr>
            <a:r>
              <a:rPr lang="en-US" altLang="zh-TW" sz="2400"/>
              <a:t>R&amp;D assets or contingent liabilities</a:t>
            </a:r>
          </a:p>
          <a:p>
            <a:pPr lvl="3">
              <a:lnSpc>
                <a:spcPct val="80000"/>
              </a:lnSpc>
              <a:buFontTx/>
              <a:buChar char="•"/>
            </a:pPr>
            <a:r>
              <a:rPr lang="en-US" altLang="zh-TW" sz="2400"/>
              <a:t>Contractual commitments such as lease arrangements or post-retirement plans</a:t>
            </a:r>
          </a:p>
          <a:p>
            <a:pPr lvl="2">
              <a:lnSpc>
                <a:spcPct val="80000"/>
              </a:lnSpc>
              <a:buFont typeface="Wingdings" pitchFamily="2" charset="2"/>
              <a:buChar char="ü"/>
            </a:pPr>
            <a:r>
              <a:rPr lang="en-US" altLang="zh-TW" sz="2800"/>
              <a:t>Costs and benefits</a:t>
            </a:r>
          </a:p>
          <a:p>
            <a:pPr lvl="3">
              <a:lnSpc>
                <a:spcPct val="80000"/>
              </a:lnSpc>
              <a:buFontTx/>
              <a:buChar char="•"/>
            </a:pPr>
            <a:r>
              <a:rPr lang="en-US" altLang="zh-TW" sz="2400"/>
              <a:t>Use their accounting discretion to reflect inside information in reported FSs</a:t>
            </a:r>
          </a:p>
          <a:p>
            <a:pPr lvl="3">
              <a:lnSpc>
                <a:spcPct val="80000"/>
              </a:lnSpc>
              <a:buFontTx/>
              <a:buChar char="•"/>
            </a:pPr>
            <a:r>
              <a:rPr lang="en-US" altLang="zh-TW" sz="2400"/>
              <a:t>But have an incentive to distort reported profits by making biased assumptions</a:t>
            </a:r>
          </a:p>
          <a:p>
            <a:pPr lvl="3">
              <a:lnSpc>
                <a:spcPct val="80000"/>
              </a:lnSpc>
              <a:buFontTx/>
              <a:buChar char="•"/>
            </a:pPr>
            <a:r>
              <a:rPr lang="en-US" altLang="zh-TW" sz="2400"/>
              <a:t>Manipulate accounting numbers in contracts between the firm and outsiders</a:t>
            </a:r>
          </a:p>
          <a:p>
            <a:pPr lvl="3">
              <a:lnSpc>
                <a:spcPct val="80000"/>
              </a:lnSpc>
              <a:buFontTx/>
              <a:buChar char="•"/>
            </a:pPr>
            <a:r>
              <a:rPr lang="en-US" altLang="zh-TW" sz="2400"/>
              <a:t>GAAPs, external auditing, and legal system to reduce the cost and preserve the benefit (only institutional investors’ supervision is effective).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type="body" idx="1"/>
          </p:nvPr>
        </p:nvSpPr>
        <p:spPr>
          <a:xfrm>
            <a:off x="684213" y="404813"/>
            <a:ext cx="7772400" cy="4114800"/>
          </a:xfrm>
        </p:spPr>
        <p:txBody>
          <a:bodyPr/>
          <a:lstStyle/>
          <a:p>
            <a:pPr lvl="1">
              <a:lnSpc>
                <a:spcPct val="90000"/>
              </a:lnSpc>
              <a:buFont typeface="Wingdings" pitchFamily="2" charset="2"/>
              <a:buChar char="Ø"/>
            </a:pPr>
            <a:r>
              <a:rPr lang="en-US" altLang="zh-TW" sz="3200"/>
              <a:t>GAAPs</a:t>
            </a:r>
          </a:p>
          <a:p>
            <a:pPr lvl="2">
              <a:lnSpc>
                <a:spcPct val="90000"/>
              </a:lnSpc>
              <a:buFont typeface="Wingdings" pitchFamily="2" charset="2"/>
              <a:buChar char="ü"/>
            </a:pPr>
            <a:r>
              <a:rPr lang="en-US" altLang="zh-TW" sz="2800"/>
              <a:t>Historical cost convention to reduce value manipulation</a:t>
            </a:r>
          </a:p>
          <a:p>
            <a:pPr lvl="3">
              <a:lnSpc>
                <a:spcPct val="90000"/>
              </a:lnSpc>
              <a:buFontTx/>
              <a:buChar char="•"/>
            </a:pPr>
            <a:r>
              <a:rPr lang="en-US" altLang="zh-TW" sz="2400"/>
              <a:t>Limits the information that is available to investors about the potential of the assets</a:t>
            </a:r>
          </a:p>
          <a:p>
            <a:pPr lvl="3">
              <a:lnSpc>
                <a:spcPct val="90000"/>
              </a:lnSpc>
              <a:buFontTx/>
              <a:buChar char="•"/>
            </a:pPr>
            <a:r>
              <a:rPr lang="en-US" altLang="zh-TW" sz="2400"/>
              <a:t>Fair value and impairment</a:t>
            </a:r>
          </a:p>
          <a:p>
            <a:pPr lvl="2">
              <a:lnSpc>
                <a:spcPct val="90000"/>
              </a:lnSpc>
              <a:buFont typeface="Wingdings" pitchFamily="2" charset="2"/>
              <a:buChar char="ü"/>
            </a:pPr>
            <a:r>
              <a:rPr lang="en-US" altLang="zh-TW" sz="2800"/>
              <a:t>Uniform accounting Standards</a:t>
            </a:r>
          </a:p>
          <a:p>
            <a:pPr lvl="3">
              <a:lnSpc>
                <a:spcPct val="90000"/>
              </a:lnSpc>
              <a:buFontTx/>
              <a:buChar char="•"/>
            </a:pPr>
            <a:r>
              <a:rPr lang="en-US" altLang="zh-TW" sz="2400"/>
              <a:t>Create a uniform accounting language and increase the credibility of FSs</a:t>
            </a:r>
          </a:p>
          <a:p>
            <a:pPr lvl="3">
              <a:lnSpc>
                <a:spcPct val="90000"/>
              </a:lnSpc>
              <a:buFontTx/>
              <a:buChar char="•"/>
            </a:pPr>
            <a:r>
              <a:rPr lang="en-US" altLang="zh-TW" sz="2400"/>
              <a:t>Regulate how particular types of transactions are recorded to limit management’s ability to misuse accounting judgment</a:t>
            </a:r>
          </a:p>
          <a:p>
            <a:pPr lvl="3">
              <a:lnSpc>
                <a:spcPct val="90000"/>
              </a:lnSpc>
              <a:buFontTx/>
              <a:buChar char="•"/>
            </a:pPr>
            <a:r>
              <a:rPr lang="en-US" altLang="zh-TW" sz="2400"/>
              <a:t>Rigid standards work best for economic transactions whose accounting judgment is not predicated on managers’ proprietary information.</a:t>
            </a:r>
            <a:endParaRPr lang="zh-TW" altLang="en-US" sz="24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3"/>
          <p:cNvSpPr>
            <a:spLocks noGrp="1" noChangeArrowheads="1"/>
          </p:cNvSpPr>
          <p:nvPr>
            <p:ph type="body" idx="4294967295"/>
          </p:nvPr>
        </p:nvSpPr>
        <p:spPr>
          <a:xfrm>
            <a:off x="684213" y="466725"/>
            <a:ext cx="7772400" cy="4114800"/>
          </a:xfrm>
        </p:spPr>
        <p:txBody>
          <a:bodyPr/>
          <a:lstStyle/>
          <a:p>
            <a:pPr lvl="2">
              <a:buFont typeface="Wingdings" pitchFamily="2" charset="2"/>
              <a:buChar char="ü"/>
            </a:pPr>
            <a:r>
              <a:rPr lang="en-US" altLang="zh-TW" sz="2800"/>
              <a:t>At the expense of reduced flexibility to reflect genuine business differences</a:t>
            </a:r>
          </a:p>
          <a:p>
            <a:pPr lvl="3">
              <a:buFontTx/>
              <a:buChar char="•"/>
            </a:pPr>
            <a:r>
              <a:rPr lang="en-US" altLang="zh-TW" sz="2400"/>
              <a:t>Likely to be disfunctional because they prevent managers from using their superior business knowledge.</a:t>
            </a:r>
          </a:p>
          <a:p>
            <a:pPr lvl="3">
              <a:buFontTx/>
              <a:buChar char="•"/>
            </a:pPr>
            <a:r>
              <a:rPr lang="en-US" altLang="zh-TW" sz="2400"/>
              <a:t>May induce managers to expend economic resources to structure business transactions to achieve a desired accounting result.*</a:t>
            </a:r>
          </a:p>
          <a:p>
            <a:pPr lvl="2">
              <a:buFont typeface="Wingdings" pitchFamily="2" charset="2"/>
              <a:buChar char="ü"/>
            </a:pPr>
            <a:r>
              <a:rPr lang="en-US" altLang="zh-TW" sz="2800"/>
              <a:t>SEC has the legal authority to set accounting standards</a:t>
            </a:r>
          </a:p>
          <a:p>
            <a:pPr lvl="3">
              <a:buFontTx/>
              <a:buChar char="•"/>
            </a:pPr>
            <a:r>
              <a:rPr lang="en-US" altLang="zh-TW" sz="2400"/>
              <a:t>Typically relies on private sector accounting bodies to undertake this task</a:t>
            </a:r>
          </a:p>
          <a:p>
            <a:pPr lvl="3">
              <a:buFontTx/>
              <a:buChar char="•"/>
            </a:pPr>
            <a:r>
              <a:rPr lang="en-US" altLang="zh-TW" sz="2400"/>
              <a:t>FASB’s SFAS since 1973</a:t>
            </a:r>
          </a:p>
          <a:p>
            <a:pPr lvl="2">
              <a:buFont typeface="Wingdings" pitchFamily="2" charset="2"/>
              <a:buChar char="ü"/>
            </a:pPr>
            <a:r>
              <a:rPr lang="en-US" altLang="zh-TW" sz="2800"/>
              <a:t>IASB’s IFRS after reform since 1998</a:t>
            </a:r>
            <a:endParaRPr lang="zh-TW" altLang="en-US" sz="2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4294967295"/>
          </p:nvPr>
        </p:nvSpPr>
        <p:spPr>
          <a:xfrm>
            <a:off x="684213" y="609600"/>
            <a:ext cx="7772400" cy="4114800"/>
          </a:xfrm>
        </p:spPr>
        <p:txBody>
          <a:bodyPr/>
          <a:lstStyle/>
          <a:p>
            <a:pPr lvl="1">
              <a:lnSpc>
                <a:spcPct val="80000"/>
              </a:lnSpc>
              <a:buFont typeface="Wingdings" pitchFamily="2" charset="2"/>
              <a:buChar char="Ø"/>
            </a:pPr>
            <a:r>
              <a:rPr lang="en-US" altLang="zh-TW" sz="3200"/>
              <a:t>External auditing</a:t>
            </a:r>
          </a:p>
          <a:p>
            <a:pPr lvl="2">
              <a:lnSpc>
                <a:spcPct val="80000"/>
              </a:lnSpc>
              <a:buFont typeface="Wingdings" pitchFamily="2" charset="2"/>
              <a:buChar char="ü"/>
            </a:pPr>
            <a:r>
              <a:rPr lang="en-US" altLang="zh-TW" sz="2800"/>
              <a:t>All listed companies are required</a:t>
            </a:r>
          </a:p>
          <a:p>
            <a:pPr lvl="3">
              <a:lnSpc>
                <a:spcPct val="80000"/>
              </a:lnSpc>
              <a:buFontTx/>
              <a:buChar char="•"/>
            </a:pPr>
            <a:r>
              <a:rPr lang="en-US" altLang="zh-TW" sz="2400"/>
              <a:t>GAASs set by AICPA</a:t>
            </a:r>
          </a:p>
          <a:p>
            <a:pPr lvl="3">
              <a:lnSpc>
                <a:spcPct val="80000"/>
              </a:lnSpc>
              <a:buFontTx/>
              <a:buChar char="•"/>
            </a:pPr>
            <a:r>
              <a:rPr lang="en-US" altLang="zh-TW" sz="2400"/>
              <a:t>Issue an opinion on published FSs</a:t>
            </a:r>
          </a:p>
          <a:p>
            <a:pPr lvl="3">
              <a:lnSpc>
                <a:spcPct val="80000"/>
              </a:lnSpc>
              <a:buFontTx/>
              <a:buChar char="•"/>
            </a:pPr>
            <a:r>
              <a:rPr lang="en-US" altLang="zh-TW" sz="2400"/>
              <a:t>Primary responsibility still rests with corporate managers</a:t>
            </a:r>
          </a:p>
          <a:p>
            <a:pPr lvl="2">
              <a:lnSpc>
                <a:spcPct val="80000"/>
              </a:lnSpc>
              <a:buFont typeface="Wingdings" pitchFamily="2" charset="2"/>
              <a:buChar char="ü"/>
            </a:pPr>
            <a:r>
              <a:rPr lang="en-US" altLang="zh-TW" sz="2800"/>
              <a:t>Imperfect</a:t>
            </a:r>
          </a:p>
          <a:p>
            <a:pPr lvl="3">
              <a:lnSpc>
                <a:spcPct val="80000"/>
              </a:lnSpc>
              <a:buFontTx/>
              <a:buChar char="•"/>
            </a:pPr>
            <a:r>
              <a:rPr lang="en-US" altLang="zh-TW" sz="2400"/>
              <a:t>Cannot review all of a firm’s transactions</a:t>
            </a:r>
          </a:p>
          <a:p>
            <a:pPr lvl="3">
              <a:lnSpc>
                <a:spcPct val="80000"/>
              </a:lnSpc>
              <a:buFontTx/>
              <a:buChar char="•"/>
            </a:pPr>
            <a:r>
              <a:rPr lang="en-US" altLang="zh-TW" sz="2400"/>
              <a:t>Failure because of lapses in quality or lapses in judgment by auditors who fail to challenge management for fear of losing future business.</a:t>
            </a:r>
          </a:p>
          <a:p>
            <a:pPr lvl="3">
              <a:lnSpc>
                <a:spcPct val="80000"/>
              </a:lnSpc>
              <a:buFontTx/>
              <a:buChar char="•"/>
            </a:pPr>
            <a:r>
              <a:rPr lang="en-US" altLang="zh-TW" sz="2400"/>
              <a:t>Outside supervision replaces peer reviews</a:t>
            </a:r>
          </a:p>
          <a:p>
            <a:pPr lvl="3">
              <a:lnSpc>
                <a:spcPct val="80000"/>
              </a:lnSpc>
              <a:buFontTx/>
              <a:buChar char="•"/>
            </a:pPr>
            <a:r>
              <a:rPr lang="en-US" altLang="zh-TW" sz="2400"/>
              <a:t>Also under international harmonization because of capital markets integration.</a:t>
            </a:r>
          </a:p>
          <a:p>
            <a:pPr lvl="3">
              <a:lnSpc>
                <a:spcPct val="80000"/>
              </a:lnSpc>
              <a:buFontTx/>
              <a:buChar char="•"/>
            </a:pPr>
            <a:r>
              <a:rPr lang="en-US" altLang="zh-TW" sz="2400"/>
              <a:t>Constrain the type of accounting rules and conventions that evolve over time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type="body" idx="4294967295"/>
          </p:nvPr>
        </p:nvSpPr>
        <p:spPr>
          <a:xfrm>
            <a:off x="687388" y="609600"/>
            <a:ext cx="7772400" cy="4114800"/>
          </a:xfrm>
        </p:spPr>
        <p:txBody>
          <a:bodyPr/>
          <a:lstStyle/>
          <a:p>
            <a:pPr lvl="3">
              <a:lnSpc>
                <a:spcPct val="90000"/>
              </a:lnSpc>
              <a:buFontTx/>
              <a:buChar char="•"/>
            </a:pPr>
            <a:r>
              <a:rPr lang="en-US" altLang="zh-TW" sz="2400"/>
              <a:t>Auditors are likely to argue against accounting standards that produce numbers which are difficult to audit, even if the proposed rules produce relevant information for investors.</a:t>
            </a:r>
          </a:p>
          <a:p>
            <a:pPr lvl="1">
              <a:lnSpc>
                <a:spcPct val="90000"/>
              </a:lnSpc>
              <a:buFont typeface="Wingdings" pitchFamily="2" charset="2"/>
              <a:buChar char="Ø"/>
            </a:pPr>
            <a:r>
              <a:rPr lang="en-US" altLang="zh-TW" sz="3200"/>
              <a:t>Legal system</a:t>
            </a:r>
          </a:p>
          <a:p>
            <a:pPr lvl="2">
              <a:lnSpc>
                <a:spcPct val="90000"/>
              </a:lnSpc>
              <a:buFont typeface="Wingdings" pitchFamily="2" charset="2"/>
              <a:buChar char="ü"/>
            </a:pPr>
            <a:r>
              <a:rPr lang="en-US" altLang="zh-TW" sz="2800"/>
              <a:t>Adjudicate disputes between managers, auditors, and investors</a:t>
            </a:r>
          </a:p>
          <a:p>
            <a:pPr lvl="3">
              <a:lnSpc>
                <a:spcPct val="90000"/>
              </a:lnSpc>
              <a:buFontTx/>
              <a:buChar char="•"/>
            </a:pPr>
            <a:r>
              <a:rPr lang="en-US" altLang="zh-TW" sz="2400"/>
              <a:t>The threat of lawsuits and resulting penalties have the beneficial effect of improving FSs.</a:t>
            </a:r>
          </a:p>
          <a:p>
            <a:pPr lvl="3">
              <a:lnSpc>
                <a:spcPct val="90000"/>
              </a:lnSpc>
              <a:buFontTx/>
              <a:buChar char="•"/>
            </a:pPr>
            <a:r>
              <a:rPr lang="en-US" altLang="zh-TW" sz="2400"/>
              <a:t>The potential for significant legal liability might also discourage managers and auditors from supporting accounting proposals requiring risky forecasts.</a:t>
            </a:r>
            <a:endParaRPr lang="zh-TW" altLang="en-US" sz="24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body" idx="1"/>
          </p:nvPr>
        </p:nvSpPr>
        <p:spPr>
          <a:xfrm>
            <a:off x="684213" y="404813"/>
            <a:ext cx="7772400" cy="4114800"/>
          </a:xfrm>
        </p:spPr>
        <p:txBody>
          <a:bodyPr/>
          <a:lstStyle/>
          <a:p>
            <a:pPr>
              <a:buFont typeface="Wingdings" pitchFamily="2" charset="2"/>
              <a:buChar char="p"/>
            </a:pPr>
            <a:r>
              <a:rPr lang="en-US" altLang="zh-TW"/>
              <a:t>Quality Factors</a:t>
            </a:r>
            <a:endParaRPr lang="en-US" altLang="zh-TW" sz="3600"/>
          </a:p>
          <a:p>
            <a:pPr lvl="1">
              <a:buFont typeface="Wingdings" pitchFamily="2" charset="2"/>
              <a:buChar char="Ø"/>
            </a:pPr>
            <a:r>
              <a:rPr lang="en-US" altLang="zh-TW" sz="3200"/>
              <a:t>Noise and bias from accounting rules</a:t>
            </a:r>
          </a:p>
          <a:p>
            <a:pPr lvl="2">
              <a:buFont typeface="Wingdings" pitchFamily="2" charset="2"/>
              <a:buChar char="ü"/>
            </a:pPr>
            <a:r>
              <a:rPr lang="en-US" altLang="zh-TW" sz="2800"/>
              <a:t>Conservatism: not possible</a:t>
            </a:r>
          </a:p>
          <a:p>
            <a:pPr lvl="3">
              <a:buFontTx/>
              <a:buChar char="•"/>
            </a:pPr>
            <a:r>
              <a:rPr lang="en-US" altLang="zh-TW" sz="2400"/>
              <a:t>Timing of recognition due to double-entry accounting.</a:t>
            </a:r>
          </a:p>
          <a:p>
            <a:pPr lvl="3">
              <a:buFontTx/>
              <a:buChar char="•"/>
            </a:pPr>
            <a:r>
              <a:rPr lang="en-US" altLang="zh-TW" sz="2400"/>
              <a:t>Managerial behavior may not necessarily be consistent with conservatism.</a:t>
            </a:r>
          </a:p>
          <a:p>
            <a:pPr lvl="2">
              <a:buFont typeface="Wingdings" pitchFamily="2" charset="2"/>
              <a:buChar char="ü"/>
            </a:pPr>
            <a:r>
              <a:rPr lang="en-US" altLang="zh-TW" sz="2800"/>
              <a:t>Dissimilar economic events with similar accounting rules, e.g., R&amp;D</a:t>
            </a:r>
          </a:p>
          <a:p>
            <a:pPr lvl="1">
              <a:buFont typeface="Wingdings" pitchFamily="2" charset="2"/>
              <a:buChar char="Ø"/>
            </a:pPr>
            <a:r>
              <a:rPr lang="en-US" altLang="zh-TW" sz="3200"/>
              <a:t>Forecast errors</a:t>
            </a:r>
          </a:p>
          <a:p>
            <a:pPr lvl="2">
              <a:buFont typeface="Wingdings" pitchFamily="2" charset="2"/>
              <a:buChar char="ü"/>
            </a:pPr>
            <a:r>
              <a:rPr lang="en-US" altLang="zh-TW" sz="2800"/>
              <a:t>The extent of errors depends on a variety of factors</a:t>
            </a:r>
          </a:p>
          <a:p>
            <a:pPr lvl="3">
              <a:buFontTx/>
              <a:buChar char="•"/>
            </a:pPr>
            <a:r>
              <a:rPr lang="en-US" altLang="zh-TW" sz="2400"/>
              <a:t>The complex of the business transactions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4294967295"/>
          </p:nvPr>
        </p:nvSpPr>
        <p:spPr>
          <a:xfrm>
            <a:off x="687388" y="333375"/>
            <a:ext cx="7772400" cy="4114800"/>
          </a:xfrm>
        </p:spPr>
        <p:txBody>
          <a:bodyPr/>
          <a:lstStyle/>
          <a:p>
            <a:pPr lvl="3">
              <a:lnSpc>
                <a:spcPct val="90000"/>
              </a:lnSpc>
              <a:buFontTx/>
              <a:buChar char="•"/>
            </a:pPr>
            <a:r>
              <a:rPr lang="en-US" altLang="zh-TW" sz="2400"/>
              <a:t>The predictability of the firm’s environment</a:t>
            </a:r>
          </a:p>
          <a:p>
            <a:pPr lvl="3">
              <a:lnSpc>
                <a:spcPct val="90000"/>
              </a:lnSpc>
              <a:buFontTx/>
              <a:buChar char="•"/>
            </a:pPr>
            <a:r>
              <a:rPr lang="en-US" altLang="zh-TW" sz="2400"/>
              <a:t>Unforeseen economic-wide changes.</a:t>
            </a:r>
          </a:p>
          <a:p>
            <a:pPr lvl="1">
              <a:lnSpc>
                <a:spcPct val="90000"/>
              </a:lnSpc>
              <a:buFont typeface="Wingdings" pitchFamily="2" charset="2"/>
              <a:buChar char="Ø"/>
            </a:pPr>
            <a:r>
              <a:rPr lang="en-US" altLang="zh-TW" sz="3200"/>
              <a:t>Managers’ accounting choices</a:t>
            </a:r>
          </a:p>
          <a:p>
            <a:pPr lvl="2">
              <a:lnSpc>
                <a:spcPct val="90000"/>
              </a:lnSpc>
              <a:buFont typeface="Wingdings" pitchFamily="2" charset="2"/>
              <a:buChar char="ü"/>
            </a:pPr>
            <a:r>
              <a:rPr lang="en-US" altLang="zh-TW" sz="2800"/>
              <a:t>Incentives to exercise discretion to achieve certain objectives</a:t>
            </a:r>
          </a:p>
          <a:p>
            <a:pPr lvl="3">
              <a:lnSpc>
                <a:spcPct val="90000"/>
              </a:lnSpc>
              <a:buFontTx/>
              <a:buChar char="•"/>
            </a:pPr>
            <a:r>
              <a:rPr lang="en-US" altLang="zh-TW" sz="2400"/>
              <a:t>Accounting based debt covenants</a:t>
            </a:r>
          </a:p>
          <a:p>
            <a:pPr lvl="3">
              <a:lnSpc>
                <a:spcPct val="90000"/>
              </a:lnSpc>
              <a:buFontTx/>
              <a:buChar char="•"/>
            </a:pPr>
            <a:r>
              <a:rPr lang="en-US" altLang="zh-TW" sz="2400"/>
              <a:t>Management compensation</a:t>
            </a:r>
          </a:p>
          <a:p>
            <a:pPr lvl="3">
              <a:lnSpc>
                <a:spcPct val="90000"/>
              </a:lnSpc>
              <a:buFontTx/>
              <a:buChar char="•"/>
            </a:pPr>
            <a:r>
              <a:rPr lang="en-US" altLang="zh-TW" sz="2400"/>
              <a:t>Corporate control contests: in hostile takeovers and proxy fights, accounting numbers are used extensively in debating managers’ performance.</a:t>
            </a:r>
          </a:p>
          <a:p>
            <a:pPr lvl="3">
              <a:lnSpc>
                <a:spcPct val="90000"/>
              </a:lnSpc>
              <a:buFontTx/>
              <a:buChar char="•"/>
            </a:pPr>
            <a:r>
              <a:rPr lang="en-US" altLang="zh-TW" sz="2400"/>
              <a:t>Tax considerations</a:t>
            </a:r>
          </a:p>
          <a:p>
            <a:pPr lvl="3">
              <a:lnSpc>
                <a:spcPct val="90000"/>
              </a:lnSpc>
              <a:buFontTx/>
              <a:buChar char="•"/>
            </a:pPr>
            <a:r>
              <a:rPr lang="en-US" altLang="zh-TW" sz="2400"/>
              <a:t>Regulatory considerations: to influence regulatory outcomes such as antitrust actions, import tariffs, and tax policies.</a:t>
            </a:r>
          </a:p>
          <a:p>
            <a:pPr lvl="3">
              <a:lnSpc>
                <a:spcPct val="90000"/>
              </a:lnSpc>
              <a:buFontTx/>
              <a:buChar char="•"/>
            </a:pPr>
            <a:r>
              <a:rPr lang="en-US" altLang="zh-TW" sz="2400"/>
              <a:t>Capital market considerations (IPOs, ECBs, may simply due to market timing)</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type="body" idx="4294967295"/>
          </p:nvPr>
        </p:nvSpPr>
        <p:spPr>
          <a:xfrm>
            <a:off x="684213" y="466725"/>
            <a:ext cx="7772400" cy="4114800"/>
          </a:xfrm>
        </p:spPr>
        <p:txBody>
          <a:bodyPr/>
          <a:lstStyle/>
          <a:p>
            <a:pPr lvl="3">
              <a:lnSpc>
                <a:spcPct val="80000"/>
              </a:lnSpc>
              <a:buFontTx/>
              <a:buChar char="•"/>
            </a:pPr>
            <a:r>
              <a:rPr lang="en-US" altLang="zh-TW" sz="2400"/>
              <a:t>Stakeholder considerations: labor unions, suppliers, and customers (stockholders,  community)</a:t>
            </a:r>
          </a:p>
          <a:p>
            <a:pPr lvl="3">
              <a:lnSpc>
                <a:spcPct val="80000"/>
              </a:lnSpc>
              <a:buFontTx/>
              <a:buChar char="•"/>
            </a:pPr>
            <a:r>
              <a:rPr lang="en-US" altLang="zh-TW" sz="2400"/>
              <a:t>Competitive considerations: segment disclosure, new entrants.</a:t>
            </a:r>
          </a:p>
          <a:p>
            <a:pPr lvl="2">
              <a:lnSpc>
                <a:spcPct val="80000"/>
              </a:lnSpc>
              <a:buFont typeface="Wingdings" pitchFamily="2" charset="2"/>
              <a:buChar char="ü"/>
            </a:pPr>
            <a:r>
              <a:rPr lang="en-US" altLang="zh-TW" sz="2800"/>
              <a:t>Level of disclosures</a:t>
            </a:r>
          </a:p>
          <a:p>
            <a:pPr lvl="3">
              <a:lnSpc>
                <a:spcPct val="80000"/>
              </a:lnSpc>
              <a:buFontTx/>
              <a:buChar char="•"/>
            </a:pPr>
            <a:r>
              <a:rPr lang="en-US" altLang="zh-TW" sz="2400"/>
              <a:t>Managers can choose disclosure policies that make it more or less costly for external users to understand the true economic picture.</a:t>
            </a:r>
          </a:p>
          <a:p>
            <a:pPr lvl="3">
              <a:lnSpc>
                <a:spcPct val="80000"/>
              </a:lnSpc>
              <a:buFontTx/>
              <a:buChar char="•"/>
            </a:pPr>
            <a:r>
              <a:rPr lang="en-US" altLang="zh-TW" sz="2400"/>
              <a:t>Voluntary disclosures: Letter to the shareholders, MD&amp;A, footnotes (part of FSs)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1"/>
          </p:nvPr>
        </p:nvSpPr>
        <p:spPr>
          <a:xfrm>
            <a:off x="684213" y="333375"/>
            <a:ext cx="7772400" cy="4114800"/>
          </a:xfrm>
        </p:spPr>
        <p:txBody>
          <a:bodyPr/>
          <a:lstStyle/>
          <a:p>
            <a:pPr marL="609600" indent="-609600">
              <a:lnSpc>
                <a:spcPct val="90000"/>
              </a:lnSpc>
              <a:buFont typeface="Wingdings" pitchFamily="2" charset="2"/>
              <a:buChar char="p"/>
            </a:pPr>
            <a:r>
              <a:rPr lang="en-US" altLang="zh-TW" sz="3600"/>
              <a:t>Steps in accounting analysis</a:t>
            </a:r>
          </a:p>
          <a:p>
            <a:pPr marL="990600" lvl="1" indent="-533400">
              <a:lnSpc>
                <a:spcPct val="90000"/>
              </a:lnSpc>
              <a:buFont typeface="Wingdings" pitchFamily="2" charset="2"/>
              <a:buAutoNum type="arabicPeriod"/>
            </a:pPr>
            <a:r>
              <a:rPr lang="en-US" altLang="zh-TW" sz="3200"/>
              <a:t>Identify key accounting policies</a:t>
            </a:r>
          </a:p>
          <a:p>
            <a:pPr marL="1371600" lvl="2" indent="-457200">
              <a:lnSpc>
                <a:spcPct val="90000"/>
              </a:lnSpc>
              <a:buFont typeface="Wingdings" pitchFamily="2" charset="2"/>
              <a:buChar char="ü"/>
            </a:pPr>
            <a:r>
              <a:rPr lang="en-US" altLang="zh-TW" sz="2800"/>
              <a:t>Industry characteristics and competitive strategy</a:t>
            </a:r>
          </a:p>
          <a:p>
            <a:pPr marL="1752600" lvl="3" indent="-381000">
              <a:lnSpc>
                <a:spcPct val="90000"/>
              </a:lnSpc>
              <a:buFontTx/>
              <a:buChar char="•"/>
            </a:pPr>
            <a:r>
              <a:rPr lang="en-US" altLang="zh-TW" sz="2400"/>
              <a:t>Key success factors and risks</a:t>
            </a:r>
          </a:p>
          <a:p>
            <a:pPr marL="1752600" lvl="3" indent="-381000">
              <a:lnSpc>
                <a:spcPct val="90000"/>
              </a:lnSpc>
              <a:buFontTx/>
              <a:buChar char="•"/>
            </a:pPr>
            <a:r>
              <a:rPr lang="en-US" altLang="zh-TW" sz="2400"/>
              <a:t>Identify and evaluate the accounting policies and estimates the firm uses to measure them</a:t>
            </a:r>
          </a:p>
          <a:p>
            <a:pPr marL="1752600" lvl="3" indent="-381000">
              <a:lnSpc>
                <a:spcPct val="90000"/>
              </a:lnSpc>
              <a:buFontTx/>
              <a:buChar char="•"/>
            </a:pPr>
            <a:r>
              <a:rPr lang="en-US" altLang="zh-TW" sz="2400"/>
              <a:t>Evaluate how well they are managed</a:t>
            </a:r>
          </a:p>
          <a:p>
            <a:pPr marL="1371600" lvl="2" indent="-457200">
              <a:lnSpc>
                <a:spcPct val="90000"/>
              </a:lnSpc>
              <a:buFont typeface="Wingdings" pitchFamily="2" charset="2"/>
              <a:buChar char="ü"/>
            </a:pPr>
            <a:r>
              <a:rPr lang="en-US" altLang="zh-TW" sz="2800"/>
              <a:t>Examples</a:t>
            </a:r>
          </a:p>
          <a:p>
            <a:pPr marL="1752600" lvl="3" indent="-381000">
              <a:lnSpc>
                <a:spcPct val="90000"/>
              </a:lnSpc>
              <a:buFontTx/>
              <a:buChar char="•"/>
            </a:pPr>
            <a:r>
              <a:rPr lang="en-US" altLang="zh-TW" sz="2400"/>
              <a:t>Banking: interest and credit risk management (loan loss reserves)</a:t>
            </a:r>
          </a:p>
          <a:p>
            <a:pPr marL="1752600" lvl="3" indent="-381000">
              <a:lnSpc>
                <a:spcPct val="90000"/>
              </a:lnSpc>
              <a:buFontTx/>
              <a:buChar char="•"/>
            </a:pPr>
            <a:r>
              <a:rPr lang="en-US" altLang="zh-TW" sz="2400"/>
              <a:t>Retail: inventory management</a:t>
            </a:r>
          </a:p>
          <a:p>
            <a:pPr marL="1752600" lvl="3" indent="-381000">
              <a:lnSpc>
                <a:spcPct val="90000"/>
              </a:lnSpc>
              <a:buFontTx/>
              <a:buChar char="•"/>
            </a:pPr>
            <a:r>
              <a:rPr lang="en-US" altLang="zh-TW" sz="2400"/>
              <a:t>Manufacturer: product quality and innovation, R&amp;D, product defects after the sale (warranty expenses and reserves)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ChangeArrowheads="1"/>
          </p:cNvSpPr>
          <p:nvPr>
            <p:ph type="body" idx="4294967295"/>
          </p:nvPr>
        </p:nvSpPr>
        <p:spPr>
          <a:xfrm>
            <a:off x="762000" y="609600"/>
            <a:ext cx="7772400" cy="4114800"/>
          </a:xfrm>
        </p:spPr>
        <p:txBody>
          <a:bodyPr/>
          <a:lstStyle/>
          <a:p>
            <a:pPr>
              <a:lnSpc>
                <a:spcPct val="90000"/>
              </a:lnSpc>
              <a:buFont typeface="Wingdings" pitchFamily="2" charset="2"/>
              <a:buChar char="q"/>
            </a:pPr>
            <a:r>
              <a:rPr lang="en-US" altLang="zh-TW"/>
              <a:t>Distorted earnings</a:t>
            </a:r>
            <a:endParaRPr lang="en-US" altLang="zh-TW" sz="2800"/>
          </a:p>
          <a:p>
            <a:pPr lvl="1">
              <a:lnSpc>
                <a:spcPct val="90000"/>
              </a:lnSpc>
              <a:buFont typeface="Wingdings" pitchFamily="2" charset="2"/>
              <a:buChar char="v"/>
            </a:pPr>
            <a:r>
              <a:rPr lang="en-US" altLang="zh-TW"/>
              <a:t>Timing of revenue recognition</a:t>
            </a:r>
          </a:p>
          <a:p>
            <a:pPr lvl="2">
              <a:lnSpc>
                <a:spcPct val="90000"/>
              </a:lnSpc>
              <a:buFont typeface="Wingdings" pitchFamily="2" charset="2"/>
              <a:buChar char="Ø"/>
            </a:pPr>
            <a:r>
              <a:rPr lang="en-US" altLang="zh-TW"/>
              <a:t>Period-closing sales</a:t>
            </a:r>
            <a:endParaRPr lang="en-US" altLang="zh-TW" sz="2800"/>
          </a:p>
          <a:p>
            <a:pPr lvl="1">
              <a:lnSpc>
                <a:spcPct val="90000"/>
              </a:lnSpc>
              <a:buFont typeface="Wingdings" pitchFamily="2" charset="2"/>
              <a:buChar char="v"/>
            </a:pPr>
            <a:r>
              <a:rPr lang="en-US" altLang="zh-TW"/>
              <a:t>Timing of expense recognition</a:t>
            </a:r>
            <a:endParaRPr lang="en-US" altLang="zh-TW" sz="2400"/>
          </a:p>
          <a:p>
            <a:pPr lvl="2">
              <a:lnSpc>
                <a:spcPct val="90000"/>
              </a:lnSpc>
              <a:buFont typeface="Wingdings" pitchFamily="2" charset="2"/>
              <a:buChar char="Ø"/>
            </a:pPr>
            <a:r>
              <a:rPr lang="en-US" altLang="zh-TW"/>
              <a:t>Taking a big bath</a:t>
            </a:r>
          </a:p>
          <a:p>
            <a:pPr lvl="1">
              <a:lnSpc>
                <a:spcPct val="90000"/>
              </a:lnSpc>
              <a:buFont typeface="Wingdings" pitchFamily="2" charset="2"/>
              <a:buChar char="v"/>
            </a:pPr>
            <a:r>
              <a:rPr lang="en-US" altLang="zh-TW"/>
              <a:t>Dirty surplus</a:t>
            </a:r>
          </a:p>
          <a:p>
            <a:pPr>
              <a:lnSpc>
                <a:spcPct val="90000"/>
              </a:lnSpc>
              <a:buFont typeface="Wingdings" pitchFamily="2" charset="2"/>
              <a:buChar char="q"/>
            </a:pPr>
            <a:r>
              <a:rPr lang="en-US" altLang="zh-TW"/>
              <a:t>Asset recognition and measurement</a:t>
            </a:r>
            <a:endParaRPr lang="en-US" altLang="zh-TW" sz="2800"/>
          </a:p>
          <a:p>
            <a:pPr lvl="1">
              <a:lnSpc>
                <a:spcPct val="90000"/>
              </a:lnSpc>
              <a:buFont typeface="Wingdings" pitchFamily="2" charset="2"/>
              <a:buChar char="v"/>
            </a:pPr>
            <a:r>
              <a:rPr lang="en-US" altLang="zh-TW"/>
              <a:t>Methods of measurement</a:t>
            </a:r>
            <a:endParaRPr lang="en-US" altLang="zh-TW" sz="2400"/>
          </a:p>
          <a:p>
            <a:pPr lvl="2">
              <a:lnSpc>
                <a:spcPct val="90000"/>
              </a:lnSpc>
              <a:buFont typeface="Wingdings" pitchFamily="2" charset="2"/>
              <a:buChar char="Ø"/>
            </a:pPr>
            <a:r>
              <a:rPr lang="en-US" altLang="zh-TW"/>
              <a:t>Fair value vs. historical cost (impairment)</a:t>
            </a:r>
          </a:p>
          <a:p>
            <a:pPr lvl="2">
              <a:lnSpc>
                <a:spcPct val="90000"/>
              </a:lnSpc>
              <a:buFont typeface="Wingdings" pitchFamily="2" charset="2"/>
              <a:buChar char="Ø"/>
            </a:pPr>
            <a:r>
              <a:rPr lang="en-US" altLang="zh-TW"/>
              <a:t>Depreciation and amortization </a:t>
            </a:r>
          </a:p>
          <a:p>
            <a:pPr lvl="2">
              <a:lnSpc>
                <a:spcPct val="90000"/>
              </a:lnSpc>
              <a:buFont typeface="Wingdings" pitchFamily="2" charset="2"/>
              <a:buChar char="Ø"/>
            </a:pPr>
            <a:r>
              <a:rPr lang="en-US" altLang="zh-TW"/>
              <a:t>Intangible assets</a:t>
            </a:r>
            <a:endParaRPr lang="en-US" altLang="zh-TW" sz="2800"/>
          </a:p>
          <a:p>
            <a:pPr lvl="1">
              <a:lnSpc>
                <a:spcPct val="90000"/>
              </a:lnSpc>
              <a:buFont typeface="Wingdings" pitchFamily="2" charset="2"/>
              <a:buChar char="v"/>
            </a:pPr>
            <a:r>
              <a:rPr lang="en-US" altLang="zh-TW"/>
              <a:t>Phantom assets</a:t>
            </a:r>
          </a:p>
          <a:p>
            <a:pPr lvl="2">
              <a:lnSpc>
                <a:spcPct val="90000"/>
              </a:lnSpc>
              <a:buFont typeface="Wingdings" pitchFamily="2" charset="2"/>
              <a:buChar char="Ø"/>
            </a:pPr>
            <a:r>
              <a:rPr lang="en-US" altLang="zh-TW"/>
              <a:t>Fraud</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3"/>
          <p:cNvSpPr>
            <a:spLocks noGrp="1" noChangeArrowheads="1"/>
          </p:cNvSpPr>
          <p:nvPr>
            <p:ph type="body" idx="4294967295"/>
          </p:nvPr>
        </p:nvSpPr>
        <p:spPr>
          <a:xfrm>
            <a:off x="687388" y="404813"/>
            <a:ext cx="7772400" cy="4114800"/>
          </a:xfrm>
        </p:spPr>
        <p:txBody>
          <a:bodyPr/>
          <a:lstStyle/>
          <a:p>
            <a:pPr marL="1752600" lvl="3" indent="-381000">
              <a:lnSpc>
                <a:spcPct val="80000"/>
              </a:lnSpc>
              <a:buFontTx/>
              <a:buChar char="•"/>
            </a:pPr>
            <a:r>
              <a:rPr lang="en-US" altLang="zh-TW" sz="2400"/>
              <a:t>Leasing: accurate forecasts of residual values </a:t>
            </a:r>
          </a:p>
          <a:p>
            <a:pPr marL="990600" lvl="1" indent="-533400">
              <a:lnSpc>
                <a:spcPct val="80000"/>
              </a:lnSpc>
              <a:buFont typeface="Wingdings" pitchFamily="2" charset="2"/>
              <a:buAutoNum type="arabicPeriod" startAt="2"/>
            </a:pPr>
            <a:r>
              <a:rPr lang="en-US" altLang="zh-TW" sz="3200"/>
              <a:t>Assess accounting flexibility</a:t>
            </a:r>
          </a:p>
          <a:p>
            <a:pPr marL="1371600" lvl="2" indent="-457200">
              <a:lnSpc>
                <a:spcPct val="80000"/>
              </a:lnSpc>
              <a:buFont typeface="Wingdings" pitchFamily="2" charset="2"/>
              <a:buChar char="ü"/>
            </a:pPr>
            <a:r>
              <a:rPr lang="en-US" altLang="zh-TW" sz="2800"/>
              <a:t>Little flexibility</a:t>
            </a:r>
          </a:p>
          <a:p>
            <a:pPr marL="1752600" lvl="3" indent="-381000">
              <a:lnSpc>
                <a:spcPct val="80000"/>
              </a:lnSpc>
              <a:buFontTx/>
              <a:buChar char="•"/>
            </a:pPr>
            <a:r>
              <a:rPr lang="en-US" altLang="zh-TW" sz="2400"/>
              <a:t>Accounting data are likely to be less informative</a:t>
            </a:r>
          </a:p>
          <a:p>
            <a:pPr marL="1752600" lvl="3" indent="-381000">
              <a:lnSpc>
                <a:spcPct val="80000"/>
              </a:lnSpc>
              <a:buFontTx/>
              <a:buChar char="•"/>
            </a:pPr>
            <a:r>
              <a:rPr lang="en-US" altLang="zh-TW" sz="2400"/>
              <a:t>R&amp;D of biotechnology companies</a:t>
            </a:r>
          </a:p>
          <a:p>
            <a:pPr marL="1752600" lvl="3" indent="-381000">
              <a:lnSpc>
                <a:spcPct val="80000"/>
              </a:lnSpc>
              <a:buFontTx/>
              <a:buChar char="•"/>
            </a:pPr>
            <a:r>
              <a:rPr lang="en-US" altLang="zh-TW" sz="2400"/>
              <a:t>Marketing outlays of consumer goods firms</a:t>
            </a:r>
          </a:p>
          <a:p>
            <a:pPr marL="1371600" lvl="2" indent="-457200">
              <a:lnSpc>
                <a:spcPct val="80000"/>
              </a:lnSpc>
              <a:buFont typeface="Wingdings" pitchFamily="2" charset="2"/>
              <a:buChar char="ü"/>
            </a:pPr>
            <a:r>
              <a:rPr lang="en-US" altLang="zh-TW" sz="2800"/>
              <a:t>Considerable flexibility</a:t>
            </a:r>
          </a:p>
          <a:p>
            <a:pPr marL="1752600" lvl="3" indent="-381000">
              <a:lnSpc>
                <a:spcPct val="80000"/>
              </a:lnSpc>
              <a:buFontTx/>
              <a:buChar char="•"/>
            </a:pPr>
            <a:r>
              <a:rPr lang="en-US" altLang="zh-TW" sz="2400"/>
              <a:t>Potential to be informative depending on how managers exercise it</a:t>
            </a:r>
          </a:p>
          <a:p>
            <a:pPr marL="1752600" lvl="3" indent="-381000">
              <a:lnSpc>
                <a:spcPct val="80000"/>
              </a:lnSpc>
              <a:buFontTx/>
              <a:buChar char="•"/>
            </a:pPr>
            <a:r>
              <a:rPr lang="en-US" altLang="zh-TW" sz="2400"/>
              <a:t>Expected defaults of bank loans</a:t>
            </a:r>
          </a:p>
          <a:p>
            <a:pPr marL="1752600" lvl="3" indent="-381000">
              <a:lnSpc>
                <a:spcPct val="80000"/>
              </a:lnSpc>
              <a:buFontTx/>
              <a:buChar char="•"/>
            </a:pPr>
            <a:r>
              <a:rPr lang="en-US" altLang="zh-TW" sz="2400"/>
              <a:t>The point in the development cycles to capitalize outlay by software developers</a:t>
            </a:r>
          </a:p>
          <a:p>
            <a:pPr marL="1371600" lvl="2" indent="-457200">
              <a:lnSpc>
                <a:spcPct val="80000"/>
              </a:lnSpc>
              <a:buFont typeface="Wingdings" pitchFamily="2" charset="2"/>
              <a:buChar char="ü"/>
            </a:pPr>
            <a:r>
              <a:rPr lang="en-US" altLang="zh-TW" sz="2800"/>
              <a:t>Common flexibility</a:t>
            </a:r>
          </a:p>
          <a:p>
            <a:pPr marL="1752600" lvl="3" indent="-381000">
              <a:lnSpc>
                <a:spcPct val="80000"/>
              </a:lnSpc>
              <a:buFontTx/>
              <a:buChar char="•"/>
            </a:pPr>
            <a:r>
              <a:rPr lang="en-US" altLang="zh-TW" sz="2400"/>
              <a:t>Accounting alternatives allowed</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type="body" idx="4294967295"/>
          </p:nvPr>
        </p:nvSpPr>
        <p:spPr>
          <a:xfrm>
            <a:off x="755650" y="466725"/>
            <a:ext cx="7772400" cy="4114800"/>
          </a:xfrm>
        </p:spPr>
        <p:txBody>
          <a:bodyPr/>
          <a:lstStyle/>
          <a:p>
            <a:pPr marL="838200" lvl="1" indent="-381000">
              <a:lnSpc>
                <a:spcPct val="90000"/>
              </a:lnSpc>
              <a:buFont typeface="Wingdings" pitchFamily="2" charset="2"/>
              <a:buAutoNum type="arabicPeriod" startAt="3"/>
            </a:pPr>
            <a:r>
              <a:rPr lang="en-US" altLang="zh-TW" sz="3200"/>
              <a:t>Evaluate accounting strategy</a:t>
            </a:r>
          </a:p>
          <a:p>
            <a:pPr marL="1257300" lvl="2" indent="-342900">
              <a:lnSpc>
                <a:spcPct val="90000"/>
              </a:lnSpc>
              <a:buFont typeface="Wingdings" pitchFamily="2" charset="2"/>
              <a:buChar char="ü"/>
            </a:pPr>
            <a:r>
              <a:rPr lang="en-US" altLang="zh-TW" sz="2800"/>
              <a:t>Strategy questions asked</a:t>
            </a:r>
          </a:p>
          <a:p>
            <a:pPr marL="1676400" lvl="3" indent="-304800">
              <a:lnSpc>
                <a:spcPct val="90000"/>
              </a:lnSpc>
              <a:buFontTx/>
              <a:buChar char="•"/>
            </a:pPr>
            <a:r>
              <a:rPr lang="en-US" altLang="zh-TW" sz="2400"/>
              <a:t>Compare to the norms of the industry </a:t>
            </a:r>
          </a:p>
          <a:p>
            <a:pPr marL="1676400" lvl="3" indent="-304800">
              <a:lnSpc>
                <a:spcPct val="90000"/>
              </a:lnSpc>
              <a:buFontTx/>
              <a:buChar char="•"/>
            </a:pPr>
            <a:r>
              <a:rPr lang="en-US" altLang="zh-TW" sz="2400"/>
              <a:t>Dissimilarity because of unique competitive strategies? (e.g., high quality low warranty allowance or understating)</a:t>
            </a:r>
          </a:p>
          <a:p>
            <a:pPr marL="1257300" lvl="2" indent="-342900">
              <a:lnSpc>
                <a:spcPct val="90000"/>
              </a:lnSpc>
              <a:buFont typeface="Wingdings" pitchFamily="2" charset="2"/>
              <a:buChar char="ü"/>
            </a:pPr>
            <a:r>
              <a:rPr lang="en-US" altLang="zh-TW" sz="2800"/>
              <a:t>Strong incentives to use accounting discretion to manage earnings?</a:t>
            </a:r>
          </a:p>
          <a:p>
            <a:pPr marL="1257300" lvl="2" indent="-342900">
              <a:lnSpc>
                <a:spcPct val="90000"/>
              </a:lnSpc>
              <a:buFont typeface="Wingdings" pitchFamily="2" charset="2"/>
              <a:buChar char="ü"/>
            </a:pPr>
            <a:r>
              <a:rPr lang="en-US" altLang="zh-TW" sz="2800"/>
              <a:t>Policies and estimates changed</a:t>
            </a:r>
          </a:p>
          <a:p>
            <a:pPr marL="1676400" lvl="3" indent="-304800">
              <a:lnSpc>
                <a:spcPct val="90000"/>
              </a:lnSpc>
              <a:buFontTx/>
              <a:buChar char="•"/>
            </a:pPr>
            <a:r>
              <a:rPr lang="en-US" altLang="zh-TW" sz="2400"/>
              <a:t>Justification &amp; impact</a:t>
            </a:r>
          </a:p>
          <a:p>
            <a:pPr marL="1257300" lvl="2" indent="-342900">
              <a:lnSpc>
                <a:spcPct val="90000"/>
              </a:lnSpc>
              <a:buFont typeface="Wingdings" pitchFamily="2" charset="2"/>
              <a:buChar char="ü"/>
            </a:pPr>
            <a:r>
              <a:rPr lang="en-US" altLang="zh-TW" sz="2800"/>
              <a:t>Realistic in the past</a:t>
            </a:r>
          </a:p>
          <a:p>
            <a:pPr marL="1676400" lvl="3" indent="-304800">
              <a:lnSpc>
                <a:spcPct val="90000"/>
              </a:lnSpc>
              <a:buFontTx/>
              <a:buChar char="•"/>
            </a:pPr>
            <a:r>
              <a:rPr lang="en-US" altLang="zh-TW" sz="2400"/>
              <a:t>Seasonality in interim earnings or manipulation</a:t>
            </a:r>
          </a:p>
          <a:p>
            <a:pPr marL="1676400" lvl="3" indent="-304800">
              <a:lnSpc>
                <a:spcPct val="90000"/>
              </a:lnSpc>
              <a:buFontTx/>
              <a:buChar char="•"/>
            </a:pPr>
            <a:r>
              <a:rPr lang="en-US" altLang="zh-TW" sz="2400"/>
              <a:t>Large period-ending adjustments</a:t>
            </a:r>
          </a:p>
          <a:p>
            <a:pPr marL="1676400" lvl="3" indent="-304800">
              <a:lnSpc>
                <a:spcPct val="90000"/>
              </a:lnSpc>
              <a:buFontTx/>
              <a:buChar char="•"/>
            </a:pPr>
            <a:r>
              <a:rPr lang="en-US" altLang="zh-TW" sz="2400"/>
              <a:t>A history of write-offs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4294967295"/>
          </p:nvPr>
        </p:nvSpPr>
        <p:spPr>
          <a:xfrm>
            <a:off x="684213" y="404813"/>
            <a:ext cx="7772400" cy="4114800"/>
          </a:xfrm>
        </p:spPr>
        <p:txBody>
          <a:bodyPr/>
          <a:lstStyle/>
          <a:p>
            <a:pPr marL="1295400" lvl="2" indent="-381000">
              <a:buFont typeface="Wingdings" pitchFamily="2" charset="2"/>
              <a:buChar char="ü"/>
            </a:pPr>
            <a:r>
              <a:rPr lang="en-US" altLang="zh-TW" sz="2800"/>
              <a:t>Structure any significant business transactions to achieve certain accounting objectives?</a:t>
            </a:r>
          </a:p>
          <a:p>
            <a:pPr marL="1714500" lvl="3" indent="-342900">
              <a:buFontTx/>
              <a:buChar char="•"/>
            </a:pPr>
            <a:r>
              <a:rPr lang="en-US" altLang="zh-TW" sz="2400"/>
              <a:t>Hiding losses in SPEs or joint ventures</a:t>
            </a:r>
          </a:p>
          <a:p>
            <a:pPr marL="914400" lvl="1" indent="-457200">
              <a:buFont typeface="Wingdings" pitchFamily="2" charset="2"/>
              <a:buAutoNum type="arabicPeriod" startAt="4"/>
            </a:pPr>
            <a:r>
              <a:rPr lang="en-US" altLang="zh-TW" sz="3200"/>
              <a:t>Evaluate the quality of disclosure</a:t>
            </a:r>
          </a:p>
          <a:p>
            <a:pPr marL="1295400" lvl="2" indent="-381000">
              <a:buFont typeface="Wingdings" pitchFamily="2" charset="2"/>
              <a:buChar char="ü"/>
            </a:pPr>
            <a:r>
              <a:rPr lang="en-US" altLang="zh-TW" sz="2800"/>
              <a:t>Questions asked</a:t>
            </a:r>
          </a:p>
          <a:p>
            <a:pPr marL="1714500" lvl="3" indent="-342900">
              <a:buFontTx/>
              <a:buChar char="•"/>
            </a:pPr>
            <a:r>
              <a:rPr lang="en-US" altLang="zh-TW" sz="2400"/>
              <a:t>Adequate disclosures to assess the firm’s business strategy and its economic consequences (letter to the shareholders)?</a:t>
            </a:r>
          </a:p>
          <a:p>
            <a:pPr marL="1714500" lvl="3" indent="-342900">
              <a:buFontTx/>
              <a:buChar char="•"/>
            </a:pPr>
            <a:r>
              <a:rPr lang="en-US" altLang="zh-TW" sz="2400"/>
              <a:t>Footnotes adequately explain the key accounting policies and assumptions and their logic?</a:t>
            </a:r>
          </a:p>
          <a:p>
            <a:pPr marL="1714500" lvl="3" indent="-342900">
              <a:buFontTx/>
              <a:buChar char="•"/>
            </a:pPr>
            <a:r>
              <a:rPr lang="en-US" altLang="zh-TW" sz="2400"/>
              <a:t>Adequately explain current performance (MD&amp;A)?</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3" name="Rectangle 3"/>
          <p:cNvSpPr>
            <a:spLocks noGrp="1" noChangeArrowheads="1"/>
          </p:cNvSpPr>
          <p:nvPr>
            <p:ph type="body" idx="4294967295"/>
          </p:nvPr>
        </p:nvSpPr>
        <p:spPr>
          <a:xfrm>
            <a:off x="684213" y="538163"/>
            <a:ext cx="7772400" cy="4114800"/>
          </a:xfrm>
        </p:spPr>
        <p:txBody>
          <a:bodyPr/>
          <a:lstStyle/>
          <a:p>
            <a:pPr marL="1676400" lvl="3" indent="-304800">
              <a:lnSpc>
                <a:spcPct val="80000"/>
              </a:lnSpc>
              <a:buFontTx/>
              <a:buChar char="•"/>
            </a:pPr>
            <a:r>
              <a:rPr lang="en-US" altLang="zh-TW" sz="2400"/>
              <a:t>If accounting rules and conventions restrict the firm from measuring them appropriately? Adequate additional disclosure to help understand how key success factors are managed, e.g., disclose physical indexes of defect rates and consumer satisfaction. KPIs</a:t>
            </a:r>
          </a:p>
          <a:p>
            <a:pPr marL="1676400" lvl="3" indent="-304800">
              <a:lnSpc>
                <a:spcPct val="80000"/>
              </a:lnSpc>
              <a:buFontTx/>
              <a:buChar char="•"/>
            </a:pPr>
            <a:r>
              <a:rPr lang="en-US" altLang="zh-TW" sz="2400"/>
              <a:t>Quality of segment disclosure</a:t>
            </a:r>
          </a:p>
          <a:p>
            <a:pPr marL="1676400" lvl="3" indent="-304800">
              <a:lnSpc>
                <a:spcPct val="80000"/>
              </a:lnSpc>
              <a:buFontTx/>
              <a:buChar char="•"/>
            </a:pPr>
            <a:r>
              <a:rPr lang="en-US" altLang="zh-TW" sz="2400"/>
              <a:t>Forthcoming with respect to bad news: reasons and coping strategy.</a:t>
            </a:r>
          </a:p>
          <a:p>
            <a:pPr marL="1676400" lvl="3" indent="-304800">
              <a:lnSpc>
                <a:spcPct val="80000"/>
              </a:lnSpc>
              <a:buFontTx/>
              <a:buChar char="•"/>
            </a:pPr>
            <a:r>
              <a:rPr lang="en-US" altLang="zh-TW" sz="2400"/>
              <a:t>Investor relations program</a:t>
            </a:r>
          </a:p>
          <a:p>
            <a:pPr marL="838200" lvl="1" indent="-381000">
              <a:lnSpc>
                <a:spcPct val="80000"/>
              </a:lnSpc>
              <a:buFont typeface="Wingdings" pitchFamily="2" charset="2"/>
              <a:buAutoNum type="arabicPeriod" startAt="5"/>
            </a:pPr>
            <a:r>
              <a:rPr lang="en-US" altLang="zh-TW" sz="3200"/>
              <a:t>Identify potential red flags</a:t>
            </a:r>
          </a:p>
          <a:p>
            <a:pPr marL="1257300" lvl="2" indent="-342900">
              <a:lnSpc>
                <a:spcPct val="80000"/>
              </a:lnSpc>
              <a:buFont typeface="Wingdings" pitchFamily="2" charset="2"/>
              <a:buChar char="ü"/>
            </a:pPr>
            <a:r>
              <a:rPr lang="en-US" altLang="zh-TW" sz="2800"/>
              <a:t>Examine more closely or gather more information</a:t>
            </a:r>
          </a:p>
          <a:p>
            <a:pPr marL="1676400" lvl="3" indent="-304800">
              <a:lnSpc>
                <a:spcPct val="80000"/>
              </a:lnSpc>
              <a:buFontTx/>
              <a:buChar char="•"/>
            </a:pPr>
            <a:r>
              <a:rPr lang="en-US" altLang="zh-TW" sz="2400"/>
              <a:t>Unexplained changes in accounting, especially when performance is poor.</a:t>
            </a:r>
          </a:p>
          <a:p>
            <a:pPr marL="1676400" lvl="3" indent="-304800">
              <a:lnSpc>
                <a:spcPct val="80000"/>
              </a:lnSpc>
              <a:buFontTx/>
              <a:buChar char="•"/>
            </a:pPr>
            <a:r>
              <a:rPr lang="en-US" altLang="zh-TW" sz="2400"/>
              <a:t>Unexplained transactions that boost profits.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4294967295"/>
          </p:nvPr>
        </p:nvSpPr>
        <p:spPr>
          <a:xfrm>
            <a:off x="611188" y="260350"/>
            <a:ext cx="7772400" cy="4114800"/>
          </a:xfrm>
        </p:spPr>
        <p:txBody>
          <a:bodyPr/>
          <a:lstStyle/>
          <a:p>
            <a:pPr lvl="3">
              <a:buFontTx/>
              <a:buChar char="•"/>
            </a:pPr>
            <a:r>
              <a:rPr lang="en-US" altLang="zh-TW" sz="2400"/>
              <a:t>Unusual increases in accounts receivables in relation to sales increases: relaxing credit policy or artificially loading up distribution channels</a:t>
            </a:r>
          </a:p>
          <a:p>
            <a:pPr lvl="3">
              <a:buFontTx/>
              <a:buChar char="•"/>
            </a:pPr>
            <a:r>
              <a:rPr lang="en-US" altLang="zh-TW" sz="2400"/>
              <a:t>Unusual increases in inventory in relation to sales increases (FG: demand slowing down, WIP: expect an increase in sales, RM: manufacturing or procurement inefficiencies).*</a:t>
            </a:r>
          </a:p>
          <a:p>
            <a:pPr lvl="3">
              <a:buFontTx/>
              <a:buChar char="•"/>
            </a:pPr>
            <a:r>
              <a:rPr lang="en-US" altLang="zh-TW" sz="2400"/>
              <a:t>Increasing gap between reported income and cash flow from operating activities. If not a steady relationship, might indicate subtle changes in the firm’s accrual estimates.*</a:t>
            </a:r>
          </a:p>
          <a:p>
            <a:pPr lvl="3">
              <a:buFontTx/>
              <a:buChar char="•"/>
            </a:pPr>
            <a:r>
              <a:rPr lang="en-US" altLang="zh-TW" sz="2400"/>
              <a:t>Increasing gap between reported income and tax income: might indicate subtle changes in accounting standards or tax rules.</a:t>
            </a:r>
          </a:p>
          <a:p>
            <a:pPr lvl="3">
              <a:buFontTx/>
              <a:buChar char="•"/>
            </a:pPr>
            <a:r>
              <a:rPr lang="en-US" altLang="zh-TW" sz="2400"/>
              <a:t>Large fourth-quarter adjustments: may indicate aggressive management of interim reporting.</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p:cNvSpPr>
            <a:spLocks noGrp="1" noChangeArrowheads="1"/>
          </p:cNvSpPr>
          <p:nvPr>
            <p:ph type="body" idx="1"/>
          </p:nvPr>
        </p:nvSpPr>
        <p:spPr>
          <a:xfrm>
            <a:off x="687388" y="404813"/>
            <a:ext cx="7772400" cy="4114800"/>
          </a:xfrm>
        </p:spPr>
        <p:txBody>
          <a:bodyPr/>
          <a:lstStyle/>
          <a:p>
            <a:pPr marL="1714500" lvl="3" indent="-342900">
              <a:lnSpc>
                <a:spcPct val="90000"/>
              </a:lnSpc>
              <a:buFontTx/>
              <a:buChar char="•"/>
            </a:pPr>
            <a:r>
              <a:rPr lang="en-US" altLang="zh-TW" sz="2400"/>
              <a:t>Tendency to use financial mechanisms such as R&amp;D partnerships, SPEs, and the sale of receivables with recourse: opportunity to understate liabilities and/or overstate assets.</a:t>
            </a:r>
          </a:p>
          <a:p>
            <a:pPr marL="1714500" lvl="3" indent="-342900">
              <a:lnSpc>
                <a:spcPct val="90000"/>
              </a:lnSpc>
              <a:buFontTx/>
              <a:buChar char="•"/>
            </a:pPr>
            <a:r>
              <a:rPr lang="en-US" altLang="zh-TW" sz="2400"/>
              <a:t>Unexpected large write-offs: slow to incorporate changing business circumstances into accounting estimates.</a:t>
            </a:r>
          </a:p>
          <a:p>
            <a:pPr marL="1714500" lvl="3" indent="-342900">
              <a:lnSpc>
                <a:spcPct val="90000"/>
              </a:lnSpc>
              <a:buFontTx/>
              <a:buChar char="•"/>
            </a:pPr>
            <a:r>
              <a:rPr lang="en-US" altLang="zh-TW" sz="2400"/>
              <a:t>Qualified audit opinions or changes in independent auditors not well-justified: tendency to opinion shop.</a:t>
            </a:r>
          </a:p>
          <a:p>
            <a:pPr marL="1714500" lvl="3" indent="-342900">
              <a:lnSpc>
                <a:spcPct val="90000"/>
              </a:lnSpc>
              <a:buFontTx/>
              <a:buChar char="•"/>
            </a:pPr>
            <a:r>
              <a:rPr lang="en-US" altLang="zh-TW" sz="2400"/>
              <a:t>Related-party transactions: lack the objectivity of the marketplace and likely to be more subjective and self-serving.</a:t>
            </a:r>
          </a:p>
          <a:p>
            <a:pPr marL="914400" lvl="1" indent="-457200">
              <a:lnSpc>
                <a:spcPct val="90000"/>
              </a:lnSpc>
              <a:buFont typeface="Wingdings" pitchFamily="2" charset="2"/>
              <a:buAutoNum type="arabicPeriod" startAt="6"/>
            </a:pPr>
            <a:r>
              <a:rPr lang="en-US" altLang="zh-TW" sz="3200"/>
              <a:t>Undo accounting distortion</a:t>
            </a:r>
          </a:p>
          <a:p>
            <a:pPr marL="1295400" lvl="2" indent="-381000">
              <a:lnSpc>
                <a:spcPct val="90000"/>
              </a:lnSpc>
              <a:buFont typeface="Wingdings" pitchFamily="2" charset="2"/>
              <a:buChar char="ü"/>
            </a:pPr>
            <a:r>
              <a:rPr lang="en-US" altLang="zh-TW" sz="2800"/>
              <a:t>Some progress can be made by using the cash flow statement and footnotes.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611188" y="125413"/>
            <a:ext cx="7772400" cy="1143000"/>
          </a:xfrm>
        </p:spPr>
        <p:txBody>
          <a:bodyPr/>
          <a:lstStyle/>
          <a:p>
            <a:r>
              <a:rPr lang="en-US" altLang="zh-TW"/>
              <a:t> </a:t>
            </a:r>
          </a:p>
        </p:txBody>
      </p:sp>
      <p:sp>
        <p:nvSpPr>
          <p:cNvPr id="155651" name="Rectangle 3"/>
          <p:cNvSpPr>
            <a:spLocks noGrp="1" noChangeArrowheads="1"/>
          </p:cNvSpPr>
          <p:nvPr>
            <p:ph type="body" idx="1"/>
          </p:nvPr>
        </p:nvSpPr>
        <p:spPr>
          <a:xfrm>
            <a:off x="685800" y="765175"/>
            <a:ext cx="7772400" cy="4114800"/>
          </a:xfrm>
        </p:spPr>
        <p:txBody>
          <a:bodyPr/>
          <a:lstStyle/>
          <a:p>
            <a:pPr>
              <a:lnSpc>
                <a:spcPct val="80000"/>
              </a:lnSpc>
              <a:buFont typeface="Wingdings" pitchFamily="2" charset="2"/>
              <a:buChar char="p"/>
            </a:pPr>
            <a:r>
              <a:rPr lang="en-US" altLang="zh-TW" sz="3600"/>
              <a:t>Pitfalls</a:t>
            </a:r>
          </a:p>
          <a:p>
            <a:pPr lvl="1">
              <a:lnSpc>
                <a:spcPct val="80000"/>
              </a:lnSpc>
              <a:buFont typeface="Wingdings" pitchFamily="2" charset="2"/>
              <a:buChar char="Ø"/>
            </a:pPr>
            <a:r>
              <a:rPr lang="en-US" altLang="zh-TW" sz="3200"/>
              <a:t>Common misconceptions</a:t>
            </a:r>
          </a:p>
          <a:p>
            <a:pPr lvl="2">
              <a:lnSpc>
                <a:spcPct val="80000"/>
              </a:lnSpc>
              <a:buFont typeface="Wingdings" pitchFamily="2" charset="2"/>
              <a:buChar char="ü"/>
            </a:pPr>
            <a:r>
              <a:rPr lang="en-US" altLang="zh-TW" sz="2800"/>
              <a:t>Conservatism is not “good” accounting</a:t>
            </a:r>
          </a:p>
          <a:p>
            <a:pPr lvl="3">
              <a:lnSpc>
                <a:spcPct val="80000"/>
              </a:lnSpc>
              <a:buFontTx/>
              <a:buChar char="•"/>
            </a:pPr>
            <a:r>
              <a:rPr lang="en-US" altLang="zh-TW" sz="2400"/>
              <a:t>Evaluate how well accounting captures business reality in an unbiased manner.</a:t>
            </a:r>
          </a:p>
          <a:p>
            <a:pPr lvl="3">
              <a:lnSpc>
                <a:spcPct val="80000"/>
              </a:lnSpc>
              <a:buFontTx/>
              <a:buChar char="•"/>
            </a:pPr>
            <a:r>
              <a:rPr lang="en-US" altLang="zh-TW" sz="2400"/>
              <a:t>Merck’s research ability and sales force.</a:t>
            </a:r>
          </a:p>
          <a:p>
            <a:pPr lvl="3">
              <a:lnSpc>
                <a:spcPct val="80000"/>
              </a:lnSpc>
              <a:buFontTx/>
              <a:buChar char="•"/>
            </a:pPr>
            <a:r>
              <a:rPr lang="en-US" altLang="zh-TW" sz="2400"/>
              <a:t>Look to alternative sources of information.</a:t>
            </a:r>
          </a:p>
          <a:p>
            <a:pPr lvl="3">
              <a:lnSpc>
                <a:spcPct val="80000"/>
              </a:lnSpc>
              <a:buFontTx/>
              <a:buChar char="•"/>
            </a:pPr>
            <a:r>
              <a:rPr lang="en-US" altLang="zh-TW" sz="2400"/>
              <a:t>Provide opportunities for income smoothing.</a:t>
            </a:r>
          </a:p>
          <a:p>
            <a:pPr lvl="3">
              <a:lnSpc>
                <a:spcPct val="80000"/>
              </a:lnSpc>
              <a:buFontTx/>
              <a:buChar char="•"/>
            </a:pPr>
            <a:r>
              <a:rPr lang="en-US" altLang="zh-TW" sz="2400"/>
              <a:t>Prevent analysts from recognizing poor performance in a timely fashion.</a:t>
            </a:r>
          </a:p>
          <a:p>
            <a:pPr lvl="2">
              <a:lnSpc>
                <a:spcPct val="80000"/>
              </a:lnSpc>
              <a:buFont typeface="Wingdings" pitchFamily="2" charset="2"/>
              <a:buChar char="ü"/>
            </a:pPr>
            <a:r>
              <a:rPr lang="en-US" altLang="zh-TW" sz="2800"/>
              <a:t>Not all unusual accounting is questionable</a:t>
            </a:r>
          </a:p>
          <a:p>
            <a:pPr lvl="3">
              <a:lnSpc>
                <a:spcPct val="80000"/>
              </a:lnSpc>
              <a:buFontTx/>
              <a:buChar char="•"/>
            </a:pPr>
            <a:r>
              <a:rPr lang="en-US" altLang="zh-TW" sz="2400"/>
              <a:t>Justified if the business is unusual.</a:t>
            </a:r>
          </a:p>
          <a:p>
            <a:pPr lvl="3">
              <a:lnSpc>
                <a:spcPct val="80000"/>
              </a:lnSpc>
              <a:buFontTx/>
              <a:buChar char="•"/>
            </a:pPr>
            <a:r>
              <a:rPr lang="en-US" altLang="zh-TW" sz="2400"/>
              <a:t>Accounting changes might reflect changed business circumstances.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a:xfrm>
            <a:off x="687388" y="476250"/>
            <a:ext cx="7772400" cy="4114800"/>
          </a:xfrm>
        </p:spPr>
        <p:txBody>
          <a:bodyPr/>
          <a:lstStyle/>
          <a:p>
            <a:pPr>
              <a:lnSpc>
                <a:spcPct val="90000"/>
              </a:lnSpc>
              <a:buFont typeface="Wingdings" pitchFamily="2" charset="2"/>
              <a:buChar char="p"/>
            </a:pPr>
            <a:r>
              <a:rPr lang="en-US" altLang="zh-TW" sz="3600"/>
              <a:t>Value of accounting data and analysis</a:t>
            </a:r>
          </a:p>
          <a:p>
            <a:pPr lvl="1">
              <a:lnSpc>
                <a:spcPct val="90000"/>
              </a:lnSpc>
              <a:buFont typeface="Wingdings" pitchFamily="2" charset="2"/>
              <a:buChar char="Ø"/>
            </a:pPr>
            <a:r>
              <a:rPr lang="en-US" altLang="zh-TW" sz="3200"/>
              <a:t>Accounting data</a:t>
            </a:r>
          </a:p>
          <a:p>
            <a:pPr lvl="2">
              <a:lnSpc>
                <a:spcPct val="90000"/>
              </a:lnSpc>
              <a:buFont typeface="Wingdings" pitchFamily="2" charset="2"/>
              <a:buChar char="ü"/>
            </a:pPr>
            <a:r>
              <a:rPr lang="en-US" altLang="zh-TW" sz="2800"/>
              <a:t>Perfect earnings foresight one year prior to announcement</a:t>
            </a:r>
          </a:p>
          <a:p>
            <a:pPr lvl="3">
              <a:lnSpc>
                <a:spcPct val="90000"/>
              </a:lnSpc>
              <a:buFontTx/>
              <a:buChar char="•"/>
            </a:pPr>
            <a:r>
              <a:rPr lang="en-US" altLang="zh-TW" sz="2400"/>
              <a:t>Buy up sell down, 37.5% 1954-1996</a:t>
            </a:r>
          </a:p>
          <a:p>
            <a:pPr lvl="3">
              <a:lnSpc>
                <a:spcPct val="90000"/>
              </a:lnSpc>
              <a:buFontTx/>
              <a:buChar char="•"/>
            </a:pPr>
            <a:r>
              <a:rPr lang="en-US" altLang="zh-TW" sz="2400"/>
              <a:t>Equivalent to 44% of the return given perfect foresight of the stock price (85.2%)</a:t>
            </a:r>
          </a:p>
          <a:p>
            <a:pPr lvl="3">
              <a:lnSpc>
                <a:spcPct val="90000"/>
              </a:lnSpc>
              <a:buFontTx/>
              <a:buChar char="•"/>
            </a:pPr>
            <a:r>
              <a:rPr lang="en-US" altLang="zh-TW" sz="2400"/>
              <a:t>Perfect foresight of ROE, 43%</a:t>
            </a:r>
          </a:p>
          <a:p>
            <a:pPr lvl="3">
              <a:lnSpc>
                <a:spcPct val="90000"/>
              </a:lnSpc>
              <a:buFontTx/>
              <a:buChar char="•"/>
            </a:pPr>
            <a:r>
              <a:rPr lang="en-US" altLang="zh-TW" sz="2400"/>
              <a:t>Perfect foresight of cash flow, 9%</a:t>
            </a:r>
          </a:p>
          <a:p>
            <a:pPr lvl="3">
              <a:lnSpc>
                <a:spcPct val="90000"/>
              </a:lnSpc>
              <a:buFontTx/>
              <a:buChar char="•"/>
            </a:pPr>
            <a:r>
              <a:rPr lang="en-US" altLang="zh-TW" sz="2400"/>
              <a:t>Earnings management not so pervasive as to make earnings data unreliable.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p:cNvSpPr>
            <a:spLocks noGrp="1" noChangeArrowheads="1"/>
          </p:cNvSpPr>
          <p:nvPr>
            <p:ph type="body" idx="4294967295"/>
          </p:nvPr>
        </p:nvSpPr>
        <p:spPr>
          <a:xfrm>
            <a:off x="684213" y="609600"/>
            <a:ext cx="7772400" cy="4114800"/>
          </a:xfrm>
        </p:spPr>
        <p:txBody>
          <a:bodyPr/>
          <a:lstStyle/>
          <a:p>
            <a:pPr lvl="1">
              <a:lnSpc>
                <a:spcPct val="80000"/>
              </a:lnSpc>
              <a:buFont typeface="Wingdings" pitchFamily="2" charset="2"/>
              <a:buChar char="Ø"/>
            </a:pPr>
            <a:r>
              <a:rPr lang="en-US" altLang="zh-TW" sz="3200"/>
              <a:t>Accounting analysis</a:t>
            </a:r>
          </a:p>
          <a:p>
            <a:pPr lvl="2">
              <a:lnSpc>
                <a:spcPct val="80000"/>
              </a:lnSpc>
              <a:buFont typeface="Wingdings" pitchFamily="2" charset="2"/>
              <a:buChar char="ü"/>
            </a:pPr>
            <a:r>
              <a:rPr lang="en-US" altLang="zh-TW" sz="2800"/>
              <a:t>Opportunities for superior analysts to earn positive profit.</a:t>
            </a:r>
          </a:p>
          <a:p>
            <a:pPr lvl="3">
              <a:lnSpc>
                <a:spcPct val="80000"/>
              </a:lnSpc>
              <a:buFontTx/>
              <a:buChar char="•"/>
            </a:pPr>
            <a:r>
              <a:rPr lang="en-US" altLang="zh-TW" sz="2400"/>
              <a:t>Companies criticized in the financial press for misleading financial reporting suffered an average stock price drop of 8%.</a:t>
            </a:r>
          </a:p>
          <a:p>
            <a:pPr lvl="3">
              <a:lnSpc>
                <a:spcPct val="80000"/>
              </a:lnSpc>
              <a:buFontTx/>
              <a:buChar char="•"/>
            </a:pPr>
            <a:r>
              <a:rPr lang="en-US" altLang="zh-TW" sz="2400"/>
              <a:t>Firms appeared to inflate reported earnings prior to an equity issue and subsequently reported poor performance had more negative stock performance after the offer than firms with no apparent inflating.</a:t>
            </a:r>
          </a:p>
          <a:p>
            <a:pPr lvl="3">
              <a:lnSpc>
                <a:spcPct val="80000"/>
              </a:lnSpc>
              <a:buFontTx/>
              <a:buChar char="•"/>
            </a:pPr>
            <a:r>
              <a:rPr lang="en-US" altLang="zh-TW" sz="2400"/>
              <a:t>Firms subject to SEC investigation for earnings management showed an average stock price decline of  9% when first announced and continued to have poor stock price performance for up to two years.</a:t>
            </a:r>
            <a:endParaRPr lang="zh-TW" altLang="en-US" sz="240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685800" y="476250"/>
            <a:ext cx="7772400" cy="1143000"/>
          </a:xfrm>
        </p:spPr>
        <p:txBody>
          <a:bodyPr/>
          <a:lstStyle/>
          <a:p>
            <a:r>
              <a:rPr lang="en-US" altLang="zh-TW"/>
              <a:t>Ch. 4 Implementing Accounting Analysis</a:t>
            </a:r>
          </a:p>
        </p:txBody>
      </p:sp>
      <p:sp>
        <p:nvSpPr>
          <p:cNvPr id="165891" name="Rectangle 3"/>
          <p:cNvSpPr>
            <a:spLocks noGrp="1" noChangeArrowheads="1"/>
          </p:cNvSpPr>
          <p:nvPr>
            <p:ph type="body" idx="1"/>
          </p:nvPr>
        </p:nvSpPr>
        <p:spPr>
          <a:xfrm>
            <a:off x="684213" y="1844675"/>
            <a:ext cx="7772400" cy="4114800"/>
          </a:xfrm>
        </p:spPr>
        <p:txBody>
          <a:bodyPr/>
          <a:lstStyle/>
          <a:p>
            <a:pPr>
              <a:lnSpc>
                <a:spcPct val="90000"/>
              </a:lnSpc>
              <a:buFont typeface="Wingdings" pitchFamily="2" charset="2"/>
              <a:buChar char="p"/>
            </a:pPr>
            <a:r>
              <a:rPr lang="en-US" altLang="zh-TW" sz="3600"/>
              <a:t>Undo any accounting distortions</a:t>
            </a:r>
          </a:p>
          <a:p>
            <a:pPr lvl="1">
              <a:lnSpc>
                <a:spcPct val="90000"/>
              </a:lnSpc>
              <a:buFont typeface="Wingdings" pitchFamily="2" charset="2"/>
              <a:buChar char="Ø"/>
            </a:pPr>
            <a:r>
              <a:rPr lang="en-US" altLang="zh-TW" sz="3200"/>
              <a:t>Recasting FSs using standard reporting nomenclature and formats</a:t>
            </a:r>
          </a:p>
          <a:p>
            <a:pPr lvl="2">
              <a:lnSpc>
                <a:spcPct val="90000"/>
              </a:lnSpc>
              <a:buFont typeface="Wingdings" pitchFamily="2" charset="2"/>
              <a:buChar char="ü"/>
            </a:pPr>
            <a:r>
              <a:rPr lang="en-US" altLang="zh-TW" sz="2800"/>
              <a:t>Performance metrics based on comparable definitions across companies and over time</a:t>
            </a:r>
          </a:p>
          <a:p>
            <a:pPr lvl="3">
              <a:lnSpc>
                <a:spcPct val="90000"/>
              </a:lnSpc>
              <a:buFontTx/>
              <a:buChar char="•"/>
            </a:pPr>
            <a:r>
              <a:rPr lang="en-US" altLang="zh-TW" sz="2400"/>
              <a:t>Focus on those accounting estimates and methods used to measure key success factors and risk.</a:t>
            </a:r>
          </a:p>
          <a:p>
            <a:pPr lvl="3">
              <a:lnSpc>
                <a:spcPct val="90000"/>
              </a:lnSpc>
              <a:buFontTx/>
              <a:buChar char="•"/>
            </a:pPr>
            <a:r>
              <a:rPr lang="en-US" altLang="zh-TW" sz="2400"/>
              <a:t>Assess whether variations reflect legitimate business differences or differential managerial judgment or bias.</a:t>
            </a:r>
          </a:p>
        </p:txBody>
      </p:sp>
      <p:sp>
        <p:nvSpPr>
          <p:cNvPr id="165895" name="AutoShape 7">
            <a:hlinkClick r:id="rId2" action="ppaction://hlinksldjump" highlightClick="1"/>
          </p:cNvPr>
          <p:cNvSpPr>
            <a:spLocks noChangeArrowheads="1"/>
          </p:cNvSpPr>
          <p:nvPr/>
        </p:nvSpPr>
        <p:spPr bwMode="auto">
          <a:xfrm>
            <a:off x="6084888" y="2997200"/>
            <a:ext cx="504825" cy="431800"/>
          </a:xfrm>
          <a:prstGeom prst="actionButtonForwardNext">
            <a:avLst/>
          </a:prstGeom>
          <a:solidFill>
            <a:schemeClr val="accent1"/>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341313"/>
            <a:ext cx="7772400" cy="1143000"/>
          </a:xfrm>
        </p:spPr>
        <p:txBody>
          <a:bodyPr/>
          <a:lstStyle/>
          <a:p>
            <a:r>
              <a:rPr lang="en-US" altLang="zh-TW"/>
              <a:t>II. Framework</a:t>
            </a:r>
          </a:p>
        </p:txBody>
      </p:sp>
      <p:sp>
        <p:nvSpPr>
          <p:cNvPr id="6147" name="Rectangle 3"/>
          <p:cNvSpPr>
            <a:spLocks noGrp="1" noChangeArrowheads="1"/>
          </p:cNvSpPr>
          <p:nvPr>
            <p:ph type="body" idx="1"/>
          </p:nvPr>
        </p:nvSpPr>
        <p:spPr>
          <a:xfrm>
            <a:off x="684213" y="1341438"/>
            <a:ext cx="7775575" cy="4114800"/>
          </a:xfrm>
        </p:spPr>
        <p:txBody>
          <a:bodyPr/>
          <a:lstStyle/>
          <a:p>
            <a:pPr>
              <a:lnSpc>
                <a:spcPct val="80000"/>
              </a:lnSpc>
              <a:buFont typeface="Wingdings" pitchFamily="2" charset="2"/>
              <a:buChar char="p"/>
            </a:pPr>
            <a:r>
              <a:rPr lang="en-US" altLang="zh-TW" sz="3600"/>
              <a:t>Questions Addressed</a:t>
            </a:r>
          </a:p>
          <a:p>
            <a:pPr lvl="1">
              <a:lnSpc>
                <a:spcPct val="80000"/>
              </a:lnSpc>
              <a:buFont typeface="Wingdings" pitchFamily="2" charset="2"/>
              <a:buChar char="Ø"/>
            </a:pPr>
            <a:r>
              <a:rPr lang="en-US" altLang="zh-TW" sz="3200"/>
              <a:t>Security analysis</a:t>
            </a:r>
          </a:p>
          <a:p>
            <a:pPr lvl="2">
              <a:lnSpc>
                <a:spcPct val="80000"/>
              </a:lnSpc>
              <a:buFont typeface="Wingdings" pitchFamily="2" charset="2"/>
              <a:buChar char="ü"/>
            </a:pPr>
            <a:r>
              <a:rPr lang="en-US" altLang="zh-TW" sz="2800"/>
              <a:t>Actual vs. expected performance?</a:t>
            </a:r>
          </a:p>
          <a:p>
            <a:pPr lvl="3">
              <a:lnSpc>
                <a:spcPct val="80000"/>
              </a:lnSpc>
              <a:buFontTx/>
              <a:buChar char="•"/>
            </a:pPr>
            <a:r>
              <a:rPr lang="en-US" altLang="zh-TW" sz="2400"/>
              <a:t>Analyst own &amp; consensus forecasts?</a:t>
            </a:r>
          </a:p>
          <a:p>
            <a:pPr lvl="3">
              <a:lnSpc>
                <a:spcPct val="80000"/>
              </a:lnSpc>
              <a:buFontTx/>
              <a:buChar char="•"/>
            </a:pPr>
            <a:r>
              <a:rPr lang="en-US" altLang="zh-TW" sz="2400"/>
              <a:t>Why different?</a:t>
            </a:r>
          </a:p>
          <a:p>
            <a:pPr lvl="2">
              <a:lnSpc>
                <a:spcPct val="80000"/>
              </a:lnSpc>
              <a:buFont typeface="Wingdings" pitchFamily="2" charset="2"/>
              <a:buChar char="ü"/>
            </a:pPr>
            <a:r>
              <a:rPr lang="en-US" altLang="zh-TW" sz="2800"/>
              <a:t>Valuation given assessment of current &amp; future performance?</a:t>
            </a:r>
          </a:p>
          <a:p>
            <a:pPr lvl="1">
              <a:lnSpc>
                <a:spcPct val="80000"/>
              </a:lnSpc>
              <a:buFont typeface="Wingdings" pitchFamily="2" charset="2"/>
              <a:buChar char="Ø"/>
            </a:pPr>
            <a:r>
              <a:rPr lang="en-US" altLang="zh-TW" sz="3200"/>
              <a:t>Credit analysis</a:t>
            </a:r>
          </a:p>
          <a:p>
            <a:pPr lvl="2">
              <a:lnSpc>
                <a:spcPct val="80000"/>
              </a:lnSpc>
              <a:buFont typeface="Wingdings" pitchFamily="2" charset="2"/>
              <a:buChar char="ü"/>
            </a:pPr>
            <a:r>
              <a:rPr lang="en-US" altLang="zh-TW" sz="2800"/>
              <a:t>Credit risk involved in lending (trades)?</a:t>
            </a:r>
          </a:p>
          <a:p>
            <a:pPr lvl="3">
              <a:lnSpc>
                <a:spcPct val="80000"/>
              </a:lnSpc>
              <a:buFontTx/>
              <a:buChar char="•"/>
            </a:pPr>
            <a:r>
              <a:rPr lang="en-US" altLang="zh-TW" sz="2400"/>
              <a:t>Management of liquidity &amp; solvency?</a:t>
            </a:r>
          </a:p>
          <a:p>
            <a:pPr lvl="3">
              <a:lnSpc>
                <a:spcPct val="80000"/>
              </a:lnSpc>
              <a:buFontTx/>
              <a:buChar char="•"/>
            </a:pPr>
            <a:r>
              <a:rPr lang="en-US" altLang="zh-TW" sz="2400"/>
              <a:t>Business risk &amp; financial risk?</a:t>
            </a:r>
          </a:p>
          <a:p>
            <a:pPr lvl="3">
              <a:lnSpc>
                <a:spcPct val="80000"/>
              </a:lnSpc>
              <a:buFontTx/>
              <a:buChar char="•"/>
            </a:pPr>
            <a:r>
              <a:rPr lang="en-US" altLang="zh-TW" sz="2400"/>
              <a:t>Loan pricing?</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755650" y="188913"/>
            <a:ext cx="7772400" cy="1143000"/>
          </a:xfrm>
        </p:spPr>
        <p:txBody>
          <a:bodyPr/>
          <a:lstStyle/>
          <a:p>
            <a:r>
              <a:rPr lang="en-US" altLang="zh-TW"/>
              <a:t>Recasting</a:t>
            </a:r>
            <a:endParaRPr lang="zh-TW" altLang="en-US"/>
          </a:p>
        </p:txBody>
      </p:sp>
      <p:sp>
        <p:nvSpPr>
          <p:cNvPr id="342019" name="Rectangle 3"/>
          <p:cNvSpPr>
            <a:spLocks noGrp="1" noChangeArrowheads="1"/>
          </p:cNvSpPr>
          <p:nvPr>
            <p:ph type="body" idx="1"/>
          </p:nvPr>
        </p:nvSpPr>
        <p:spPr>
          <a:xfrm>
            <a:off x="684213" y="1268413"/>
            <a:ext cx="7772400" cy="4114800"/>
          </a:xfrm>
        </p:spPr>
        <p:txBody>
          <a:bodyPr/>
          <a:lstStyle/>
          <a:p>
            <a:pPr>
              <a:lnSpc>
                <a:spcPct val="80000"/>
              </a:lnSpc>
              <a:buFont typeface="Wingdings" pitchFamily="2" charset="2"/>
              <a:buChar char="p"/>
            </a:pPr>
            <a:r>
              <a:rPr lang="en-US" altLang="zh-TW" sz="3600"/>
              <a:t>Standardized income statement format</a:t>
            </a:r>
          </a:p>
          <a:p>
            <a:pPr lvl="1">
              <a:lnSpc>
                <a:spcPct val="80000"/>
              </a:lnSpc>
              <a:buFont typeface="Wingdings" pitchFamily="2" charset="2"/>
              <a:buChar char="Ø"/>
            </a:pPr>
            <a:r>
              <a:rPr lang="en-US" altLang="zh-TW" sz="3200"/>
              <a:t>Sales</a:t>
            </a:r>
          </a:p>
          <a:p>
            <a:pPr lvl="2">
              <a:lnSpc>
                <a:spcPct val="80000"/>
              </a:lnSpc>
              <a:buFont typeface="Wingdings" pitchFamily="2" charset="2"/>
              <a:buChar char="ü"/>
            </a:pPr>
            <a:r>
              <a:rPr lang="en-US" altLang="zh-TW" sz="2800"/>
              <a:t>Revenues</a:t>
            </a:r>
          </a:p>
          <a:p>
            <a:pPr lvl="2">
              <a:lnSpc>
                <a:spcPct val="80000"/>
              </a:lnSpc>
              <a:buFont typeface="Wingdings" pitchFamily="2" charset="2"/>
              <a:buChar char="ü"/>
            </a:pPr>
            <a:r>
              <a:rPr lang="en-US" altLang="zh-TW" sz="2800"/>
              <a:t>Membership fees</a:t>
            </a:r>
          </a:p>
          <a:p>
            <a:pPr lvl="2">
              <a:lnSpc>
                <a:spcPct val="80000"/>
              </a:lnSpc>
              <a:buFont typeface="Wingdings" pitchFamily="2" charset="2"/>
              <a:buChar char="ü"/>
            </a:pPr>
            <a:r>
              <a:rPr lang="en-US" altLang="zh-TW" sz="2800"/>
              <a:t>Commissions</a:t>
            </a:r>
          </a:p>
          <a:p>
            <a:pPr lvl="2">
              <a:lnSpc>
                <a:spcPct val="80000"/>
              </a:lnSpc>
              <a:buFont typeface="Wingdings" pitchFamily="2" charset="2"/>
              <a:buChar char="ü"/>
            </a:pPr>
            <a:r>
              <a:rPr lang="en-US" altLang="zh-TW" sz="2800"/>
              <a:t>Licenses</a:t>
            </a:r>
          </a:p>
          <a:p>
            <a:pPr lvl="1">
              <a:lnSpc>
                <a:spcPct val="80000"/>
              </a:lnSpc>
              <a:buFont typeface="Wingdings" pitchFamily="2" charset="2"/>
              <a:buChar char="Ø"/>
            </a:pPr>
            <a:r>
              <a:rPr lang="en-US" altLang="zh-TW" sz="3200"/>
              <a:t>Cost of sales*</a:t>
            </a:r>
          </a:p>
          <a:p>
            <a:pPr lvl="2">
              <a:lnSpc>
                <a:spcPct val="80000"/>
              </a:lnSpc>
              <a:buFont typeface="Wingdings" pitchFamily="2" charset="2"/>
              <a:buChar char="ü"/>
            </a:pPr>
            <a:r>
              <a:rPr lang="en-US" altLang="zh-TW" sz="2800"/>
              <a:t>Cost of merchandise sold</a:t>
            </a:r>
          </a:p>
          <a:p>
            <a:pPr lvl="2">
              <a:lnSpc>
                <a:spcPct val="80000"/>
              </a:lnSpc>
              <a:buFont typeface="Wingdings" pitchFamily="2" charset="2"/>
              <a:buChar char="ü"/>
            </a:pPr>
            <a:r>
              <a:rPr lang="en-US" altLang="zh-TW" sz="2800"/>
              <a:t>Cost of products sold</a:t>
            </a:r>
          </a:p>
          <a:p>
            <a:pPr lvl="2">
              <a:lnSpc>
                <a:spcPct val="80000"/>
              </a:lnSpc>
              <a:buFont typeface="Wingdings" pitchFamily="2" charset="2"/>
              <a:buChar char="ü"/>
            </a:pPr>
            <a:r>
              <a:rPr lang="en-US" altLang="zh-TW" sz="2800"/>
              <a:t>Cost of revenues</a:t>
            </a:r>
          </a:p>
          <a:p>
            <a:pPr lvl="2">
              <a:lnSpc>
                <a:spcPct val="80000"/>
              </a:lnSpc>
              <a:buFont typeface="Wingdings" pitchFamily="2" charset="2"/>
              <a:buChar char="ü"/>
            </a:pPr>
            <a:r>
              <a:rPr lang="en-US" altLang="zh-TW" sz="2800"/>
              <a:t>Cost of services</a:t>
            </a:r>
          </a:p>
          <a:p>
            <a:pPr lvl="2">
              <a:lnSpc>
                <a:spcPct val="80000"/>
              </a:lnSpc>
              <a:buFont typeface="Wingdings" pitchFamily="2" charset="2"/>
              <a:buChar char="ü"/>
            </a:pPr>
            <a:r>
              <a:rPr lang="en-US" altLang="zh-TW" sz="2800"/>
              <a:t>Depreciation on manufacturing facilities</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4066" name="Rectangle 2"/>
          <p:cNvSpPr>
            <a:spLocks noGrp="1" noChangeArrowheads="1"/>
          </p:cNvSpPr>
          <p:nvPr>
            <p:ph type="body" idx="4294967295"/>
          </p:nvPr>
        </p:nvSpPr>
        <p:spPr>
          <a:xfrm>
            <a:off x="684213" y="620713"/>
            <a:ext cx="7772400" cy="4114800"/>
          </a:xfrm>
        </p:spPr>
        <p:txBody>
          <a:bodyPr/>
          <a:lstStyle/>
          <a:p>
            <a:pPr lvl="1">
              <a:lnSpc>
                <a:spcPct val="80000"/>
              </a:lnSpc>
              <a:buFont typeface="Wingdings" pitchFamily="2" charset="2"/>
              <a:buChar char="Ø"/>
            </a:pPr>
            <a:r>
              <a:rPr lang="en-US" altLang="zh-TW" sz="3200"/>
              <a:t>SG&amp;A</a:t>
            </a:r>
          </a:p>
          <a:p>
            <a:pPr lvl="2">
              <a:lnSpc>
                <a:spcPct val="80000"/>
              </a:lnSpc>
              <a:buFont typeface="Wingdings" pitchFamily="2" charset="2"/>
              <a:buChar char="ü"/>
            </a:pPr>
            <a:r>
              <a:rPr lang="en-US" altLang="zh-TW" sz="2800"/>
              <a:t>General &amp; administrative</a:t>
            </a:r>
          </a:p>
          <a:p>
            <a:pPr lvl="2">
              <a:lnSpc>
                <a:spcPct val="80000"/>
              </a:lnSpc>
              <a:buFont typeface="Wingdings" pitchFamily="2" charset="2"/>
              <a:buChar char="ü"/>
            </a:pPr>
            <a:r>
              <a:rPr lang="en-US" altLang="zh-TW" sz="2800"/>
              <a:t>Marketing &amp; sales</a:t>
            </a:r>
          </a:p>
          <a:p>
            <a:pPr lvl="2">
              <a:lnSpc>
                <a:spcPct val="80000"/>
              </a:lnSpc>
              <a:buFont typeface="Wingdings" pitchFamily="2" charset="2"/>
              <a:buChar char="ü"/>
            </a:pPr>
            <a:r>
              <a:rPr lang="en-US" altLang="zh-TW" sz="2800"/>
              <a:t>Salaries and benefits</a:t>
            </a:r>
          </a:p>
          <a:p>
            <a:pPr lvl="2">
              <a:lnSpc>
                <a:spcPct val="80000"/>
              </a:lnSpc>
              <a:buFont typeface="Wingdings" pitchFamily="2" charset="2"/>
              <a:buChar char="ü"/>
            </a:pPr>
            <a:r>
              <a:rPr lang="en-US" altLang="zh-TW" sz="2800"/>
              <a:t>Servicing &amp; maintenance</a:t>
            </a:r>
          </a:p>
          <a:p>
            <a:pPr lvl="2">
              <a:lnSpc>
                <a:spcPct val="80000"/>
              </a:lnSpc>
              <a:buFont typeface="Wingdings" pitchFamily="2" charset="2"/>
              <a:buChar char="ü"/>
            </a:pPr>
            <a:r>
              <a:rPr lang="en-US" altLang="zh-TW" sz="2800"/>
              <a:t>Depreciation on SG&amp;A Facilities</a:t>
            </a:r>
          </a:p>
          <a:p>
            <a:pPr lvl="1">
              <a:lnSpc>
                <a:spcPct val="80000"/>
              </a:lnSpc>
              <a:buFont typeface="Wingdings" pitchFamily="2" charset="2"/>
              <a:buChar char="Ø"/>
            </a:pPr>
            <a:r>
              <a:rPr lang="en-US" altLang="zh-TW" sz="3200"/>
              <a:t>Other operating expenses*</a:t>
            </a:r>
          </a:p>
          <a:p>
            <a:pPr lvl="2">
              <a:lnSpc>
                <a:spcPct val="80000"/>
              </a:lnSpc>
              <a:buFont typeface="Wingdings" pitchFamily="2" charset="2"/>
              <a:buChar char="ü"/>
            </a:pPr>
            <a:r>
              <a:rPr lang="en-US" altLang="zh-TW" sz="2800"/>
              <a:t>Amortization of intangibles</a:t>
            </a:r>
          </a:p>
          <a:p>
            <a:pPr lvl="2">
              <a:lnSpc>
                <a:spcPct val="80000"/>
              </a:lnSpc>
              <a:buFont typeface="Wingdings" pitchFamily="2" charset="2"/>
              <a:buChar char="ü"/>
            </a:pPr>
            <a:r>
              <a:rPr lang="en-US" altLang="zh-TW" sz="2800"/>
              <a:t>Product development</a:t>
            </a:r>
          </a:p>
          <a:p>
            <a:pPr lvl="2">
              <a:lnSpc>
                <a:spcPct val="80000"/>
              </a:lnSpc>
              <a:buFont typeface="Wingdings" pitchFamily="2" charset="2"/>
              <a:buChar char="ü"/>
            </a:pPr>
            <a:r>
              <a:rPr lang="en-US" altLang="zh-TW" sz="2800"/>
              <a:t>R&amp;D</a:t>
            </a:r>
          </a:p>
          <a:p>
            <a:pPr lvl="2">
              <a:lnSpc>
                <a:spcPct val="80000"/>
              </a:lnSpc>
              <a:buFont typeface="Wingdings" pitchFamily="2" charset="2"/>
              <a:buChar char="ü"/>
            </a:pPr>
            <a:r>
              <a:rPr lang="en-US" altLang="zh-TW" sz="2800"/>
              <a:t>Provision for losses on credit sales</a:t>
            </a:r>
          </a:p>
          <a:p>
            <a:pPr lvl="2">
              <a:lnSpc>
                <a:spcPct val="80000"/>
              </a:lnSpc>
              <a:buFont typeface="Wingdings" pitchFamily="2" charset="2"/>
              <a:buChar char="ü"/>
            </a:pPr>
            <a:r>
              <a:rPr lang="en-US" altLang="zh-TW" sz="2800"/>
              <a:t>Pre-opening costs</a:t>
            </a:r>
          </a:p>
          <a:p>
            <a:pPr lvl="2">
              <a:lnSpc>
                <a:spcPct val="80000"/>
              </a:lnSpc>
              <a:buFont typeface="Wingdings" pitchFamily="2" charset="2"/>
              <a:buChar char="ü"/>
            </a:pPr>
            <a:r>
              <a:rPr lang="en-US" altLang="zh-TW" sz="2800"/>
              <a:t>Special charges (inventory, asset write-off)</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6114" name="Rectangle 2"/>
          <p:cNvSpPr>
            <a:spLocks noGrp="1" noChangeArrowheads="1"/>
          </p:cNvSpPr>
          <p:nvPr>
            <p:ph type="body" idx="4294967295"/>
          </p:nvPr>
        </p:nvSpPr>
        <p:spPr>
          <a:xfrm>
            <a:off x="684213" y="609600"/>
            <a:ext cx="7848600" cy="4114800"/>
          </a:xfrm>
        </p:spPr>
        <p:txBody>
          <a:bodyPr/>
          <a:lstStyle/>
          <a:p>
            <a:pPr lvl="1">
              <a:lnSpc>
                <a:spcPct val="80000"/>
              </a:lnSpc>
              <a:buFont typeface="Wingdings" pitchFamily="2" charset="2"/>
              <a:buChar char="Ø"/>
            </a:pPr>
            <a:r>
              <a:rPr lang="en-US" altLang="zh-TW" sz="3200"/>
              <a:t>Net interest expense (income)</a:t>
            </a:r>
          </a:p>
          <a:p>
            <a:pPr lvl="2">
              <a:lnSpc>
                <a:spcPct val="80000"/>
              </a:lnSpc>
              <a:buFont typeface="Wingdings" pitchFamily="2" charset="2"/>
              <a:buChar char="ü"/>
            </a:pPr>
            <a:r>
              <a:rPr lang="en-US" altLang="zh-TW" sz="2800"/>
              <a:t>Interest income</a:t>
            </a:r>
          </a:p>
          <a:p>
            <a:pPr lvl="2">
              <a:lnSpc>
                <a:spcPct val="80000"/>
              </a:lnSpc>
              <a:buFont typeface="Wingdings" pitchFamily="2" charset="2"/>
              <a:buChar char="ü"/>
            </a:pPr>
            <a:r>
              <a:rPr lang="en-US" altLang="zh-TW" sz="2800"/>
              <a:t>Interest expense</a:t>
            </a:r>
          </a:p>
          <a:p>
            <a:pPr lvl="1">
              <a:lnSpc>
                <a:spcPct val="80000"/>
              </a:lnSpc>
              <a:buFont typeface="Wingdings" pitchFamily="2" charset="2"/>
              <a:buChar char="Ø"/>
            </a:pPr>
            <a:r>
              <a:rPr lang="en-US" altLang="zh-TW" sz="3200"/>
              <a:t>Investment income</a:t>
            </a:r>
          </a:p>
          <a:p>
            <a:pPr lvl="2">
              <a:lnSpc>
                <a:spcPct val="80000"/>
              </a:lnSpc>
              <a:buFont typeface="Wingdings" pitchFamily="2" charset="2"/>
              <a:buChar char="ü"/>
            </a:pPr>
            <a:r>
              <a:rPr lang="en-US" altLang="zh-TW" sz="2800"/>
              <a:t>Equity income from associates</a:t>
            </a:r>
          </a:p>
          <a:p>
            <a:pPr lvl="2">
              <a:lnSpc>
                <a:spcPct val="80000"/>
              </a:lnSpc>
              <a:buFont typeface="Wingdings" pitchFamily="2" charset="2"/>
              <a:buChar char="ü"/>
            </a:pPr>
            <a:r>
              <a:rPr lang="en-US" altLang="zh-TW" sz="2800"/>
              <a:t>Dividend income</a:t>
            </a:r>
          </a:p>
          <a:p>
            <a:pPr lvl="2">
              <a:lnSpc>
                <a:spcPct val="80000"/>
              </a:lnSpc>
              <a:buFont typeface="Wingdings" pitchFamily="2" charset="2"/>
              <a:buChar char="ü"/>
            </a:pPr>
            <a:r>
              <a:rPr lang="en-US" altLang="zh-TW" sz="2800"/>
              <a:t>Rental income</a:t>
            </a:r>
          </a:p>
          <a:p>
            <a:pPr lvl="1">
              <a:lnSpc>
                <a:spcPct val="80000"/>
              </a:lnSpc>
              <a:buFont typeface="Wingdings" pitchFamily="2" charset="2"/>
              <a:buChar char="Ø"/>
            </a:pPr>
            <a:r>
              <a:rPr lang="en-US" altLang="zh-TW" sz="3200"/>
              <a:t>Other income</a:t>
            </a:r>
          </a:p>
          <a:p>
            <a:pPr lvl="2">
              <a:lnSpc>
                <a:spcPct val="80000"/>
              </a:lnSpc>
              <a:buFont typeface="Wingdings" pitchFamily="2" charset="2"/>
              <a:buChar char="ü"/>
            </a:pPr>
            <a:r>
              <a:rPr lang="en-US" altLang="zh-TW" sz="2800"/>
              <a:t>Gains on sale of investments/long-term assets (operating)</a:t>
            </a:r>
          </a:p>
          <a:p>
            <a:pPr lvl="2">
              <a:lnSpc>
                <a:spcPct val="80000"/>
              </a:lnSpc>
              <a:buFont typeface="Wingdings" pitchFamily="2" charset="2"/>
              <a:buChar char="ü"/>
            </a:pPr>
            <a:r>
              <a:rPr lang="en-US" altLang="zh-TW" sz="2800"/>
              <a:t>Foreign exchange gains (operating)</a:t>
            </a:r>
          </a:p>
          <a:p>
            <a:pPr lvl="2">
              <a:lnSpc>
                <a:spcPct val="80000"/>
              </a:lnSpc>
              <a:buFont typeface="Wingdings" pitchFamily="2" charset="2"/>
              <a:buChar char="ü"/>
            </a:pPr>
            <a:r>
              <a:rPr lang="en-US" altLang="zh-TW" sz="2800"/>
              <a:t>Pre-tax gains from accounting changes</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62" name="Rectangle 2"/>
          <p:cNvSpPr>
            <a:spLocks noGrp="1" noChangeArrowheads="1"/>
          </p:cNvSpPr>
          <p:nvPr>
            <p:ph type="body" idx="4294967295"/>
          </p:nvPr>
        </p:nvSpPr>
        <p:spPr>
          <a:xfrm>
            <a:off x="755650" y="393700"/>
            <a:ext cx="7772400" cy="4114800"/>
          </a:xfrm>
        </p:spPr>
        <p:txBody>
          <a:bodyPr/>
          <a:lstStyle/>
          <a:p>
            <a:pPr lvl="1">
              <a:lnSpc>
                <a:spcPct val="80000"/>
              </a:lnSpc>
              <a:buFont typeface="Wingdings" pitchFamily="2" charset="2"/>
              <a:buChar char="Ø"/>
            </a:pPr>
            <a:r>
              <a:rPr lang="en-US" altLang="zh-TW" sz="3200"/>
              <a:t>Other expense</a:t>
            </a:r>
          </a:p>
          <a:p>
            <a:pPr lvl="2">
              <a:lnSpc>
                <a:spcPct val="80000"/>
              </a:lnSpc>
              <a:buFont typeface="Wingdings" pitchFamily="2" charset="2"/>
              <a:buChar char="ü"/>
            </a:pPr>
            <a:r>
              <a:rPr lang="en-US" altLang="zh-TW" sz="2800"/>
              <a:t>Losses on sale of investments/long-term assets</a:t>
            </a:r>
          </a:p>
          <a:p>
            <a:pPr lvl="2">
              <a:lnSpc>
                <a:spcPct val="80000"/>
              </a:lnSpc>
              <a:buFont typeface="Wingdings" pitchFamily="2" charset="2"/>
              <a:buChar char="ü"/>
            </a:pPr>
            <a:r>
              <a:rPr lang="en-US" altLang="zh-TW" sz="2800"/>
              <a:t>Foreign exchange losses</a:t>
            </a:r>
          </a:p>
          <a:p>
            <a:pPr lvl="2">
              <a:lnSpc>
                <a:spcPct val="80000"/>
              </a:lnSpc>
              <a:buFont typeface="Wingdings" pitchFamily="2" charset="2"/>
              <a:buChar char="ü"/>
            </a:pPr>
            <a:r>
              <a:rPr lang="en-US" altLang="zh-TW" sz="2800"/>
              <a:t>Pre-tax losses from accounting changes</a:t>
            </a:r>
          </a:p>
          <a:p>
            <a:pPr lvl="2">
              <a:lnSpc>
                <a:spcPct val="80000"/>
              </a:lnSpc>
              <a:buFont typeface="Wingdings" pitchFamily="2" charset="2"/>
              <a:buChar char="ü"/>
            </a:pPr>
            <a:r>
              <a:rPr lang="en-US" altLang="zh-TW" sz="2800"/>
              <a:t>Restructuring charges</a:t>
            </a:r>
          </a:p>
          <a:p>
            <a:pPr lvl="2">
              <a:lnSpc>
                <a:spcPct val="80000"/>
              </a:lnSpc>
              <a:buFont typeface="Wingdings" pitchFamily="2" charset="2"/>
              <a:buChar char="ü"/>
            </a:pPr>
            <a:r>
              <a:rPr lang="en-US" altLang="zh-TW" sz="2800"/>
              <a:t>Merger expenses</a:t>
            </a:r>
          </a:p>
          <a:p>
            <a:pPr lvl="2">
              <a:lnSpc>
                <a:spcPct val="80000"/>
              </a:lnSpc>
              <a:buFont typeface="Wingdings" pitchFamily="2" charset="2"/>
              <a:buChar char="ü"/>
            </a:pPr>
            <a:r>
              <a:rPr lang="en-US" altLang="zh-TW" sz="2800"/>
              <a:t>Asset impairments</a:t>
            </a:r>
          </a:p>
          <a:p>
            <a:pPr lvl="1">
              <a:lnSpc>
                <a:spcPct val="80000"/>
              </a:lnSpc>
              <a:buFont typeface="Wingdings" pitchFamily="2" charset="2"/>
              <a:buChar char="Ø"/>
            </a:pPr>
            <a:r>
              <a:rPr lang="en-US" altLang="zh-TW"/>
              <a:t>Minority interest</a:t>
            </a:r>
          </a:p>
          <a:p>
            <a:pPr lvl="1">
              <a:lnSpc>
                <a:spcPct val="80000"/>
              </a:lnSpc>
              <a:buFont typeface="Wingdings" pitchFamily="2" charset="2"/>
              <a:buChar char="Ø"/>
            </a:pPr>
            <a:r>
              <a:rPr lang="en-US" altLang="zh-TW"/>
              <a:t>Tax expense</a:t>
            </a:r>
          </a:p>
          <a:p>
            <a:pPr lvl="2">
              <a:lnSpc>
                <a:spcPct val="80000"/>
              </a:lnSpc>
              <a:buFont typeface="Wingdings" pitchFamily="2" charset="2"/>
              <a:buChar char="ü"/>
            </a:pPr>
            <a:r>
              <a:rPr lang="en-US" altLang="zh-TW" sz="2800"/>
              <a:t>Provision for taxes</a:t>
            </a:r>
          </a:p>
          <a:p>
            <a:pPr lvl="1">
              <a:lnSpc>
                <a:spcPct val="80000"/>
              </a:lnSpc>
              <a:buFont typeface="Wingdings" pitchFamily="2" charset="2"/>
              <a:buChar char="Ø"/>
            </a:pPr>
            <a:r>
              <a:rPr lang="en-US" altLang="zh-TW"/>
              <a:t>Unusual items (after tax)</a:t>
            </a:r>
          </a:p>
          <a:p>
            <a:pPr lvl="2">
              <a:lnSpc>
                <a:spcPct val="80000"/>
              </a:lnSpc>
              <a:buFont typeface="Wingdings" pitchFamily="2" charset="2"/>
              <a:buChar char="ü"/>
            </a:pPr>
            <a:r>
              <a:rPr lang="en-US" altLang="zh-TW" sz="2800"/>
              <a:t>Any gains or losses reported on an after tax-basis (extraordinary items, nonrecurring charges, effect of accounting changes)</a:t>
            </a: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9186" name="Rectangle 2"/>
          <p:cNvSpPr>
            <a:spLocks noGrp="1" noChangeArrowheads="1"/>
          </p:cNvSpPr>
          <p:nvPr>
            <p:ph type="body" idx="4294967295"/>
          </p:nvPr>
        </p:nvSpPr>
        <p:spPr>
          <a:xfrm>
            <a:off x="684213" y="476250"/>
            <a:ext cx="7772400" cy="4114800"/>
          </a:xfrm>
        </p:spPr>
        <p:txBody>
          <a:bodyPr/>
          <a:lstStyle/>
          <a:p>
            <a:pPr>
              <a:lnSpc>
                <a:spcPct val="80000"/>
              </a:lnSpc>
              <a:buFont typeface="Wingdings" pitchFamily="2" charset="2"/>
              <a:buChar char="p"/>
            </a:pPr>
            <a:r>
              <a:rPr lang="en-US" altLang="zh-TW" sz="3600"/>
              <a:t>Standardized balance sheet format</a:t>
            </a:r>
          </a:p>
          <a:p>
            <a:pPr lvl="1">
              <a:lnSpc>
                <a:spcPct val="80000"/>
              </a:lnSpc>
              <a:buFont typeface="Wingdings" pitchFamily="2" charset="2"/>
              <a:buChar char="Ø"/>
            </a:pPr>
            <a:r>
              <a:rPr lang="en-US" altLang="zh-TW" sz="3200"/>
              <a:t>Assets</a:t>
            </a:r>
            <a:endParaRPr lang="en-US" altLang="zh-TW" sz="3600"/>
          </a:p>
          <a:p>
            <a:pPr lvl="2">
              <a:lnSpc>
                <a:spcPct val="80000"/>
              </a:lnSpc>
              <a:buFont typeface="Wingdings" pitchFamily="2" charset="2"/>
              <a:buChar char="ü"/>
            </a:pPr>
            <a:r>
              <a:rPr lang="en-US" altLang="zh-TW" sz="2800"/>
              <a:t>Cash and marketable securities</a:t>
            </a:r>
          </a:p>
          <a:p>
            <a:pPr lvl="3">
              <a:lnSpc>
                <a:spcPct val="80000"/>
              </a:lnSpc>
              <a:buFontTx/>
              <a:buChar char="•"/>
            </a:pPr>
            <a:r>
              <a:rPr lang="en-US" altLang="zh-TW" sz="2400"/>
              <a:t>Cash</a:t>
            </a:r>
          </a:p>
          <a:p>
            <a:pPr lvl="3">
              <a:lnSpc>
                <a:spcPct val="80000"/>
              </a:lnSpc>
              <a:buFontTx/>
              <a:buChar char="•"/>
            </a:pPr>
            <a:r>
              <a:rPr lang="en-US" altLang="zh-TW" sz="2400"/>
              <a:t>Short-term investments</a:t>
            </a:r>
          </a:p>
          <a:p>
            <a:pPr lvl="3">
              <a:lnSpc>
                <a:spcPct val="80000"/>
              </a:lnSpc>
              <a:buFontTx/>
              <a:buChar char="•"/>
            </a:pPr>
            <a:r>
              <a:rPr lang="en-US" altLang="zh-TW" sz="2400"/>
              <a:t>Time deposits</a:t>
            </a:r>
          </a:p>
          <a:p>
            <a:pPr lvl="2">
              <a:lnSpc>
                <a:spcPct val="80000"/>
              </a:lnSpc>
              <a:buFont typeface="Wingdings" pitchFamily="2" charset="2"/>
              <a:buChar char="ü"/>
            </a:pPr>
            <a:r>
              <a:rPr lang="en-US" altLang="zh-TW" sz="2800"/>
              <a:t>Accounts receivable</a:t>
            </a:r>
          </a:p>
          <a:p>
            <a:pPr lvl="3">
              <a:lnSpc>
                <a:spcPct val="80000"/>
              </a:lnSpc>
              <a:buFontTx/>
              <a:buChar char="•"/>
            </a:pPr>
            <a:r>
              <a:rPr lang="en-US" altLang="zh-TW" sz="2400"/>
              <a:t>Accounts/trade receivables</a:t>
            </a:r>
          </a:p>
          <a:p>
            <a:pPr lvl="3">
              <a:lnSpc>
                <a:spcPct val="80000"/>
              </a:lnSpc>
              <a:buFontTx/>
              <a:buChar char="•"/>
            </a:pPr>
            <a:r>
              <a:rPr lang="en-US" altLang="zh-TW" sz="2400"/>
              <a:t>Trade debtors</a:t>
            </a:r>
          </a:p>
          <a:p>
            <a:pPr lvl="2">
              <a:lnSpc>
                <a:spcPct val="80000"/>
              </a:lnSpc>
              <a:buFont typeface="Wingdings" pitchFamily="2" charset="2"/>
              <a:buChar char="ü"/>
            </a:pPr>
            <a:r>
              <a:rPr lang="en-US" altLang="zh-TW" sz="2800"/>
              <a:t>Inventory </a:t>
            </a:r>
          </a:p>
          <a:p>
            <a:pPr lvl="3">
              <a:lnSpc>
                <a:spcPct val="80000"/>
              </a:lnSpc>
              <a:buFontTx/>
              <a:buChar char="•"/>
            </a:pPr>
            <a:r>
              <a:rPr lang="en-US" altLang="zh-TW" sz="2400"/>
              <a:t>Inventory</a:t>
            </a:r>
          </a:p>
          <a:p>
            <a:pPr lvl="3">
              <a:lnSpc>
                <a:spcPct val="80000"/>
              </a:lnSpc>
              <a:buFontTx/>
              <a:buChar char="•"/>
            </a:pPr>
            <a:r>
              <a:rPr lang="en-US" altLang="zh-TW" sz="2400"/>
              <a:t>Finished goods</a:t>
            </a:r>
          </a:p>
          <a:p>
            <a:pPr lvl="3">
              <a:lnSpc>
                <a:spcPct val="80000"/>
              </a:lnSpc>
              <a:buFontTx/>
              <a:buChar char="•"/>
            </a:pPr>
            <a:r>
              <a:rPr lang="en-US" altLang="zh-TW" sz="2400"/>
              <a:t>Raw materials</a:t>
            </a:r>
          </a:p>
          <a:p>
            <a:pPr lvl="3">
              <a:lnSpc>
                <a:spcPct val="80000"/>
              </a:lnSpc>
              <a:buFontTx/>
              <a:buChar char="•"/>
            </a:pPr>
            <a:r>
              <a:rPr lang="en-US" altLang="zh-TW" sz="2400"/>
              <a:t>Work-in-process</a:t>
            </a:r>
          </a:p>
          <a:p>
            <a:pPr lvl="3">
              <a:lnSpc>
                <a:spcPct val="80000"/>
              </a:lnSpc>
              <a:buFontTx/>
              <a:buChar char="•"/>
            </a:pPr>
            <a:r>
              <a:rPr lang="en-US" altLang="zh-TW" sz="2400"/>
              <a:t>Stocks</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0210" name="Rectangle 2"/>
          <p:cNvSpPr>
            <a:spLocks noGrp="1" noChangeArrowheads="1"/>
          </p:cNvSpPr>
          <p:nvPr>
            <p:ph type="body" idx="1"/>
          </p:nvPr>
        </p:nvSpPr>
        <p:spPr>
          <a:xfrm>
            <a:off x="684213" y="250825"/>
            <a:ext cx="7772400" cy="4114800"/>
          </a:xfrm>
        </p:spPr>
        <p:txBody>
          <a:bodyPr/>
          <a:lstStyle/>
          <a:p>
            <a:pPr lvl="2">
              <a:lnSpc>
                <a:spcPct val="80000"/>
              </a:lnSpc>
              <a:buFont typeface="Wingdings" pitchFamily="2" charset="2"/>
              <a:buChar char="ü"/>
            </a:pPr>
            <a:r>
              <a:rPr lang="en-US" altLang="zh-TW" sz="2800"/>
              <a:t>Deferred taxes – current asset</a:t>
            </a:r>
          </a:p>
          <a:p>
            <a:pPr lvl="2">
              <a:lnSpc>
                <a:spcPct val="80000"/>
              </a:lnSpc>
              <a:buFont typeface="Wingdings" pitchFamily="2" charset="2"/>
              <a:buChar char="ü"/>
            </a:pPr>
            <a:r>
              <a:rPr lang="en-US" altLang="zh-TW" sz="2800"/>
              <a:t>Other current assets</a:t>
            </a:r>
          </a:p>
          <a:p>
            <a:pPr lvl="3">
              <a:lnSpc>
                <a:spcPct val="80000"/>
              </a:lnSpc>
              <a:buFontTx/>
              <a:buChar char="•"/>
            </a:pPr>
            <a:r>
              <a:rPr lang="en-US" altLang="zh-TW" sz="2400"/>
              <a:t>Prepaid expenses</a:t>
            </a:r>
          </a:p>
          <a:p>
            <a:pPr lvl="3">
              <a:lnSpc>
                <a:spcPct val="80000"/>
              </a:lnSpc>
              <a:buFontTx/>
              <a:buChar char="•"/>
            </a:pPr>
            <a:r>
              <a:rPr lang="en-US" altLang="zh-TW" sz="2400"/>
              <a:t>Tax refundable</a:t>
            </a:r>
          </a:p>
          <a:p>
            <a:pPr lvl="3">
              <a:lnSpc>
                <a:spcPct val="80000"/>
              </a:lnSpc>
              <a:buFontTx/>
              <a:buChar char="•"/>
            </a:pPr>
            <a:r>
              <a:rPr lang="en-US" altLang="zh-TW" sz="2400"/>
              <a:t>Current assets of discontinued operations</a:t>
            </a:r>
          </a:p>
          <a:p>
            <a:pPr lvl="3">
              <a:lnSpc>
                <a:spcPct val="80000"/>
              </a:lnSpc>
              <a:buFontTx/>
              <a:buChar char="•"/>
            </a:pPr>
            <a:r>
              <a:rPr lang="en-US" altLang="zh-TW" sz="2400"/>
              <a:t>Due from affiliates, due from employees</a:t>
            </a:r>
          </a:p>
          <a:p>
            <a:pPr lvl="2">
              <a:lnSpc>
                <a:spcPct val="80000"/>
              </a:lnSpc>
              <a:buFont typeface="Wingdings" pitchFamily="2" charset="2"/>
              <a:buChar char="ü"/>
            </a:pPr>
            <a:r>
              <a:rPr lang="en-US" altLang="zh-TW" sz="2800"/>
              <a:t>Long-term tangible asset</a:t>
            </a:r>
          </a:p>
          <a:p>
            <a:pPr lvl="3">
              <a:lnSpc>
                <a:spcPct val="80000"/>
              </a:lnSpc>
              <a:buFontTx/>
              <a:buChar char="•"/>
            </a:pPr>
            <a:r>
              <a:rPr lang="en-US" altLang="zh-TW" sz="2400"/>
              <a:t>Plant, property &amp; equipment</a:t>
            </a:r>
          </a:p>
          <a:p>
            <a:pPr lvl="3">
              <a:lnSpc>
                <a:spcPct val="80000"/>
              </a:lnSpc>
              <a:buFontTx/>
              <a:buChar char="•"/>
            </a:pPr>
            <a:r>
              <a:rPr lang="en-US" altLang="zh-TW" sz="2400"/>
              <a:t>Land</a:t>
            </a:r>
          </a:p>
          <a:p>
            <a:pPr lvl="3">
              <a:lnSpc>
                <a:spcPct val="80000"/>
              </a:lnSpc>
              <a:buFontTx/>
              <a:buChar char="•"/>
            </a:pPr>
            <a:r>
              <a:rPr lang="en-US" altLang="zh-TW" sz="2400"/>
              <a:t>Non-current assets of discontinued operations</a:t>
            </a:r>
          </a:p>
          <a:p>
            <a:pPr lvl="2">
              <a:lnSpc>
                <a:spcPct val="80000"/>
              </a:lnSpc>
              <a:buFont typeface="Wingdings" pitchFamily="2" charset="2"/>
              <a:buChar char="ü"/>
            </a:pPr>
            <a:r>
              <a:rPr lang="en-US" altLang="zh-TW" sz="2800"/>
              <a:t>Long-term intangible assets</a:t>
            </a:r>
          </a:p>
          <a:p>
            <a:pPr lvl="3">
              <a:lnSpc>
                <a:spcPct val="80000"/>
              </a:lnSpc>
              <a:buFontTx/>
              <a:buChar char="•"/>
            </a:pPr>
            <a:r>
              <a:rPr lang="en-US" altLang="zh-TW" sz="2400"/>
              <a:t>Goodwill</a:t>
            </a:r>
          </a:p>
          <a:p>
            <a:pPr lvl="3">
              <a:lnSpc>
                <a:spcPct val="80000"/>
              </a:lnSpc>
              <a:buFontTx/>
              <a:buChar char="•"/>
            </a:pPr>
            <a:r>
              <a:rPr lang="en-US" altLang="zh-TW" sz="2400"/>
              <a:t>Software development costs</a:t>
            </a:r>
          </a:p>
          <a:p>
            <a:pPr lvl="3">
              <a:lnSpc>
                <a:spcPct val="80000"/>
              </a:lnSpc>
              <a:buFontTx/>
              <a:buChar char="•"/>
            </a:pPr>
            <a:r>
              <a:rPr lang="en-US" altLang="zh-TW" sz="2400"/>
              <a:t>Deferred financing costs</a:t>
            </a:r>
          </a:p>
          <a:p>
            <a:pPr lvl="3">
              <a:lnSpc>
                <a:spcPct val="80000"/>
              </a:lnSpc>
              <a:buFontTx/>
              <a:buChar char="•"/>
            </a:pPr>
            <a:r>
              <a:rPr lang="en-US" altLang="zh-TW" sz="2400"/>
              <a:t>Deferred subscriber acquisition costs</a:t>
            </a:r>
          </a:p>
          <a:p>
            <a:pPr lvl="3">
              <a:lnSpc>
                <a:spcPct val="80000"/>
              </a:lnSpc>
              <a:buFontTx/>
              <a:buChar char="•"/>
            </a:pPr>
            <a:r>
              <a:rPr lang="en-US" altLang="zh-TW" sz="2400"/>
              <a:t>Trademarks, license rights</a:t>
            </a:r>
          </a:p>
          <a:p>
            <a:pPr lvl="3">
              <a:lnSpc>
                <a:spcPct val="80000"/>
              </a:lnSpc>
              <a:buFontTx/>
              <a:buChar char="•"/>
            </a:pPr>
            <a:r>
              <a:rPr lang="en-US" altLang="zh-TW" sz="2400"/>
              <a:t>Deferred charges</a:t>
            </a: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2258" name="Rectangle 2"/>
          <p:cNvSpPr>
            <a:spLocks noGrp="1" noChangeArrowheads="1"/>
          </p:cNvSpPr>
          <p:nvPr>
            <p:ph type="body" idx="4294967295"/>
          </p:nvPr>
        </p:nvSpPr>
        <p:spPr>
          <a:xfrm>
            <a:off x="687388" y="682625"/>
            <a:ext cx="7772400" cy="4114800"/>
          </a:xfrm>
        </p:spPr>
        <p:txBody>
          <a:bodyPr/>
          <a:lstStyle/>
          <a:p>
            <a:pPr lvl="2">
              <a:lnSpc>
                <a:spcPct val="80000"/>
              </a:lnSpc>
              <a:buFont typeface="Wingdings" pitchFamily="2" charset="2"/>
              <a:buChar char="ü"/>
            </a:pPr>
            <a:r>
              <a:rPr lang="en-US" altLang="zh-TW" sz="2800"/>
              <a:t>Deferred taxes – LT asset</a:t>
            </a:r>
          </a:p>
          <a:p>
            <a:pPr lvl="2">
              <a:lnSpc>
                <a:spcPct val="80000"/>
              </a:lnSpc>
              <a:buFont typeface="Wingdings" pitchFamily="2" charset="2"/>
              <a:buChar char="ü"/>
            </a:pPr>
            <a:r>
              <a:rPr lang="en-US" altLang="zh-TW" sz="2800"/>
              <a:t>Other long-term assets</a:t>
            </a:r>
          </a:p>
          <a:p>
            <a:pPr lvl="3">
              <a:lnSpc>
                <a:spcPct val="80000"/>
              </a:lnSpc>
              <a:buFontTx/>
              <a:buChar char="•"/>
            </a:pPr>
            <a:r>
              <a:rPr lang="en-US" altLang="zh-TW" sz="2400"/>
              <a:t>Long-term investments</a:t>
            </a:r>
          </a:p>
          <a:p>
            <a:pPr lvl="3">
              <a:lnSpc>
                <a:spcPct val="80000"/>
              </a:lnSpc>
              <a:buFontTx/>
              <a:buChar char="•"/>
            </a:pPr>
            <a:r>
              <a:rPr lang="en-US" altLang="zh-TW" sz="2400"/>
              <a:t>Long-term receivables</a:t>
            </a:r>
          </a:p>
          <a:p>
            <a:pPr lvl="3">
              <a:lnSpc>
                <a:spcPct val="80000"/>
              </a:lnSpc>
              <a:buFontTx/>
              <a:buChar char="•"/>
            </a:pPr>
            <a:r>
              <a:rPr lang="en-US" altLang="zh-TW" sz="2400"/>
              <a:t>Investment in sales-type or direct financing leases</a:t>
            </a:r>
          </a:p>
          <a:p>
            <a:pPr lvl="1">
              <a:lnSpc>
                <a:spcPct val="80000"/>
              </a:lnSpc>
              <a:buFont typeface="Wingdings" pitchFamily="2" charset="2"/>
              <a:buChar char="Ø"/>
            </a:pPr>
            <a:r>
              <a:rPr lang="en-US" altLang="zh-TW" sz="3200"/>
              <a:t>Liabilities and Equity</a:t>
            </a:r>
          </a:p>
          <a:p>
            <a:pPr lvl="2">
              <a:lnSpc>
                <a:spcPct val="80000"/>
              </a:lnSpc>
              <a:buFont typeface="Wingdings" pitchFamily="2" charset="2"/>
              <a:buChar char="ü"/>
            </a:pPr>
            <a:r>
              <a:rPr lang="en-US" altLang="zh-TW" sz="2800"/>
              <a:t>Short-term debt</a:t>
            </a:r>
          </a:p>
          <a:p>
            <a:pPr lvl="3">
              <a:lnSpc>
                <a:spcPct val="80000"/>
              </a:lnSpc>
              <a:buFontTx/>
              <a:buChar char="•"/>
            </a:pPr>
            <a:r>
              <a:rPr lang="en-US" altLang="zh-TW" sz="2400"/>
              <a:t>Notes payable</a:t>
            </a:r>
          </a:p>
          <a:p>
            <a:pPr lvl="3">
              <a:lnSpc>
                <a:spcPct val="80000"/>
              </a:lnSpc>
              <a:buFontTx/>
              <a:buChar char="•"/>
            </a:pPr>
            <a:r>
              <a:rPr lang="en-US" altLang="zh-TW" sz="2400"/>
              <a:t>Current portion of long-term debt</a:t>
            </a:r>
          </a:p>
          <a:p>
            <a:pPr lvl="3">
              <a:lnSpc>
                <a:spcPct val="80000"/>
              </a:lnSpc>
              <a:buFontTx/>
              <a:buChar char="•"/>
            </a:pPr>
            <a:r>
              <a:rPr lang="en-US" altLang="zh-TW" sz="2400"/>
              <a:t>Current portion of capital lease obligation</a:t>
            </a:r>
          </a:p>
          <a:p>
            <a:pPr lvl="2">
              <a:lnSpc>
                <a:spcPct val="80000"/>
              </a:lnSpc>
              <a:buFont typeface="Wingdings" pitchFamily="2" charset="2"/>
              <a:buChar char="ü"/>
            </a:pPr>
            <a:r>
              <a:rPr lang="en-US" altLang="zh-TW" sz="2800"/>
              <a:t>Accounts payable</a:t>
            </a:r>
          </a:p>
          <a:p>
            <a:pPr lvl="3">
              <a:lnSpc>
                <a:spcPct val="80000"/>
              </a:lnSpc>
              <a:buFontTx/>
              <a:buChar char="•"/>
            </a:pPr>
            <a:r>
              <a:rPr lang="en-US" altLang="zh-TW" sz="2400"/>
              <a:t>Accounts/trade payables</a:t>
            </a:r>
          </a:p>
          <a:p>
            <a:pPr lvl="3">
              <a:lnSpc>
                <a:spcPct val="80000"/>
              </a:lnSpc>
              <a:buFontTx/>
              <a:buChar char="•"/>
            </a:pPr>
            <a:r>
              <a:rPr lang="en-US" altLang="zh-TW" sz="2400"/>
              <a:t>Trade creditors</a:t>
            </a: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3282" name="Rectangle 2"/>
          <p:cNvSpPr>
            <a:spLocks noGrp="1" noChangeArrowheads="1"/>
          </p:cNvSpPr>
          <p:nvPr>
            <p:ph type="body" idx="4294967295"/>
          </p:nvPr>
        </p:nvSpPr>
        <p:spPr>
          <a:xfrm>
            <a:off x="684213" y="393700"/>
            <a:ext cx="7772400" cy="4114800"/>
          </a:xfrm>
        </p:spPr>
        <p:txBody>
          <a:bodyPr/>
          <a:lstStyle/>
          <a:p>
            <a:pPr lvl="2">
              <a:lnSpc>
                <a:spcPct val="80000"/>
              </a:lnSpc>
              <a:buFont typeface="Wingdings" pitchFamily="2" charset="2"/>
              <a:buChar char="ü"/>
            </a:pPr>
            <a:r>
              <a:rPr lang="en-US" altLang="zh-TW" sz="2800"/>
              <a:t>Other current liabilities</a:t>
            </a:r>
          </a:p>
          <a:p>
            <a:pPr lvl="3">
              <a:lnSpc>
                <a:spcPct val="80000"/>
              </a:lnSpc>
              <a:buFontTx/>
              <a:buChar char="•"/>
            </a:pPr>
            <a:r>
              <a:rPr lang="en-US" altLang="zh-TW" sz="2400"/>
              <a:t>Accrued expenses</a:t>
            </a:r>
          </a:p>
          <a:p>
            <a:pPr lvl="3">
              <a:lnSpc>
                <a:spcPct val="80000"/>
              </a:lnSpc>
              <a:buFontTx/>
              <a:buChar char="•"/>
            </a:pPr>
            <a:r>
              <a:rPr lang="en-US" altLang="zh-TW" sz="2400"/>
              <a:t>Accrued liabilities</a:t>
            </a:r>
          </a:p>
          <a:p>
            <a:pPr lvl="3">
              <a:lnSpc>
                <a:spcPct val="80000"/>
              </a:lnSpc>
              <a:buFontTx/>
              <a:buChar char="•"/>
            </a:pPr>
            <a:r>
              <a:rPr lang="en-US" altLang="zh-TW" sz="2400"/>
              <a:t>Taxes payable</a:t>
            </a:r>
          </a:p>
          <a:p>
            <a:pPr lvl="3">
              <a:lnSpc>
                <a:spcPct val="80000"/>
              </a:lnSpc>
              <a:buFontTx/>
              <a:buChar char="•"/>
            </a:pPr>
            <a:r>
              <a:rPr lang="en-US" altLang="zh-TW" sz="2400"/>
              <a:t>Dividends payable</a:t>
            </a:r>
          </a:p>
          <a:p>
            <a:pPr lvl="3">
              <a:lnSpc>
                <a:spcPct val="80000"/>
              </a:lnSpc>
              <a:buFontTx/>
              <a:buChar char="•"/>
            </a:pPr>
            <a:r>
              <a:rPr lang="en-US" altLang="zh-TW" sz="2400"/>
              <a:t>Deferred (unearned) revenue</a:t>
            </a:r>
          </a:p>
          <a:p>
            <a:pPr lvl="3">
              <a:lnSpc>
                <a:spcPct val="80000"/>
              </a:lnSpc>
              <a:buFontTx/>
              <a:buChar char="•"/>
            </a:pPr>
            <a:r>
              <a:rPr lang="en-US" altLang="zh-TW" sz="2400"/>
              <a:t>Customer advances</a:t>
            </a:r>
          </a:p>
          <a:p>
            <a:pPr lvl="2">
              <a:lnSpc>
                <a:spcPct val="80000"/>
              </a:lnSpc>
              <a:buFont typeface="Wingdings" pitchFamily="2" charset="2"/>
              <a:buChar char="ü"/>
            </a:pPr>
            <a:r>
              <a:rPr lang="en-US" altLang="zh-TW" sz="2800"/>
              <a:t>Deferred taxes – current liabilities</a:t>
            </a:r>
          </a:p>
          <a:p>
            <a:pPr lvl="2">
              <a:lnSpc>
                <a:spcPct val="80000"/>
              </a:lnSpc>
              <a:buFont typeface="Wingdings" pitchFamily="2" charset="2"/>
              <a:buChar char="ü"/>
            </a:pPr>
            <a:r>
              <a:rPr lang="en-US" altLang="zh-TW" sz="2800"/>
              <a:t>Long-term debt</a:t>
            </a:r>
          </a:p>
          <a:p>
            <a:pPr lvl="3">
              <a:lnSpc>
                <a:spcPct val="80000"/>
              </a:lnSpc>
              <a:buFontTx/>
              <a:buChar char="•"/>
            </a:pPr>
            <a:r>
              <a:rPr lang="en-US" altLang="zh-TW" sz="2400"/>
              <a:t>Long-term debt</a:t>
            </a:r>
          </a:p>
          <a:p>
            <a:pPr lvl="3">
              <a:lnSpc>
                <a:spcPct val="80000"/>
              </a:lnSpc>
              <a:buFontTx/>
              <a:buChar char="•"/>
            </a:pPr>
            <a:r>
              <a:rPr lang="en-US" altLang="zh-TW" sz="2400"/>
              <a:t>Senior term notes</a:t>
            </a:r>
          </a:p>
          <a:p>
            <a:pPr lvl="3">
              <a:lnSpc>
                <a:spcPct val="80000"/>
              </a:lnSpc>
              <a:buFontTx/>
              <a:buChar char="•"/>
            </a:pPr>
            <a:r>
              <a:rPr lang="en-US" altLang="zh-TW" sz="2400"/>
              <a:t>Subordinated debt</a:t>
            </a:r>
          </a:p>
          <a:p>
            <a:pPr lvl="3">
              <a:lnSpc>
                <a:spcPct val="80000"/>
              </a:lnSpc>
              <a:buFontTx/>
              <a:buChar char="•"/>
            </a:pPr>
            <a:r>
              <a:rPr lang="en-US" altLang="zh-TW" sz="2400"/>
              <a:t>Capital lease obligations</a:t>
            </a:r>
          </a:p>
          <a:p>
            <a:pPr lvl="3">
              <a:lnSpc>
                <a:spcPct val="80000"/>
              </a:lnSpc>
              <a:buFontTx/>
              <a:buChar char="•"/>
            </a:pPr>
            <a:r>
              <a:rPr lang="en-US" altLang="zh-TW" sz="2400"/>
              <a:t>Convertible debt</a:t>
            </a:r>
          </a:p>
          <a:p>
            <a:pPr lvl="3">
              <a:lnSpc>
                <a:spcPct val="80000"/>
              </a:lnSpc>
              <a:buFontTx/>
              <a:buChar char="•"/>
            </a:pPr>
            <a:r>
              <a:rPr lang="en-US" altLang="zh-TW" sz="2400"/>
              <a:t>Pension/post-retirement benefit obligation</a:t>
            </a:r>
          </a:p>
          <a:p>
            <a:pPr lvl="2">
              <a:lnSpc>
                <a:spcPct val="80000"/>
              </a:lnSpc>
              <a:buFont typeface="Wingdings" pitchFamily="2" charset="2"/>
              <a:buChar char="ü"/>
            </a:pPr>
            <a:r>
              <a:rPr lang="en-US" altLang="zh-TW" sz="2800"/>
              <a:t>Deferred taxes – long-term liabilities</a:t>
            </a:r>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4306" name="Rectangle 2"/>
          <p:cNvSpPr>
            <a:spLocks noGrp="1" noChangeArrowheads="1"/>
          </p:cNvSpPr>
          <p:nvPr>
            <p:ph type="body" idx="1"/>
          </p:nvPr>
        </p:nvSpPr>
        <p:spPr>
          <a:xfrm>
            <a:off x="684213" y="393700"/>
            <a:ext cx="7772400" cy="4114800"/>
          </a:xfrm>
        </p:spPr>
        <p:txBody>
          <a:bodyPr/>
          <a:lstStyle/>
          <a:p>
            <a:pPr lvl="2">
              <a:lnSpc>
                <a:spcPct val="80000"/>
              </a:lnSpc>
              <a:buFont typeface="Wingdings" pitchFamily="2" charset="2"/>
              <a:buChar char="ü"/>
            </a:pPr>
            <a:r>
              <a:rPr lang="en-US" altLang="zh-TW" sz="2800"/>
              <a:t>Other long-term liabilities (non-interest bearing)</a:t>
            </a:r>
          </a:p>
          <a:p>
            <a:pPr lvl="3">
              <a:lnSpc>
                <a:spcPct val="80000"/>
              </a:lnSpc>
              <a:buFontTx/>
              <a:buChar char="•"/>
            </a:pPr>
            <a:r>
              <a:rPr lang="en-US" altLang="zh-TW" sz="2400"/>
              <a:t>Non-current deferred (unearned) revenue</a:t>
            </a:r>
          </a:p>
          <a:p>
            <a:pPr lvl="3">
              <a:lnSpc>
                <a:spcPct val="80000"/>
              </a:lnSpc>
              <a:buFontTx/>
              <a:buChar char="•"/>
            </a:pPr>
            <a:r>
              <a:rPr lang="en-US" altLang="zh-TW" sz="2400"/>
              <a:t>Other non-current liabilities</a:t>
            </a:r>
          </a:p>
          <a:p>
            <a:pPr lvl="2">
              <a:lnSpc>
                <a:spcPct val="80000"/>
              </a:lnSpc>
              <a:buFont typeface="Wingdings" pitchFamily="2" charset="2"/>
              <a:buChar char="ü"/>
            </a:pPr>
            <a:r>
              <a:rPr lang="en-US" altLang="zh-TW" sz="2800"/>
              <a:t>Minority interest</a:t>
            </a:r>
          </a:p>
          <a:p>
            <a:pPr lvl="2">
              <a:lnSpc>
                <a:spcPct val="80000"/>
              </a:lnSpc>
              <a:buFont typeface="Wingdings" pitchFamily="2" charset="2"/>
              <a:buChar char="ü"/>
            </a:pPr>
            <a:r>
              <a:rPr lang="en-US" altLang="zh-TW" sz="2800"/>
              <a:t>Preferred stock</a:t>
            </a:r>
          </a:p>
          <a:p>
            <a:pPr lvl="3">
              <a:lnSpc>
                <a:spcPct val="80000"/>
              </a:lnSpc>
              <a:buFontTx/>
              <a:buChar char="•"/>
            </a:pPr>
            <a:r>
              <a:rPr lang="en-US" altLang="zh-TW" sz="2400"/>
              <a:t>Preferred stock</a:t>
            </a:r>
          </a:p>
          <a:p>
            <a:pPr lvl="3">
              <a:lnSpc>
                <a:spcPct val="80000"/>
              </a:lnSpc>
              <a:buFontTx/>
              <a:buChar char="•"/>
            </a:pPr>
            <a:r>
              <a:rPr lang="en-US" altLang="zh-TW" sz="2400"/>
              <a:t>Preferred convertible stock</a:t>
            </a:r>
          </a:p>
          <a:p>
            <a:pPr lvl="2">
              <a:lnSpc>
                <a:spcPct val="80000"/>
              </a:lnSpc>
              <a:buFont typeface="Wingdings" pitchFamily="2" charset="2"/>
              <a:buChar char="ü"/>
            </a:pPr>
            <a:r>
              <a:rPr lang="en-US" altLang="zh-TW" sz="2800"/>
              <a:t>Common stockholder’s equity</a:t>
            </a:r>
          </a:p>
          <a:p>
            <a:pPr lvl="3">
              <a:lnSpc>
                <a:spcPct val="80000"/>
              </a:lnSpc>
              <a:buFontTx/>
              <a:buChar char="•"/>
            </a:pPr>
            <a:r>
              <a:rPr lang="en-US" altLang="zh-TW" sz="2400"/>
              <a:t>Common stock</a:t>
            </a:r>
          </a:p>
          <a:p>
            <a:pPr lvl="3">
              <a:lnSpc>
                <a:spcPct val="80000"/>
              </a:lnSpc>
              <a:buFontTx/>
              <a:buChar char="•"/>
            </a:pPr>
            <a:r>
              <a:rPr lang="en-US" altLang="zh-TW" sz="2400"/>
              <a:t>Additional paid-in capital</a:t>
            </a:r>
          </a:p>
          <a:p>
            <a:pPr lvl="3">
              <a:lnSpc>
                <a:spcPct val="80000"/>
              </a:lnSpc>
              <a:buFontTx/>
              <a:buChar char="•"/>
            </a:pPr>
            <a:r>
              <a:rPr lang="en-US" altLang="zh-TW" sz="2400"/>
              <a:t>Capital in excess of par</a:t>
            </a:r>
          </a:p>
          <a:p>
            <a:pPr lvl="3">
              <a:lnSpc>
                <a:spcPct val="80000"/>
              </a:lnSpc>
              <a:buFontTx/>
              <a:buChar char="•"/>
            </a:pPr>
            <a:r>
              <a:rPr lang="en-US" altLang="zh-TW" sz="2400"/>
              <a:t>Treasury stock</a:t>
            </a:r>
          </a:p>
          <a:p>
            <a:pPr lvl="3">
              <a:lnSpc>
                <a:spcPct val="80000"/>
              </a:lnSpc>
              <a:buFontTx/>
              <a:buChar char="•"/>
            </a:pPr>
            <a:r>
              <a:rPr lang="en-US" altLang="zh-TW" sz="2400"/>
              <a:t>Retained earnings</a:t>
            </a:r>
          </a:p>
          <a:p>
            <a:pPr lvl="3">
              <a:lnSpc>
                <a:spcPct val="80000"/>
              </a:lnSpc>
              <a:buFontTx/>
              <a:buChar char="•"/>
            </a:pPr>
            <a:r>
              <a:rPr lang="en-US" altLang="zh-TW" sz="2400"/>
              <a:t>Cumulative foreign currency gains and losses</a:t>
            </a:r>
          </a:p>
          <a:p>
            <a:pPr lvl="3">
              <a:lnSpc>
                <a:spcPct val="80000"/>
              </a:lnSpc>
              <a:buFontTx/>
              <a:buChar char="•"/>
            </a:pPr>
            <a:r>
              <a:rPr lang="en-US" altLang="zh-TW" sz="2400"/>
              <a:t>Accumulated other comprehensive income</a:t>
            </a:r>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5330" name="Rectangle 2"/>
          <p:cNvSpPr>
            <a:spLocks noGrp="1" noChangeArrowheads="1"/>
          </p:cNvSpPr>
          <p:nvPr>
            <p:ph type="body" idx="1"/>
          </p:nvPr>
        </p:nvSpPr>
        <p:spPr>
          <a:xfrm>
            <a:off x="539750" y="333375"/>
            <a:ext cx="8064500" cy="4114800"/>
          </a:xfrm>
        </p:spPr>
        <p:txBody>
          <a:bodyPr/>
          <a:lstStyle/>
          <a:p>
            <a:pPr>
              <a:lnSpc>
                <a:spcPct val="80000"/>
              </a:lnSpc>
              <a:buFont typeface="Wingdings" pitchFamily="2" charset="2"/>
              <a:buChar char="p"/>
            </a:pPr>
            <a:r>
              <a:rPr lang="en-US" altLang="zh-TW" sz="3600"/>
              <a:t>Standardized cash flow statement format</a:t>
            </a:r>
          </a:p>
          <a:p>
            <a:pPr lvl="1">
              <a:lnSpc>
                <a:spcPct val="80000"/>
              </a:lnSpc>
              <a:buFont typeface="Wingdings" pitchFamily="2" charset="2"/>
              <a:buChar char="Ø"/>
            </a:pPr>
            <a:r>
              <a:rPr lang="en-US" altLang="zh-TW" sz="3200"/>
              <a:t>Net income</a:t>
            </a:r>
          </a:p>
          <a:p>
            <a:pPr lvl="1">
              <a:lnSpc>
                <a:spcPct val="80000"/>
              </a:lnSpc>
              <a:buFont typeface="Wingdings" pitchFamily="2" charset="2"/>
              <a:buChar char="Ø"/>
            </a:pPr>
            <a:r>
              <a:rPr lang="en-US" altLang="zh-TW" sz="3200"/>
              <a:t>Non-operating gains (losses)</a:t>
            </a:r>
          </a:p>
          <a:p>
            <a:pPr lvl="2">
              <a:lnSpc>
                <a:spcPct val="80000"/>
              </a:lnSpc>
              <a:buFont typeface="Wingdings" pitchFamily="2" charset="2"/>
              <a:buChar char="ü"/>
            </a:pPr>
            <a:r>
              <a:rPr lang="en-US" altLang="zh-TW" sz="2800"/>
              <a:t>Gain (loss) on sale of investments/non-current assets</a:t>
            </a:r>
          </a:p>
          <a:p>
            <a:pPr lvl="2">
              <a:lnSpc>
                <a:spcPct val="80000"/>
              </a:lnSpc>
              <a:buFont typeface="Wingdings" pitchFamily="2" charset="2"/>
              <a:buChar char="ü"/>
            </a:pPr>
            <a:r>
              <a:rPr lang="en-US" altLang="zh-TW" sz="2800"/>
              <a:t>Cumulative effect of accounting changes</a:t>
            </a:r>
          </a:p>
          <a:p>
            <a:pPr lvl="2">
              <a:lnSpc>
                <a:spcPct val="80000"/>
              </a:lnSpc>
              <a:buFont typeface="Wingdings" pitchFamily="2" charset="2"/>
              <a:buChar char="ü"/>
            </a:pPr>
            <a:r>
              <a:rPr lang="en-US" altLang="zh-TW" sz="2800"/>
              <a:t>Gain (loss) on foreign exchange</a:t>
            </a:r>
          </a:p>
          <a:p>
            <a:pPr lvl="2">
              <a:lnSpc>
                <a:spcPct val="80000"/>
              </a:lnSpc>
              <a:buFont typeface="Wingdings" pitchFamily="2" charset="2"/>
              <a:buChar char="ü"/>
            </a:pPr>
            <a:r>
              <a:rPr lang="en-US" altLang="zh-TW" sz="2800"/>
              <a:t>Extraordinary gains (losses)</a:t>
            </a:r>
          </a:p>
          <a:p>
            <a:pPr lvl="1">
              <a:lnSpc>
                <a:spcPct val="80000"/>
              </a:lnSpc>
              <a:buFont typeface="Wingdings" pitchFamily="2" charset="2"/>
              <a:buChar char="Ø"/>
            </a:pPr>
            <a:r>
              <a:rPr lang="en-US" altLang="zh-TW" sz="3200"/>
              <a:t>Long-term operating accruals</a:t>
            </a:r>
          </a:p>
          <a:p>
            <a:pPr lvl="2">
              <a:lnSpc>
                <a:spcPct val="80000"/>
              </a:lnSpc>
              <a:buFont typeface="Wingdings" pitchFamily="2" charset="2"/>
              <a:buChar char="ü"/>
            </a:pPr>
            <a:r>
              <a:rPr lang="en-US" altLang="zh-TW" sz="2800"/>
              <a:t>Depreciation and amortization</a:t>
            </a:r>
          </a:p>
          <a:p>
            <a:pPr lvl="2">
              <a:lnSpc>
                <a:spcPct val="80000"/>
              </a:lnSpc>
              <a:buFont typeface="Wingdings" pitchFamily="2" charset="2"/>
              <a:buChar char="ü"/>
            </a:pPr>
            <a:r>
              <a:rPr lang="en-US" altLang="zh-TW" sz="2800"/>
              <a:t>Deferred revenues/costs</a:t>
            </a:r>
          </a:p>
          <a:p>
            <a:pPr lvl="2">
              <a:lnSpc>
                <a:spcPct val="80000"/>
              </a:lnSpc>
              <a:buFont typeface="Wingdings" pitchFamily="2" charset="2"/>
              <a:buChar char="ü"/>
            </a:pPr>
            <a:r>
              <a:rPr lang="en-US" altLang="zh-TW" sz="2800"/>
              <a:t>Deferred income taxes</a:t>
            </a:r>
          </a:p>
          <a:p>
            <a:pPr lvl="2">
              <a:lnSpc>
                <a:spcPct val="80000"/>
              </a:lnSpc>
              <a:buFont typeface="Wingdings" pitchFamily="2" charset="2"/>
              <a:buChar char="ü"/>
            </a:pPr>
            <a:r>
              <a:rPr lang="en-US" altLang="zh-TW" sz="2800"/>
              <a:t>Impairment of non-current assets</a:t>
            </a:r>
          </a:p>
          <a:p>
            <a:pPr lvl="2">
              <a:lnSpc>
                <a:spcPct val="80000"/>
              </a:lnSpc>
              <a:buFont typeface="Wingdings" pitchFamily="2" charset="2"/>
              <a:buChar char="ü"/>
            </a:pPr>
            <a:r>
              <a:rPr lang="en-US" altLang="zh-TW" sz="2800"/>
              <a:t>Other non-cash charges to operations</a:t>
            </a:r>
          </a:p>
          <a:p>
            <a:pPr lvl="2">
              <a:lnSpc>
                <a:spcPct val="80000"/>
              </a:lnSpc>
              <a:buFont typeface="Wingdings" pitchFamily="2" charset="2"/>
              <a:buChar char="ü"/>
            </a:pPr>
            <a:endParaRPr lang="en-US" altLang="zh-TW" sz="280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533400" y="260350"/>
            <a:ext cx="7772400" cy="4114800"/>
          </a:xfrm>
        </p:spPr>
        <p:txBody>
          <a:bodyPr/>
          <a:lstStyle/>
          <a:p>
            <a:pPr lvl="1">
              <a:lnSpc>
                <a:spcPct val="80000"/>
              </a:lnSpc>
              <a:buFont typeface="Wingdings" pitchFamily="2" charset="2"/>
              <a:buChar char="Ø"/>
            </a:pPr>
            <a:r>
              <a:rPr lang="en-US" altLang="zh-TW" sz="3200"/>
              <a:t>Management consulting</a:t>
            </a:r>
          </a:p>
          <a:p>
            <a:pPr lvl="2">
              <a:lnSpc>
                <a:spcPct val="80000"/>
              </a:lnSpc>
              <a:buFont typeface="Wingdings" pitchFamily="2" charset="2"/>
              <a:buChar char="ü"/>
            </a:pPr>
            <a:r>
              <a:rPr lang="en-US" altLang="zh-TW" sz="2800"/>
              <a:t>Industry structure?</a:t>
            </a:r>
          </a:p>
          <a:p>
            <a:pPr lvl="2">
              <a:lnSpc>
                <a:spcPct val="80000"/>
              </a:lnSpc>
              <a:buFont typeface="Wingdings" pitchFamily="2" charset="2"/>
              <a:buChar char="ü"/>
            </a:pPr>
            <a:r>
              <a:rPr lang="en-US" altLang="zh-TW" sz="2800"/>
              <a:t>Strategies pursued by various players?</a:t>
            </a:r>
          </a:p>
          <a:p>
            <a:pPr lvl="3">
              <a:lnSpc>
                <a:spcPct val="80000"/>
              </a:lnSpc>
              <a:buFontTx/>
              <a:buChar char="•"/>
            </a:pPr>
            <a:r>
              <a:rPr lang="en-US" altLang="zh-TW" sz="2400"/>
              <a:t>Relative performance of different firms?</a:t>
            </a:r>
          </a:p>
          <a:p>
            <a:pPr lvl="1">
              <a:lnSpc>
                <a:spcPct val="80000"/>
              </a:lnSpc>
              <a:buFont typeface="Wingdings" pitchFamily="2" charset="2"/>
              <a:buChar char="Ø"/>
            </a:pPr>
            <a:r>
              <a:rPr lang="en-US" altLang="zh-TW" sz="3200"/>
              <a:t>Corporate management</a:t>
            </a:r>
          </a:p>
          <a:p>
            <a:pPr lvl="2">
              <a:lnSpc>
                <a:spcPct val="80000"/>
              </a:lnSpc>
              <a:buFont typeface="Wingdings" pitchFamily="2" charset="2"/>
              <a:buChar char="ü"/>
            </a:pPr>
            <a:r>
              <a:rPr lang="en-US" altLang="zh-TW" sz="2800"/>
              <a:t>Fair market valuation?</a:t>
            </a:r>
          </a:p>
          <a:p>
            <a:pPr lvl="3">
              <a:lnSpc>
                <a:spcPct val="80000"/>
              </a:lnSpc>
              <a:buFontTx/>
              <a:buChar char="•"/>
            </a:pPr>
            <a:r>
              <a:rPr lang="en-US" altLang="zh-TW" sz="2400"/>
              <a:t>Investor communication program adequate?</a:t>
            </a:r>
          </a:p>
          <a:p>
            <a:pPr lvl="2">
              <a:lnSpc>
                <a:spcPct val="80000"/>
              </a:lnSpc>
              <a:buFont typeface="Wingdings" pitchFamily="2" charset="2"/>
              <a:buChar char="ü"/>
            </a:pPr>
            <a:r>
              <a:rPr lang="en-US" altLang="zh-TW" sz="2800"/>
              <a:t>Search for a potential takeover target</a:t>
            </a:r>
          </a:p>
          <a:p>
            <a:pPr lvl="3">
              <a:lnSpc>
                <a:spcPct val="80000"/>
              </a:lnSpc>
              <a:buFontTx/>
              <a:buChar char="•"/>
            </a:pPr>
            <a:r>
              <a:rPr lang="en-US" altLang="zh-TW" sz="2400"/>
              <a:t>Value could be added by M&amp;A?</a:t>
            </a:r>
          </a:p>
          <a:p>
            <a:pPr lvl="3">
              <a:lnSpc>
                <a:spcPct val="80000"/>
              </a:lnSpc>
              <a:buFontTx/>
              <a:buChar char="•"/>
            </a:pPr>
            <a:r>
              <a:rPr lang="en-US" altLang="zh-TW" sz="2400"/>
              <a:t>M&amp;A financing?</a:t>
            </a:r>
          </a:p>
          <a:p>
            <a:pPr lvl="1">
              <a:lnSpc>
                <a:spcPct val="80000"/>
              </a:lnSpc>
              <a:buFont typeface="Wingdings" pitchFamily="2" charset="2"/>
              <a:buChar char="Ø"/>
            </a:pPr>
            <a:r>
              <a:rPr lang="en-US" altLang="zh-TW" sz="3200"/>
              <a:t>Auditing</a:t>
            </a:r>
          </a:p>
          <a:p>
            <a:pPr lvl="2">
              <a:lnSpc>
                <a:spcPct val="80000"/>
              </a:lnSpc>
              <a:buFont typeface="Wingdings" pitchFamily="2" charset="2"/>
              <a:buChar char="ü"/>
            </a:pPr>
            <a:r>
              <a:rPr lang="en-US" altLang="zh-TW" sz="2800"/>
              <a:t>Accounting policies &amp; accrual estimates consistent with the business &amp; its recent performance?</a:t>
            </a:r>
          </a:p>
          <a:p>
            <a:pPr lvl="3">
              <a:lnSpc>
                <a:spcPct val="80000"/>
              </a:lnSpc>
              <a:buFontTx/>
              <a:buChar char="•"/>
            </a:pPr>
            <a:r>
              <a:rPr lang="en-US" altLang="zh-TW" sz="2400"/>
              <a:t>Financial reports communicate current status &amp; significant risks of the business*?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6354" name="Rectangle 2"/>
          <p:cNvSpPr>
            <a:spLocks noGrp="1" noChangeArrowheads="1"/>
          </p:cNvSpPr>
          <p:nvPr>
            <p:ph type="body" idx="4294967295"/>
          </p:nvPr>
        </p:nvSpPr>
        <p:spPr>
          <a:xfrm>
            <a:off x="611188" y="260350"/>
            <a:ext cx="7772400" cy="4114800"/>
          </a:xfrm>
        </p:spPr>
        <p:txBody>
          <a:bodyPr/>
          <a:lstStyle/>
          <a:p>
            <a:pPr lvl="2">
              <a:lnSpc>
                <a:spcPct val="80000"/>
              </a:lnSpc>
              <a:buFont typeface="Wingdings" pitchFamily="2" charset="2"/>
              <a:buChar char="ü"/>
            </a:pPr>
            <a:r>
              <a:rPr lang="en-US" altLang="zh-TW" sz="2800"/>
              <a:t>Equity earnings of affiliates/unconsolidated subsidiaries, net of cash received</a:t>
            </a:r>
          </a:p>
          <a:p>
            <a:pPr lvl="2">
              <a:lnSpc>
                <a:spcPct val="80000"/>
              </a:lnSpc>
              <a:buFont typeface="Wingdings" pitchFamily="2" charset="2"/>
              <a:buChar char="ü"/>
            </a:pPr>
            <a:r>
              <a:rPr lang="en-US" altLang="zh-TW" sz="2800"/>
              <a:t>Minority interest</a:t>
            </a:r>
          </a:p>
          <a:p>
            <a:pPr lvl="2">
              <a:lnSpc>
                <a:spcPct val="80000"/>
              </a:lnSpc>
              <a:buFont typeface="Wingdings" pitchFamily="2" charset="2"/>
              <a:buChar char="ü"/>
            </a:pPr>
            <a:r>
              <a:rPr lang="en-US" altLang="zh-TW" sz="2800"/>
              <a:t>Stock bonus awards</a:t>
            </a:r>
          </a:p>
          <a:p>
            <a:pPr lvl="1">
              <a:lnSpc>
                <a:spcPct val="80000"/>
              </a:lnSpc>
              <a:buFont typeface="Wingdings" pitchFamily="2" charset="2"/>
              <a:buChar char="Ø"/>
            </a:pPr>
            <a:r>
              <a:rPr lang="en-US" altLang="zh-TW" sz="3200"/>
              <a:t>Net (investments in) or liquidation of operating working capital: changes in</a:t>
            </a:r>
          </a:p>
          <a:p>
            <a:pPr lvl="2">
              <a:lnSpc>
                <a:spcPct val="80000"/>
              </a:lnSpc>
              <a:buFont typeface="Wingdings" pitchFamily="2" charset="2"/>
              <a:buChar char="ü"/>
            </a:pPr>
            <a:r>
              <a:rPr lang="en-US" altLang="zh-TW" sz="2800"/>
              <a:t>Trade accounts receivable</a:t>
            </a:r>
          </a:p>
          <a:p>
            <a:pPr lvl="2">
              <a:lnSpc>
                <a:spcPct val="80000"/>
              </a:lnSpc>
              <a:buFont typeface="Wingdings" pitchFamily="2" charset="2"/>
              <a:buChar char="ü"/>
            </a:pPr>
            <a:r>
              <a:rPr lang="en-US" altLang="zh-TW" sz="2800"/>
              <a:t>Other receivable</a:t>
            </a:r>
          </a:p>
          <a:p>
            <a:pPr lvl="2">
              <a:lnSpc>
                <a:spcPct val="80000"/>
              </a:lnSpc>
              <a:buFont typeface="Wingdings" pitchFamily="2" charset="2"/>
              <a:buChar char="ü"/>
            </a:pPr>
            <a:r>
              <a:rPr lang="en-US" altLang="zh-TW" sz="2800"/>
              <a:t>Prepaid expenses</a:t>
            </a:r>
          </a:p>
          <a:p>
            <a:pPr lvl="2">
              <a:lnSpc>
                <a:spcPct val="80000"/>
              </a:lnSpc>
              <a:buFont typeface="Wingdings" pitchFamily="2" charset="2"/>
              <a:buChar char="ü"/>
            </a:pPr>
            <a:r>
              <a:rPr lang="en-US" altLang="zh-TW" sz="2800"/>
              <a:t>Trade accounts payable</a:t>
            </a:r>
          </a:p>
          <a:p>
            <a:pPr lvl="2">
              <a:lnSpc>
                <a:spcPct val="80000"/>
              </a:lnSpc>
              <a:buFont typeface="Wingdings" pitchFamily="2" charset="2"/>
              <a:buChar char="ü"/>
            </a:pPr>
            <a:r>
              <a:rPr lang="en-US" altLang="zh-TW" sz="2800"/>
              <a:t>Accrued expenses</a:t>
            </a:r>
          </a:p>
          <a:p>
            <a:pPr lvl="2">
              <a:lnSpc>
                <a:spcPct val="80000"/>
              </a:lnSpc>
              <a:buFont typeface="Wingdings" pitchFamily="2" charset="2"/>
              <a:buChar char="ü"/>
            </a:pPr>
            <a:r>
              <a:rPr lang="en-US" altLang="zh-TW" sz="2800"/>
              <a:t>Due from affiliates</a:t>
            </a:r>
          </a:p>
          <a:p>
            <a:pPr lvl="2">
              <a:lnSpc>
                <a:spcPct val="80000"/>
              </a:lnSpc>
              <a:buFont typeface="Wingdings" pitchFamily="2" charset="2"/>
              <a:buChar char="ü"/>
            </a:pPr>
            <a:r>
              <a:rPr lang="en-US" altLang="zh-TW" sz="2800"/>
              <a:t>Accounts payable and accrued expenses</a:t>
            </a:r>
          </a:p>
          <a:p>
            <a:pPr lvl="2">
              <a:lnSpc>
                <a:spcPct val="80000"/>
              </a:lnSpc>
              <a:buFont typeface="Wingdings" pitchFamily="2" charset="2"/>
              <a:buChar char="ü"/>
            </a:pPr>
            <a:r>
              <a:rPr lang="en-US" altLang="zh-TW" sz="2800"/>
              <a:t>Refundable/payable income taxes</a:t>
            </a:r>
          </a:p>
          <a:p>
            <a:pPr lvl="2">
              <a:lnSpc>
                <a:spcPct val="80000"/>
              </a:lnSpc>
              <a:buFont typeface="Wingdings" pitchFamily="2" charset="2"/>
              <a:buChar char="ü"/>
            </a:pPr>
            <a:r>
              <a:rPr lang="en-US" altLang="zh-TW" sz="2800"/>
              <a:t>Inventories</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7378" name="Rectangle 2"/>
          <p:cNvSpPr>
            <a:spLocks noGrp="1" noChangeArrowheads="1"/>
          </p:cNvSpPr>
          <p:nvPr>
            <p:ph type="body" idx="4294967295"/>
          </p:nvPr>
        </p:nvSpPr>
        <p:spPr>
          <a:xfrm>
            <a:off x="684213" y="322263"/>
            <a:ext cx="7772400" cy="4114800"/>
          </a:xfrm>
        </p:spPr>
        <p:txBody>
          <a:bodyPr/>
          <a:lstStyle/>
          <a:p>
            <a:pPr lvl="2">
              <a:lnSpc>
                <a:spcPct val="80000"/>
              </a:lnSpc>
              <a:buFont typeface="Wingdings" pitchFamily="2" charset="2"/>
              <a:buChar char="ü"/>
            </a:pPr>
            <a:r>
              <a:rPr lang="en-US" altLang="zh-TW" sz="2800"/>
              <a:t>Provision for doubtful accounts</a:t>
            </a:r>
          </a:p>
          <a:p>
            <a:pPr lvl="2">
              <a:lnSpc>
                <a:spcPct val="80000"/>
              </a:lnSpc>
              <a:buFont typeface="Wingdings" pitchFamily="2" charset="2"/>
              <a:buChar char="ü"/>
            </a:pPr>
            <a:r>
              <a:rPr lang="en-US" altLang="zh-TW" sz="2800"/>
              <a:t>Other current liabilities</a:t>
            </a:r>
          </a:p>
          <a:p>
            <a:pPr lvl="2">
              <a:lnSpc>
                <a:spcPct val="80000"/>
              </a:lnSpc>
              <a:buFont typeface="Wingdings" pitchFamily="2" charset="2"/>
              <a:buChar char="ü"/>
            </a:pPr>
            <a:r>
              <a:rPr lang="en-US" altLang="zh-TW" sz="2800"/>
              <a:t>Other current assets</a:t>
            </a:r>
          </a:p>
          <a:p>
            <a:pPr lvl="1">
              <a:lnSpc>
                <a:spcPct val="80000"/>
              </a:lnSpc>
              <a:buFont typeface="Wingdings" pitchFamily="2" charset="2"/>
              <a:buChar char="Ø"/>
            </a:pPr>
            <a:r>
              <a:rPr lang="en-US" altLang="zh-TW" sz="3200"/>
              <a:t>Net (investments in) or liquidation of operating long-term assets</a:t>
            </a:r>
          </a:p>
          <a:p>
            <a:pPr lvl="2">
              <a:lnSpc>
                <a:spcPct val="80000"/>
              </a:lnSpc>
              <a:buFont typeface="Wingdings" pitchFamily="2" charset="2"/>
              <a:buChar char="ü"/>
            </a:pPr>
            <a:r>
              <a:rPr lang="en-US" altLang="zh-TW" sz="2800"/>
              <a:t>Purchase/sales of non-current assets</a:t>
            </a:r>
          </a:p>
          <a:p>
            <a:pPr lvl="2">
              <a:lnSpc>
                <a:spcPct val="80000"/>
              </a:lnSpc>
              <a:buFont typeface="Wingdings" pitchFamily="2" charset="2"/>
              <a:buChar char="ü"/>
            </a:pPr>
            <a:r>
              <a:rPr lang="en-US" altLang="zh-TW" sz="2800"/>
              <a:t>Acquisition of R&amp;D</a:t>
            </a:r>
          </a:p>
          <a:p>
            <a:pPr lvl="2">
              <a:lnSpc>
                <a:spcPct val="80000"/>
              </a:lnSpc>
              <a:buFont typeface="Wingdings" pitchFamily="2" charset="2"/>
              <a:buChar char="ü"/>
            </a:pPr>
            <a:r>
              <a:rPr lang="en-US" altLang="zh-TW" sz="2800"/>
              <a:t>Acquisition/sales of business</a:t>
            </a:r>
          </a:p>
          <a:p>
            <a:pPr lvl="2">
              <a:lnSpc>
                <a:spcPct val="80000"/>
              </a:lnSpc>
              <a:buFont typeface="Wingdings" pitchFamily="2" charset="2"/>
              <a:buChar char="ü"/>
            </a:pPr>
            <a:r>
              <a:rPr lang="en-US" altLang="zh-TW" sz="2800"/>
              <a:t>Capital expenditures</a:t>
            </a:r>
          </a:p>
          <a:p>
            <a:pPr lvl="2">
              <a:lnSpc>
                <a:spcPct val="80000"/>
              </a:lnSpc>
              <a:buFont typeface="Wingdings" pitchFamily="2" charset="2"/>
              <a:buChar char="ü"/>
            </a:pPr>
            <a:r>
              <a:rPr lang="en-US" altLang="zh-TW" sz="2800"/>
              <a:t>Equity investments</a:t>
            </a:r>
          </a:p>
          <a:p>
            <a:pPr lvl="2">
              <a:lnSpc>
                <a:spcPct val="80000"/>
              </a:lnSpc>
              <a:buFont typeface="Wingdings" pitchFamily="2" charset="2"/>
              <a:buChar char="ü"/>
            </a:pPr>
            <a:r>
              <a:rPr lang="en-US" altLang="zh-TW" sz="2800"/>
              <a:t>Acquisition of subsidiary stock</a:t>
            </a:r>
          </a:p>
          <a:p>
            <a:pPr lvl="2">
              <a:lnSpc>
                <a:spcPct val="80000"/>
              </a:lnSpc>
              <a:buFont typeface="Wingdings" pitchFamily="2" charset="2"/>
              <a:buChar char="ü"/>
            </a:pPr>
            <a:r>
              <a:rPr lang="en-US" altLang="zh-TW" sz="2800"/>
              <a:t>Capitalization of computer software development costs</a:t>
            </a:r>
          </a:p>
          <a:p>
            <a:pPr lvl="2">
              <a:lnSpc>
                <a:spcPct val="80000"/>
              </a:lnSpc>
              <a:buFont typeface="Wingdings" pitchFamily="2" charset="2"/>
              <a:buChar char="ü"/>
            </a:pPr>
            <a:r>
              <a:rPr lang="en-US" altLang="zh-TW" sz="2800"/>
              <a:t>Cost in excess of the fair value of net assets acquired (goodwill)</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9426" name="Rectangle 2"/>
          <p:cNvSpPr>
            <a:spLocks noGrp="1" noChangeArrowheads="1"/>
          </p:cNvSpPr>
          <p:nvPr>
            <p:ph type="body" idx="4294967295"/>
          </p:nvPr>
        </p:nvSpPr>
        <p:spPr>
          <a:xfrm>
            <a:off x="684213" y="393700"/>
            <a:ext cx="7772400" cy="4114800"/>
          </a:xfrm>
        </p:spPr>
        <p:txBody>
          <a:bodyPr/>
          <a:lstStyle/>
          <a:p>
            <a:pPr lvl="2">
              <a:lnSpc>
                <a:spcPct val="80000"/>
              </a:lnSpc>
              <a:buFont typeface="Wingdings" pitchFamily="2" charset="2"/>
              <a:buChar char="ü"/>
            </a:pPr>
            <a:r>
              <a:rPr lang="en-US" altLang="zh-TW" sz="2800"/>
              <a:t>Investment in sales-type and direct financing leases</a:t>
            </a:r>
          </a:p>
          <a:p>
            <a:pPr lvl="1">
              <a:lnSpc>
                <a:spcPct val="80000"/>
              </a:lnSpc>
              <a:buFont typeface="Wingdings" pitchFamily="2" charset="2"/>
              <a:buChar char="Ø"/>
            </a:pPr>
            <a:r>
              <a:rPr lang="en-US" altLang="zh-TW" sz="3200"/>
              <a:t>Net debt (repayment) or issuance</a:t>
            </a:r>
          </a:p>
          <a:p>
            <a:pPr lvl="2">
              <a:lnSpc>
                <a:spcPct val="80000"/>
              </a:lnSpc>
              <a:buFont typeface="Wingdings" pitchFamily="2" charset="2"/>
              <a:buChar char="ü"/>
            </a:pPr>
            <a:r>
              <a:rPr lang="en-US" altLang="zh-TW" sz="2800"/>
              <a:t>Principal payments on debt</a:t>
            </a:r>
          </a:p>
          <a:p>
            <a:pPr lvl="2">
              <a:lnSpc>
                <a:spcPct val="80000"/>
              </a:lnSpc>
              <a:buFont typeface="Wingdings" pitchFamily="2" charset="2"/>
              <a:buChar char="ü"/>
            </a:pPr>
            <a:r>
              <a:rPr lang="en-US" altLang="zh-TW" sz="2800"/>
              <a:t>Borrowings (repayments) under credit facility</a:t>
            </a:r>
          </a:p>
          <a:p>
            <a:pPr lvl="2">
              <a:lnSpc>
                <a:spcPct val="80000"/>
              </a:lnSpc>
              <a:buFont typeface="Wingdings" pitchFamily="2" charset="2"/>
              <a:buChar char="ü"/>
            </a:pPr>
            <a:r>
              <a:rPr lang="en-US" altLang="zh-TW" sz="2800"/>
              <a:t>Issuance (repayment) of long-term debt</a:t>
            </a:r>
          </a:p>
          <a:p>
            <a:pPr lvl="2">
              <a:lnSpc>
                <a:spcPct val="80000"/>
              </a:lnSpc>
              <a:buFont typeface="Wingdings" pitchFamily="2" charset="2"/>
              <a:buChar char="ü"/>
            </a:pPr>
            <a:r>
              <a:rPr lang="en-US" altLang="zh-TW" sz="2800"/>
              <a:t>Net increase (decrease) in short-term borrowings</a:t>
            </a:r>
          </a:p>
          <a:p>
            <a:pPr lvl="2">
              <a:lnSpc>
                <a:spcPct val="80000"/>
              </a:lnSpc>
              <a:buFont typeface="Wingdings" pitchFamily="2" charset="2"/>
              <a:buChar char="ü"/>
            </a:pPr>
            <a:r>
              <a:rPr lang="en-US" altLang="zh-TW" sz="2800"/>
              <a:t>Notes payable</a:t>
            </a:r>
          </a:p>
          <a:p>
            <a:pPr lvl="1">
              <a:lnSpc>
                <a:spcPct val="80000"/>
              </a:lnSpc>
              <a:buFont typeface="Wingdings" pitchFamily="2" charset="2"/>
              <a:buChar char="Ø"/>
            </a:pPr>
            <a:r>
              <a:rPr lang="en-US" altLang="zh-TW" sz="3200"/>
              <a:t>Dividend (payments)</a:t>
            </a:r>
          </a:p>
          <a:p>
            <a:pPr lvl="2">
              <a:lnSpc>
                <a:spcPct val="80000"/>
              </a:lnSpc>
              <a:buFont typeface="Wingdings" pitchFamily="2" charset="2"/>
              <a:buChar char="ü"/>
            </a:pPr>
            <a:r>
              <a:rPr lang="en-US" altLang="zh-TW" sz="2800"/>
              <a:t>Cash dividends paid on common stock</a:t>
            </a:r>
          </a:p>
          <a:p>
            <a:pPr lvl="2">
              <a:lnSpc>
                <a:spcPct val="80000"/>
              </a:lnSpc>
              <a:buFont typeface="Wingdings" pitchFamily="2" charset="2"/>
              <a:buChar char="ü"/>
            </a:pPr>
            <a:r>
              <a:rPr lang="en-US" altLang="zh-TW" sz="2800"/>
              <a:t>Cash dividends paid on preferred stock</a:t>
            </a:r>
          </a:p>
          <a:p>
            <a:pPr lvl="2">
              <a:lnSpc>
                <a:spcPct val="80000"/>
              </a:lnSpc>
              <a:buFont typeface="Wingdings" pitchFamily="2" charset="2"/>
              <a:buChar char="ü"/>
            </a:pPr>
            <a:r>
              <a:rPr lang="en-US" altLang="zh-TW" sz="2800"/>
              <a:t>Distributions</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0450" name="Rectangle 2"/>
          <p:cNvSpPr>
            <a:spLocks noGrp="1" noChangeArrowheads="1"/>
          </p:cNvSpPr>
          <p:nvPr>
            <p:ph type="body" idx="4294967295"/>
          </p:nvPr>
        </p:nvSpPr>
        <p:spPr>
          <a:xfrm>
            <a:off x="755650" y="404813"/>
            <a:ext cx="7772400" cy="4114800"/>
          </a:xfrm>
        </p:spPr>
        <p:txBody>
          <a:bodyPr/>
          <a:lstStyle/>
          <a:p>
            <a:pPr lvl="1">
              <a:buFont typeface="Wingdings" pitchFamily="2" charset="2"/>
              <a:buChar char="Ø"/>
            </a:pPr>
            <a:r>
              <a:rPr lang="en-US" altLang="zh-TW" sz="3200"/>
              <a:t>Net stock (repurchase) or issuance</a:t>
            </a:r>
          </a:p>
          <a:p>
            <a:pPr lvl="2">
              <a:buFont typeface="Wingdings" pitchFamily="2" charset="2"/>
              <a:buChar char="ü"/>
            </a:pPr>
            <a:r>
              <a:rPr lang="en-US" altLang="zh-TW" sz="2800"/>
              <a:t>Proceeds from issuance of common stock</a:t>
            </a:r>
          </a:p>
          <a:p>
            <a:pPr lvl="2">
              <a:buFont typeface="Wingdings" pitchFamily="2" charset="2"/>
              <a:buChar char="ü"/>
            </a:pPr>
            <a:r>
              <a:rPr lang="en-US" altLang="zh-TW" sz="2800"/>
              <a:t>Issue of common stock for services</a:t>
            </a:r>
          </a:p>
          <a:p>
            <a:pPr lvl="2">
              <a:buFont typeface="Wingdings" pitchFamily="2" charset="2"/>
              <a:buChar char="ü"/>
            </a:pPr>
            <a:r>
              <a:rPr lang="en-US" altLang="zh-TW" sz="2800"/>
              <a:t>Issue (redemption) of preferred securities</a:t>
            </a:r>
          </a:p>
          <a:p>
            <a:pPr lvl="2">
              <a:buFont typeface="Wingdings" pitchFamily="2" charset="2"/>
              <a:buChar char="ü"/>
            </a:pPr>
            <a:r>
              <a:rPr lang="en-US" altLang="zh-TW" sz="2800"/>
              <a:t>Issue of subsidiary equity</a:t>
            </a:r>
          </a:p>
          <a:p>
            <a:pPr lvl="2">
              <a:buFont typeface="Wingdings" pitchFamily="2" charset="2"/>
              <a:buChar char="ü"/>
            </a:pPr>
            <a:r>
              <a:rPr lang="en-US" altLang="zh-TW" sz="2800"/>
              <a:t>Purchase (issue) of treasury stock</a:t>
            </a:r>
          </a:p>
        </p:txBody>
      </p:sp>
      <p:sp>
        <p:nvSpPr>
          <p:cNvPr id="360451" name="AutoShape 3">
            <a:hlinkClick r:id="rId2" action="ppaction://hlinksldjump" highlightClick="1"/>
          </p:cNvPr>
          <p:cNvSpPr>
            <a:spLocks noChangeArrowheads="1"/>
          </p:cNvSpPr>
          <p:nvPr/>
        </p:nvSpPr>
        <p:spPr bwMode="auto">
          <a:xfrm>
            <a:off x="5148263" y="4005263"/>
            <a:ext cx="574675" cy="647700"/>
          </a:xfrm>
          <a:prstGeom prst="actionButtonBackPrevious">
            <a:avLst/>
          </a:prstGeom>
          <a:solidFill>
            <a:schemeClr val="accent1"/>
          </a:soli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9" name="Rectangle 3"/>
          <p:cNvSpPr>
            <a:spLocks noGrp="1" noChangeArrowheads="1"/>
          </p:cNvSpPr>
          <p:nvPr>
            <p:ph type="body" idx="4294967295"/>
          </p:nvPr>
        </p:nvSpPr>
        <p:spPr>
          <a:xfrm>
            <a:off x="684213" y="250825"/>
            <a:ext cx="7772400" cy="4114800"/>
          </a:xfrm>
        </p:spPr>
        <p:txBody>
          <a:bodyPr/>
          <a:lstStyle/>
          <a:p>
            <a:pPr lvl="3">
              <a:lnSpc>
                <a:spcPct val="90000"/>
              </a:lnSpc>
              <a:buFontTx/>
              <a:buChar char="•"/>
            </a:pPr>
            <a:r>
              <a:rPr lang="en-US" altLang="zh-TW" sz="2400"/>
              <a:t>Even if accounting rules are adhered to consistently, distortion can arise because accounting rules themselves do a poor job of capturing firm economics.</a:t>
            </a:r>
          </a:p>
          <a:p>
            <a:pPr lvl="3">
              <a:lnSpc>
                <a:spcPct val="90000"/>
              </a:lnSpc>
              <a:buFontTx/>
              <a:buChar char="•"/>
            </a:pPr>
            <a:r>
              <a:rPr lang="en-US" altLang="zh-TW" sz="2400"/>
              <a:t>Information taken from footnotes, cash flow statement and other sources may enable a precise adjustment, otherwise make an approximate adjustment.*</a:t>
            </a:r>
          </a:p>
          <a:p>
            <a:pPr lvl="2">
              <a:lnSpc>
                <a:spcPct val="90000"/>
              </a:lnSpc>
              <a:buFont typeface="Wingdings" pitchFamily="2" charset="2"/>
              <a:buChar char="ü"/>
            </a:pPr>
            <a:r>
              <a:rPr lang="en-US" altLang="zh-TW" sz="2800"/>
              <a:t>Once any asset and liability misstatements have been identified</a:t>
            </a:r>
          </a:p>
          <a:p>
            <a:pPr lvl="3">
              <a:lnSpc>
                <a:spcPct val="90000"/>
              </a:lnSpc>
              <a:buFontTx/>
              <a:buChar char="•"/>
            </a:pPr>
            <a:r>
              <a:rPr lang="en-US" altLang="zh-TW" sz="2400"/>
              <a:t>Make adjustments to the balance sheet at the beginning and/or end of the current year, as well as needed adjustments to revenues and expenses in the latest income statement.</a:t>
            </a:r>
          </a:p>
          <a:p>
            <a:pPr lvl="3">
              <a:lnSpc>
                <a:spcPct val="90000"/>
              </a:lnSpc>
              <a:buFontTx/>
              <a:buChar char="•"/>
            </a:pPr>
            <a:r>
              <a:rPr lang="en-US" altLang="zh-TW" sz="2400"/>
              <a:t>Ensure that the most recent financial ratios used to evaluate a firm’s performance and forecast its future results are based on financial data that appropriately reflect its business economics.</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body" idx="1"/>
          </p:nvPr>
        </p:nvSpPr>
        <p:spPr>
          <a:xfrm>
            <a:off x="755650" y="538163"/>
            <a:ext cx="7772400" cy="4114800"/>
          </a:xfrm>
        </p:spPr>
        <p:txBody>
          <a:bodyPr/>
          <a:lstStyle/>
          <a:p>
            <a:pPr>
              <a:lnSpc>
                <a:spcPct val="80000"/>
              </a:lnSpc>
              <a:buFont typeface="Wingdings" pitchFamily="2" charset="2"/>
              <a:buChar char="p"/>
            </a:pPr>
            <a:r>
              <a:rPr lang="en-US" altLang="zh-TW" sz="3600"/>
              <a:t>Asset Distortions</a:t>
            </a:r>
          </a:p>
          <a:p>
            <a:pPr lvl="1">
              <a:lnSpc>
                <a:spcPct val="80000"/>
              </a:lnSpc>
              <a:buFont typeface="Wingdings" pitchFamily="2" charset="2"/>
              <a:buChar char="Ø"/>
            </a:pPr>
            <a:r>
              <a:rPr lang="en-US" altLang="zh-TW" sz="3200"/>
              <a:t>Definition of assets</a:t>
            </a:r>
          </a:p>
          <a:p>
            <a:pPr lvl="2">
              <a:lnSpc>
                <a:spcPct val="80000"/>
              </a:lnSpc>
              <a:buFont typeface="Wingdings" pitchFamily="2" charset="2"/>
              <a:buChar char="ü"/>
            </a:pPr>
            <a:r>
              <a:rPr lang="en-US" altLang="zh-TW" sz="2800"/>
              <a:t>Resources that a firm </a:t>
            </a:r>
            <a:r>
              <a:rPr lang="en-US" altLang="zh-TW" sz="2800">
                <a:solidFill>
                  <a:srgbClr val="FF0000"/>
                </a:solidFill>
              </a:rPr>
              <a:t>owns or controls</a:t>
            </a:r>
            <a:r>
              <a:rPr lang="en-US" altLang="zh-TW" sz="2800"/>
              <a:t> as a result of </a:t>
            </a:r>
            <a:r>
              <a:rPr lang="en-US" altLang="zh-TW" sz="2800">
                <a:solidFill>
                  <a:srgbClr val="FF0000"/>
                </a:solidFill>
              </a:rPr>
              <a:t>past business transactions</a:t>
            </a:r>
            <a:r>
              <a:rPr lang="en-US" altLang="zh-TW" sz="2800"/>
              <a:t>, and which are expected to produce </a:t>
            </a:r>
            <a:r>
              <a:rPr lang="en-US" altLang="zh-TW" sz="2800">
                <a:solidFill>
                  <a:srgbClr val="FF0000"/>
                </a:solidFill>
              </a:rPr>
              <a:t>future economic benefits</a:t>
            </a:r>
            <a:r>
              <a:rPr lang="en-US" altLang="zh-TW" sz="2800"/>
              <a:t> that can be measured with a </a:t>
            </a:r>
            <a:r>
              <a:rPr lang="en-US" altLang="zh-TW" sz="2800">
                <a:solidFill>
                  <a:srgbClr val="FF0000"/>
                </a:solidFill>
              </a:rPr>
              <a:t>reasonable degree of certainty</a:t>
            </a:r>
            <a:r>
              <a:rPr lang="en-US" altLang="zh-TW" sz="2800"/>
              <a:t>.</a:t>
            </a:r>
          </a:p>
          <a:p>
            <a:pPr lvl="1">
              <a:lnSpc>
                <a:spcPct val="80000"/>
              </a:lnSpc>
              <a:buFont typeface="Wingdings" pitchFamily="2" charset="2"/>
              <a:buChar char="Ø"/>
            </a:pPr>
            <a:r>
              <a:rPr lang="en-US" altLang="zh-TW" sz="3200"/>
              <a:t>Ownership or control</a:t>
            </a:r>
          </a:p>
          <a:p>
            <a:pPr lvl="2">
              <a:lnSpc>
                <a:spcPct val="80000"/>
              </a:lnSpc>
              <a:buFont typeface="Wingdings" pitchFamily="2" charset="2"/>
              <a:buChar char="ü"/>
            </a:pPr>
            <a:r>
              <a:rPr lang="en-US" altLang="zh-TW" sz="2800"/>
              <a:t>Difficult for accounting rules to capture all of the subtleties associated with ownership.</a:t>
            </a:r>
          </a:p>
          <a:p>
            <a:pPr lvl="3">
              <a:lnSpc>
                <a:spcPct val="80000"/>
              </a:lnSpc>
              <a:buFontTx/>
              <a:buChar char="•"/>
            </a:pPr>
            <a:r>
              <a:rPr lang="en-US" altLang="zh-TW" sz="2400"/>
              <a:t>Permits managers to groom</a:t>
            </a:r>
            <a:r>
              <a:rPr lang="zh-TW" altLang="en-US" sz="2400"/>
              <a:t>打扮</a:t>
            </a:r>
            <a:r>
              <a:rPr lang="en-US" altLang="zh-TW" sz="2400"/>
              <a:t>transactions so that essentially similar transactions can be reported in very different ways: important assets may be omitted from the balance sheet even though the firm bears many of the economic risks of ownership.</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body" idx="4294967295"/>
          </p:nvPr>
        </p:nvSpPr>
        <p:spPr>
          <a:xfrm>
            <a:off x="615950" y="466725"/>
            <a:ext cx="7772400" cy="4114800"/>
          </a:xfrm>
        </p:spPr>
        <p:txBody>
          <a:bodyPr/>
          <a:lstStyle/>
          <a:p>
            <a:pPr lvl="3">
              <a:lnSpc>
                <a:spcPct val="80000"/>
              </a:lnSpc>
              <a:buFontTx/>
              <a:buChar char="•"/>
            </a:pPr>
            <a:r>
              <a:rPr lang="en-US" altLang="zh-TW" sz="2400"/>
              <a:t>There may be legitimate differences in opinion between managers and analysts over residual ownership risks borne by the company (recognition and derecognition).</a:t>
            </a:r>
          </a:p>
          <a:p>
            <a:pPr lvl="3">
              <a:lnSpc>
                <a:spcPct val="80000"/>
              </a:lnSpc>
              <a:buFontTx/>
              <a:buChar char="•"/>
            </a:pPr>
            <a:r>
              <a:rPr lang="en-US" altLang="zh-TW" sz="2400"/>
              <a:t>Aggressive revenue recognition which boost earnings is also likely to affect asset values: recognized only when products have been shipped or services have been provided to the customer, when the customer has a legal commitment to pay, and when cash collection is reasonable likely. Hence frequently coincides with ownership of a receivable.</a:t>
            </a:r>
          </a:p>
          <a:p>
            <a:pPr lvl="2">
              <a:lnSpc>
                <a:spcPct val="80000"/>
              </a:lnSpc>
              <a:buFont typeface="Wingdings" pitchFamily="2" charset="2"/>
              <a:buChar char="ü"/>
            </a:pPr>
            <a:r>
              <a:rPr lang="en-US" altLang="zh-TW" sz="2800"/>
              <a:t>Examples</a:t>
            </a:r>
          </a:p>
          <a:p>
            <a:pPr lvl="3">
              <a:lnSpc>
                <a:spcPct val="80000"/>
              </a:lnSpc>
              <a:buFontTx/>
              <a:buChar char="•"/>
            </a:pPr>
            <a:r>
              <a:rPr lang="en-US" altLang="zh-TW" sz="2400"/>
              <a:t>Leases: bankruptcy of airlines</a:t>
            </a:r>
          </a:p>
          <a:p>
            <a:pPr lvl="3">
              <a:lnSpc>
                <a:spcPct val="80000"/>
              </a:lnSpc>
              <a:buFontTx/>
              <a:buChar char="•"/>
            </a:pPr>
            <a:r>
              <a:rPr lang="en-US" altLang="zh-TW" sz="2400"/>
              <a:t>Discounting receivables with recourse</a:t>
            </a:r>
            <a:endParaRPr lang="zh-TW" altLang="en-US" sz="2400"/>
          </a:p>
          <a:p>
            <a:pPr lvl="3">
              <a:lnSpc>
                <a:spcPct val="80000"/>
              </a:lnSpc>
              <a:buFontTx/>
              <a:buChar char="•"/>
            </a:pPr>
            <a:r>
              <a:rPr lang="en-US" altLang="zh-TW" sz="2400"/>
              <a:t>Revenue recognition: transactions with nonconsolidated affiliates or at period’s end.</a:t>
            </a:r>
          </a:p>
          <a:p>
            <a:pPr lvl="3">
              <a:lnSpc>
                <a:spcPct val="80000"/>
              </a:lnSpc>
              <a:buFontTx/>
              <a:buChar char="•"/>
            </a:pPr>
            <a:r>
              <a:rPr lang="en-US" altLang="zh-TW" sz="2400"/>
              <a:t>Securitization (true sales): nonconsolidated SPEs</a:t>
            </a:r>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body" idx="4294967295"/>
          </p:nvPr>
        </p:nvSpPr>
        <p:spPr>
          <a:xfrm>
            <a:off x="615950" y="404813"/>
            <a:ext cx="7772400" cy="4114800"/>
          </a:xfrm>
        </p:spPr>
        <p:txBody>
          <a:bodyPr/>
          <a:lstStyle/>
          <a:p>
            <a:pPr lvl="1">
              <a:lnSpc>
                <a:spcPct val="80000"/>
              </a:lnSpc>
              <a:buFont typeface="Wingdings" pitchFamily="2" charset="2"/>
              <a:buChar char="Ø"/>
            </a:pPr>
            <a:r>
              <a:rPr lang="en-US" altLang="zh-TW" sz="3200"/>
              <a:t>Future economic benefits</a:t>
            </a:r>
          </a:p>
          <a:p>
            <a:pPr lvl="2">
              <a:lnSpc>
                <a:spcPct val="80000"/>
              </a:lnSpc>
              <a:buFont typeface="Wingdings" pitchFamily="2" charset="2"/>
              <a:buChar char="ü"/>
            </a:pPr>
            <a:r>
              <a:rPr kumimoji="0" lang="en-US" altLang="zh-TW" sz="2800"/>
              <a:t>Measured with reasonable certainty.</a:t>
            </a:r>
          </a:p>
          <a:p>
            <a:pPr lvl="3">
              <a:lnSpc>
                <a:spcPct val="80000"/>
              </a:lnSpc>
              <a:buFontTx/>
              <a:buChar char="•"/>
            </a:pPr>
            <a:r>
              <a:rPr lang="en-US" altLang="zh-TW" sz="2400"/>
              <a:t>Difficult to accurately forecast the future benefits associated with capital outlays.</a:t>
            </a:r>
          </a:p>
          <a:p>
            <a:pPr lvl="3">
              <a:lnSpc>
                <a:spcPct val="80000"/>
              </a:lnSpc>
              <a:buFontTx/>
              <a:buChar char="•"/>
            </a:pPr>
            <a:r>
              <a:rPr lang="en-US" altLang="zh-TW" sz="2400"/>
              <a:t>Whether a competitor will offer a new product or service.</a:t>
            </a:r>
          </a:p>
          <a:p>
            <a:pPr lvl="3">
              <a:lnSpc>
                <a:spcPct val="80000"/>
              </a:lnSpc>
              <a:buFontTx/>
              <a:buChar char="•"/>
            </a:pPr>
            <a:r>
              <a:rPr lang="en-US" altLang="zh-TW" sz="2400"/>
              <a:t>Whether the products manufactured at a new plant will be the type that customers want to buy.</a:t>
            </a:r>
          </a:p>
          <a:p>
            <a:pPr lvl="3">
              <a:lnSpc>
                <a:spcPct val="80000"/>
              </a:lnSpc>
              <a:buFontTx/>
              <a:buChar char="•"/>
            </a:pPr>
            <a:r>
              <a:rPr lang="en-US" altLang="zh-TW" sz="2400"/>
              <a:t>Whether changes in oil prices will make the oil drilling equipment manufactured less valuable.</a:t>
            </a:r>
          </a:p>
          <a:p>
            <a:pPr lvl="2">
              <a:lnSpc>
                <a:spcPct val="80000"/>
              </a:lnSpc>
              <a:buFont typeface="Wingdings" pitchFamily="2" charset="2"/>
              <a:buChar char="ü"/>
            </a:pPr>
            <a:r>
              <a:rPr lang="en-US" altLang="zh-TW" sz="2800"/>
              <a:t>Accounting rules deal with these challenges by stipulating which types of resources can be recorded as assets and which cannot.</a:t>
            </a:r>
          </a:p>
          <a:p>
            <a:pPr lvl="3">
              <a:lnSpc>
                <a:spcPct val="80000"/>
              </a:lnSpc>
              <a:buFontTx/>
              <a:buChar char="•"/>
            </a:pPr>
            <a:r>
              <a:rPr lang="en-US" altLang="zh-TW" sz="2400"/>
              <a:t>Yet, economic benefits should not be a yes or no question, nor should be measured at cost.*</a:t>
            </a:r>
          </a:p>
          <a:p>
            <a:pPr lvl="2">
              <a:lnSpc>
                <a:spcPct val="80000"/>
              </a:lnSpc>
              <a:buFont typeface="Wingdings" pitchFamily="2" charset="2"/>
              <a:buChar char="ü"/>
            </a:pPr>
            <a:r>
              <a:rPr lang="en-US" altLang="zh-TW" sz="2800"/>
              <a:t>Example: R&amp;D expenses</a:t>
            </a:r>
            <a:r>
              <a:rPr lang="en-US" altLang="zh-TW"/>
              <a:t> </a:t>
            </a:r>
          </a:p>
          <a:p>
            <a:pPr lvl="3">
              <a:lnSpc>
                <a:spcPct val="80000"/>
              </a:lnSpc>
              <a:buFontTx/>
              <a:buChar char="•"/>
            </a:pPr>
            <a:r>
              <a:rPr lang="en-US" altLang="zh-TW" sz="2400"/>
              <a:t>Generally considered highly uncertain.</a:t>
            </a:r>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9" name="Rectangle 3"/>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May never deliver promised products, the products generated may not be economically viable, or products may be made obsolete by competitors’ research.</a:t>
            </a:r>
          </a:p>
          <a:p>
            <a:pPr lvl="3">
              <a:lnSpc>
                <a:spcPct val="80000"/>
              </a:lnSpc>
              <a:buFontTx/>
              <a:buChar char="•"/>
            </a:pPr>
            <a:r>
              <a:rPr lang="en-US" altLang="zh-TW" sz="2400"/>
              <a:t>Exception: SFAS 86 requires software development costs be capitalized once the software reaches the stage of technological feasibility. </a:t>
            </a:r>
            <a:endParaRPr lang="zh-TW" altLang="en-US" sz="2400"/>
          </a:p>
          <a:p>
            <a:pPr lvl="1">
              <a:lnSpc>
                <a:spcPct val="80000"/>
              </a:lnSpc>
              <a:buFont typeface="Wingdings" pitchFamily="2" charset="2"/>
              <a:buChar char="Ø"/>
            </a:pPr>
            <a:r>
              <a:rPr lang="en-US" altLang="zh-TW" sz="3200"/>
              <a:t>Impairments</a:t>
            </a:r>
          </a:p>
          <a:p>
            <a:pPr lvl="2">
              <a:lnSpc>
                <a:spcPct val="80000"/>
              </a:lnSpc>
              <a:buFont typeface="Wingdings" pitchFamily="2" charset="2"/>
              <a:buChar char="ü"/>
            </a:pPr>
            <a:r>
              <a:rPr lang="en-US" altLang="zh-TW" sz="2800"/>
              <a:t>The possibility that asset values are misstated.</a:t>
            </a:r>
          </a:p>
          <a:p>
            <a:pPr lvl="3">
              <a:lnSpc>
                <a:spcPct val="80000"/>
              </a:lnSpc>
              <a:buFontTx/>
              <a:buChar char="•"/>
            </a:pPr>
            <a:r>
              <a:rPr lang="en-US" altLang="zh-TW" sz="2400"/>
              <a:t>SFAS 144: an impairment loss (difference between the fair value and book value) be recognized on a long-term asset when its book value exceeds the </a:t>
            </a:r>
            <a:r>
              <a:rPr lang="en-US" altLang="zh-TW" sz="2400">
                <a:solidFill>
                  <a:srgbClr val="FF0000"/>
                </a:solidFill>
              </a:rPr>
              <a:t>undiscounted</a:t>
            </a:r>
            <a:r>
              <a:rPr lang="en-US" altLang="zh-TW" sz="2400"/>
              <a:t> cash flows expected to be generated from future use and sale. Measurement of impairment is based on discounted cash flows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body" idx="4294967295"/>
          </p:nvPr>
        </p:nvSpPr>
        <p:spPr>
          <a:xfrm>
            <a:off x="615950" y="333375"/>
            <a:ext cx="7772400" cy="4114800"/>
          </a:xfrm>
        </p:spPr>
        <p:txBody>
          <a:bodyPr/>
          <a:lstStyle/>
          <a:p>
            <a:pPr lvl="3">
              <a:lnSpc>
                <a:spcPct val="80000"/>
              </a:lnSpc>
              <a:buFontTx/>
              <a:buChar char="•"/>
            </a:pPr>
            <a:r>
              <a:rPr lang="en-US" altLang="zh-TW" sz="2400"/>
              <a:t>Markets for many long-term operating assets are illiquid or incomplete, making it highly subjective to decide whether an asset is impaired and to infer its fair value.</a:t>
            </a:r>
          </a:p>
          <a:p>
            <a:pPr lvl="2">
              <a:lnSpc>
                <a:spcPct val="80000"/>
              </a:lnSpc>
              <a:buFont typeface="Wingdings" pitchFamily="2" charset="2"/>
              <a:buChar char="ü"/>
            </a:pPr>
            <a:r>
              <a:rPr lang="en-US" altLang="zh-TW" sz="2800"/>
              <a:t>The task of impairment judgment is delegated to management, with oversight by the auditor.</a:t>
            </a:r>
          </a:p>
          <a:p>
            <a:pPr lvl="3">
              <a:lnSpc>
                <a:spcPct val="80000"/>
              </a:lnSpc>
              <a:buFontTx/>
              <a:buChar char="•"/>
            </a:pPr>
            <a:r>
              <a:rPr lang="en-US" altLang="zh-TW" sz="2400"/>
              <a:t>Potentially leaving opportunities for management bias and for legitimate differences in opinion between managers and analysts over asset valuations.</a:t>
            </a:r>
          </a:p>
          <a:p>
            <a:pPr lvl="3">
              <a:lnSpc>
                <a:spcPct val="80000"/>
              </a:lnSpc>
              <a:buFontTx/>
              <a:buChar char="•"/>
            </a:pPr>
            <a:r>
              <a:rPr lang="en-US" altLang="zh-TW" sz="2400"/>
              <a:t>Independent valuation internal as well as external.</a:t>
            </a:r>
            <a:endParaRPr lang="zh-TW" altLang="en-US" sz="2400"/>
          </a:p>
          <a:p>
            <a:pPr>
              <a:lnSpc>
                <a:spcPct val="80000"/>
              </a:lnSpc>
              <a:buFont typeface="Wingdings" pitchFamily="2" charset="2"/>
              <a:buChar char="p"/>
            </a:pPr>
            <a:r>
              <a:rPr lang="en-US" altLang="zh-TW" sz="3600"/>
              <a:t>Overstated assets</a:t>
            </a:r>
          </a:p>
          <a:p>
            <a:pPr lvl="1">
              <a:lnSpc>
                <a:spcPct val="80000"/>
              </a:lnSpc>
              <a:buFont typeface="Wingdings" pitchFamily="2" charset="2"/>
              <a:buChar char="Ø"/>
            </a:pPr>
            <a:r>
              <a:rPr lang="en-US" altLang="zh-TW" sz="3200"/>
              <a:t>Incentives to increase reported earnings</a:t>
            </a:r>
          </a:p>
          <a:p>
            <a:pPr lvl="2">
              <a:lnSpc>
                <a:spcPct val="80000"/>
              </a:lnSpc>
              <a:buFont typeface="Wingdings" pitchFamily="2" charset="2"/>
              <a:buChar char="ü"/>
            </a:pPr>
            <a:r>
              <a:rPr lang="en-US" altLang="zh-TW" sz="2800"/>
              <a:t>Delays in writing down current assets</a:t>
            </a:r>
          </a:p>
          <a:p>
            <a:pPr lvl="3">
              <a:lnSpc>
                <a:spcPct val="80000"/>
              </a:lnSpc>
              <a:buFontTx/>
              <a:buChar char="•"/>
            </a:pPr>
            <a:r>
              <a:rPr lang="en-US" altLang="zh-TW" sz="2400"/>
              <a:t>Impaired if book values fall below realizable values.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684213" y="609600"/>
            <a:ext cx="7704137" cy="4114800"/>
          </a:xfrm>
        </p:spPr>
        <p:txBody>
          <a:bodyPr/>
          <a:lstStyle/>
          <a:p>
            <a:pPr>
              <a:lnSpc>
                <a:spcPct val="80000"/>
              </a:lnSpc>
              <a:buFont typeface="Wingdings" pitchFamily="2" charset="2"/>
              <a:buChar char="p"/>
            </a:pPr>
            <a:r>
              <a:rPr lang="en-US" altLang="zh-TW" sz="3600"/>
              <a:t>Role of Financial Reporting</a:t>
            </a:r>
          </a:p>
          <a:p>
            <a:pPr lvl="1">
              <a:lnSpc>
                <a:spcPct val="80000"/>
              </a:lnSpc>
              <a:buFont typeface="Wingdings" pitchFamily="2" charset="2"/>
              <a:buChar char="Ø"/>
            </a:pPr>
            <a:r>
              <a:rPr lang="en-US" altLang="zh-TW" sz="3200"/>
              <a:t>Channeling savings into business investments</a:t>
            </a:r>
          </a:p>
          <a:p>
            <a:pPr lvl="2">
              <a:lnSpc>
                <a:spcPct val="80000"/>
              </a:lnSpc>
              <a:buFont typeface="Wingdings" pitchFamily="2" charset="2"/>
              <a:buChar char="ü"/>
            </a:pPr>
            <a:r>
              <a:rPr lang="en-US" altLang="zh-TW" sz="2800"/>
              <a:t>Socialist (communist) model</a:t>
            </a:r>
          </a:p>
          <a:p>
            <a:pPr lvl="3">
              <a:lnSpc>
                <a:spcPct val="80000"/>
              </a:lnSpc>
              <a:buFontTx/>
              <a:buChar char="•"/>
            </a:pPr>
            <a:r>
              <a:rPr lang="en-US" altLang="zh-TW" sz="2400"/>
              <a:t>Through central planning and government agencies to pool national savings and to direct investments in business enterprises (GOEs).</a:t>
            </a:r>
          </a:p>
          <a:p>
            <a:pPr lvl="3">
              <a:lnSpc>
                <a:spcPct val="80000"/>
              </a:lnSpc>
              <a:buFontTx/>
              <a:buChar char="•"/>
            </a:pPr>
            <a:r>
              <a:rPr lang="en-US" altLang="zh-TW" sz="2400"/>
              <a:t>Delegation of both the political power and the economic power to central planners.</a:t>
            </a:r>
          </a:p>
          <a:p>
            <a:pPr lvl="2">
              <a:lnSpc>
                <a:spcPct val="80000"/>
              </a:lnSpc>
              <a:buFont typeface="Wingdings" pitchFamily="2" charset="2"/>
              <a:buChar char="ü"/>
            </a:pPr>
            <a:r>
              <a:rPr lang="en-US" altLang="zh-TW" sz="2800"/>
              <a:t>Capitalist model</a:t>
            </a:r>
          </a:p>
          <a:p>
            <a:pPr lvl="3">
              <a:lnSpc>
                <a:spcPct val="80000"/>
              </a:lnSpc>
              <a:buFontTx/>
              <a:buChar char="•"/>
            </a:pPr>
            <a:r>
              <a:rPr lang="en-US" altLang="zh-TW" sz="2400"/>
              <a:t>The Future of Capitalism*</a:t>
            </a:r>
          </a:p>
          <a:p>
            <a:pPr lvl="3">
              <a:lnSpc>
                <a:spcPct val="80000"/>
              </a:lnSpc>
              <a:buFontTx/>
              <a:buChar char="•"/>
            </a:pPr>
            <a:r>
              <a:rPr lang="en-US" altLang="zh-TW" sz="2400"/>
              <a:t>Capital markets: shareholder vs. capitalist capitalism (McKinsey). </a:t>
            </a:r>
          </a:p>
          <a:p>
            <a:pPr lvl="1">
              <a:lnSpc>
                <a:spcPct val="80000"/>
              </a:lnSpc>
              <a:buFont typeface="Wingdings" pitchFamily="2" charset="2"/>
              <a:buChar char="Ø"/>
            </a:pPr>
            <a:r>
              <a:rPr lang="en-US" altLang="zh-TW" sz="3200"/>
              <a:t>Recreate credible “inside information”</a:t>
            </a:r>
          </a:p>
          <a:p>
            <a:pPr lvl="2">
              <a:lnSpc>
                <a:spcPct val="80000"/>
              </a:lnSpc>
              <a:buFont typeface="Wingdings" pitchFamily="2" charset="2"/>
              <a:buChar char="ü"/>
            </a:pPr>
            <a:r>
              <a:rPr lang="en-US" altLang="zh-TW" sz="2800"/>
              <a:t>The functioning of capital markets</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7" name="Rectangle 3"/>
          <p:cNvSpPr>
            <a:spLocks noGrp="1" noChangeArrowheads="1"/>
          </p:cNvSpPr>
          <p:nvPr>
            <p:ph type="body" idx="4294967295"/>
          </p:nvPr>
        </p:nvSpPr>
        <p:spPr>
          <a:xfrm>
            <a:off x="687388" y="404813"/>
            <a:ext cx="7772400" cy="4114800"/>
          </a:xfrm>
        </p:spPr>
        <p:txBody>
          <a:bodyPr/>
          <a:lstStyle/>
          <a:p>
            <a:pPr lvl="3">
              <a:lnSpc>
                <a:spcPct val="80000"/>
              </a:lnSpc>
              <a:buFontTx/>
              <a:buChar char="•"/>
            </a:pPr>
            <a:r>
              <a:rPr lang="en-US" altLang="zh-TW" sz="2400"/>
              <a:t>Write-offs are charged directly to earnings.</a:t>
            </a:r>
          </a:p>
          <a:p>
            <a:pPr lvl="3">
              <a:lnSpc>
                <a:spcPct val="80000"/>
              </a:lnSpc>
              <a:buFontTx/>
              <a:buChar char="•"/>
            </a:pPr>
            <a:r>
              <a:rPr lang="en-US" altLang="zh-TW" sz="2400"/>
              <a:t>Where management of inventories and receivables is a key success factor, analysts need to be particularly cognizant of this form of earnings management: overstocking (offer customer discounts or credit extension).</a:t>
            </a:r>
          </a:p>
          <a:p>
            <a:pPr lvl="3">
              <a:lnSpc>
                <a:spcPct val="80000"/>
              </a:lnSpc>
              <a:buFontTx/>
              <a:buChar char="•"/>
            </a:pPr>
            <a:r>
              <a:rPr lang="en-US" altLang="zh-TW" sz="2400"/>
              <a:t>Warning signs: growing days’ inventory, days’ receivable, write-down by competitors, and business downturns for major customers.</a:t>
            </a:r>
          </a:p>
          <a:p>
            <a:pPr lvl="2">
              <a:lnSpc>
                <a:spcPct val="80000"/>
              </a:lnSpc>
              <a:buFont typeface="Wingdings" pitchFamily="2" charset="2"/>
              <a:buChar char="ü"/>
            </a:pPr>
            <a:r>
              <a:rPr lang="en-US" altLang="zh-TW" sz="2800"/>
              <a:t>Underestimated reserves</a:t>
            </a:r>
          </a:p>
          <a:p>
            <a:pPr lvl="3">
              <a:lnSpc>
                <a:spcPct val="80000"/>
              </a:lnSpc>
              <a:buFontTx/>
              <a:buChar char="•"/>
            </a:pPr>
            <a:r>
              <a:rPr lang="en-US" altLang="zh-TW" sz="2400"/>
              <a:t>Allowances for bad debts or loan losses.</a:t>
            </a:r>
          </a:p>
          <a:p>
            <a:pPr lvl="3">
              <a:lnSpc>
                <a:spcPct val="80000"/>
              </a:lnSpc>
              <a:buFontTx/>
              <a:buChar char="•"/>
            </a:pPr>
            <a:r>
              <a:rPr lang="en-US" altLang="zh-TW" sz="2400"/>
              <a:t>Warning signs: growing days’ receivable, business downturns for major clients, and loan delinquencies.</a:t>
            </a:r>
          </a:p>
          <a:p>
            <a:pPr lvl="2">
              <a:lnSpc>
                <a:spcPct val="80000"/>
              </a:lnSpc>
              <a:buFont typeface="Wingdings" pitchFamily="2" charset="2"/>
              <a:buChar char="ü"/>
            </a:pPr>
            <a:r>
              <a:rPr lang="en-US" altLang="zh-TW" sz="2800"/>
              <a:t>Accelerated recognition of revenue</a:t>
            </a:r>
          </a:p>
          <a:p>
            <a:pPr lvl="3">
              <a:lnSpc>
                <a:spcPct val="80000"/>
              </a:lnSpc>
              <a:buFontTx/>
              <a:buChar char="•"/>
            </a:pPr>
            <a:r>
              <a:rPr lang="en-US" altLang="zh-TW" sz="2400"/>
              <a:t>Increasing receivables (at the period’s end while cash collection may not be reasonably likely). </a:t>
            </a:r>
            <a:endParaRPr lang="zh-TW" altLang="en-US" sz="240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body" idx="4294967295"/>
          </p:nvPr>
        </p:nvSpPr>
        <p:spPr>
          <a:xfrm>
            <a:off x="684213" y="393700"/>
            <a:ext cx="7772400" cy="4114800"/>
          </a:xfrm>
        </p:spPr>
        <p:txBody>
          <a:bodyPr/>
          <a:lstStyle/>
          <a:p>
            <a:pPr lvl="2">
              <a:lnSpc>
                <a:spcPct val="90000"/>
              </a:lnSpc>
              <a:buFont typeface="Wingdings" pitchFamily="2" charset="2"/>
              <a:buChar char="ü"/>
            </a:pPr>
            <a:r>
              <a:rPr lang="en-US" altLang="zh-TW" sz="2800"/>
              <a:t>Delayed write-downs of long-term assets</a:t>
            </a:r>
          </a:p>
          <a:p>
            <a:pPr lvl="3">
              <a:lnSpc>
                <a:spcPct val="90000"/>
              </a:lnSpc>
              <a:buFontTx/>
              <a:buChar char="•"/>
            </a:pPr>
            <a:r>
              <a:rPr lang="en-US" altLang="zh-TW" sz="2400"/>
              <a:t>Deteriorating industry/firm economic conditions.</a:t>
            </a:r>
          </a:p>
          <a:p>
            <a:pPr lvl="3">
              <a:lnSpc>
                <a:spcPct val="90000"/>
              </a:lnSpc>
              <a:buFontTx/>
              <a:buChar char="•"/>
            </a:pPr>
            <a:r>
              <a:rPr lang="en-US" altLang="zh-TW" sz="2400"/>
              <a:t>Aggressive growth through acquisitions (intangible assets and goodwill impairments).</a:t>
            </a:r>
          </a:p>
          <a:p>
            <a:pPr lvl="3">
              <a:lnSpc>
                <a:spcPct val="90000"/>
              </a:lnSpc>
              <a:buFontTx/>
              <a:buChar char="•"/>
            </a:pPr>
            <a:r>
              <a:rPr lang="en-US" altLang="zh-TW" sz="2400"/>
              <a:t>Heavy asset-intensive firms in volatile markets.</a:t>
            </a:r>
          </a:p>
          <a:p>
            <a:pPr lvl="3">
              <a:lnSpc>
                <a:spcPct val="90000"/>
              </a:lnSpc>
              <a:buFontTx/>
              <a:buChar char="•"/>
            </a:pPr>
            <a:r>
              <a:rPr lang="en-US" altLang="zh-TW" sz="2400"/>
              <a:t>Warning signs: declining long-term asset turnover, return on assets lower than the cost of capital, write-downs by other firms, overpayment for or unsuccessful integration of key acquisitions.</a:t>
            </a:r>
          </a:p>
          <a:p>
            <a:pPr lvl="2">
              <a:lnSpc>
                <a:spcPct val="90000"/>
              </a:lnSpc>
              <a:buFont typeface="Wingdings" pitchFamily="2" charset="2"/>
              <a:buChar char="ü"/>
            </a:pPr>
            <a:r>
              <a:rPr lang="en-US" altLang="zh-TW" sz="2800"/>
              <a:t>Understated depreciation/amortization on long-term assets</a:t>
            </a:r>
          </a:p>
          <a:p>
            <a:pPr lvl="3">
              <a:lnSpc>
                <a:spcPct val="90000"/>
              </a:lnSpc>
              <a:buFontTx/>
              <a:buChar char="•"/>
            </a:pPr>
            <a:r>
              <a:rPr lang="en-US" altLang="zh-TW" sz="2400"/>
              <a:t>Estimates of asset lives, salvage values, and amortization schedules. </a:t>
            </a:r>
            <a:r>
              <a:rPr lang="zh-TW" altLang="en-US" sz="2400"/>
              <a:t>摩爾定律</a:t>
            </a:r>
          </a:p>
          <a:p>
            <a:pPr lvl="3">
              <a:lnSpc>
                <a:spcPct val="90000"/>
              </a:lnSpc>
              <a:buFontTx/>
              <a:buChar char="•"/>
            </a:pPr>
            <a:r>
              <a:rPr lang="en-US" altLang="zh-TW" sz="2400"/>
              <a:t>Heavy asset businesses: airlines, utilities, and semiconductor foundries.</a:t>
            </a:r>
          </a:p>
        </p:txBody>
      </p:sp>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body" idx="4294967295"/>
          </p:nvPr>
        </p:nvSpPr>
        <p:spPr>
          <a:xfrm>
            <a:off x="755650" y="404813"/>
            <a:ext cx="7772400" cy="4114800"/>
          </a:xfrm>
        </p:spPr>
        <p:txBody>
          <a:bodyPr/>
          <a:lstStyle/>
          <a:p>
            <a:pPr lvl="2">
              <a:lnSpc>
                <a:spcPct val="80000"/>
              </a:lnSpc>
              <a:buFont typeface="Wingdings" pitchFamily="2" charset="2"/>
              <a:buChar char="ü"/>
            </a:pPr>
            <a:r>
              <a:rPr lang="en-US" altLang="zh-TW" sz="2800"/>
              <a:t>Case: Dot-com stock market crash in April 2000.</a:t>
            </a:r>
          </a:p>
          <a:p>
            <a:pPr lvl="3">
              <a:lnSpc>
                <a:spcPct val="80000"/>
              </a:lnSpc>
              <a:buFontTx/>
              <a:buChar char="•"/>
            </a:pPr>
            <a:r>
              <a:rPr lang="en-US" altLang="zh-TW" sz="2400"/>
              <a:t>A ripple effect on firms selling equipment to the telecommunications and internet industries, e.g., Lucent Technologies.</a:t>
            </a:r>
          </a:p>
          <a:p>
            <a:pPr lvl="3">
              <a:lnSpc>
                <a:spcPct val="80000"/>
              </a:lnSpc>
              <a:buFontTx/>
              <a:buChar char="•"/>
            </a:pPr>
            <a:r>
              <a:rPr lang="en-US" altLang="zh-TW" sz="2400"/>
              <a:t>First sign of a downturn came in the June 2000 quarter, when earnings declined markedly YoY.</a:t>
            </a:r>
          </a:p>
          <a:p>
            <a:pPr lvl="3">
              <a:lnSpc>
                <a:spcPct val="80000"/>
              </a:lnSpc>
              <a:buFontTx/>
              <a:buChar char="•"/>
            </a:pPr>
            <a:r>
              <a:rPr lang="en-US" altLang="zh-TW" sz="2400"/>
              <a:t>This pattern persists through the next two quarters with reported operating losses of $2.1b and $4.8b, respectively.</a:t>
            </a:r>
          </a:p>
          <a:p>
            <a:pPr lvl="3">
              <a:lnSpc>
                <a:spcPct val="80000"/>
              </a:lnSpc>
              <a:buFontTx/>
              <a:buChar char="•"/>
            </a:pPr>
            <a:r>
              <a:rPr lang="en-US" altLang="zh-TW" sz="2400"/>
              <a:t>Reported year-end inventory $6.9b was $1.5b higher YoY, yet fourth quarter sales $5.8b declined precipitously from $9.9b previous year.</a:t>
            </a:r>
          </a:p>
          <a:p>
            <a:pPr lvl="3">
              <a:lnSpc>
                <a:spcPct val="80000"/>
              </a:lnSpc>
              <a:buFontTx/>
              <a:buChar char="•"/>
            </a:pPr>
            <a:r>
              <a:rPr lang="en-US" altLang="zh-TW" sz="2400"/>
              <a:t>Day’s inventory increase from 58 days to 107 days, gross margins declined from 47% to 22%, yet recorded no inventory impairment charge.</a:t>
            </a:r>
          </a:p>
          <a:p>
            <a:pPr lvl="3">
              <a:lnSpc>
                <a:spcPct val="80000"/>
              </a:lnSpc>
              <a:buFontTx/>
              <a:buChar char="•"/>
            </a:pPr>
            <a:r>
              <a:rPr lang="en-US" altLang="zh-TW" sz="2400"/>
              <a:t>Can assess the problems by talking to Lucent’s customers and by observing the performance of other firms in the industry.</a:t>
            </a:r>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body" idx="4294967295"/>
          </p:nvPr>
        </p:nvSpPr>
        <p:spPr>
          <a:xfrm>
            <a:off x="684213" y="476250"/>
            <a:ext cx="7772400" cy="4114800"/>
          </a:xfrm>
        </p:spPr>
        <p:txBody>
          <a:bodyPr/>
          <a:lstStyle/>
          <a:p>
            <a:pPr lvl="3">
              <a:lnSpc>
                <a:spcPct val="90000"/>
              </a:lnSpc>
              <a:buFontTx/>
              <a:buChar char="•"/>
            </a:pPr>
            <a:r>
              <a:rPr lang="en-US" altLang="zh-TW" sz="2400">
                <a:solidFill>
                  <a:srgbClr val="FF0000"/>
                </a:solidFill>
              </a:rPr>
              <a:t>Inventory write-down</a:t>
            </a:r>
            <a:r>
              <a:rPr lang="en-US" altLang="zh-TW" sz="2400"/>
              <a:t> was $536m in March 2001, $143m in June, and $11m in September.</a:t>
            </a:r>
          </a:p>
          <a:p>
            <a:pPr lvl="3">
              <a:lnSpc>
                <a:spcPct val="90000"/>
              </a:lnSpc>
              <a:buFontTx/>
              <a:buChar char="•"/>
            </a:pPr>
            <a:r>
              <a:rPr lang="en-US" altLang="zh-TW" sz="2400">
                <a:solidFill>
                  <a:srgbClr val="FF0000"/>
                </a:solidFill>
              </a:rPr>
              <a:t>Accounts receivable allowances</a:t>
            </a:r>
            <a:r>
              <a:rPr lang="en-US" altLang="zh-TW" sz="2400"/>
              <a:t> increased from 5% in September 2000 to 7% in December.</a:t>
            </a:r>
          </a:p>
          <a:p>
            <a:pPr lvl="3">
              <a:lnSpc>
                <a:spcPct val="90000"/>
              </a:lnSpc>
              <a:buFontTx/>
              <a:buChar char="•"/>
            </a:pPr>
            <a:r>
              <a:rPr lang="en-US" altLang="zh-TW" sz="2400"/>
              <a:t>Requires a thorough review of the short-term cash generating potential of major customers.</a:t>
            </a:r>
          </a:p>
          <a:p>
            <a:pPr lvl="3">
              <a:lnSpc>
                <a:spcPct val="90000"/>
              </a:lnSpc>
              <a:buFontTx/>
              <a:buChar char="•"/>
            </a:pPr>
            <a:r>
              <a:rPr lang="en-US" altLang="zh-TW" sz="2400"/>
              <a:t>Reported estimates were 8.7% in March 2001, 11.2% in June, 12.5% in September, and 19.5% in December (</a:t>
            </a:r>
            <a:r>
              <a:rPr lang="zh-TW" altLang="en-US" sz="2400"/>
              <a:t>帳齡分析</a:t>
            </a:r>
            <a:r>
              <a:rPr lang="en-US" altLang="zh-TW" sz="2400"/>
              <a:t>).</a:t>
            </a:r>
          </a:p>
          <a:p>
            <a:pPr lvl="2">
              <a:lnSpc>
                <a:spcPct val="90000"/>
              </a:lnSpc>
              <a:buFont typeface="Wingdings" pitchFamily="2" charset="2"/>
              <a:buChar char="ü"/>
            </a:pPr>
            <a:r>
              <a:rPr lang="en-US" altLang="zh-TW" sz="2800"/>
              <a:t>Case: MicroStrategy, a software company</a:t>
            </a:r>
          </a:p>
          <a:p>
            <a:pPr lvl="3">
              <a:lnSpc>
                <a:spcPct val="90000"/>
              </a:lnSpc>
              <a:buFontTx/>
              <a:buChar char="•"/>
            </a:pPr>
            <a:r>
              <a:rPr lang="en-US" altLang="zh-TW" sz="2400">
                <a:solidFill>
                  <a:srgbClr val="FF0000"/>
                </a:solidFill>
              </a:rPr>
              <a:t>Recognized revenues</a:t>
            </a:r>
            <a:r>
              <a:rPr lang="en-US" altLang="zh-TW" sz="2400"/>
              <a:t> from the sale of licenses “after execution of a licensing agreement and shipment of the product, provided that </a:t>
            </a:r>
            <a:r>
              <a:rPr lang="en-US" altLang="zh-TW" sz="2400">
                <a:solidFill>
                  <a:srgbClr val="FF0000"/>
                </a:solidFill>
              </a:rPr>
              <a:t>no significant Company obligations remain</a:t>
            </a:r>
            <a:r>
              <a:rPr lang="en-US" altLang="zh-TW" sz="2400"/>
              <a:t> and the resulting receivable is deemed collectible by management.”</a:t>
            </a:r>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body" idx="4294967295"/>
          </p:nvPr>
        </p:nvSpPr>
        <p:spPr>
          <a:xfrm>
            <a:off x="684213" y="260350"/>
            <a:ext cx="7772400" cy="4114800"/>
          </a:xfrm>
        </p:spPr>
        <p:txBody>
          <a:bodyPr/>
          <a:lstStyle/>
          <a:p>
            <a:pPr lvl="3">
              <a:buFontTx/>
              <a:buChar char="•"/>
            </a:pPr>
            <a:r>
              <a:rPr lang="en-US" altLang="zh-TW" sz="2400"/>
              <a:t>Booking two contracts (announced several days after the quarter’s end) worth $27m as quarterly revenues.</a:t>
            </a:r>
          </a:p>
          <a:p>
            <a:pPr lvl="3">
              <a:buFontTx/>
              <a:buChar char="•"/>
            </a:pPr>
            <a:r>
              <a:rPr lang="en-US" altLang="zh-TW" sz="2400"/>
              <a:t>Cost of license revenues is only 3% (should be a prepaid expense, no inventory).</a:t>
            </a:r>
          </a:p>
          <a:p>
            <a:pPr lvl="3">
              <a:buFontTx/>
              <a:buChar char="•"/>
            </a:pPr>
            <a:r>
              <a:rPr lang="en-US" altLang="zh-TW" sz="2400"/>
              <a:t>Restate FSs: Accounts receivable were reduced from $61.1m to $37.6m for 1999 (contracts </a:t>
            </a:r>
            <a:r>
              <a:rPr lang="en-US" altLang="zh-TW" sz="2400">
                <a:solidFill>
                  <a:srgbClr val="FF0000"/>
                </a:solidFill>
              </a:rPr>
              <a:t>not fully executed</a:t>
            </a:r>
            <a:r>
              <a:rPr lang="en-US" altLang="zh-TW" sz="2400"/>
              <a:t> by the Company in the reporting period).</a:t>
            </a:r>
          </a:p>
          <a:p>
            <a:pPr lvl="2">
              <a:buFont typeface="Wingdings" pitchFamily="2" charset="2"/>
              <a:buChar char="ü"/>
            </a:pPr>
            <a:r>
              <a:rPr lang="en-US" altLang="zh-TW" sz="2800"/>
              <a:t>Case: merger between AOL and Time Warner</a:t>
            </a:r>
          </a:p>
          <a:p>
            <a:pPr lvl="3">
              <a:buFontTx/>
              <a:buChar char="•"/>
            </a:pPr>
            <a:r>
              <a:rPr lang="en-US" altLang="zh-TW" sz="2400"/>
              <a:t>Enabling AOL to cross-sell TW’s content to its large subscriber base, goodwill valued at $128b in December 2001.</a:t>
            </a:r>
          </a:p>
          <a:p>
            <a:pPr lvl="3">
              <a:buFontTx/>
              <a:buChar char="•"/>
            </a:pPr>
            <a:r>
              <a:rPr lang="en-US" altLang="zh-TW" sz="2400"/>
              <a:t>Disney’s acquisition of ABC had faced difficulties in realizing their potential.</a:t>
            </a:r>
            <a:endParaRPr lang="zh-TW" altLang="en-US" sz="1600"/>
          </a:p>
        </p:txBody>
      </p:sp>
    </p:spTree>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body" idx="4294967295"/>
          </p:nvPr>
        </p:nvSpPr>
        <p:spPr>
          <a:xfrm>
            <a:off x="684213" y="538163"/>
            <a:ext cx="7772400" cy="4114800"/>
          </a:xfrm>
        </p:spPr>
        <p:txBody>
          <a:bodyPr/>
          <a:lstStyle/>
          <a:p>
            <a:pPr lvl="3">
              <a:lnSpc>
                <a:spcPct val="80000"/>
              </a:lnSpc>
              <a:buFontTx/>
              <a:buChar char="•"/>
            </a:pPr>
            <a:r>
              <a:rPr lang="en-US" altLang="zh-TW" sz="2400"/>
              <a:t>Why AOL had to buy TW to access its content (simply sign a long-term licensing agreement)?</a:t>
            </a:r>
          </a:p>
          <a:p>
            <a:pPr lvl="3">
              <a:lnSpc>
                <a:spcPct val="80000"/>
              </a:lnSpc>
              <a:buFontTx/>
              <a:buChar char="•"/>
            </a:pPr>
            <a:r>
              <a:rPr lang="en-US" altLang="zh-TW" sz="2400"/>
              <a:t>Raised questions about AOL and TW relations with existing customers and suppliers: TW sells to AOL’s competitor Microsoft, AOL’s deals with TW’s competitors, and even if TW content become stale, AOL has no choice but to continue supplying.</a:t>
            </a:r>
          </a:p>
          <a:p>
            <a:pPr lvl="3">
              <a:lnSpc>
                <a:spcPct val="80000"/>
              </a:lnSpc>
              <a:buFontTx/>
              <a:buChar char="•"/>
            </a:pPr>
            <a:r>
              <a:rPr lang="en-US" altLang="zh-TW" sz="2400"/>
              <a:t>Questions quickly answered when Internet sector stocks crashed.</a:t>
            </a:r>
          </a:p>
          <a:p>
            <a:pPr lvl="3">
              <a:lnSpc>
                <a:spcPct val="80000"/>
              </a:lnSpc>
              <a:buFontTx/>
              <a:buChar char="•"/>
            </a:pPr>
            <a:r>
              <a:rPr lang="en-US" altLang="zh-TW" sz="2400"/>
              <a:t>Goodwill write-down of $54b in March 2002, additional write-down of $45.5b at the end of 2002.</a:t>
            </a:r>
            <a:endParaRPr lang="zh-TW" altLang="en-US" sz="2400"/>
          </a:p>
        </p:txBody>
      </p:sp>
    </p:spTree>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body" idx="1"/>
          </p:nvPr>
        </p:nvSpPr>
        <p:spPr>
          <a:xfrm>
            <a:off x="684213" y="609600"/>
            <a:ext cx="7772400" cy="4114800"/>
          </a:xfrm>
        </p:spPr>
        <p:txBody>
          <a:bodyPr/>
          <a:lstStyle/>
          <a:p>
            <a:pPr>
              <a:lnSpc>
                <a:spcPct val="80000"/>
              </a:lnSpc>
              <a:buFont typeface="Wingdings" pitchFamily="2" charset="2"/>
              <a:buChar char="p"/>
            </a:pPr>
            <a:r>
              <a:rPr lang="en-US" altLang="zh-TW" sz="3600"/>
              <a:t>Understated assets</a:t>
            </a:r>
          </a:p>
          <a:p>
            <a:pPr lvl="1">
              <a:lnSpc>
                <a:spcPct val="80000"/>
              </a:lnSpc>
              <a:buFont typeface="Wingdings" pitchFamily="2" charset="2"/>
              <a:buChar char="Ø"/>
            </a:pPr>
            <a:r>
              <a:rPr lang="en-US" altLang="zh-TW" sz="3200"/>
              <a:t>Incentives to deflate reported earnings</a:t>
            </a:r>
            <a:endParaRPr lang="zh-TW" altLang="en-US" sz="3200"/>
          </a:p>
          <a:p>
            <a:pPr lvl="2">
              <a:lnSpc>
                <a:spcPct val="80000"/>
              </a:lnSpc>
              <a:buFont typeface="Wingdings" pitchFamily="2" charset="2"/>
              <a:buChar char="ü"/>
            </a:pPr>
            <a:r>
              <a:rPr lang="en-US" altLang="zh-TW" sz="2800"/>
              <a:t>Income smoothing</a:t>
            </a:r>
          </a:p>
          <a:p>
            <a:pPr lvl="3">
              <a:lnSpc>
                <a:spcPct val="80000"/>
              </a:lnSpc>
              <a:buFontTx/>
              <a:buChar char="•"/>
            </a:pPr>
            <a:r>
              <a:rPr lang="en-US" altLang="zh-TW" sz="2400"/>
              <a:t>Performed exceptional well and decided to store away some of the current strong earnings for a rainy day.</a:t>
            </a:r>
          </a:p>
          <a:p>
            <a:pPr lvl="3">
              <a:lnSpc>
                <a:spcPct val="80000"/>
              </a:lnSpc>
              <a:buFontTx/>
              <a:buChar char="•"/>
            </a:pPr>
            <a:r>
              <a:rPr lang="en-US" altLang="zh-TW" sz="2400"/>
              <a:t>Overstating period expenses</a:t>
            </a:r>
          </a:p>
          <a:p>
            <a:pPr lvl="2">
              <a:lnSpc>
                <a:spcPct val="80000"/>
              </a:lnSpc>
              <a:buFont typeface="Wingdings" pitchFamily="2" charset="2"/>
              <a:buChar char="ü"/>
            </a:pPr>
            <a:r>
              <a:rPr lang="en-US" altLang="zh-TW" sz="2800"/>
              <a:t>Take a bath</a:t>
            </a:r>
          </a:p>
          <a:p>
            <a:pPr lvl="3">
              <a:lnSpc>
                <a:spcPct val="80000"/>
              </a:lnSpc>
              <a:buFontTx/>
              <a:buChar char="•"/>
            </a:pPr>
            <a:r>
              <a:rPr lang="en-US" altLang="zh-TW" sz="2400"/>
              <a:t>In a particular bad year to create the appearance of a turnaround in following years.</a:t>
            </a:r>
          </a:p>
          <a:p>
            <a:pPr lvl="2">
              <a:lnSpc>
                <a:spcPct val="80000"/>
              </a:lnSpc>
              <a:buFont typeface="Wingdings" pitchFamily="2" charset="2"/>
              <a:buChar char="ü"/>
            </a:pPr>
            <a:r>
              <a:rPr lang="en-US" altLang="zh-TW" sz="2800"/>
              <a:t>Incentives to understate liabilities</a:t>
            </a:r>
          </a:p>
          <a:p>
            <a:pPr lvl="3">
              <a:lnSpc>
                <a:spcPct val="80000"/>
              </a:lnSpc>
              <a:buFontTx/>
              <a:buChar char="•"/>
            </a:pPr>
            <a:r>
              <a:rPr lang="en-US" altLang="zh-TW" sz="2400"/>
              <a:t>Neither the assets nor the accompanying obligations are shown on the balance sheet.</a:t>
            </a:r>
          </a:p>
          <a:p>
            <a:pPr lvl="3">
              <a:lnSpc>
                <a:spcPct val="80000"/>
              </a:lnSpc>
              <a:buFontTx/>
              <a:buChar char="•"/>
            </a:pPr>
            <a:r>
              <a:rPr lang="en-US" altLang="zh-TW" sz="2400"/>
              <a:t>Operating lease, discounting receivables with recourse, offset.</a:t>
            </a:r>
          </a:p>
        </p:txBody>
      </p:sp>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body" idx="4294967295"/>
          </p:nvPr>
        </p:nvSpPr>
        <p:spPr>
          <a:xfrm>
            <a:off x="684213" y="609600"/>
            <a:ext cx="7772400" cy="4114800"/>
          </a:xfrm>
        </p:spPr>
        <p:txBody>
          <a:bodyPr/>
          <a:lstStyle/>
          <a:p>
            <a:pPr lvl="2">
              <a:lnSpc>
                <a:spcPct val="90000"/>
              </a:lnSpc>
              <a:buFont typeface="Wingdings" pitchFamily="2" charset="2"/>
              <a:buChar char="ü"/>
            </a:pPr>
            <a:r>
              <a:rPr lang="en-US" altLang="zh-TW" sz="2800"/>
              <a:t>Conservative accounting rules</a:t>
            </a:r>
          </a:p>
          <a:p>
            <a:pPr lvl="3">
              <a:lnSpc>
                <a:spcPct val="90000"/>
              </a:lnSpc>
              <a:buFontTx/>
              <a:buChar char="•"/>
            </a:pPr>
            <a:r>
              <a:rPr lang="en-US" altLang="zh-TW" sz="2400"/>
              <a:t>Expense R&amp;D and advertising outlays</a:t>
            </a:r>
          </a:p>
          <a:p>
            <a:pPr lvl="3">
              <a:lnSpc>
                <a:spcPct val="90000"/>
              </a:lnSpc>
              <a:buFontTx/>
              <a:buChar char="•"/>
            </a:pPr>
            <a:r>
              <a:rPr lang="en-US" altLang="zh-TW" sz="2400"/>
              <a:t>Pooling of interests</a:t>
            </a:r>
          </a:p>
          <a:p>
            <a:pPr lvl="3">
              <a:lnSpc>
                <a:spcPct val="90000"/>
              </a:lnSpc>
              <a:buFontTx/>
              <a:buChar char="•"/>
            </a:pPr>
            <a:r>
              <a:rPr lang="en-US" altLang="zh-TW" sz="2400"/>
              <a:t>Under double-entry accounting, conservative is followed by aggressive.</a:t>
            </a:r>
          </a:p>
          <a:p>
            <a:pPr lvl="2">
              <a:lnSpc>
                <a:spcPct val="90000"/>
              </a:lnSpc>
              <a:buFont typeface="Wingdings" pitchFamily="2" charset="2"/>
              <a:buChar char="ü"/>
            </a:pPr>
            <a:r>
              <a:rPr lang="en-US" altLang="zh-TW" sz="2800"/>
              <a:t>Common forms</a:t>
            </a:r>
          </a:p>
          <a:p>
            <a:pPr lvl="3">
              <a:lnSpc>
                <a:spcPct val="90000"/>
              </a:lnSpc>
              <a:buFontTx/>
              <a:buChar char="•"/>
            </a:pPr>
            <a:r>
              <a:rPr lang="en-US" altLang="zh-TW" sz="2400"/>
              <a:t>Overstated write-downs of current assets: can also arise when managers are less optimistic about the future prospects.</a:t>
            </a:r>
          </a:p>
          <a:p>
            <a:pPr lvl="3">
              <a:lnSpc>
                <a:spcPct val="90000"/>
              </a:lnSpc>
              <a:buFontTx/>
              <a:buChar char="•"/>
            </a:pPr>
            <a:r>
              <a:rPr lang="en-US" altLang="zh-TW" sz="2400"/>
              <a:t>Overestimated reserves</a:t>
            </a:r>
          </a:p>
          <a:p>
            <a:pPr lvl="3">
              <a:lnSpc>
                <a:spcPct val="90000"/>
              </a:lnSpc>
              <a:buFontTx/>
              <a:buChar char="•"/>
            </a:pPr>
            <a:r>
              <a:rPr lang="en-US" altLang="zh-TW" sz="2400"/>
              <a:t>Overestimated write-downs of long-term assets</a:t>
            </a:r>
          </a:p>
          <a:p>
            <a:pPr lvl="3">
              <a:lnSpc>
                <a:spcPct val="90000"/>
              </a:lnSpc>
              <a:buFontTx/>
              <a:buChar char="•"/>
            </a:pPr>
            <a:r>
              <a:rPr lang="en-US" altLang="zh-TW" sz="2400"/>
              <a:t>Overstated depreciation/amortization: accelerated tax depreciation</a:t>
            </a:r>
          </a:p>
          <a:p>
            <a:pPr lvl="3">
              <a:lnSpc>
                <a:spcPct val="90000"/>
              </a:lnSpc>
              <a:buFontTx/>
              <a:buChar char="•"/>
            </a:pPr>
            <a:r>
              <a:rPr lang="en-US" altLang="zh-TW" sz="2400"/>
              <a:t>Excluded goodwill using pooling*</a:t>
            </a:r>
          </a:p>
        </p:txBody>
      </p:sp>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body" idx="4294967295"/>
          </p:nvPr>
        </p:nvSpPr>
        <p:spPr>
          <a:xfrm>
            <a:off x="684213" y="260350"/>
            <a:ext cx="7772400" cy="4114800"/>
          </a:xfrm>
        </p:spPr>
        <p:txBody>
          <a:bodyPr/>
          <a:lstStyle/>
          <a:p>
            <a:pPr lvl="3">
              <a:buFontTx/>
              <a:buChar char="•"/>
            </a:pPr>
            <a:r>
              <a:rPr lang="en-US" altLang="zh-TW" sz="2400"/>
              <a:t>Lease assets off balance sheet: whether the lessee has effectively accepted most of the risks of ownership, such as obsolescence and physical deterioration</a:t>
            </a:r>
            <a:endParaRPr lang="zh-TW" altLang="en-US" sz="2400"/>
          </a:p>
          <a:p>
            <a:pPr lvl="4">
              <a:buFont typeface="Times New Roman" pitchFamily="18" charset="0"/>
              <a:buChar char="–"/>
            </a:pPr>
            <a:r>
              <a:rPr lang="en-US" altLang="zh-TW" sz="2400"/>
              <a:t>SFAS 13 require purchase treatment if any of the following holds: ownership is transferred to the lessee at the end of the lease term; the lessee has the option to purchase for a bargain price at the end of the term; the lease term is 75% or more of the asset’s expected useful life; the present value of the lease payments is 90% or more of the fair value of the asset.</a:t>
            </a:r>
          </a:p>
          <a:p>
            <a:pPr lvl="4">
              <a:buFont typeface="Times New Roman" pitchFamily="18" charset="0"/>
              <a:buChar char="–"/>
            </a:pPr>
            <a:r>
              <a:rPr lang="en-US" altLang="zh-TW" sz="2400"/>
              <a:t>Opportunities for management to circumvent the spirit of the distinction between capital and operating leases, likely to be an important issue for the heavy asset industries.</a:t>
            </a:r>
          </a:p>
        </p:txBody>
      </p:sp>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body" idx="4294967295"/>
          </p:nvPr>
        </p:nvSpPr>
        <p:spPr>
          <a:xfrm>
            <a:off x="684213" y="333375"/>
            <a:ext cx="7772400" cy="4114800"/>
          </a:xfrm>
        </p:spPr>
        <p:txBody>
          <a:bodyPr/>
          <a:lstStyle/>
          <a:p>
            <a:pPr lvl="3">
              <a:lnSpc>
                <a:spcPct val="90000"/>
              </a:lnSpc>
              <a:buFontTx/>
              <a:buChar char="•"/>
            </a:pPr>
            <a:r>
              <a:rPr lang="en-US" altLang="zh-TW" sz="2400"/>
              <a:t>Discounted receivables with recourse: still retains considerable collection risk. *</a:t>
            </a:r>
          </a:p>
          <a:p>
            <a:pPr lvl="4">
              <a:lnSpc>
                <a:spcPct val="90000"/>
              </a:lnSpc>
              <a:buFont typeface="Times New Roman" pitchFamily="18" charset="0"/>
              <a:buChar char="–"/>
            </a:pPr>
            <a:r>
              <a:rPr lang="en-US" altLang="zh-TW" sz="2400"/>
              <a:t>SFAS 140 requires to be considered sold if the seller cedes control to the financier beyond the reach of the seller’s creditors should seller file for bankruptcy; the financier has the right to pledge or sell the receivables; and the seller has no commitment to repurchase.</a:t>
            </a:r>
          </a:p>
          <a:p>
            <a:pPr lvl="4">
              <a:lnSpc>
                <a:spcPct val="90000"/>
              </a:lnSpc>
              <a:buFont typeface="Times New Roman" pitchFamily="18" charset="0"/>
              <a:buChar char="–"/>
            </a:pPr>
            <a:r>
              <a:rPr lang="en-US" altLang="zh-TW" sz="2400"/>
              <a:t>If with recourse, requires the seller to continue to estimate bad debt losses. Also requires the seller to have experience in estimating the value of the recourse liability (allowances for credit and refinancing risks).</a:t>
            </a:r>
          </a:p>
          <a:p>
            <a:pPr lvl="4">
              <a:lnSpc>
                <a:spcPct val="90000"/>
              </a:lnSpc>
              <a:buFont typeface="Times New Roman" pitchFamily="18" charset="0"/>
              <a:buChar char="–"/>
            </a:pPr>
            <a:r>
              <a:rPr lang="en-US" altLang="zh-TW" sz="2400"/>
              <a:t>Affect both income and liability: gains and losses on the sales to be excluded,  interest income on the notes receivable and interest expenses on the loan to be recorded.</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預設簡報設計">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ea typeface="新細明體" pitchFamily="18" charset="-120"/>
          </a:defRPr>
        </a:defPPr>
      </a:lstStyle>
    </a:lnDef>
  </a:objectDefaults>
  <a:extraClrSchemeLst>
    <a:extraClrScheme>
      <a:clrScheme name="預設簡報設計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預設簡報設計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預設簡報設計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預設簡報設計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38394</TotalTime>
  <Words>22791</Words>
  <Application>Microsoft PowerPoint</Application>
  <PresentationFormat>On-screen Show (4:3)</PresentationFormat>
  <Paragraphs>2703</Paragraphs>
  <Slides>241</Slides>
  <Notes>124</Notes>
  <HiddenSlides>17</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241</vt:i4>
      </vt:variant>
    </vt:vector>
  </HeadingPairs>
  <TitlesOfParts>
    <vt:vector size="248" baseType="lpstr">
      <vt:lpstr>Times New Roman</vt:lpstr>
      <vt:lpstr>新細明體</vt:lpstr>
      <vt:lpstr>Wingdings</vt:lpstr>
      <vt:lpstr>Symbol</vt:lpstr>
      <vt:lpstr>Arial</vt:lpstr>
      <vt:lpstr>預設簡報設計</vt:lpstr>
      <vt:lpstr>MathType 4.0 Equation</vt:lpstr>
      <vt:lpstr>Business Analysis  &amp; Valuation Using Financial Statements </vt:lpstr>
      <vt:lpstr>Content</vt:lpstr>
      <vt:lpstr>5 Minutes to Accounting Balance Sheet</vt:lpstr>
      <vt:lpstr>Slide 4</vt:lpstr>
      <vt:lpstr>Major Accounting Issues</vt:lpstr>
      <vt:lpstr>Slide 6</vt:lpstr>
      <vt:lpstr>II. Framework</vt:lpstr>
      <vt:lpstr>Slide 8</vt:lpstr>
      <vt:lpstr>Slide 9</vt:lpstr>
      <vt:lpstr>Slide 10</vt:lpstr>
      <vt:lpstr>Ascendancy of Shareholder Value</vt:lpstr>
      <vt:lpstr>Slide 12</vt:lpstr>
      <vt:lpstr> </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Ch. 2 Strategy Analysis</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Ch. 3 Accounting Analysis</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 </vt:lpstr>
      <vt:lpstr>Slide 67</vt:lpstr>
      <vt:lpstr>Slide 68</vt:lpstr>
      <vt:lpstr>Ch. 4 Implementing Accounting Analysis</vt:lpstr>
      <vt:lpstr>Recasting</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Multibusiness Organizations Financial Statement Analysis</vt:lpstr>
      <vt:lpstr>Motivation</vt:lpstr>
      <vt:lpstr>Accounting Issues</vt:lpstr>
      <vt:lpstr>Slide 117</vt:lpstr>
      <vt:lpstr>Framework</vt:lpstr>
      <vt:lpstr>Slide 119</vt:lpstr>
      <vt:lpstr>Slide 120</vt:lpstr>
      <vt:lpstr>Slide 121</vt:lpstr>
      <vt:lpstr>Slide 122</vt:lpstr>
      <vt:lpstr>Slide 123</vt:lpstr>
      <vt:lpstr>Slide 124</vt:lpstr>
      <vt:lpstr>Financial Analysis</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Segmental Analysis</vt:lpstr>
      <vt:lpstr>Slide 140</vt:lpstr>
      <vt:lpstr>Slide 141</vt:lpstr>
      <vt:lpstr>Slide 142</vt:lpstr>
      <vt:lpstr>Slide 143</vt:lpstr>
      <vt:lpstr>Cash Flow Analysis</vt:lpstr>
      <vt:lpstr>Slide 145</vt:lpstr>
      <vt:lpstr>Slide 146</vt:lpstr>
      <vt:lpstr>Forecasting</vt:lpstr>
      <vt:lpstr>Slide 148</vt:lpstr>
      <vt:lpstr>Slide 149</vt:lpstr>
      <vt:lpstr>Slide 150</vt:lpstr>
      <vt:lpstr>Valuation</vt:lpstr>
      <vt:lpstr>Slide 152</vt:lpstr>
      <vt:lpstr>Slide 153</vt:lpstr>
      <vt:lpstr>Slide 154</vt:lpstr>
      <vt:lpstr>Slide 155</vt:lpstr>
      <vt:lpstr>Credit Rating</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Nordstrom vs. TJX</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Ch. 12 M&amp;A, and Joint Ventures</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Ch. 13 Communication and Governance</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lpstr>Slide 231</vt:lpstr>
      <vt:lpstr>Slide 232</vt:lpstr>
      <vt:lpstr>Slide 233</vt:lpstr>
      <vt:lpstr>Slide 234</vt:lpstr>
      <vt:lpstr>Slide 235</vt:lpstr>
      <vt:lpstr>Slide 236</vt:lpstr>
      <vt:lpstr>Slide 237</vt:lpstr>
      <vt:lpstr>Slide 238</vt:lpstr>
      <vt:lpstr>Slide 239</vt:lpstr>
      <vt:lpstr>Slide 240</vt:lpstr>
      <vt:lpstr>Slide 241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Subur H</dc:creator>
  <cp:lastModifiedBy>Subur H</cp:lastModifiedBy>
  <cp:revision>226</cp:revision>
  <dcterms:created xsi:type="dcterms:W3CDTF">1601-01-01T00:00:00Z</dcterms:created>
  <dcterms:modified xsi:type="dcterms:W3CDTF">2018-09-21T07:42:37Z</dcterms:modified>
</cp:coreProperties>
</file>