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68" r:id="rId15"/>
    <p:sldId id="276" r:id="rId16"/>
    <p:sldId id="269" r:id="rId17"/>
    <p:sldId id="270" r:id="rId18"/>
    <p:sldId id="278" r:id="rId19"/>
    <p:sldId id="272" r:id="rId20"/>
    <p:sldId id="277" r:id="rId21"/>
    <p:sldId id="274" r:id="rId22"/>
    <p:sldId id="279" r:id="rId23"/>
    <p:sldId id="280" r:id="rId24"/>
    <p:sldId id="281" r:id="rId25"/>
    <p:sldId id="282" r:id="rId26"/>
    <p:sldId id="283" r:id="rId27"/>
    <p:sldId id="284" r:id="rId28"/>
    <p:sldId id="285" r:id="rId29"/>
    <p:sldId id="286"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18" r:id="rId48"/>
    <p:sldId id="309" r:id="rId49"/>
    <p:sldId id="319" r:id="rId50"/>
    <p:sldId id="310" r:id="rId51"/>
    <p:sldId id="320" r:id="rId52"/>
    <p:sldId id="311" r:id="rId53"/>
    <p:sldId id="321" r:id="rId54"/>
    <p:sldId id="312" r:id="rId55"/>
    <p:sldId id="313" r:id="rId56"/>
    <p:sldId id="314" r:id="rId57"/>
    <p:sldId id="322" r:id="rId58"/>
    <p:sldId id="315" r:id="rId59"/>
    <p:sldId id="316" r:id="rId60"/>
    <p:sldId id="317" r:id="rId61"/>
    <p:sldId id="323" r:id="rId62"/>
    <p:sldId id="324" r:id="rId63"/>
    <p:sldId id="325"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E7B6E60C-EAC1-4C4D-9EF1-13B847E8A2C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4F61E-0198-4DF3-8C44-1D3133A7825A}" type="slidenum">
              <a:rPr lang="en-US"/>
              <a:pPr/>
              <a:t>3</a:t>
            </a:fld>
            <a:endParaRPr 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t>Measurement in research consists of assigning numbers to empirical events, objects or properties, or activities in compliance with a set of rules. This slide illustrates the three-part process of measurement.</a:t>
            </a:r>
          </a:p>
          <a:p>
            <a:r>
              <a:rPr lang="en-US"/>
              <a:t>A mapping rule is a scheme for assigning numbers to aspects of an empirical event.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725BE-3F30-4459-8BCC-4305F47425C5}" type="slidenum">
              <a:rPr lang="en-US"/>
              <a:pPr/>
              <a:t>16</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xfrm>
            <a:off x="685800" y="4343400"/>
            <a:ext cx="5486400" cy="4400550"/>
          </a:xfrm>
        </p:spPr>
        <p:txBody>
          <a:bodyPr/>
          <a:lstStyle/>
          <a:p>
            <a:r>
              <a:rPr lang="en-US" b="1"/>
              <a:t>Content validity</a:t>
            </a:r>
            <a:r>
              <a:rPr lang="en-US"/>
              <a:t> refers to the extent to which measurement scales provide adequate coverage of the investigative questions. If the instrument contains a representative sample of the universe of subject matter of interest, then content validity is good. To evaluate content validity, one must first agree on what elements constitute adequate coverage. To determine content validity, one may use one’s own judgment and the judgment of a panel of experts.</a:t>
            </a:r>
          </a:p>
          <a:p>
            <a:r>
              <a:rPr lang="en-US"/>
              <a:t>Using the example of trust in relationship marketing, what would need to be included as measures of trust? Ask the students for their own ideas. To extend the questions included and to check for representativeness, students could check the literature on trust, conduct interviews with experts, conduct group interviews, check a database of questions, and so 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121BE-05F7-4940-B698-499023EDEB8C}" type="slidenum">
              <a:rPr lang="en-US"/>
              <a:pPr/>
              <a:t>17</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xfrm>
            <a:off x="685800" y="4343400"/>
            <a:ext cx="5486400" cy="4400550"/>
          </a:xfrm>
        </p:spPr>
        <p:txBody>
          <a:bodyPr/>
          <a:lstStyle/>
          <a:p>
            <a:r>
              <a:rPr lang="en-US" b="1"/>
              <a:t>Construct validity</a:t>
            </a:r>
            <a:r>
              <a:rPr lang="en-US"/>
              <a:t> is a measurement scale that demonstrates both convergent validity and discriminant validity. In attempting to evaluate construct validity, one considers both the theory and  measurement instrument being used. For instance, suppose we wanted to measure the effect of trust in relationship marketing. We would begin by correlating results obtained from our measure with those obtained from an established measure of trust. To the extent that the results were correlated, we would have indications of convergent validity. We could then correlate our results with the results of known measures of similar, but different measures such as empathy and reciprocity. To the extent that the results are not correlated, we can say we have shown discriminant validity.</a:t>
            </a:r>
          </a:p>
          <a:p>
            <a:r>
              <a:rPr lang="en-US"/>
              <a:t>This example is expanded upon in the following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C6591-F1B5-429E-8CF3-D4BD46B241B8}" type="slidenum">
              <a:rPr lang="en-US"/>
              <a:pPr/>
              <a:t>19</a:t>
            </a:fld>
            <a:endParaRPr 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xfrm>
            <a:off x="685800" y="4343400"/>
            <a:ext cx="5486400" cy="4400550"/>
          </a:xfrm>
        </p:spPr>
        <p:txBody>
          <a:bodyPr/>
          <a:lstStyle/>
          <a:p>
            <a:r>
              <a:rPr lang="en-US" b="1"/>
              <a:t>Criterion-related validity</a:t>
            </a:r>
            <a:r>
              <a:rPr lang="en-US"/>
              <a:t> reflects the success of measures used for prediction or estimation. </a:t>
            </a:r>
          </a:p>
          <a:p>
            <a:r>
              <a:rPr lang="en-US"/>
              <a:t>There are two types of criterion-related validity: </a:t>
            </a:r>
            <a:r>
              <a:rPr lang="en-US" b="1"/>
              <a:t>concurrent </a:t>
            </a:r>
            <a:r>
              <a:rPr lang="en-US"/>
              <a:t>and</a:t>
            </a:r>
            <a:r>
              <a:rPr lang="en-US" b="1"/>
              <a:t> predictive.</a:t>
            </a:r>
            <a:r>
              <a:rPr lang="en-US"/>
              <a:t> These differ only on the time perspective. </a:t>
            </a:r>
          </a:p>
          <a:p>
            <a:pPr lvl="2">
              <a:buFontTx/>
              <a:buChar char="•"/>
            </a:pPr>
            <a:r>
              <a:rPr lang="en-US"/>
              <a:t>An attitude scale that correctly forecasts the outcome of a purchase decision has </a:t>
            </a:r>
            <a:r>
              <a:rPr lang="en-US" b="1"/>
              <a:t>predictive validity</a:t>
            </a:r>
            <a:r>
              <a:rPr lang="en-US"/>
              <a:t>. </a:t>
            </a:r>
          </a:p>
          <a:p>
            <a:pPr lvl="2">
              <a:buFontTx/>
              <a:buChar char="•"/>
            </a:pPr>
            <a:r>
              <a:rPr lang="en-US"/>
              <a:t>An observational method that correctly categorizes families by current income class has </a:t>
            </a:r>
            <a:r>
              <a:rPr lang="en-US" b="1"/>
              <a:t>concurrent validity</a:t>
            </a:r>
            <a:r>
              <a:rPr lang="en-US"/>
              <a:t>. </a:t>
            </a:r>
          </a:p>
          <a:p>
            <a:r>
              <a:rPr lang="en-US"/>
              <a:t>Criterion validity is discussed further on the following slide.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60A25-E9FC-40EE-9B06-B48AAFB3C8E6}" type="slidenum">
              <a:rPr lang="en-US"/>
              <a:pPr/>
              <a:t>21</a:t>
            </a:fld>
            <a:endParaRPr 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Exhibit 12-6 illustrates reliability and validity by using an archer’s bow and target as an analogy. High reliability means that repeated arrows shot from the same bow would hit the target in essentially the same place. If we had a bow with high validity as well, then every arrow would hit the bull’s eye. If reliability is low, arrows would be more scattered. High validity means that the bow would shoot true every time. It would not pull right or send an arrow careening into the woods. Arrows shot from a high-validity bow will be clustered around a central point even when they are dispersed by reduced reliability.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F4FB6-6F2B-4A99-AA10-F6EA55BF3701}" type="slidenum">
              <a:rPr lang="en-US"/>
              <a:pPr/>
              <a:t>22</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A measure is </a:t>
            </a:r>
            <a:r>
              <a:rPr lang="en-US" b="1"/>
              <a:t>reliable</a:t>
            </a:r>
            <a:r>
              <a:rPr lang="en-US"/>
              <a:t> to the degree that it supplies consistent results.</a:t>
            </a:r>
          </a:p>
          <a:p>
            <a:pPr lvl="1">
              <a:buFontTx/>
              <a:buChar char="•"/>
            </a:pPr>
            <a:r>
              <a:rPr lang="en-US"/>
              <a:t>Reliability is a necessary contributor to validity but is not a sufficient condition for validity. </a:t>
            </a:r>
          </a:p>
          <a:p>
            <a:pPr lvl="1">
              <a:buFontTx/>
              <a:buChar char="•"/>
            </a:pPr>
            <a:r>
              <a:rPr lang="en-US"/>
              <a:t>It is concerned with estimates of the degree to which a measurement is free of random or unstable error. </a:t>
            </a:r>
          </a:p>
          <a:p>
            <a:pPr lvl="1">
              <a:buFontTx/>
              <a:buChar char="•"/>
            </a:pPr>
            <a:r>
              <a:rPr lang="en-US"/>
              <a:t>Reliable instruments are robust and work well at different times under different conditions. This distinction of time and condition is the basis for three perspectives on reliability – stability, equivalence, and internal consistency (see Exhibit 12-7). </a:t>
            </a:r>
          </a:p>
          <a:p>
            <a:pPr>
              <a:buFontTx/>
              <a:buChar char="•"/>
            </a:pPr>
            <a:endParaRPr lang="en-US"/>
          </a:p>
          <a:p>
            <a:r>
              <a:rPr lang="en-US"/>
              <a:t>These are discussed further on the following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21CC3-31D4-443D-B7AB-C0A11A40ADB6}" type="slidenum">
              <a:rPr lang="en-US"/>
              <a:pPr/>
              <a:t>23</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pPr marL="228600" indent="-228600">
              <a:lnSpc>
                <a:spcPct val="90000"/>
              </a:lnSpc>
            </a:pPr>
            <a:r>
              <a:rPr lang="en-US"/>
              <a:t>The scientific requirements of a project call for the measurement process to be reliable and valid, while the operational requirements call for it to be practical. </a:t>
            </a:r>
          </a:p>
          <a:p>
            <a:pPr marL="228600" indent="-228600">
              <a:lnSpc>
                <a:spcPct val="90000"/>
              </a:lnSpc>
              <a:buFontTx/>
              <a:buChar char="•"/>
            </a:pPr>
            <a:r>
              <a:rPr lang="en-US"/>
              <a:t>Practicality has been defined as economy, convenience, and interpretability. There is generally a trade-off between the ideal research project and the budget. </a:t>
            </a:r>
          </a:p>
          <a:p>
            <a:pPr marL="228600" indent="-228600">
              <a:lnSpc>
                <a:spcPct val="90000"/>
              </a:lnSpc>
              <a:buFontTx/>
              <a:buChar char="•"/>
            </a:pPr>
            <a:r>
              <a:rPr lang="en-US"/>
              <a:t>A measuring device passes the convenience test if it is easy to administer.</a:t>
            </a:r>
          </a:p>
          <a:p>
            <a:pPr marL="228600" indent="-228600">
              <a:lnSpc>
                <a:spcPct val="90000"/>
              </a:lnSpc>
              <a:buFontTx/>
              <a:buChar char="•"/>
            </a:pPr>
            <a:r>
              <a:rPr lang="en-US"/>
              <a:t>The interpretability aspect of practicality is relevant when persons other than the test designers must interpret the results.  In such cases, the designer of the data collection instrument provides several key pieces of information to make interpretation possible. </a:t>
            </a:r>
          </a:p>
          <a:p>
            <a:pPr marL="228600" indent="-228600">
              <a:lnSpc>
                <a:spcPct val="90000"/>
              </a:lnSpc>
              <a:buFontTx/>
              <a:buAutoNum type="arabicParenR"/>
            </a:pPr>
            <a:r>
              <a:rPr lang="en-US"/>
              <a:t>A statement of the functions the </a:t>
            </a:r>
            <a:r>
              <a:rPr lang="en-US" b="1" i="1"/>
              <a:t>instrument</a:t>
            </a:r>
            <a:r>
              <a:rPr lang="en-US"/>
              <a:t> was designed to measure and the procedures by which it was developed;</a:t>
            </a:r>
          </a:p>
          <a:p>
            <a:pPr marL="228600" indent="-228600">
              <a:lnSpc>
                <a:spcPct val="90000"/>
              </a:lnSpc>
              <a:buFontTx/>
              <a:buAutoNum type="arabicParenR"/>
            </a:pPr>
            <a:r>
              <a:rPr lang="en-US"/>
              <a:t>Detailed instructions for administration;</a:t>
            </a:r>
          </a:p>
          <a:p>
            <a:pPr marL="228600" indent="-228600">
              <a:lnSpc>
                <a:spcPct val="90000"/>
              </a:lnSpc>
              <a:buFontTx/>
              <a:buAutoNum type="arabicParenR"/>
            </a:pPr>
            <a:r>
              <a:rPr lang="en-US"/>
              <a:t>Scoring keys and instructions;</a:t>
            </a:r>
          </a:p>
          <a:p>
            <a:pPr marL="228600" indent="-228600">
              <a:lnSpc>
                <a:spcPct val="90000"/>
              </a:lnSpc>
              <a:buFontTx/>
              <a:buAutoNum type="arabicParenR"/>
            </a:pPr>
            <a:r>
              <a:rPr lang="en-US"/>
              <a:t>Norms for appropriate reference groups; </a:t>
            </a:r>
          </a:p>
          <a:p>
            <a:pPr marL="228600" indent="-228600">
              <a:lnSpc>
                <a:spcPct val="90000"/>
              </a:lnSpc>
              <a:buFontTx/>
              <a:buAutoNum type="arabicParenR"/>
            </a:pPr>
            <a:r>
              <a:rPr lang="en-US"/>
              <a:t>Evidence of reliability;</a:t>
            </a:r>
          </a:p>
          <a:p>
            <a:pPr marL="228600" indent="-228600">
              <a:lnSpc>
                <a:spcPct val="90000"/>
              </a:lnSpc>
              <a:buFontTx/>
              <a:buAutoNum type="arabicParenR"/>
            </a:pPr>
            <a:r>
              <a:rPr lang="en-US"/>
              <a:t>Evidence regarding the intercorrelations of subscores;</a:t>
            </a:r>
          </a:p>
          <a:p>
            <a:pPr marL="228600" indent="-228600">
              <a:lnSpc>
                <a:spcPct val="90000"/>
              </a:lnSpc>
              <a:buFontTx/>
              <a:buAutoNum type="arabicParenR"/>
            </a:pPr>
            <a:r>
              <a:rPr lang="en-US"/>
              <a:t>Evidence regarding the relationship of the test to other measures; and</a:t>
            </a:r>
          </a:p>
          <a:p>
            <a:pPr marL="228600" indent="-228600">
              <a:lnSpc>
                <a:spcPct val="90000"/>
              </a:lnSpc>
              <a:buFontTx/>
              <a:buAutoNum type="arabicParenR"/>
            </a:pPr>
            <a:r>
              <a:rPr lang="en-US"/>
              <a:t>Guides for test use.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6AFDB-506A-494C-B7F6-A59B6628746C}" type="slidenum">
              <a:rPr lang="en-US"/>
              <a:pPr/>
              <a:t>25</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This scale is also called a dichotomous scale. It offers two mutually exclusive response choices. In the example shown in the slide, the response choices are yes and no, but they could be other response choices too such as agree and disagree.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935CA-E538-4B50-B92D-7A8896ADAEEE}" type="slidenum">
              <a:rPr lang="en-US"/>
              <a:pPr/>
              <a:t>26</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When there are multiple options for the rater but only one answer is sought, the multiple-choice, single-response scale is appropriate. The other response may be omitted when exhaustiveness of categories is not critical or there is no possibility for an other response. This scale produces nominal data.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B4143-1240-4E88-BC85-9C5B1DEBC7D6}" type="slidenum">
              <a:rPr lang="en-US"/>
              <a:pPr/>
              <a:t>27</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This scale is a variation of the last and is called a checklist. It allows the rater to select one or several alternatives. The cumulative feature of this scale can be beneficial when a complete picture of the participant’s choice is desired, but it may also present a problem for reporting when research sponsors expect the responses to sum to 100 percent. This scale generates nominal data.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295BF-6F32-402D-9EB8-1D7C26296811}" type="slidenum">
              <a:rPr lang="en-US"/>
              <a:pPr/>
              <a:t>28</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The Likert scale was developed by Rensis Likert and is the most frequently used variation of the summated rating scale. Summated rating scales consist of statements that express either a favorable or unfavorable attitude toward the object of interest. The participant is asked to agree or disagree with each statement. Each response is given a numerical score to reflect its degree of attitudinal favorableness and the scores may be summed to measure the participant’s overall attitude. Likert scales may use 5, 7, or 9 scale points. They are quick and easy to construct. The scale produces interval data.</a:t>
            </a:r>
          </a:p>
          <a:p>
            <a:r>
              <a:rPr lang="en-US"/>
              <a:t>Originally, creating a Likert scale involved a procedure known as item analysis. Item analysis assesses each item based on how well it discriminates between those people whose total score is high and those whose total score is low. It involves calculating the mean scores for each scale item among the low scorers and the high scorers. The mean scores for the high-score and low-score groups are then tested for statistical significance by computing t values. After finding the t values for each statement, they are rank-ordered, and those statements with the highest t values are selected. Researchers have found that a larger number of items for each attitude object improves the reliability of the scale.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09DFC-31AA-4310-817C-888C55227CB7}" type="slidenum">
              <a:rPr lang="en-US"/>
              <a:pPr/>
              <a:t>5</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Students will be building their measurement questions from different types of scales. They need to know the difference in order to choose the appropriate type. Each scale type has its own characteristics.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7CE24-FAF9-45CA-9559-BC6E6C15424E}" type="slidenum">
              <a:rPr lang="en-US"/>
              <a:pPr/>
              <a:t>29</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The semantic differential scale measures the psychological meanings of an attitude object using bipolar adjectives. Researchers use this scale for studies of brand and institutional image. The method consists of a set of bipolar rating scales, usually with 7 points, by which one or more participants rate one or more concepts on each scale item. The scale is based on the proposition that an object can have several dimensions of connotative meaning. The meanings are located in multidimensional property space, called semantic space. </a:t>
            </a:r>
          </a:p>
          <a:p>
            <a:r>
              <a:rPr lang="en-US"/>
              <a:t>It is efficient and easy for securing attitudes from a large sample. Attitudes may be measured in both direction and intensity. The total set of responses provides a comprehensive picture of the meaning of an object and a measure of the person doing the rating. It is standardized and produces interval data.</a:t>
            </a:r>
          </a:p>
          <a:p>
            <a:r>
              <a:rPr lang="en-US"/>
              <a:t>Exhibit 13-6 provides basic instructions for constructing an SD scale.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36F86-8E3D-4321-B68F-5F11D1D75D2A}" type="slidenum">
              <a:rPr lang="en-US"/>
              <a:pPr/>
              <a:t>30</a:t>
            </a:fld>
            <a:endParaRPr 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Numerical scales have equal intervals that separate their numeric scale points. The verbal anchors serve as the labels for the extreme points. Numerical scales are often 5-point scales but may have 7 or 10 points. The participants write a number from the scale next to each item. It produces either ordinal or interval data.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B108E-F289-4C75-BAFF-63C1742C526C}" type="slidenum">
              <a:rPr lang="en-US"/>
              <a:pPr/>
              <a:t>31</a:t>
            </a:fld>
            <a:endParaRPr 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A multiple rating scale is similar to the numerical scale but differs in two ways: 1) it accepts a circled response from the rater, and 2) the layout facilitates visualization of the results. The advantage is that a mental map of the participant’s evaluations is evident to both the rater and the researcher. This scale produces interval data.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181D0-89E5-4E78-BCE6-9EADECC12C7F}" type="slidenum">
              <a:rPr lang="en-US"/>
              <a:pPr/>
              <a:t>32</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The Stapel scale is used as an alternative to the semantic differential, especially when it is difficult to find bipolar adjectives that match the investigative question. In the example, there are three attributes of corporate image. The scale is composed of the word identifying the image dimension and a set of 10 response categories for each of the three attributes. Stapel scales produce interval data.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6EF2F-DA67-45DD-9F7A-7ACF9E8FA1FE}" type="slidenum">
              <a:rPr lang="en-US"/>
              <a:pPr/>
              <a:t>33</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The constant-sum scale helps researchers to discover proportions. The participant allocates points to more than one attribute or property indicant, such that they total a constant sum, usually 100 or 10. </a:t>
            </a:r>
          </a:p>
          <a:p>
            <a:r>
              <a:rPr lang="en-US"/>
              <a:t>Participant precision and patience suffer when too many stimuli are proportioned and summed. A participant’s ability to add may also be taxed. Its advantage is its compatibility with percent and the fact that alternatives that are perceived to be equal can be so scored. This scale produces interval data.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C15B3-BD64-4ED2-ACEA-2E63960637C2}" type="slidenum">
              <a:rPr lang="en-US"/>
              <a:pPr/>
              <a:t>34</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The graphic rating scale was originally created to enable researchers to discern fine differences. Theoretically, an infinite number of ratings is possible if participants are sophisticated enough to differentiate and record them. They are instructed to mark their response at any point along a continuum. Usually, the score is a measure of length from either endpoint. The results are treated as interval data. The difficulty is in coding and analysis. Other graphic rating scales use pictures, icons, or other visuals to communicate with the rater and represent a variety of data types. Graphic scales are often used with children.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3B752-5E6F-4FD4-8AF7-C462ACF9BB2E}" type="slidenum">
              <a:rPr lang="en-US"/>
              <a:pPr/>
              <a:t>35</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In ranking scales, the participant directly compares two or more objects and makes choices among them. The participant  may be asked to select one as the best or most preferred.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8E583-28B1-45C2-9F98-03B9C0501565}" type="slidenum">
              <a:rPr lang="en-US"/>
              <a:pPr/>
              <a:t>36</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Using the paired-comparison scale, the participant can express attitudes unambiguously by choosing between two objects. The number of judgments required in a paired comparison is [(n)(n-1)/2], where n is the number of stimuli or objects to be judged. Paired comparisons run the risk that participants will tire to the point that they give ill-considered answers or refuse to continue. Paired comparisons provide ordinal data.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82743-848C-46C9-B4FE-E084228E9E24}" type="slidenum">
              <a:rPr lang="en-US"/>
              <a:pPr/>
              <a:t>37</a:t>
            </a:fld>
            <a:endParaRPr 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The forced ranking scale lists attributes that are ranked relative to each other. This method is faster than paired comparisons and is usually easier and more motivating to the participant. With five item, it takes ten paired comparisons to complete the task, but the simple forced ranking of five is easier. A drawback of this scale is the number of stimuli that can be handed by the participant. This scale produces ordinal data.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53181-93DD-4DB9-BBF7-74A5CD8470F2}" type="slidenum">
              <a:rPr lang="en-US"/>
              <a:pPr/>
              <a:t>38</a:t>
            </a:fld>
            <a:endParaRPr 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When using a comparative scale, the participant compares an object against a standard. The comparative scale is ideal for such comparisons if the participants are familiar with the standard. Some researchers treat the data produced by comparative scales as interval data since the scoring reflects an interval between the standard and what is being compared, but the text recommends treating the data as ordinal unless the linearity of the variables in question can be supported.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42752-2D20-4740-96E9-30C26EED5143}" type="slidenum">
              <a:rPr lang="en-US"/>
              <a:pPr/>
              <a:t>6</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This is a good time to ask students to develop a question they could ask that would provide only classification of the person answering it</a:t>
            </a:r>
            <a:r>
              <a:rPr lang="en-US" b="1"/>
              <a:t>.</a:t>
            </a:r>
          </a:p>
          <a:p>
            <a:r>
              <a:rPr lang="en-US"/>
              <a:t>Classification means that numbers are used to group or sort responses. </a:t>
            </a:r>
          </a:p>
          <a:p>
            <a:r>
              <a:rPr lang="en-US"/>
              <a:t>Consider asking students if a number of anything is always an indication of ratio data.  For example, what if we ask people how many cookies they eat a day?  What if a business calls themselves the “number 1” pizza in town? These questions lead up to the next slide. Does the fact that James wears 23 mean he shoots better or plays better defense than the player donning jersey number 18?</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4A13A-1AE0-4F22-A1A8-E5C3D932BFD4}" type="slidenum">
              <a:rPr lang="en-US"/>
              <a:pPr/>
              <a:t>41</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This slide lists the reasons researchers use a sample rather than a census.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9E13E-8F43-4979-9380-1F6D22C7584A}" type="slidenum">
              <a:rPr lang="en-US"/>
              <a:pPr/>
              <a:t>42</a:t>
            </a:fld>
            <a:endParaRPr lang="en-U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a:xfrm>
            <a:off x="685800" y="4343400"/>
            <a:ext cx="5486400" cy="4381500"/>
          </a:xfrm>
        </p:spPr>
        <p:txBody>
          <a:bodyPr/>
          <a:lstStyle/>
          <a:p>
            <a:r>
              <a:rPr lang="en-US" sz="1000"/>
              <a:t>The ultimate test of a sample design is how well it represents the characteristics of the population it purports to represent. In measurement terms, the sample must be valid. Validity of a sample depends on two considerations: accuracy and precision. </a:t>
            </a:r>
          </a:p>
          <a:p>
            <a:endParaRPr lang="en-US" sz="1000"/>
          </a:p>
          <a:p>
            <a:r>
              <a:rPr lang="en-US" sz="1000" b="1"/>
              <a:t>Accuracy</a:t>
            </a:r>
            <a:r>
              <a:rPr lang="en-US" sz="1000"/>
              <a:t> is the degree to which bias is absent from the sample. When the sample is drawn properly, the measure of behavior, attitudes, or knowledge of some sample elements will be less than the measure of those same variables drawn from the population. The measure of other sample elements will be more than the population values. Variations in these sample values offset each other, resulting in a sample value that is close to the population value. For these offsetting effects to occur, there must be enough elements in the sample and they must be drawn in a way that favors neither overestimation nor underestimation. Increasing the sample size can reduce systematic variance as a cause of error. Systematic variance is a variation that causes measurements to skew in one direction or another.</a:t>
            </a:r>
          </a:p>
          <a:p>
            <a:endParaRPr lang="en-US" sz="1000" b="1"/>
          </a:p>
          <a:p>
            <a:r>
              <a:rPr lang="en-US" sz="1000" b="1"/>
              <a:t>Precision</a:t>
            </a:r>
            <a:r>
              <a:rPr lang="en-US" sz="1000"/>
              <a:t> of estimate is the second criterion of a good sample design. The numerical descriptors that describe samples may be expected to differ from those that describe populations because of random fluctuations inherent in the sampling process. This is called sampling error and reflects the influence of chance in drawing the sample members. Sampling error is what is left after all known sources of systematic variance have been accounted for.</a:t>
            </a:r>
          </a:p>
          <a:p>
            <a:endParaRPr lang="en-US" sz="1000"/>
          </a:p>
          <a:p>
            <a:r>
              <a:rPr lang="en-US" sz="1000"/>
              <a:t>Precision is measured by the standard error of estimate, a type of standard deviation measurement. The smaller the standard error of the estimate, the higher is the precision of the sample.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B1BA3-11AB-4839-A325-D92A6CBAAC44}" type="slidenum">
              <a:rPr lang="en-US"/>
              <a:pPr/>
              <a:t>46</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t>The members of a sample are selected using probability or nonprobability procedures. Nonprobability sampling is an arbitrary and subjective sampling procedure where each population element does not have a known, nonzero chance of being included. </a:t>
            </a:r>
          </a:p>
          <a:p>
            <a:r>
              <a:rPr lang="en-US"/>
              <a:t>Probability sampling is a controlled, randomized procedure that assures that each population element is given a known, nonzero chance of selection.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07B13-D4B4-4F68-9B65-21E6FF024885}" type="slidenum">
              <a:rPr lang="en-US"/>
              <a:pPr/>
              <a:t>48</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pPr marL="228600" indent="-228600"/>
            <a:r>
              <a:rPr lang="en-US"/>
              <a:t>In drawing a sample with simple random sampling, each population element has an equal chance of being selected into the samples. The sample is drawn using a random number table or generator. This slide shows the advantages and disadvantages of using this method.</a:t>
            </a:r>
          </a:p>
          <a:p>
            <a:pPr marL="228600" indent="-228600"/>
            <a:endParaRPr lang="en-US"/>
          </a:p>
          <a:p>
            <a:pPr marL="228600" indent="-228600"/>
            <a:r>
              <a:rPr lang="en-US"/>
              <a:t>The probability of selection is equal to the sample size divided by the population size. </a:t>
            </a:r>
          </a:p>
          <a:p>
            <a:pPr marL="228600" indent="-228600"/>
            <a:endParaRPr lang="en-US"/>
          </a:p>
          <a:p>
            <a:pPr marL="228600" indent="-228600"/>
            <a:r>
              <a:rPr lang="en-US"/>
              <a:t>Exhibit 15-4 covers how to choose a random sample. The steps are as follows:</a:t>
            </a:r>
          </a:p>
          <a:p>
            <a:pPr marL="1143000" lvl="2" indent="-228600">
              <a:buFontTx/>
              <a:buAutoNum type="arabicParenR"/>
            </a:pPr>
            <a:r>
              <a:rPr lang="en-US"/>
              <a:t>Assign each element within the sampling frame a unique number.</a:t>
            </a:r>
          </a:p>
          <a:p>
            <a:pPr marL="1143000" lvl="2" indent="-228600">
              <a:buFontTx/>
              <a:buAutoNum type="arabicParenR"/>
            </a:pPr>
            <a:r>
              <a:rPr lang="en-US"/>
              <a:t>Identify a random start from the random number table.</a:t>
            </a:r>
          </a:p>
          <a:p>
            <a:pPr marL="1143000" lvl="2" indent="-228600">
              <a:buFontTx/>
              <a:buAutoNum type="arabicParenR"/>
            </a:pPr>
            <a:r>
              <a:rPr lang="en-US"/>
              <a:t>Determine how the digits in the random number table will be assigned to the sampling frame.</a:t>
            </a:r>
          </a:p>
          <a:p>
            <a:pPr marL="1143000" lvl="2" indent="-228600">
              <a:buFontTx/>
              <a:buAutoNum type="arabicParenR"/>
            </a:pPr>
            <a:r>
              <a:rPr lang="en-US"/>
              <a:t>Select the sample elements from the sampling frame.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EFD56-8F9C-48D4-8ECF-95F773AC0A2F}" type="slidenum">
              <a:rPr lang="en-US"/>
              <a:pPr/>
              <a:t>50</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pPr marL="228600" indent="-228600"/>
            <a:r>
              <a:rPr lang="en-US"/>
              <a:t>In drawing a sample with systematic sampling, an element of the population is selected at the beginning with a random start and then every </a:t>
            </a:r>
            <a:r>
              <a:rPr lang="en-US" i="1"/>
              <a:t>K</a:t>
            </a:r>
            <a:r>
              <a:rPr lang="en-US"/>
              <a:t>th element is selected until the appropriate size is selected.</a:t>
            </a:r>
          </a:p>
          <a:p>
            <a:pPr marL="228600" indent="-228600"/>
            <a:endParaRPr lang="en-US"/>
          </a:p>
          <a:p>
            <a:pPr marL="228600" indent="-228600"/>
            <a:r>
              <a:rPr lang="en-US"/>
              <a:t>The kth element is the skip interval, the interval between sample elements drawn from a sample frame in systematic sampling. It is determined by dividing the population size by the sample size. </a:t>
            </a:r>
          </a:p>
          <a:p>
            <a:pPr marL="228600" indent="-228600"/>
            <a:endParaRPr lang="en-US"/>
          </a:p>
          <a:p>
            <a:pPr marL="228600" indent="-228600"/>
            <a:r>
              <a:rPr lang="en-US"/>
              <a:t>To draw a systematic sample, the steps are as follows:</a:t>
            </a:r>
          </a:p>
          <a:p>
            <a:pPr marL="1143000" lvl="2" indent="-228600">
              <a:buFontTx/>
              <a:buAutoNum type="arabicParenR"/>
            </a:pPr>
            <a:r>
              <a:rPr lang="en-US"/>
              <a:t>Identify, list, and number the elements in the population</a:t>
            </a:r>
          </a:p>
          <a:p>
            <a:pPr marL="1143000" lvl="2" indent="-228600">
              <a:buFontTx/>
              <a:buAutoNum type="arabicParenR"/>
            </a:pPr>
            <a:r>
              <a:rPr lang="en-US"/>
              <a:t>Identify the skip interval</a:t>
            </a:r>
          </a:p>
          <a:p>
            <a:pPr marL="1143000" lvl="2" indent="-228600">
              <a:buFontTx/>
              <a:buAutoNum type="arabicParenR"/>
            </a:pPr>
            <a:r>
              <a:rPr lang="en-US"/>
              <a:t>Identify the random start</a:t>
            </a:r>
          </a:p>
          <a:p>
            <a:pPr marL="1143000" lvl="2" indent="-228600">
              <a:buFontTx/>
              <a:buAutoNum type="arabicParenR"/>
            </a:pPr>
            <a:r>
              <a:rPr lang="en-US"/>
              <a:t>Draw a sample by choosing every kth entry.</a:t>
            </a:r>
          </a:p>
          <a:p>
            <a:pPr marL="228600" indent="-228600"/>
            <a:endParaRPr lang="en-US"/>
          </a:p>
          <a:p>
            <a:pPr marL="228600" indent="-228600"/>
            <a:r>
              <a:rPr lang="en-US"/>
              <a:t>To protect against subtle biases, the research can</a:t>
            </a:r>
          </a:p>
          <a:p>
            <a:pPr marL="1143000" lvl="2" indent="-228600">
              <a:buFontTx/>
              <a:buAutoNum type="arabicParenR"/>
            </a:pPr>
            <a:r>
              <a:rPr lang="en-US"/>
              <a:t>Randomize the population before sampling,</a:t>
            </a:r>
          </a:p>
          <a:p>
            <a:pPr marL="1143000" lvl="2" indent="-228600">
              <a:buFontTx/>
              <a:buAutoNum type="arabicParenR"/>
            </a:pPr>
            <a:r>
              <a:rPr lang="en-US"/>
              <a:t>Change the random start several times in the process, and</a:t>
            </a:r>
          </a:p>
          <a:p>
            <a:pPr marL="1143000" lvl="2" indent="-228600">
              <a:buFontTx/>
              <a:buAutoNum type="arabicParenR"/>
            </a:pPr>
            <a:r>
              <a:rPr lang="en-US"/>
              <a:t>Replicate a selection of different samples.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6D89D-3C7D-4268-AACE-F28A18E01AB9}" type="slidenum">
              <a:rPr lang="en-US"/>
              <a:pPr/>
              <a:t>52</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t>In drawing a sample with stratified sampling, the population is divided into subpopulations or strata and uses simple random on each strata. Results may be weighted or combined. The cost is high.</a:t>
            </a:r>
          </a:p>
          <a:p>
            <a:endParaRPr lang="en-US"/>
          </a:p>
          <a:p>
            <a:r>
              <a:rPr lang="en-US"/>
              <a:t>Stratified sampling may be proportion or disproportionate. In proportionate stratified sampling, each stratum’s size is proportionate to the stratum’s share of the population. </a:t>
            </a:r>
          </a:p>
          <a:p>
            <a:endParaRPr lang="en-US"/>
          </a:p>
          <a:p>
            <a:r>
              <a:rPr lang="en-US"/>
              <a:t>Any stratification that departs from the proportionate relationship is disproportionate. </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5CC00-B978-4AAF-8DEF-FE23C14955A9}" type="slidenum">
              <a:rPr lang="en-US"/>
              <a:pPr/>
              <a:t>54</a:t>
            </a:fld>
            <a:endParaRPr 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pPr marL="228600" indent="-228600"/>
            <a:r>
              <a:rPr lang="en-US"/>
              <a:t>In drawing a sample with cluster sampling, the population is divided into internally heterogeneous subgroups. Some are randomly selected for further study. </a:t>
            </a:r>
          </a:p>
          <a:p>
            <a:pPr marL="228600" indent="-228600"/>
            <a:endParaRPr lang="en-US"/>
          </a:p>
          <a:p>
            <a:pPr marL="228600" indent="-228600"/>
            <a:r>
              <a:rPr lang="en-US"/>
              <a:t>Two conditions foster the use of cluster sampling: </a:t>
            </a:r>
          </a:p>
          <a:p>
            <a:pPr marL="1143000" lvl="2" indent="-228600">
              <a:buFontTx/>
              <a:buAutoNum type="arabicParenR"/>
            </a:pPr>
            <a:r>
              <a:rPr lang="en-US"/>
              <a:t>the need for more economic efficiency than can be provided by simple random sampling, and </a:t>
            </a:r>
          </a:p>
          <a:p>
            <a:pPr marL="1143000" lvl="2" indent="-228600">
              <a:buFontTx/>
              <a:buAutoNum type="arabicParenR"/>
            </a:pPr>
            <a:r>
              <a:rPr lang="en-US"/>
              <a:t>2) the frequent unavailability of a practical sampling frame for individual elements.</a:t>
            </a:r>
          </a:p>
          <a:p>
            <a:pPr marL="685800" lvl="1" indent="-228600"/>
            <a:endParaRPr lang="en-US"/>
          </a:p>
          <a:p>
            <a:pPr marL="228600" indent="-228600"/>
            <a:r>
              <a:rPr lang="en-US"/>
              <a:t>Exhibit 15-5 provides a comparison of stratified and cluster sampling and is highlighted on the next slide.</a:t>
            </a:r>
          </a:p>
          <a:p>
            <a:pPr marL="228600" indent="-228600"/>
            <a:r>
              <a:rPr lang="en-US"/>
              <a:t>Several questions must be answered when designing cluster samples.</a:t>
            </a:r>
          </a:p>
          <a:p>
            <a:pPr marL="1143000" lvl="2" indent="-228600">
              <a:buFontTx/>
              <a:buAutoNum type="arabicParenR"/>
            </a:pPr>
            <a:r>
              <a:rPr lang="en-US"/>
              <a:t> How homogeneous are the resulting clusters?</a:t>
            </a:r>
          </a:p>
          <a:p>
            <a:pPr marL="1143000" lvl="2" indent="-228600">
              <a:buFontTx/>
              <a:buAutoNum type="arabicParenR"/>
            </a:pPr>
            <a:r>
              <a:rPr lang="en-US"/>
              <a:t> Shall we seek equal-sized or unequal-sized clusters?</a:t>
            </a:r>
          </a:p>
          <a:p>
            <a:pPr marL="1143000" lvl="2" indent="-228600">
              <a:buFontTx/>
              <a:buAutoNum type="arabicParenR"/>
            </a:pPr>
            <a:r>
              <a:rPr lang="en-US"/>
              <a:t> How large a cluster shall we take?</a:t>
            </a:r>
          </a:p>
          <a:p>
            <a:pPr marL="1143000" lvl="2" indent="-228600">
              <a:buFontTx/>
              <a:buAutoNum type="arabicParenR"/>
            </a:pPr>
            <a:r>
              <a:rPr lang="en-US"/>
              <a:t> Shall we use a single-stage or multistage cluster?</a:t>
            </a:r>
          </a:p>
          <a:p>
            <a:pPr marL="1143000" lvl="2" indent="-228600">
              <a:buFontTx/>
              <a:buAutoNum type="arabicParenR"/>
            </a:pPr>
            <a:r>
              <a:rPr lang="en-US"/>
              <a:t> How large a sample is needed?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AFCC8-BA55-4B9C-B93E-626B11AA9389}" type="slidenum">
              <a:rPr lang="en-US"/>
              <a:pPr/>
              <a:t>55</a:t>
            </a:fld>
            <a:endParaRPr 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ECE6B-2EF9-4ABB-A4A3-5AD2C7439673}" type="slidenum">
              <a:rPr lang="en-US"/>
              <a:pPr/>
              <a:t>56</a:t>
            </a:fld>
            <a:endParaRPr 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Area sampling is a cluster sampling technique applied to a population with well-defined political or geographic boundaries. It is a low-cost and frequently used method.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C0554-9AEF-4647-83E6-61394915E707}" type="slidenum">
              <a:rPr lang="en-US"/>
              <a:pPr/>
              <a:t>58</a:t>
            </a:fld>
            <a:endParaRPr lang="en-U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In drawing a sample with double (sequential or multiphase) sampling, data are collected using a previously defined technique. Based on the information found, a subsample is selected for further study.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478DE-7863-48E4-BBAB-07E5CA436623}" type="slidenum">
              <a:rPr lang="en-US"/>
              <a:pPr/>
              <a:t>7</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Order means that the numbers are ordered. One number is greater than, less than, or equal to another number.</a:t>
            </a:r>
          </a:p>
          <a:p>
            <a:r>
              <a:rPr lang="en-US"/>
              <a:t>You can ask students to develop a question that allows them to order the responses as well as group them.  This is the perfect place to talk about the possible confusion that may exist when people order objects but the order may be the only consistent criteria. For instance, if two people tell them that Pizza Hut is better than Papa Johns, they are not necessarily thinking precisely the same. One could really favor Pizza Hut and never considering eating another Papa John’s pizza, which another could consider them almost interchangeable with only a slight preference for Pizza Hut.  This discussion is a perfect lead in to the ever confusing ‘terror alert’ scale (shown on the next slide)…or the ‘weather warning’ system used in some states to keep drivers off the roads during poor weather.  Students can probably come up with numerous other ordinal scales used in their environment.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A78DA-6011-417E-B4E3-58223102959D}" type="slidenum">
              <a:rPr lang="en-US"/>
              <a:pPr/>
              <a:t>59</a:t>
            </a:fld>
            <a:endParaRPr lang="en-U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With a subjective approach like nonprobability sampling, the probability of selecting population elements is unknown. There is a greater opportunity for bias to enter the sample and distort findings. We cannot estimate any range within which to expect the population parameter. Despite these disadvantages, there are practical reasons to use nonprobability samples.</a:t>
            </a:r>
          </a:p>
          <a:p>
            <a:endParaRPr lang="en-US"/>
          </a:p>
          <a:p>
            <a:r>
              <a:rPr lang="en-US"/>
              <a:t>When the research does not require generalization to a population parameter, then there is no need to ensure that the sample fully reflects the population. The researcher may have limited objectives such as those in exploratory research. It is less expensive to use nonprobability sampling. It also requires less time. Finally, a list may not be available.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5758D-B6AE-4A1F-9516-21A5CEF7D336}" type="slidenum">
              <a:rPr lang="en-US"/>
              <a:pPr/>
              <a:t>60</a:t>
            </a:fld>
            <a:endParaRPr 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Convenience samples are nonprobability samples where the element selection is based on ease of accessibility. They are the least reliable but cheapest and easiest to conduct. Examples include informal pools of friends and neighbors, people responding to an advertised invitation, and “on the street” interviews.</a:t>
            </a:r>
          </a:p>
          <a:p>
            <a:endParaRPr lang="en-US"/>
          </a:p>
          <a:p>
            <a:r>
              <a:rPr lang="en-US"/>
              <a:t>Judgment sampling is purposive sampling where the researcher arbitrarily selects sample units to conform to some criterion.  This is appropriate for the early stages of an exploratory study. </a:t>
            </a:r>
          </a:p>
          <a:p>
            <a:endParaRPr lang="en-US"/>
          </a:p>
          <a:p>
            <a:r>
              <a:rPr lang="en-US"/>
              <a:t>Quota sampling is also a type of purposive sampling. In this type, relevant characteristics are used to stratify the sample which should improve its representativeness. The logic behind quota sampling is that certain relevant characteristics describe the dimensions of the population. In most quota samples, researchers specify more than one control dimension. Each dimension should have a distribution in the population that can be estimated and be pertinent to the topic studied.</a:t>
            </a:r>
          </a:p>
          <a:p>
            <a:endParaRPr lang="en-US"/>
          </a:p>
          <a:p>
            <a:r>
              <a:rPr lang="en-US"/>
              <a:t>Snowball sampling means that subsequent participants are referred by the current sample elements. This is useful when respondents are difficult to identify and best located through referral networks. It is also used frequently in qualitative studies.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4A00B-0EAA-4881-8436-7829FA20A653}" type="slidenum">
              <a:rPr lang="en-US"/>
              <a:pPr/>
              <a:t>8</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In measuring, one devises some mapping rule and then translates the observation of property indicants using this rule. </a:t>
            </a:r>
          </a:p>
          <a:p>
            <a:r>
              <a:rPr lang="en-US"/>
              <a:t>Mapping rules have four characteristics and these are named in the slide.</a:t>
            </a:r>
          </a:p>
          <a:p>
            <a:r>
              <a:rPr lang="en-US"/>
              <a:t>Classification means that numbers are used to group or sort responses. </a:t>
            </a:r>
          </a:p>
          <a:p>
            <a:r>
              <a:rPr lang="en-US"/>
              <a:t>Order means that the numbers are ordered. One number is greater than, less than, or equal to another number.</a:t>
            </a:r>
          </a:p>
          <a:p>
            <a:r>
              <a:rPr lang="en-US"/>
              <a:t>Distance means that differences between numbers can be measured. </a:t>
            </a:r>
          </a:p>
          <a:p>
            <a:r>
              <a:rPr lang="en-US"/>
              <a:t>Origin means that the number series has a unique origin indicated by the number zero. </a:t>
            </a:r>
          </a:p>
          <a:p>
            <a:r>
              <a:rPr lang="en-US"/>
              <a:t>Combinations of these characteristics provide four widely used classifications of measurement scales: nominal, ordinal, interval, and ratio.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361CF-C4CF-4EE4-BB8C-8A265095F139}" type="slidenum">
              <a:rPr lang="en-US"/>
              <a:pPr/>
              <a:t>9</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In measuring, one devises some mapping rule and then translates the observation of property indicants using this rule. </a:t>
            </a:r>
          </a:p>
          <a:p>
            <a:r>
              <a:rPr lang="en-US"/>
              <a:t>Mapping rules have four characteristics and these are named in the slide.</a:t>
            </a:r>
          </a:p>
          <a:p>
            <a:r>
              <a:rPr lang="en-US"/>
              <a:t>Classification means that numbers are used to group or sort responses. </a:t>
            </a:r>
          </a:p>
          <a:p>
            <a:r>
              <a:rPr lang="en-US"/>
              <a:t>Order means that the numbers are ordered. One number is greater than, less than, or equal to another number.</a:t>
            </a:r>
          </a:p>
          <a:p>
            <a:r>
              <a:rPr lang="en-US"/>
              <a:t>Distance means that differences between numbers can be measured. </a:t>
            </a:r>
          </a:p>
          <a:p>
            <a:r>
              <a:rPr lang="en-US"/>
              <a:t>Origin means that the number series has a unique origin indicated by the number zero. </a:t>
            </a:r>
          </a:p>
          <a:p>
            <a:r>
              <a:rPr lang="en-US"/>
              <a:t>Combinations of these characteristics provide four widely used classifications of measurement scales: nominal, ordinal, interval, and ratio.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49E71-4CDE-4993-9C60-3FB48DE25692}" type="slidenum">
              <a:rPr lang="en-US"/>
              <a:pPr/>
              <a:t>10</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The ideal study should be designed and controlled for precise and unambiguous measurement of the variables. Since complete control is unattainable, error does occur. Much error is systematic (results from bias), while the remainder is random (occurs erratically). </a:t>
            </a:r>
          </a:p>
          <a:p>
            <a:r>
              <a:rPr lang="en-US"/>
              <a:t>Four major error sources may contaminate results and these are listed in the slide. </a:t>
            </a:r>
          </a:p>
          <a:p>
            <a:r>
              <a:rPr lang="en-US"/>
              <a:t>Opinion differences that affect measurement come from relatively stable characteristics of the respondent such as employee status, ethnic group membership, social class, and gender. Respondents may also suffer from temporary factors like fatigue and boredom. </a:t>
            </a:r>
          </a:p>
          <a:p>
            <a:r>
              <a:rPr lang="en-US"/>
              <a:t>Any condition that places a strain on the interview or measurement session can have serious effects on the interviewer-respondent rapport. </a:t>
            </a:r>
          </a:p>
          <a:p>
            <a:r>
              <a:rPr lang="en-US"/>
              <a:t>The interviewer can distort responses by rewording, paraphrasing, or reordering questions. Stereotypes in appearance and action also introduce bias. Careless mechanical processing will distort findings and can also introduce problems in the data analysis stage through incorrect coding, careless tabulation, and faulty statistical calculation.</a:t>
            </a:r>
          </a:p>
          <a:p>
            <a:r>
              <a:rPr lang="en-US"/>
              <a:t>A defective instrument can cause distortion in two ways. First, it can be too confusing and ambiguous. Second, it may not explore all the potentially important issues.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0895F-67D3-4EC0-9743-F30EB201E17A}" type="slidenum">
              <a:rPr lang="en-US"/>
              <a:pPr/>
              <a:t>11</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What are the characteristics of a good measurement tool? A tool should be an accurate indicator of what one needs to measure. It should be easy and efficient to use. There are three major criteria for evaluating a measurement tool.</a:t>
            </a:r>
          </a:p>
          <a:p>
            <a:r>
              <a:rPr lang="en-US"/>
              <a:t>Validity is the extent to which a test measures what we actually wish to measure.</a:t>
            </a:r>
          </a:p>
          <a:p>
            <a:r>
              <a:rPr lang="en-US"/>
              <a:t>Reliability refers to the accuracy and precision of a measurement procedure.</a:t>
            </a:r>
          </a:p>
          <a:p>
            <a:r>
              <a:rPr lang="en-US"/>
              <a:t>Practicality is concerned with a wide range of factors of economy, convenience, and interpretability. </a:t>
            </a:r>
          </a:p>
          <a:p>
            <a:r>
              <a:rPr lang="en-US"/>
              <a:t>These criteria are discussed further on the following slides.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C4220-3107-48C1-8FAD-8C621D9B2A21}" type="slidenum">
              <a:rPr lang="en-US"/>
              <a:pPr/>
              <a:t>14</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xfrm>
            <a:off x="685800" y="4343400"/>
            <a:ext cx="5486400" cy="4400550"/>
          </a:xfrm>
        </p:spPr>
        <p:txBody>
          <a:bodyPr/>
          <a:lstStyle/>
          <a:p>
            <a:r>
              <a:rPr lang="en-US" sz="1000"/>
              <a:t>There are three major forms of validity: content, construct, and criterion. </a:t>
            </a:r>
            <a:r>
              <a:rPr lang="en-US" sz="1000" i="1"/>
              <a:t>Students need to know that they are in control of the level of validity of their own measurement.</a:t>
            </a:r>
            <a:r>
              <a:rPr lang="en-US" sz="1000"/>
              <a:t>  </a:t>
            </a:r>
          </a:p>
          <a:p>
            <a:pPr lvl="1">
              <a:buFontTx/>
              <a:buChar char="•"/>
            </a:pPr>
            <a:r>
              <a:rPr lang="en-US" sz="1000" b="1"/>
              <a:t>Content validity</a:t>
            </a:r>
            <a:r>
              <a:rPr lang="en-US" sz="1000"/>
              <a:t> refers to the extent to which measurement scales provide adequate coverage of the investigative questions. If the instrument contains a representative sample of the universe of subject matter of interest, then content validity is good. To evaluate content validity, one must first agree on what elements constitute adequate coverage. To determine content validity, one may use one’s own judgment and the judgment of a panel of experts.</a:t>
            </a:r>
          </a:p>
          <a:p>
            <a:pPr lvl="1">
              <a:buFontTx/>
              <a:buChar char="•"/>
            </a:pPr>
            <a:r>
              <a:rPr lang="en-US" sz="1000" b="1"/>
              <a:t>Criterion-related validity</a:t>
            </a:r>
            <a:r>
              <a:rPr lang="en-US" sz="1000"/>
              <a:t> reflects the success of measures used for prediction or estimation. There are two types of criterion-related validity: concurrent and predictive. These differ only on the time perspective. An attitude scale that correctly forecasts the outcome of a purchase decision has predictive validity. An observational method that correctly categorizes families by current income class has concurrent validity. Criterion validity is discussed further on the following slide. </a:t>
            </a:r>
          </a:p>
          <a:p>
            <a:pPr lvl="1">
              <a:buFontTx/>
              <a:buChar char="•"/>
            </a:pPr>
            <a:r>
              <a:rPr lang="en-US" sz="1000" b="1"/>
              <a:t>Construct validity</a:t>
            </a:r>
            <a:r>
              <a:rPr lang="en-US" sz="1000"/>
              <a:t> is a measurement scale that demonstrates both </a:t>
            </a:r>
            <a:r>
              <a:rPr lang="en-US" sz="1000" b="1"/>
              <a:t>convergent validity</a:t>
            </a:r>
            <a:r>
              <a:rPr lang="en-US" sz="1000"/>
              <a:t> and </a:t>
            </a:r>
            <a:r>
              <a:rPr lang="en-US" sz="1000" b="1"/>
              <a:t>discriminant validity</a:t>
            </a:r>
            <a:r>
              <a:rPr lang="en-US" sz="1000"/>
              <a:t>. In attempting to evaluate construct validity, one considers both the theory and  measurement instrument being used. For instance, suppose we wanted to measure the effect of trust in relationship marketing. We would begin by correlating results obtained from our measure with those obtained from an established measure of trust. To the extent that the results were correlated, we would have indications of convergent validity. We could then correlate our results with the results of known measures of similar, but different measures such as empathy and reciprocity. To the extent that the results are not correlated, we can say we have shown discriminant validity.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5229225"/>
            <a:ext cx="7723188" cy="762000"/>
          </a:xfrm>
        </p:spPr>
        <p:txBody>
          <a:bodyPr anchor="b"/>
          <a:lstStyle>
            <a:lvl1pPr algn="l">
              <a:defRPr/>
            </a:lvl1pPr>
          </a:lstStyle>
          <a:p>
            <a:r>
              <a:rPr lang="en-US"/>
              <a:t>Click to edit title style</a:t>
            </a:r>
          </a:p>
        </p:txBody>
      </p:sp>
      <p:sp>
        <p:nvSpPr>
          <p:cNvPr id="5123" name="Rectangle 3"/>
          <p:cNvSpPr>
            <a:spLocks noGrp="1" noChangeArrowheads="1"/>
          </p:cNvSpPr>
          <p:nvPr>
            <p:ph type="subTitle" idx="1"/>
          </p:nvPr>
        </p:nvSpPr>
        <p:spPr>
          <a:xfrm>
            <a:off x="304800" y="6021388"/>
            <a:ext cx="7723188" cy="792162"/>
          </a:xfrm>
        </p:spPr>
        <p:txBody>
          <a:bodyPr/>
          <a:lstStyle>
            <a:lvl1pPr marL="0" indent="0">
              <a:buFont typeface="Wingdings" pitchFamily="2" charset="2"/>
              <a:buNone/>
              <a:defRPr/>
            </a:lvl1pPr>
          </a:lstStyle>
          <a:p>
            <a:r>
              <a:rPr lang="en-US"/>
              <a:t>Click to edit subtitle style</a:t>
            </a:r>
          </a:p>
        </p:txBody>
      </p:sp>
      <p:sp>
        <p:nvSpPr>
          <p:cNvPr id="5124" name="Rectangle 4"/>
          <p:cNvSpPr>
            <a:spLocks noGrp="1" noChangeArrowheads="1"/>
          </p:cNvSpPr>
          <p:nvPr>
            <p:ph type="dt" sz="quarter"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D7DAE001-29BF-4D0C-AC8F-4137B7B622C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BD5202-2B27-4086-BBA2-7906EFEC116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33375"/>
            <a:ext cx="1924050" cy="619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33375"/>
            <a:ext cx="5619750"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77063F-724D-46DD-8E1C-B50858E8109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33375"/>
            <a:ext cx="7696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773238"/>
            <a:ext cx="3771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73238"/>
            <a:ext cx="3771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28D1E29-1715-4465-8D82-22F009B1C74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AE075A-2D9B-4DC7-9727-BF4B5E0B7C5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44E662-F9F0-4651-BD70-C7442F8930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A60B05-609C-4AD7-BD27-0D50181A359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524221-D14D-486E-BDE5-662BE483F3D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91C523-BCEA-401C-8622-320C300FAED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8190872-3310-4B0C-A56A-FF0702D9AC4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08218D-3BEB-4090-99A3-AB80DF951F4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235F0D-2A19-41EB-8AA1-964EA5C89C4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0" y="333375"/>
            <a:ext cx="7696200" cy="1066800"/>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4099" name="Rectangle 3"/>
          <p:cNvSpPr>
            <a:spLocks noGrp="1" noChangeArrowheads="1"/>
          </p:cNvSpPr>
          <p:nvPr>
            <p:ph type="body" idx="1"/>
          </p:nvPr>
        </p:nvSpPr>
        <p:spPr bwMode="auto">
          <a:xfrm>
            <a:off x="762000" y="1773238"/>
            <a:ext cx="7696200" cy="4751387"/>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3FD953-423E-442E-A050-0931042D13E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defRPr>
      </a:lvl2pPr>
      <a:lvl3pPr algn="ctr" rtl="0" eaLnBrk="0" fontAlgn="base" hangingPunct="0">
        <a:spcBef>
          <a:spcPct val="0"/>
        </a:spcBef>
        <a:spcAft>
          <a:spcPct val="0"/>
        </a:spcAft>
        <a:defRPr kumimoji="1" sz="4400">
          <a:solidFill>
            <a:schemeClr val="tx2"/>
          </a:solidFill>
          <a:latin typeface="Tahoma" pitchFamily="34" charset="0"/>
        </a:defRPr>
      </a:lvl3pPr>
      <a:lvl4pPr algn="ctr" rtl="0" eaLnBrk="0" fontAlgn="base" hangingPunct="0">
        <a:spcBef>
          <a:spcPct val="0"/>
        </a:spcBef>
        <a:spcAft>
          <a:spcPct val="0"/>
        </a:spcAft>
        <a:defRPr kumimoji="1" sz="4400">
          <a:solidFill>
            <a:schemeClr val="tx2"/>
          </a:solidFill>
          <a:latin typeface="Tahoma" pitchFamily="34" charset="0"/>
        </a:defRPr>
      </a:lvl4pPr>
      <a:lvl5pPr algn="ctr" rtl="0" eaLnBrk="0" fontAlgn="base" hangingPunct="0">
        <a:spcBef>
          <a:spcPct val="0"/>
        </a:spcBef>
        <a:spcAft>
          <a:spcPct val="0"/>
        </a:spcAft>
        <a:defRPr kumimoji="1" sz="4400">
          <a:solidFill>
            <a:schemeClr val="tx2"/>
          </a:solidFill>
          <a:latin typeface="Tahoma" pitchFamily="34" charset="0"/>
        </a:defRPr>
      </a:lvl5pPr>
      <a:lvl6pPr marL="457200" algn="ctr" rtl="0" eaLnBrk="0" fontAlgn="base" hangingPunct="0">
        <a:spcBef>
          <a:spcPct val="0"/>
        </a:spcBef>
        <a:spcAft>
          <a:spcPct val="0"/>
        </a:spcAft>
        <a:defRPr kumimoji="1" sz="4400">
          <a:solidFill>
            <a:schemeClr val="tx2"/>
          </a:solidFill>
          <a:latin typeface="Tahoma" pitchFamily="34" charset="0"/>
        </a:defRPr>
      </a:lvl6pPr>
      <a:lvl7pPr marL="914400" algn="ctr" rtl="0" eaLnBrk="0" fontAlgn="base" hangingPunct="0">
        <a:spcBef>
          <a:spcPct val="0"/>
        </a:spcBef>
        <a:spcAft>
          <a:spcPct val="0"/>
        </a:spcAft>
        <a:defRPr kumimoji="1" sz="4400">
          <a:solidFill>
            <a:schemeClr val="tx2"/>
          </a:solidFill>
          <a:latin typeface="Tahoma" pitchFamily="34" charset="0"/>
        </a:defRPr>
      </a:lvl7pPr>
      <a:lvl8pPr marL="1371600" algn="ctr" rtl="0" eaLnBrk="0" fontAlgn="base" hangingPunct="0">
        <a:spcBef>
          <a:spcPct val="0"/>
        </a:spcBef>
        <a:spcAft>
          <a:spcPct val="0"/>
        </a:spcAft>
        <a:defRPr kumimoji="1" sz="4400">
          <a:solidFill>
            <a:schemeClr val="tx2"/>
          </a:solidFill>
          <a:latin typeface="Tahoma" pitchFamily="34" charset="0"/>
        </a:defRPr>
      </a:lvl8pPr>
      <a:lvl9pPr marL="1828800" algn="ctr"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Metode Riset Akuntansi</a:t>
            </a:r>
          </a:p>
        </p:txBody>
      </p:sp>
      <p:sp>
        <p:nvSpPr>
          <p:cNvPr id="2051" name="Rectangle 3"/>
          <p:cNvSpPr>
            <a:spLocks noGrp="1" noChangeArrowheads="1"/>
          </p:cNvSpPr>
          <p:nvPr>
            <p:ph type="subTitle" idx="1"/>
          </p:nvPr>
        </p:nvSpPr>
        <p:spPr/>
        <p:txBody>
          <a:bodyPr/>
          <a:lstStyle/>
          <a:p>
            <a:r>
              <a:rPr lang="en-US"/>
              <a:t>Measurement and Sampling</a:t>
            </a:r>
          </a:p>
        </p:txBody>
      </p:sp>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Sources of Error</a:t>
            </a:r>
          </a:p>
        </p:txBody>
      </p:sp>
      <p:sp>
        <p:nvSpPr>
          <p:cNvPr id="22531" name="AutoShape 3"/>
          <p:cNvSpPr>
            <a:spLocks noChangeArrowheads="1"/>
          </p:cNvSpPr>
          <p:nvPr/>
        </p:nvSpPr>
        <p:spPr bwMode="auto">
          <a:xfrm>
            <a:off x="2400300" y="1981200"/>
            <a:ext cx="2209800" cy="2011363"/>
          </a:xfrm>
          <a:prstGeom prst="octagon">
            <a:avLst>
              <a:gd name="adj" fmla="val 29287"/>
            </a:avLst>
          </a:prstGeom>
          <a:gradFill rotWithShape="1">
            <a:gsLst>
              <a:gs pos="0">
                <a:schemeClr val="accent1"/>
              </a:gs>
              <a:gs pos="100000">
                <a:schemeClr val="bg1"/>
              </a:gs>
            </a:gsLst>
            <a:lin ang="5400000" scaled="1"/>
          </a:gradFill>
          <a:ln w="9525" algn="ctr">
            <a:solidFill>
              <a:schemeClr val="tx1"/>
            </a:solidFill>
            <a:miter lim="800000"/>
            <a:headEnd/>
            <a:tailEnd/>
          </a:ln>
          <a:effectLst/>
        </p:spPr>
        <p:txBody>
          <a:bodyPr wrap="none" anchor="ctr"/>
          <a:lstStyle/>
          <a:p>
            <a:pPr algn="ctr" eaLnBrk="1" hangingPunct="1"/>
            <a:r>
              <a:rPr lang="en-US" b="1">
                <a:latin typeface="Arial" charset="0"/>
              </a:rPr>
              <a:t>Respondent</a:t>
            </a:r>
          </a:p>
        </p:txBody>
      </p:sp>
      <p:sp>
        <p:nvSpPr>
          <p:cNvPr id="22532" name="AutoShape 4"/>
          <p:cNvSpPr>
            <a:spLocks noChangeArrowheads="1"/>
          </p:cNvSpPr>
          <p:nvPr/>
        </p:nvSpPr>
        <p:spPr bwMode="auto">
          <a:xfrm>
            <a:off x="4610100" y="3992563"/>
            <a:ext cx="2209800" cy="2011362"/>
          </a:xfrm>
          <a:prstGeom prst="octagon">
            <a:avLst>
              <a:gd name="adj" fmla="val 29287"/>
            </a:avLst>
          </a:prstGeom>
          <a:gradFill rotWithShape="1">
            <a:gsLst>
              <a:gs pos="0">
                <a:schemeClr val="accent1"/>
              </a:gs>
              <a:gs pos="100000">
                <a:schemeClr val="bg1"/>
              </a:gs>
            </a:gsLst>
            <a:lin ang="5400000" scaled="1"/>
          </a:gradFill>
          <a:ln w="9525" algn="ctr">
            <a:solidFill>
              <a:schemeClr val="tx1"/>
            </a:solidFill>
            <a:miter lim="800000"/>
            <a:headEnd/>
            <a:tailEnd/>
          </a:ln>
          <a:effectLst/>
        </p:spPr>
        <p:txBody>
          <a:bodyPr wrap="none" anchor="ctr"/>
          <a:lstStyle/>
          <a:p>
            <a:pPr algn="ctr" eaLnBrk="1" hangingPunct="1"/>
            <a:r>
              <a:rPr lang="en-US" b="1">
                <a:latin typeface="Arial" charset="0"/>
              </a:rPr>
              <a:t>Instrument</a:t>
            </a:r>
          </a:p>
        </p:txBody>
      </p:sp>
      <p:sp>
        <p:nvSpPr>
          <p:cNvPr id="22533" name="AutoShape 5"/>
          <p:cNvSpPr>
            <a:spLocks noChangeArrowheads="1"/>
          </p:cNvSpPr>
          <p:nvPr/>
        </p:nvSpPr>
        <p:spPr bwMode="auto">
          <a:xfrm>
            <a:off x="2400300" y="3992563"/>
            <a:ext cx="2209800" cy="2011362"/>
          </a:xfrm>
          <a:prstGeom prst="octagon">
            <a:avLst>
              <a:gd name="adj" fmla="val 29287"/>
            </a:avLst>
          </a:prstGeom>
          <a:gradFill rotWithShape="1">
            <a:gsLst>
              <a:gs pos="0">
                <a:schemeClr val="bg1"/>
              </a:gs>
              <a:gs pos="100000">
                <a:schemeClr val="accent1"/>
              </a:gs>
            </a:gsLst>
            <a:lin ang="5400000" scaled="1"/>
          </a:gradFill>
          <a:ln w="9525" algn="ctr">
            <a:solidFill>
              <a:schemeClr val="tx1"/>
            </a:solidFill>
            <a:miter lim="800000"/>
            <a:headEnd/>
            <a:tailEnd/>
          </a:ln>
          <a:effectLst/>
        </p:spPr>
        <p:txBody>
          <a:bodyPr wrap="none" anchor="ctr"/>
          <a:lstStyle/>
          <a:p>
            <a:pPr algn="ctr" eaLnBrk="1" hangingPunct="1"/>
            <a:r>
              <a:rPr lang="en-US" b="1">
                <a:latin typeface="Arial" charset="0"/>
              </a:rPr>
              <a:t>Measurer</a:t>
            </a:r>
          </a:p>
        </p:txBody>
      </p:sp>
      <p:sp>
        <p:nvSpPr>
          <p:cNvPr id="22534" name="AutoShape 6"/>
          <p:cNvSpPr>
            <a:spLocks noChangeArrowheads="1"/>
          </p:cNvSpPr>
          <p:nvPr/>
        </p:nvSpPr>
        <p:spPr bwMode="auto">
          <a:xfrm>
            <a:off x="4610100" y="1981200"/>
            <a:ext cx="2209800" cy="2011363"/>
          </a:xfrm>
          <a:prstGeom prst="octagon">
            <a:avLst>
              <a:gd name="adj" fmla="val 29287"/>
            </a:avLst>
          </a:prstGeom>
          <a:gradFill rotWithShape="1">
            <a:gsLst>
              <a:gs pos="0">
                <a:schemeClr val="bg1"/>
              </a:gs>
              <a:gs pos="100000">
                <a:schemeClr val="accent1"/>
              </a:gs>
            </a:gsLst>
            <a:lin ang="5400000" scaled="1"/>
          </a:gradFill>
          <a:ln w="9525" algn="ctr">
            <a:solidFill>
              <a:schemeClr val="tx1"/>
            </a:solidFill>
            <a:miter lim="800000"/>
            <a:headEnd/>
            <a:tailEnd/>
          </a:ln>
          <a:effectLst/>
        </p:spPr>
        <p:txBody>
          <a:bodyPr wrap="none" anchor="ctr"/>
          <a:lstStyle/>
          <a:p>
            <a:pPr algn="ctr" eaLnBrk="1" hangingPunct="1"/>
            <a:r>
              <a:rPr lang="en-US" b="1">
                <a:latin typeface="Arial" charset="0"/>
              </a:rPr>
              <a:t>Situation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blinds(horizontal)">
                                      <p:cBhvr>
                                        <p:cTn id="12" dur="5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3"/>
                                        </p:tgtEl>
                                        <p:attrNameLst>
                                          <p:attrName>style.visibility</p:attrName>
                                        </p:attrNameLst>
                                      </p:cBhvr>
                                      <p:to>
                                        <p:strVal val="visible"/>
                                      </p:to>
                                    </p:set>
                                    <p:animEffect transition="in" filter="blinds(horizontal)">
                                      <p:cBhvr>
                                        <p:cTn id="17" dur="500"/>
                                        <p:tgtEl>
                                          <p:spTgt spid="225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2"/>
                                        </p:tgtEl>
                                        <p:attrNameLst>
                                          <p:attrName>style.visibility</p:attrName>
                                        </p:attrNameLst>
                                      </p:cBhvr>
                                      <p:to>
                                        <p:strVal val="visible"/>
                                      </p:to>
                                    </p:set>
                                    <p:animEffect transition="in" filter="blinds(horizontal)">
                                      <p:cBhvr>
                                        <p:cTn id="22"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P spid="22533" grpId="0" animBg="1"/>
      <p:bldP spid="225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Evaluating </a:t>
            </a:r>
            <a:br>
              <a:rPr lang="en-US" sz="4000"/>
            </a:br>
            <a:r>
              <a:rPr lang="en-US" sz="4000"/>
              <a:t>Measurement Tools</a:t>
            </a:r>
          </a:p>
        </p:txBody>
      </p:sp>
      <p:sp>
        <p:nvSpPr>
          <p:cNvPr id="24579" name="Oval 3"/>
          <p:cNvSpPr>
            <a:spLocks noChangeArrowheads="1"/>
          </p:cNvSpPr>
          <p:nvPr/>
        </p:nvSpPr>
        <p:spPr bwMode="auto">
          <a:xfrm>
            <a:off x="3303588" y="3116263"/>
            <a:ext cx="2543175" cy="2257425"/>
          </a:xfrm>
          <a:prstGeom prst="ellipse">
            <a:avLst/>
          </a:prstGeom>
          <a:gradFill rotWithShape="0">
            <a:gsLst>
              <a:gs pos="0">
                <a:srgbClr val="E7ECF5"/>
              </a:gs>
              <a:gs pos="100000">
                <a:srgbClr val="8FA9D3"/>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p>
            <a:pPr algn="ctr" eaLnBrk="1" hangingPunct="1"/>
            <a:r>
              <a:rPr lang="en-US" sz="2800" b="1">
                <a:solidFill>
                  <a:schemeClr val="bg1"/>
                </a:solidFill>
                <a:latin typeface="Arial" charset="0"/>
              </a:rPr>
              <a:t>Criteria</a:t>
            </a:r>
          </a:p>
        </p:txBody>
      </p:sp>
      <p:grpSp>
        <p:nvGrpSpPr>
          <p:cNvPr id="24580" name="Group 4"/>
          <p:cNvGrpSpPr>
            <a:grpSpLocks/>
          </p:cNvGrpSpPr>
          <p:nvPr/>
        </p:nvGrpSpPr>
        <p:grpSpPr bwMode="auto">
          <a:xfrm>
            <a:off x="3394075" y="1901825"/>
            <a:ext cx="2473325" cy="1189038"/>
            <a:chOff x="1771" y="1008"/>
            <a:chExt cx="2391" cy="948"/>
          </a:xfrm>
        </p:grpSpPr>
        <p:sp>
          <p:nvSpPr>
            <p:cNvPr id="24581" name="AutoShape 5"/>
            <p:cNvSpPr>
              <a:spLocks noChangeArrowheads="1"/>
            </p:cNvSpPr>
            <p:nvPr/>
          </p:nvSpPr>
          <p:spPr bwMode="auto">
            <a:xfrm>
              <a:off x="1771" y="1008"/>
              <a:ext cx="2391" cy="749"/>
            </a:xfrm>
            <a:prstGeom prst="roundRect">
              <a:avLst>
                <a:gd name="adj" fmla="val 16667"/>
              </a:avLst>
            </a:prstGeom>
            <a:solidFill>
              <a:srgbClr val="FFEAD5"/>
            </a:solidFill>
            <a:ln w="38100">
              <a:solidFill>
                <a:schemeClr val="tx1"/>
              </a:solidFill>
              <a:round/>
              <a:headEnd/>
              <a:tailEnd/>
            </a:ln>
            <a:effectLst/>
          </p:spPr>
          <p:txBody>
            <a:bodyPr anchor="ctr"/>
            <a:lstStyle/>
            <a:p>
              <a:pPr algn="ctr" eaLnBrk="1" hangingPunct="1"/>
              <a:r>
                <a:rPr lang="en-US">
                  <a:solidFill>
                    <a:schemeClr val="bg1"/>
                  </a:solidFill>
                  <a:latin typeface="Arial" charset="0"/>
                </a:rPr>
                <a:t>Validity</a:t>
              </a:r>
            </a:p>
          </p:txBody>
        </p:sp>
        <p:cxnSp>
          <p:nvCxnSpPr>
            <p:cNvPr id="24582" name="AutoShape 6"/>
            <p:cNvCxnSpPr>
              <a:cxnSpLocks noChangeShapeType="1"/>
              <a:endCxn id="24579" idx="0"/>
            </p:cNvCxnSpPr>
            <p:nvPr/>
          </p:nvCxnSpPr>
          <p:spPr bwMode="auto">
            <a:xfrm>
              <a:off x="2904" y="1752"/>
              <a:ext cx="9" cy="204"/>
            </a:xfrm>
            <a:prstGeom prst="straightConnector1">
              <a:avLst/>
            </a:prstGeom>
            <a:noFill/>
            <a:ln w="28575">
              <a:solidFill>
                <a:schemeClr val="tx1"/>
              </a:solidFill>
              <a:round/>
              <a:headEnd/>
              <a:tailEnd/>
            </a:ln>
            <a:effectLst/>
          </p:spPr>
        </p:cxnSp>
      </p:grpSp>
      <p:grpSp>
        <p:nvGrpSpPr>
          <p:cNvPr id="24583" name="Group 7"/>
          <p:cNvGrpSpPr>
            <a:grpSpLocks/>
          </p:cNvGrpSpPr>
          <p:nvPr/>
        </p:nvGrpSpPr>
        <p:grpSpPr bwMode="auto">
          <a:xfrm>
            <a:off x="415925" y="4244975"/>
            <a:ext cx="2868613" cy="1743075"/>
            <a:chOff x="262" y="2674"/>
            <a:chExt cx="1807" cy="1098"/>
          </a:xfrm>
        </p:grpSpPr>
        <p:sp>
          <p:nvSpPr>
            <p:cNvPr id="24584" name="AutoShape 8"/>
            <p:cNvSpPr>
              <a:spLocks noChangeArrowheads="1"/>
            </p:cNvSpPr>
            <p:nvPr/>
          </p:nvSpPr>
          <p:spPr bwMode="auto">
            <a:xfrm>
              <a:off x="262" y="2997"/>
              <a:ext cx="1351" cy="775"/>
            </a:xfrm>
            <a:prstGeom prst="roundRect">
              <a:avLst>
                <a:gd name="adj" fmla="val 16667"/>
              </a:avLst>
            </a:prstGeom>
            <a:solidFill>
              <a:srgbClr val="FFEAD5"/>
            </a:solidFill>
            <a:ln w="38100">
              <a:solidFill>
                <a:schemeClr val="tx1"/>
              </a:solidFill>
              <a:round/>
              <a:headEnd/>
              <a:tailEnd/>
            </a:ln>
            <a:effectLst/>
          </p:spPr>
          <p:txBody>
            <a:bodyPr anchor="ctr"/>
            <a:lstStyle/>
            <a:p>
              <a:pPr algn="ctr" eaLnBrk="1" hangingPunct="1"/>
              <a:r>
                <a:rPr lang="en-US">
                  <a:solidFill>
                    <a:schemeClr val="bg1"/>
                  </a:solidFill>
                  <a:latin typeface="Arial" charset="0"/>
                </a:rPr>
                <a:t>Practicality</a:t>
              </a:r>
            </a:p>
          </p:txBody>
        </p:sp>
        <p:cxnSp>
          <p:nvCxnSpPr>
            <p:cNvPr id="24585" name="AutoShape 9"/>
            <p:cNvCxnSpPr>
              <a:cxnSpLocks noChangeShapeType="1"/>
              <a:stCxn id="24579" idx="2"/>
              <a:endCxn id="24584" idx="3"/>
            </p:cNvCxnSpPr>
            <p:nvPr/>
          </p:nvCxnSpPr>
          <p:spPr bwMode="auto">
            <a:xfrm flipH="1">
              <a:off x="1625" y="2674"/>
              <a:ext cx="444" cy="711"/>
            </a:xfrm>
            <a:prstGeom prst="straightConnector1">
              <a:avLst/>
            </a:prstGeom>
            <a:noFill/>
            <a:ln w="28575">
              <a:solidFill>
                <a:schemeClr val="tx1"/>
              </a:solidFill>
              <a:round/>
              <a:headEnd/>
              <a:tailEnd/>
            </a:ln>
            <a:effectLst/>
          </p:spPr>
        </p:cxnSp>
      </p:grpSp>
      <p:grpSp>
        <p:nvGrpSpPr>
          <p:cNvPr id="24586" name="Group 10"/>
          <p:cNvGrpSpPr>
            <a:grpSpLocks/>
          </p:cNvGrpSpPr>
          <p:nvPr/>
        </p:nvGrpSpPr>
        <p:grpSpPr bwMode="auto">
          <a:xfrm>
            <a:off x="5865813" y="4244975"/>
            <a:ext cx="2820987" cy="1700213"/>
            <a:chOff x="3695" y="2674"/>
            <a:chExt cx="1777" cy="1071"/>
          </a:xfrm>
        </p:grpSpPr>
        <p:sp>
          <p:nvSpPr>
            <p:cNvPr id="24587" name="AutoShape 11"/>
            <p:cNvSpPr>
              <a:spLocks noChangeArrowheads="1"/>
            </p:cNvSpPr>
            <p:nvPr/>
          </p:nvSpPr>
          <p:spPr bwMode="auto">
            <a:xfrm>
              <a:off x="3984" y="2996"/>
              <a:ext cx="1488" cy="749"/>
            </a:xfrm>
            <a:prstGeom prst="roundRect">
              <a:avLst>
                <a:gd name="adj" fmla="val 16667"/>
              </a:avLst>
            </a:prstGeom>
            <a:solidFill>
              <a:srgbClr val="FFEAD5"/>
            </a:solidFill>
            <a:ln w="38100">
              <a:solidFill>
                <a:schemeClr val="tx1"/>
              </a:solidFill>
              <a:round/>
              <a:headEnd/>
              <a:tailEnd/>
            </a:ln>
            <a:effectLst>
              <a:outerShdw dist="71842" dir="2700000" algn="ctr" rotWithShape="0">
                <a:schemeClr val="tx1"/>
              </a:outerShdw>
            </a:effectLst>
          </p:spPr>
          <p:txBody>
            <a:bodyPr anchor="ctr"/>
            <a:lstStyle/>
            <a:p>
              <a:pPr algn="ctr" eaLnBrk="1" hangingPunct="1"/>
              <a:r>
                <a:rPr lang="en-US">
                  <a:solidFill>
                    <a:schemeClr val="bg1"/>
                  </a:solidFill>
                  <a:latin typeface="Arial" charset="0"/>
                </a:rPr>
                <a:t>Reliability</a:t>
              </a:r>
            </a:p>
          </p:txBody>
        </p:sp>
        <p:cxnSp>
          <p:nvCxnSpPr>
            <p:cNvPr id="24588" name="AutoShape 12"/>
            <p:cNvCxnSpPr>
              <a:cxnSpLocks noChangeShapeType="1"/>
              <a:stCxn id="24587" idx="1"/>
              <a:endCxn id="24579" idx="6"/>
            </p:cNvCxnSpPr>
            <p:nvPr/>
          </p:nvCxnSpPr>
          <p:spPr bwMode="auto">
            <a:xfrm flipH="1" flipV="1">
              <a:off x="3695" y="2674"/>
              <a:ext cx="277" cy="697"/>
            </a:xfrm>
            <a:prstGeom prst="straightConnector1">
              <a:avLst/>
            </a:prstGeom>
            <a:noFill/>
            <a:ln w="28575">
              <a:solidFill>
                <a:schemeClr val="tx1"/>
              </a:solidFill>
              <a:round/>
              <a:headEnd/>
              <a:tailEnd/>
            </a:ln>
            <a:effectLst/>
          </p:spPr>
        </p:cxn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blinds(horizontal)">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86"/>
                                        </p:tgtEl>
                                        <p:attrNameLst>
                                          <p:attrName>style.visibility</p:attrName>
                                        </p:attrNameLst>
                                      </p:cBhvr>
                                      <p:to>
                                        <p:strVal val="visible"/>
                                      </p:to>
                                    </p:set>
                                    <p:animEffect transition="in" filter="blinds(horizontal)">
                                      <p:cBhvr>
                                        <p:cTn id="17" dur="500"/>
                                        <p:tgtEl>
                                          <p:spTgt spid="2458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blinds(horizontal)">
                                      <p:cBhvr>
                                        <p:cTn id="22"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t>Evaluating </a:t>
            </a:r>
            <a:br>
              <a:rPr lang="en-US" sz="4000"/>
            </a:br>
            <a:r>
              <a:rPr lang="en-US" sz="4000"/>
              <a:t>Measurement Tools</a:t>
            </a:r>
          </a:p>
        </p:txBody>
      </p:sp>
      <p:sp>
        <p:nvSpPr>
          <p:cNvPr id="26627" name="Rectangle 3"/>
          <p:cNvSpPr>
            <a:spLocks noGrp="1" noChangeArrowheads="1"/>
          </p:cNvSpPr>
          <p:nvPr>
            <p:ph type="body" idx="1"/>
          </p:nvPr>
        </p:nvSpPr>
        <p:spPr/>
        <p:txBody>
          <a:bodyPr/>
          <a:lstStyle/>
          <a:p>
            <a:r>
              <a:rPr lang="en-US"/>
              <a:t>Validity is the extent to which a test measures what we actually wish to measure</a:t>
            </a:r>
          </a:p>
          <a:p>
            <a:r>
              <a:rPr lang="en-US"/>
              <a:t>Reliability has to do with the accuracy and precision of a measurement procedure</a:t>
            </a:r>
          </a:p>
          <a:p>
            <a:r>
              <a:rPr lang="en-US"/>
              <a:t>Practicality is concerned with a wide range of factors of economy, convenience, and interpretability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Validity</a:t>
            </a:r>
          </a:p>
        </p:txBody>
      </p:sp>
      <p:sp>
        <p:nvSpPr>
          <p:cNvPr id="41987" name="Rectangle 3"/>
          <p:cNvSpPr>
            <a:spLocks noGrp="1" noChangeArrowheads="1"/>
          </p:cNvSpPr>
          <p:nvPr>
            <p:ph type="body" idx="1"/>
          </p:nvPr>
        </p:nvSpPr>
        <p:spPr/>
        <p:txBody>
          <a:bodyPr/>
          <a:lstStyle/>
          <a:p>
            <a:r>
              <a:rPr lang="en-US"/>
              <a:t>Two major forms:</a:t>
            </a:r>
          </a:p>
          <a:p>
            <a:pPr lvl="1"/>
            <a:r>
              <a:rPr lang="en-US"/>
              <a:t>External validity: data’s ability to be generalized</a:t>
            </a:r>
          </a:p>
          <a:p>
            <a:pPr lvl="1"/>
            <a:r>
              <a:rPr lang="en-US"/>
              <a:t>Internal validity: the ability of a research instrument to measure what it is purported to measure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Validity Determinants</a:t>
            </a:r>
          </a:p>
        </p:txBody>
      </p:sp>
      <p:sp>
        <p:nvSpPr>
          <p:cNvPr id="27651" name="Oval 3"/>
          <p:cNvSpPr>
            <a:spLocks noChangeArrowheads="1"/>
          </p:cNvSpPr>
          <p:nvPr/>
        </p:nvSpPr>
        <p:spPr bwMode="auto">
          <a:xfrm>
            <a:off x="3214688" y="1812925"/>
            <a:ext cx="2805112" cy="2376488"/>
          </a:xfrm>
          <a:prstGeom prst="ellipse">
            <a:avLst/>
          </a:prstGeom>
          <a:gradFill rotWithShape="1">
            <a:gsLst>
              <a:gs pos="0">
                <a:srgbClr val="FFCC66"/>
              </a:gs>
              <a:gs pos="100000">
                <a:srgbClr val="ADC8FF"/>
              </a:gs>
            </a:gsLst>
            <a:lin ang="5400000" scaled="1"/>
          </a:gradFill>
          <a:ln w="9525" algn="ctr">
            <a:solidFill>
              <a:srgbClr val="FFD007"/>
            </a:solidFill>
            <a:round/>
            <a:headEnd/>
            <a:tailEnd/>
          </a:ln>
          <a:effectLst/>
        </p:spPr>
        <p:txBody>
          <a:bodyPr wrap="none" anchor="ctr"/>
          <a:lstStyle/>
          <a:p>
            <a:pPr algn="ctr" eaLnBrk="1" hangingPunct="1"/>
            <a:r>
              <a:rPr lang="en-US" sz="2800" b="1">
                <a:solidFill>
                  <a:schemeClr val="bg1"/>
                </a:solidFill>
                <a:latin typeface="Arial" charset="0"/>
              </a:rPr>
              <a:t>Content</a:t>
            </a:r>
          </a:p>
        </p:txBody>
      </p:sp>
      <p:sp>
        <p:nvSpPr>
          <p:cNvPr id="27652" name="Oval 4"/>
          <p:cNvSpPr>
            <a:spLocks noChangeArrowheads="1"/>
          </p:cNvSpPr>
          <p:nvPr/>
        </p:nvSpPr>
        <p:spPr bwMode="auto">
          <a:xfrm>
            <a:off x="4616450" y="3305175"/>
            <a:ext cx="2805113" cy="2376488"/>
          </a:xfrm>
          <a:prstGeom prst="ellipse">
            <a:avLst/>
          </a:prstGeom>
          <a:gradFill rotWithShape="1">
            <a:gsLst>
              <a:gs pos="0">
                <a:srgbClr val="FFE98D"/>
              </a:gs>
              <a:gs pos="100000">
                <a:srgbClr val="FFFF66"/>
              </a:gs>
            </a:gsLst>
            <a:lin ang="5400000" scaled="1"/>
          </a:gradFill>
          <a:ln w="9525" algn="ctr">
            <a:solidFill>
              <a:srgbClr val="FFE781"/>
            </a:solidFill>
            <a:round/>
            <a:headEnd/>
            <a:tailEnd/>
          </a:ln>
          <a:effectLst/>
        </p:spPr>
        <p:txBody>
          <a:bodyPr wrap="none" anchor="ctr"/>
          <a:lstStyle/>
          <a:p>
            <a:pPr algn="ctr" eaLnBrk="1" hangingPunct="1"/>
            <a:r>
              <a:rPr lang="en-US" sz="2800" b="1">
                <a:solidFill>
                  <a:schemeClr val="bg1"/>
                </a:solidFill>
                <a:latin typeface="Arial" charset="0"/>
              </a:rPr>
              <a:t>Construct</a:t>
            </a:r>
          </a:p>
        </p:txBody>
      </p:sp>
      <p:sp>
        <p:nvSpPr>
          <p:cNvPr id="27653" name="Oval 5"/>
          <p:cNvSpPr>
            <a:spLocks noChangeArrowheads="1"/>
          </p:cNvSpPr>
          <p:nvPr/>
        </p:nvSpPr>
        <p:spPr bwMode="auto">
          <a:xfrm>
            <a:off x="1963738" y="3305175"/>
            <a:ext cx="2805112" cy="2376488"/>
          </a:xfrm>
          <a:prstGeom prst="ellipse">
            <a:avLst/>
          </a:prstGeom>
          <a:gradFill rotWithShape="1">
            <a:gsLst>
              <a:gs pos="0">
                <a:srgbClr val="FFE98D"/>
              </a:gs>
              <a:gs pos="100000">
                <a:srgbClr val="7FEDB3"/>
              </a:gs>
            </a:gsLst>
            <a:lin ang="5400000" scaled="1"/>
          </a:gradFill>
          <a:ln w="9525" algn="ctr">
            <a:noFill/>
            <a:round/>
            <a:headEnd/>
            <a:tailEnd/>
          </a:ln>
          <a:effectLst/>
        </p:spPr>
        <p:txBody>
          <a:bodyPr wrap="none" anchor="ctr"/>
          <a:lstStyle/>
          <a:p>
            <a:pPr algn="ctr" eaLnBrk="1" hangingPunct="1"/>
            <a:r>
              <a:rPr lang="en-US" sz="2800" b="1">
                <a:solidFill>
                  <a:schemeClr val="bg1"/>
                </a:solidFill>
                <a:latin typeface="Arial" charset="0"/>
              </a:rPr>
              <a:t>Criterion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blinds(horizontal)">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blinds(horizontal)">
                                      <p:cBhvr>
                                        <p:cTn id="17"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Content Validity</a:t>
            </a:r>
          </a:p>
        </p:txBody>
      </p:sp>
      <p:sp>
        <p:nvSpPr>
          <p:cNvPr id="43011" name="Rectangle 3"/>
          <p:cNvSpPr>
            <a:spLocks noGrp="1" noChangeArrowheads="1"/>
          </p:cNvSpPr>
          <p:nvPr>
            <p:ph type="body" idx="1"/>
          </p:nvPr>
        </p:nvSpPr>
        <p:spPr/>
        <p:txBody>
          <a:bodyPr/>
          <a:lstStyle/>
          <a:p>
            <a:r>
              <a:rPr lang="en-US"/>
              <a:t>The extent to which it provides adequate coverage of the investigative questions guiding the study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t>Increasing Content Validity</a:t>
            </a:r>
          </a:p>
        </p:txBody>
      </p:sp>
      <p:sp>
        <p:nvSpPr>
          <p:cNvPr id="29699" name="Oval 3"/>
          <p:cNvSpPr>
            <a:spLocks noChangeArrowheads="1"/>
          </p:cNvSpPr>
          <p:nvPr/>
        </p:nvSpPr>
        <p:spPr bwMode="auto">
          <a:xfrm>
            <a:off x="3214688" y="1812925"/>
            <a:ext cx="2805112" cy="2376488"/>
          </a:xfrm>
          <a:prstGeom prst="ellipse">
            <a:avLst/>
          </a:prstGeom>
          <a:gradFill rotWithShape="1">
            <a:gsLst>
              <a:gs pos="0">
                <a:srgbClr val="FFE98D"/>
              </a:gs>
              <a:gs pos="100000">
                <a:schemeClr val="accent1"/>
              </a:gs>
            </a:gsLst>
            <a:lin ang="5400000" scaled="1"/>
          </a:gradFill>
          <a:ln w="9525" algn="ctr">
            <a:solidFill>
              <a:schemeClr val="tx1"/>
            </a:solidFill>
            <a:round/>
            <a:headEnd/>
            <a:tailEnd/>
          </a:ln>
          <a:effectLst/>
        </p:spPr>
        <p:txBody>
          <a:bodyPr wrap="none" anchor="ctr"/>
          <a:lstStyle/>
          <a:p>
            <a:pPr algn="ctr" eaLnBrk="1" hangingPunct="1"/>
            <a:r>
              <a:rPr lang="en-US" sz="2800" b="1">
                <a:solidFill>
                  <a:schemeClr val="bg1"/>
                </a:solidFill>
                <a:latin typeface="Arial" charset="0"/>
              </a:rPr>
              <a:t>Content</a:t>
            </a:r>
          </a:p>
        </p:txBody>
      </p:sp>
      <p:sp>
        <p:nvSpPr>
          <p:cNvPr id="29700" name="AutoShape 4"/>
          <p:cNvSpPr>
            <a:spLocks noChangeArrowheads="1"/>
          </p:cNvSpPr>
          <p:nvPr/>
        </p:nvSpPr>
        <p:spPr bwMode="auto">
          <a:xfrm>
            <a:off x="549275" y="2538413"/>
            <a:ext cx="2146300" cy="892175"/>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eaLnBrk="1" hangingPunct="1"/>
            <a:r>
              <a:rPr lang="en-US">
                <a:solidFill>
                  <a:schemeClr val="bg1"/>
                </a:solidFill>
                <a:latin typeface="Arial" charset="0"/>
              </a:rPr>
              <a:t>Literature Search</a:t>
            </a:r>
          </a:p>
        </p:txBody>
      </p:sp>
      <p:sp>
        <p:nvSpPr>
          <p:cNvPr id="29701" name="AutoShape 5"/>
          <p:cNvSpPr>
            <a:spLocks noChangeArrowheads="1"/>
          </p:cNvSpPr>
          <p:nvPr/>
        </p:nvSpPr>
        <p:spPr bwMode="auto">
          <a:xfrm>
            <a:off x="3492500" y="4495800"/>
            <a:ext cx="2146300" cy="892175"/>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eaLnBrk="1" hangingPunct="1"/>
            <a:r>
              <a:rPr lang="en-US">
                <a:solidFill>
                  <a:schemeClr val="bg1"/>
                </a:solidFill>
                <a:latin typeface="Arial" charset="0"/>
              </a:rPr>
              <a:t>Expert Interviews</a:t>
            </a:r>
          </a:p>
        </p:txBody>
      </p:sp>
      <p:sp>
        <p:nvSpPr>
          <p:cNvPr id="29702" name="AutoShape 6"/>
          <p:cNvSpPr>
            <a:spLocks noChangeArrowheads="1"/>
          </p:cNvSpPr>
          <p:nvPr/>
        </p:nvSpPr>
        <p:spPr bwMode="auto">
          <a:xfrm>
            <a:off x="6477000" y="2590800"/>
            <a:ext cx="2146300" cy="892175"/>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eaLnBrk="1" hangingPunct="1"/>
            <a:r>
              <a:rPr lang="en-US">
                <a:solidFill>
                  <a:schemeClr val="bg1"/>
                </a:solidFill>
                <a:latin typeface="Arial" charset="0"/>
              </a:rPr>
              <a:t>Group Interviews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blinds(horizontal)">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blinds(horizontal)">
                                      <p:cBhvr>
                                        <p:cTn id="17" dur="500"/>
                                        <p:tgtEl>
                                          <p:spTgt spid="297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blinds(horizontal)">
                                      <p:cBhvr>
                                        <p:cTn id="22"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animBg="1"/>
      <p:bldP spid="29701" grpId="0" animBg="1"/>
      <p:bldP spid="297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Validity Determinants</a:t>
            </a:r>
          </a:p>
        </p:txBody>
      </p:sp>
      <p:sp>
        <p:nvSpPr>
          <p:cNvPr id="31747" name="Oval 3"/>
          <p:cNvSpPr>
            <a:spLocks noChangeArrowheads="1"/>
          </p:cNvSpPr>
          <p:nvPr/>
        </p:nvSpPr>
        <p:spPr bwMode="auto">
          <a:xfrm>
            <a:off x="3214688" y="1812925"/>
            <a:ext cx="2805112" cy="2376488"/>
          </a:xfrm>
          <a:prstGeom prst="ellipse">
            <a:avLst/>
          </a:prstGeom>
          <a:gradFill rotWithShape="1">
            <a:gsLst>
              <a:gs pos="0">
                <a:srgbClr val="FFE98D"/>
              </a:gs>
              <a:gs pos="100000">
                <a:schemeClr val="accent1"/>
              </a:gs>
            </a:gsLst>
            <a:lin ang="5400000" scaled="1"/>
          </a:gradFill>
          <a:ln w="9525" algn="ctr">
            <a:solidFill>
              <a:schemeClr val="tx1"/>
            </a:solidFill>
            <a:round/>
            <a:headEnd/>
            <a:tailEnd/>
          </a:ln>
          <a:effectLst/>
        </p:spPr>
        <p:txBody>
          <a:bodyPr wrap="none" anchor="ctr"/>
          <a:lstStyle/>
          <a:p>
            <a:pPr algn="ctr" eaLnBrk="1" hangingPunct="1"/>
            <a:r>
              <a:rPr lang="en-US" sz="2800" b="1">
                <a:solidFill>
                  <a:schemeClr val="bg1"/>
                </a:solidFill>
                <a:latin typeface="Arial" charset="0"/>
              </a:rPr>
              <a:t>Content</a:t>
            </a:r>
          </a:p>
        </p:txBody>
      </p:sp>
      <p:sp>
        <p:nvSpPr>
          <p:cNvPr id="31748" name="Oval 4"/>
          <p:cNvSpPr>
            <a:spLocks noChangeArrowheads="1"/>
          </p:cNvSpPr>
          <p:nvPr/>
        </p:nvSpPr>
        <p:spPr bwMode="auto">
          <a:xfrm>
            <a:off x="4616450" y="3305175"/>
            <a:ext cx="2805113" cy="2376488"/>
          </a:xfrm>
          <a:prstGeom prst="ellipse">
            <a:avLst/>
          </a:prstGeom>
          <a:gradFill rotWithShape="1">
            <a:gsLst>
              <a:gs pos="0">
                <a:srgbClr val="FFE98D"/>
              </a:gs>
              <a:gs pos="100000">
                <a:srgbClr val="FFFF66"/>
              </a:gs>
            </a:gsLst>
            <a:lin ang="5400000" scaled="1"/>
          </a:gradFill>
          <a:ln w="9525" algn="ctr">
            <a:solidFill>
              <a:schemeClr val="tx1"/>
            </a:solidFill>
            <a:round/>
            <a:headEnd/>
            <a:tailEnd/>
          </a:ln>
          <a:effectLst/>
        </p:spPr>
        <p:txBody>
          <a:bodyPr wrap="none" anchor="ctr"/>
          <a:lstStyle/>
          <a:p>
            <a:pPr algn="ctr" eaLnBrk="1" hangingPunct="1"/>
            <a:r>
              <a:rPr lang="en-US" sz="2800" b="1">
                <a:solidFill>
                  <a:schemeClr val="bg1"/>
                </a:solidFill>
                <a:latin typeface="Arial" charset="0"/>
              </a:rPr>
              <a:t>Construct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blinds(horizontal)">
                                      <p:cBhvr>
                                        <p:cTn id="12"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Construct Validity</a:t>
            </a:r>
          </a:p>
        </p:txBody>
      </p:sp>
      <p:sp>
        <p:nvSpPr>
          <p:cNvPr id="45059" name="Rectangle 3"/>
          <p:cNvSpPr>
            <a:spLocks noGrp="1" noChangeArrowheads="1"/>
          </p:cNvSpPr>
          <p:nvPr>
            <p:ph type="body" idx="1"/>
          </p:nvPr>
        </p:nvSpPr>
        <p:spPr/>
        <p:txBody>
          <a:bodyPr/>
          <a:lstStyle/>
          <a:p>
            <a:r>
              <a:rPr lang="en-US"/>
              <a:t>Consider both theory and the measuring instrument being used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Validity Determinants</a:t>
            </a:r>
          </a:p>
        </p:txBody>
      </p:sp>
      <p:sp>
        <p:nvSpPr>
          <p:cNvPr id="35843" name="Oval 3"/>
          <p:cNvSpPr>
            <a:spLocks noChangeArrowheads="1"/>
          </p:cNvSpPr>
          <p:nvPr/>
        </p:nvSpPr>
        <p:spPr bwMode="auto">
          <a:xfrm>
            <a:off x="3214688" y="1812925"/>
            <a:ext cx="2805112" cy="2376488"/>
          </a:xfrm>
          <a:prstGeom prst="ellipse">
            <a:avLst/>
          </a:prstGeom>
          <a:gradFill rotWithShape="1">
            <a:gsLst>
              <a:gs pos="0">
                <a:srgbClr val="FFE98D"/>
              </a:gs>
              <a:gs pos="100000">
                <a:schemeClr val="accent1"/>
              </a:gs>
            </a:gsLst>
            <a:lin ang="5400000" scaled="1"/>
          </a:gradFill>
          <a:ln w="9525" algn="ctr">
            <a:solidFill>
              <a:schemeClr val="tx1"/>
            </a:solidFill>
            <a:round/>
            <a:headEnd/>
            <a:tailEnd/>
          </a:ln>
          <a:effectLst/>
        </p:spPr>
        <p:txBody>
          <a:bodyPr wrap="none" anchor="ctr"/>
          <a:lstStyle/>
          <a:p>
            <a:pPr algn="ctr" eaLnBrk="1" hangingPunct="1"/>
            <a:r>
              <a:rPr lang="en-US" sz="2800" b="1">
                <a:solidFill>
                  <a:schemeClr val="bg1"/>
                </a:solidFill>
                <a:latin typeface="Arial" charset="0"/>
              </a:rPr>
              <a:t>Content</a:t>
            </a:r>
          </a:p>
        </p:txBody>
      </p:sp>
      <p:sp>
        <p:nvSpPr>
          <p:cNvPr id="35844" name="Oval 4"/>
          <p:cNvSpPr>
            <a:spLocks noChangeArrowheads="1"/>
          </p:cNvSpPr>
          <p:nvPr/>
        </p:nvSpPr>
        <p:spPr bwMode="auto">
          <a:xfrm>
            <a:off x="4616450" y="3305175"/>
            <a:ext cx="2805113" cy="2376488"/>
          </a:xfrm>
          <a:prstGeom prst="ellipse">
            <a:avLst/>
          </a:prstGeom>
          <a:gradFill rotWithShape="1">
            <a:gsLst>
              <a:gs pos="0">
                <a:srgbClr val="FFE98D"/>
              </a:gs>
              <a:gs pos="100000">
                <a:srgbClr val="FFFF66"/>
              </a:gs>
            </a:gsLst>
            <a:lin ang="5400000" scaled="1"/>
          </a:gradFill>
          <a:ln w="9525" algn="ctr">
            <a:solidFill>
              <a:schemeClr val="tx1"/>
            </a:solidFill>
            <a:round/>
            <a:headEnd/>
            <a:tailEnd/>
          </a:ln>
          <a:effectLst/>
        </p:spPr>
        <p:txBody>
          <a:bodyPr wrap="none" anchor="ctr"/>
          <a:lstStyle/>
          <a:p>
            <a:pPr algn="ctr" eaLnBrk="1" hangingPunct="1"/>
            <a:r>
              <a:rPr lang="en-US" sz="2800" b="1">
                <a:solidFill>
                  <a:schemeClr val="bg1"/>
                </a:solidFill>
                <a:latin typeface="Arial" charset="0"/>
              </a:rPr>
              <a:t>Construct</a:t>
            </a:r>
          </a:p>
        </p:txBody>
      </p:sp>
      <p:sp>
        <p:nvSpPr>
          <p:cNvPr id="35845" name="Oval 5"/>
          <p:cNvSpPr>
            <a:spLocks noChangeArrowheads="1"/>
          </p:cNvSpPr>
          <p:nvPr/>
        </p:nvSpPr>
        <p:spPr bwMode="auto">
          <a:xfrm>
            <a:off x="1963738" y="3305175"/>
            <a:ext cx="2805112" cy="2376488"/>
          </a:xfrm>
          <a:prstGeom prst="ellipse">
            <a:avLst/>
          </a:prstGeom>
          <a:gradFill rotWithShape="1">
            <a:gsLst>
              <a:gs pos="0">
                <a:srgbClr val="FFE98D"/>
              </a:gs>
              <a:gs pos="100000">
                <a:srgbClr val="7FEDB3"/>
              </a:gs>
            </a:gsLst>
            <a:lin ang="5400000" scaled="1"/>
          </a:gradFill>
          <a:ln w="9525" algn="ctr">
            <a:solidFill>
              <a:schemeClr val="tx1"/>
            </a:solidFill>
            <a:round/>
            <a:headEnd/>
            <a:tailEnd/>
          </a:ln>
          <a:effectLst/>
        </p:spPr>
        <p:txBody>
          <a:bodyPr wrap="none" anchor="ctr"/>
          <a:lstStyle/>
          <a:p>
            <a:pPr algn="ctr" eaLnBrk="1" hangingPunct="1"/>
            <a:r>
              <a:rPr lang="en-US" sz="2800" b="1">
                <a:solidFill>
                  <a:schemeClr val="bg1"/>
                </a:solidFill>
                <a:latin typeface="Arial" charset="0"/>
              </a:rPr>
              <a:t>Criterion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blinds(horizontal)">
                                      <p:cBhvr>
                                        <p:cTn id="12" dur="500"/>
                                        <p:tgtEl>
                                          <p:spTgt spid="358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blinds(horizontal)">
                                      <p:cBhvr>
                                        <p:cTn id="1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P spid="358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Measurement</a:t>
            </a:r>
          </a:p>
        </p:txBody>
      </p:sp>
      <p:sp>
        <p:nvSpPr>
          <p:cNvPr id="7171" name="Rectangle 3"/>
          <p:cNvSpPr>
            <a:spLocks noGrp="1" noChangeArrowheads="1"/>
          </p:cNvSpPr>
          <p:nvPr>
            <p:ph type="body" idx="1"/>
          </p:nvPr>
        </p:nvSpPr>
        <p:spPr/>
        <p:txBody>
          <a:bodyPr/>
          <a:lstStyle/>
          <a:p>
            <a:r>
              <a:rPr lang="en-US"/>
              <a:t>Measurement in research consists of assigning numbers to empirical events, objects, or properties, or activities in compliance with a set of rules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Criterion-Related Validity</a:t>
            </a:r>
          </a:p>
        </p:txBody>
      </p:sp>
      <p:sp>
        <p:nvSpPr>
          <p:cNvPr id="44035" name="Rectangle 3"/>
          <p:cNvSpPr>
            <a:spLocks noGrp="1" noChangeArrowheads="1"/>
          </p:cNvSpPr>
          <p:nvPr>
            <p:ph type="body" idx="1"/>
          </p:nvPr>
        </p:nvSpPr>
        <p:spPr/>
        <p:txBody>
          <a:bodyPr/>
          <a:lstStyle/>
          <a:p>
            <a:r>
              <a:rPr lang="en-US"/>
              <a:t>Reflects the success of measures used for prediction or estimation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Understanding </a:t>
            </a:r>
            <a:br>
              <a:rPr lang="en-US" sz="4000"/>
            </a:br>
            <a:r>
              <a:rPr lang="en-US" sz="4000"/>
              <a:t>Validity and Reliability</a:t>
            </a:r>
          </a:p>
        </p:txBody>
      </p:sp>
      <p:pic>
        <p:nvPicPr>
          <p:cNvPr id="39939" name="Picture 3" descr="Exhibit 13-6"/>
          <p:cNvPicPr>
            <a:picLocks noChangeAspect="1" noChangeArrowheads="1"/>
          </p:cNvPicPr>
          <p:nvPr>
            <p:ph sz="half" idx="1"/>
          </p:nvPr>
        </p:nvPicPr>
        <p:blipFill>
          <a:blip r:embed="rId3" cstate="print"/>
          <a:srcRect/>
          <a:stretch>
            <a:fillRect/>
          </a:stretch>
        </p:blipFill>
        <p:spPr>
          <a:xfrm>
            <a:off x="2630488" y="4125913"/>
            <a:ext cx="39687" cy="44450"/>
          </a:xfrm>
          <a:noFill/>
          <a:ln/>
          <a:effectLst>
            <a:outerShdw dist="35921" dir="2700000" algn="ctr" rotWithShape="0">
              <a:srgbClr val="808080"/>
            </a:outerShdw>
          </a:effectLst>
        </p:spPr>
      </p:pic>
      <p:pic>
        <p:nvPicPr>
          <p:cNvPr id="39940" name="Picture 4" descr="Cooper9e_1206"/>
          <p:cNvPicPr>
            <a:picLocks noChangeAspect="1" noChangeArrowheads="1"/>
          </p:cNvPicPr>
          <p:nvPr>
            <p:ph sz="half" idx="2"/>
          </p:nvPr>
        </p:nvPicPr>
        <p:blipFill>
          <a:blip r:embed="rId4"/>
          <a:srcRect/>
          <a:stretch>
            <a:fillRect/>
          </a:stretch>
        </p:blipFill>
        <p:spPr>
          <a:xfrm>
            <a:off x="1265238" y="2046288"/>
            <a:ext cx="6926262" cy="4462462"/>
          </a:xfrm>
          <a:noFill/>
          <a:ln/>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Reliability Estimates</a:t>
            </a:r>
          </a:p>
        </p:txBody>
      </p:sp>
      <p:sp>
        <p:nvSpPr>
          <p:cNvPr id="46083" name="Oval 3"/>
          <p:cNvSpPr>
            <a:spLocks noChangeArrowheads="1"/>
          </p:cNvSpPr>
          <p:nvPr/>
        </p:nvSpPr>
        <p:spPr bwMode="auto">
          <a:xfrm>
            <a:off x="3213100" y="1812925"/>
            <a:ext cx="2805113" cy="2376488"/>
          </a:xfrm>
          <a:prstGeom prst="ellipse">
            <a:avLst/>
          </a:prstGeom>
          <a:gradFill rotWithShape="1">
            <a:gsLst>
              <a:gs pos="0">
                <a:srgbClr val="ADC8FF"/>
              </a:gs>
              <a:gs pos="100000">
                <a:srgbClr val="FFFF66"/>
              </a:gs>
            </a:gsLst>
            <a:lin ang="5400000" scaled="1"/>
          </a:gradFill>
          <a:ln w="9525" algn="ctr">
            <a:solidFill>
              <a:schemeClr val="tx1"/>
            </a:solidFill>
            <a:round/>
            <a:headEnd/>
            <a:tailEnd/>
          </a:ln>
          <a:effectLst/>
        </p:spPr>
        <p:txBody>
          <a:bodyPr wrap="none" anchor="ctr"/>
          <a:lstStyle/>
          <a:p>
            <a:pPr algn="ctr" eaLnBrk="1" hangingPunct="1"/>
            <a:r>
              <a:rPr lang="en-US" sz="2800" b="1">
                <a:latin typeface="Arial" charset="0"/>
              </a:rPr>
              <a:t>Stability</a:t>
            </a:r>
          </a:p>
        </p:txBody>
      </p:sp>
      <p:sp>
        <p:nvSpPr>
          <p:cNvPr id="46084" name="Oval 4"/>
          <p:cNvSpPr>
            <a:spLocks noChangeArrowheads="1"/>
          </p:cNvSpPr>
          <p:nvPr/>
        </p:nvSpPr>
        <p:spPr bwMode="auto">
          <a:xfrm>
            <a:off x="1963738" y="3305175"/>
            <a:ext cx="2805112" cy="2376488"/>
          </a:xfrm>
          <a:prstGeom prst="ellipse">
            <a:avLst/>
          </a:prstGeom>
          <a:gradFill rotWithShape="1">
            <a:gsLst>
              <a:gs pos="0">
                <a:srgbClr val="ADC8FF"/>
              </a:gs>
              <a:gs pos="100000">
                <a:srgbClr val="7FEDB3"/>
              </a:gs>
            </a:gsLst>
            <a:lin ang="5400000" scaled="1"/>
          </a:gradFill>
          <a:ln w="9525" algn="ctr">
            <a:solidFill>
              <a:schemeClr val="tx1"/>
            </a:solidFill>
            <a:round/>
            <a:headEnd/>
            <a:tailEnd/>
          </a:ln>
          <a:effectLst/>
        </p:spPr>
        <p:txBody>
          <a:bodyPr wrap="none" anchor="ctr"/>
          <a:lstStyle/>
          <a:p>
            <a:pPr algn="ctr" eaLnBrk="1" hangingPunct="1"/>
            <a:r>
              <a:rPr lang="en-US" sz="2800" b="1">
                <a:latin typeface="Arial" charset="0"/>
              </a:rPr>
              <a:t>Internal</a:t>
            </a:r>
          </a:p>
          <a:p>
            <a:pPr algn="ctr" eaLnBrk="1" hangingPunct="1"/>
            <a:r>
              <a:rPr lang="en-US" sz="2800" b="1">
                <a:latin typeface="Arial" charset="0"/>
              </a:rPr>
              <a:t>Consistency</a:t>
            </a:r>
          </a:p>
        </p:txBody>
      </p:sp>
      <p:sp>
        <p:nvSpPr>
          <p:cNvPr id="46085" name="Oval 5"/>
          <p:cNvSpPr>
            <a:spLocks noChangeArrowheads="1"/>
          </p:cNvSpPr>
          <p:nvPr/>
        </p:nvSpPr>
        <p:spPr bwMode="auto">
          <a:xfrm>
            <a:off x="4616450" y="3305175"/>
            <a:ext cx="2805113" cy="2376488"/>
          </a:xfrm>
          <a:prstGeom prst="ellipse">
            <a:avLst/>
          </a:prstGeom>
          <a:gradFill rotWithShape="1">
            <a:gsLst>
              <a:gs pos="0">
                <a:srgbClr val="ADC8FF"/>
              </a:gs>
              <a:gs pos="100000">
                <a:srgbClr val="FFE98D"/>
              </a:gs>
            </a:gsLst>
            <a:lin ang="5400000" scaled="1"/>
          </a:gradFill>
          <a:ln w="9525" algn="ctr">
            <a:solidFill>
              <a:schemeClr val="tx1"/>
            </a:solidFill>
            <a:round/>
            <a:headEnd/>
            <a:tailEnd/>
          </a:ln>
          <a:effectLst/>
        </p:spPr>
        <p:txBody>
          <a:bodyPr wrap="none" anchor="ctr"/>
          <a:lstStyle/>
          <a:p>
            <a:pPr algn="ctr" eaLnBrk="1" hangingPunct="1"/>
            <a:r>
              <a:rPr lang="en-US" sz="2800" b="1">
                <a:latin typeface="Arial" charset="0"/>
              </a:rPr>
              <a:t>Equivalence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linds(horizontal)">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blinds(horizontal)">
                                      <p:cBhvr>
                                        <p:cTn id="12" dur="500"/>
                                        <p:tgtEl>
                                          <p:spTgt spid="4608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4"/>
                                        </p:tgtEl>
                                        <p:attrNameLst>
                                          <p:attrName>style.visibility</p:attrName>
                                        </p:attrNameLst>
                                      </p:cBhvr>
                                      <p:to>
                                        <p:strVal val="visible"/>
                                      </p:to>
                                    </p:set>
                                    <p:animEffect transition="in" filter="blinds(horizontal)">
                                      <p:cBhvr>
                                        <p:cTn id="1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4" grpId="0" animBg="1"/>
      <p:bldP spid="460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Practicality</a:t>
            </a:r>
          </a:p>
        </p:txBody>
      </p:sp>
      <p:sp>
        <p:nvSpPr>
          <p:cNvPr id="48131" name="AutoShape 3"/>
          <p:cNvSpPr>
            <a:spLocks noChangeArrowheads="1"/>
          </p:cNvSpPr>
          <p:nvPr/>
        </p:nvSpPr>
        <p:spPr bwMode="auto">
          <a:xfrm>
            <a:off x="442913" y="2270125"/>
            <a:ext cx="2574925" cy="3232150"/>
          </a:xfrm>
          <a:prstGeom prst="roundRect">
            <a:avLst>
              <a:gd name="adj" fmla="val 16667"/>
            </a:avLst>
          </a:prstGeom>
          <a:solidFill>
            <a:srgbClr val="FFA679"/>
          </a:solidFill>
          <a:ln w="9525" algn="ctr">
            <a:solidFill>
              <a:schemeClr val="tx1"/>
            </a:solidFill>
            <a:round/>
            <a:headEnd/>
            <a:tailEnd/>
          </a:ln>
          <a:effectLst/>
        </p:spPr>
        <p:txBody>
          <a:bodyPr wrap="none" anchor="ctr"/>
          <a:lstStyle/>
          <a:p>
            <a:pPr algn="ctr" eaLnBrk="1" hangingPunct="1"/>
            <a:r>
              <a:rPr lang="en-US">
                <a:solidFill>
                  <a:schemeClr val="bg1"/>
                </a:solidFill>
                <a:latin typeface="Arial" charset="0"/>
              </a:rPr>
              <a:t>Economy</a:t>
            </a:r>
          </a:p>
        </p:txBody>
      </p:sp>
      <p:sp>
        <p:nvSpPr>
          <p:cNvPr id="48132" name="AutoShape 4"/>
          <p:cNvSpPr>
            <a:spLocks noChangeArrowheads="1"/>
          </p:cNvSpPr>
          <p:nvPr/>
        </p:nvSpPr>
        <p:spPr bwMode="auto">
          <a:xfrm>
            <a:off x="6111875" y="2270125"/>
            <a:ext cx="2574925" cy="3232150"/>
          </a:xfrm>
          <a:prstGeom prst="roundRect">
            <a:avLst>
              <a:gd name="adj" fmla="val 16667"/>
            </a:avLst>
          </a:prstGeom>
          <a:solidFill>
            <a:srgbClr val="B5FFFF"/>
          </a:solidFill>
          <a:ln w="9525" algn="ctr">
            <a:solidFill>
              <a:schemeClr val="tx1"/>
            </a:solidFill>
            <a:round/>
            <a:headEnd/>
            <a:tailEnd/>
          </a:ln>
          <a:effectLst/>
        </p:spPr>
        <p:txBody>
          <a:bodyPr wrap="none" anchor="ctr"/>
          <a:lstStyle/>
          <a:p>
            <a:pPr algn="ctr" eaLnBrk="1" hangingPunct="1"/>
            <a:r>
              <a:rPr lang="en-US">
                <a:solidFill>
                  <a:schemeClr val="bg1"/>
                </a:solidFill>
                <a:latin typeface="Arial" charset="0"/>
              </a:rPr>
              <a:t>Interpretability</a:t>
            </a:r>
          </a:p>
        </p:txBody>
      </p:sp>
      <p:sp>
        <p:nvSpPr>
          <p:cNvPr id="48133" name="AutoShape 5"/>
          <p:cNvSpPr>
            <a:spLocks noChangeArrowheads="1"/>
          </p:cNvSpPr>
          <p:nvPr/>
        </p:nvSpPr>
        <p:spPr bwMode="auto">
          <a:xfrm>
            <a:off x="3230563" y="2270125"/>
            <a:ext cx="2574925" cy="3232150"/>
          </a:xfrm>
          <a:prstGeom prst="roundRect">
            <a:avLst>
              <a:gd name="adj" fmla="val 16667"/>
            </a:avLst>
          </a:prstGeom>
          <a:solidFill>
            <a:srgbClr val="FFE163"/>
          </a:solidFill>
          <a:ln w="9525" algn="ctr">
            <a:solidFill>
              <a:schemeClr val="tx1"/>
            </a:solidFill>
            <a:round/>
            <a:headEnd/>
            <a:tailEnd/>
          </a:ln>
          <a:effectLst/>
        </p:spPr>
        <p:txBody>
          <a:bodyPr wrap="none" anchor="ctr"/>
          <a:lstStyle/>
          <a:p>
            <a:pPr algn="ctr" eaLnBrk="1" hangingPunct="1"/>
            <a:r>
              <a:rPr lang="en-US">
                <a:solidFill>
                  <a:schemeClr val="bg1"/>
                </a:solidFill>
                <a:latin typeface="Arial" charset="0"/>
              </a:rPr>
              <a:t>Convenience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linds(horizontal)">
                                      <p:cBhvr>
                                        <p:cTn id="7" dur="5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3"/>
                                        </p:tgtEl>
                                        <p:attrNameLst>
                                          <p:attrName>style.visibility</p:attrName>
                                        </p:attrNameLst>
                                      </p:cBhvr>
                                      <p:to>
                                        <p:strVal val="visible"/>
                                      </p:to>
                                    </p:set>
                                    <p:animEffect transition="in" filter="blinds(horizontal)">
                                      <p:cBhvr>
                                        <p:cTn id="12" dur="500"/>
                                        <p:tgtEl>
                                          <p:spTgt spid="481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132"/>
                                        </p:tgtEl>
                                        <p:attrNameLst>
                                          <p:attrName>style.visibility</p:attrName>
                                        </p:attrNameLst>
                                      </p:cBhvr>
                                      <p:to>
                                        <p:strVal val="visible"/>
                                      </p:to>
                                    </p:set>
                                    <p:animEffect transition="in" filter="blinds(horizontal)">
                                      <p:cBhvr>
                                        <p:cTn id="1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8132" grpId="0" animBg="1"/>
      <p:bldP spid="481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6175" y="333375"/>
            <a:ext cx="6927850" cy="1066800"/>
          </a:xfrm>
        </p:spPr>
        <p:txBody>
          <a:bodyPr/>
          <a:lstStyle/>
          <a:p>
            <a:r>
              <a:rPr lang="en-US" b="1"/>
              <a:t>Methods of Scaling</a:t>
            </a:r>
          </a:p>
        </p:txBody>
      </p:sp>
      <p:sp>
        <p:nvSpPr>
          <p:cNvPr id="50179" name="Rectangle 3"/>
          <p:cNvSpPr>
            <a:spLocks noGrp="1" noChangeArrowheads="1"/>
          </p:cNvSpPr>
          <p:nvPr>
            <p:ph type="body" idx="1"/>
          </p:nvPr>
        </p:nvSpPr>
        <p:spPr>
          <a:xfrm>
            <a:off x="457200" y="1828800"/>
            <a:ext cx="8229600" cy="3962400"/>
          </a:xfrm>
        </p:spPr>
        <p:txBody>
          <a:bodyPr/>
          <a:lstStyle/>
          <a:p>
            <a:pPr>
              <a:lnSpc>
                <a:spcPct val="90000"/>
              </a:lnSpc>
            </a:pPr>
            <a:r>
              <a:rPr lang="en-US">
                <a:latin typeface="Verdana" pitchFamily="34" charset="0"/>
              </a:rPr>
              <a:t>Rating scales</a:t>
            </a:r>
          </a:p>
          <a:p>
            <a:pPr lvl="1">
              <a:lnSpc>
                <a:spcPct val="90000"/>
              </a:lnSpc>
            </a:pPr>
            <a:r>
              <a:rPr lang="en-US">
                <a:latin typeface="Verdana" pitchFamily="34" charset="0"/>
              </a:rPr>
              <a:t>Have several response categories and are used to elicit responses with regard to the object, event, or person studied.</a:t>
            </a:r>
          </a:p>
          <a:p>
            <a:pPr>
              <a:lnSpc>
                <a:spcPct val="90000"/>
              </a:lnSpc>
            </a:pPr>
            <a:r>
              <a:rPr lang="en-US">
                <a:latin typeface="Verdana" pitchFamily="34" charset="0"/>
              </a:rPr>
              <a:t>Ranking scales</a:t>
            </a:r>
          </a:p>
          <a:p>
            <a:pPr lvl="1">
              <a:lnSpc>
                <a:spcPct val="90000"/>
              </a:lnSpc>
            </a:pPr>
            <a:r>
              <a:rPr lang="en-US">
                <a:latin typeface="Verdana" pitchFamily="34" charset="0"/>
              </a:rPr>
              <a:t>Make comparisons between or among objects, events, persons and elicit the preferred choices and ranking among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checkerboard(across)">
                                      <p:cBhvr>
                                        <p:cTn id="13" dur="500"/>
                                        <p:tgtEl>
                                          <p:spTgt spid="5017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0179">
                                            <p:txEl>
                                              <p:pRg st="1" end="1"/>
                                            </p:txEl>
                                          </p:spTgt>
                                        </p:tgtEl>
                                        <p:attrNameLst>
                                          <p:attrName>style.visibility</p:attrName>
                                        </p:attrNameLst>
                                      </p:cBhvr>
                                      <p:to>
                                        <p:strVal val="visible"/>
                                      </p:to>
                                    </p:set>
                                    <p:animEffect transition="in" filter="checkerboard(across)">
                                      <p:cBhvr>
                                        <p:cTn id="18" dur="500"/>
                                        <p:tgtEl>
                                          <p:spTgt spid="5017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Effect transition="in" filter="checkerboard(across)">
                                      <p:cBhvr>
                                        <p:cTn id="23" dur="500"/>
                                        <p:tgtEl>
                                          <p:spTgt spid="5017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0179">
                                            <p:txEl>
                                              <p:pRg st="3" end="3"/>
                                            </p:txEl>
                                          </p:spTgt>
                                        </p:tgtEl>
                                        <p:attrNameLst>
                                          <p:attrName>style.visibility</p:attrName>
                                        </p:attrNameLst>
                                      </p:cBhvr>
                                      <p:to>
                                        <p:strVal val="visible"/>
                                      </p:to>
                                    </p:set>
                                    <p:animEffect transition="in" filter="checkerboard(across)">
                                      <p:cBhvr>
                                        <p:cTn id="28"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a:t>Simple Category/Dichotomous Scale</a:t>
            </a:r>
          </a:p>
        </p:txBody>
      </p:sp>
      <p:sp>
        <p:nvSpPr>
          <p:cNvPr id="51203" name="Rectangle 3"/>
          <p:cNvSpPr>
            <a:spLocks noChangeArrowheads="1"/>
          </p:cNvSpPr>
          <p:nvPr/>
        </p:nvSpPr>
        <p:spPr bwMode="auto">
          <a:xfrm>
            <a:off x="411163" y="1812925"/>
            <a:ext cx="8275637" cy="3490913"/>
          </a:xfrm>
          <a:prstGeom prst="rect">
            <a:avLst/>
          </a:prstGeom>
          <a:solidFill>
            <a:srgbClr val="FFE781"/>
          </a:solidFill>
          <a:ln w="9525" algn="ctr">
            <a:solidFill>
              <a:schemeClr val="tx1"/>
            </a:solidFill>
            <a:miter lim="800000"/>
            <a:headEnd/>
            <a:tailEnd/>
          </a:ln>
          <a:effectLst/>
        </p:spPr>
        <p:txBody>
          <a:bodyPr wrap="none" anchor="ctr"/>
          <a:lstStyle/>
          <a:p>
            <a:pPr marL="457200" eaLnBrk="1" hangingPunct="1"/>
            <a:r>
              <a:rPr lang="en-US" b="1">
                <a:solidFill>
                  <a:schemeClr val="bg1"/>
                </a:solidFill>
                <a:latin typeface="Arial" charset="0"/>
              </a:rPr>
              <a:t>I plan to purchase a MindWriter laptop in the </a:t>
            </a:r>
          </a:p>
          <a:p>
            <a:pPr marL="457200" eaLnBrk="1" hangingPunct="1"/>
            <a:r>
              <a:rPr lang="en-US" b="1">
                <a:solidFill>
                  <a:schemeClr val="bg1"/>
                </a:solidFill>
                <a:latin typeface="Arial" charset="0"/>
              </a:rPr>
              <a:t>12 months.</a:t>
            </a:r>
          </a:p>
          <a:p>
            <a:pPr marL="457200" eaLnBrk="1" hangingPunct="1"/>
            <a:endParaRPr lang="en-US" b="1">
              <a:solidFill>
                <a:schemeClr val="bg1"/>
              </a:solidFill>
              <a:latin typeface="Arial" charset="0"/>
            </a:endParaRPr>
          </a:p>
          <a:p>
            <a:pPr marL="457200" eaLnBrk="1" hangingPunct="1">
              <a:buFont typeface="Wingdings" pitchFamily="2" charset="2"/>
              <a:buChar char="q"/>
            </a:pPr>
            <a:r>
              <a:rPr lang="en-US" b="1">
                <a:solidFill>
                  <a:schemeClr val="bg1"/>
                </a:solidFill>
                <a:latin typeface="Arial" charset="0"/>
              </a:rPr>
              <a:t>Yes</a:t>
            </a:r>
          </a:p>
          <a:p>
            <a:pPr marL="457200" eaLnBrk="1" hangingPunct="1">
              <a:buFont typeface="Wingdings" pitchFamily="2" charset="2"/>
              <a:buChar char="q"/>
            </a:pPr>
            <a:r>
              <a:rPr lang="en-US" b="1">
                <a:solidFill>
                  <a:schemeClr val="bg1"/>
                </a:solidFill>
                <a:latin typeface="Arial" charset="0"/>
              </a:rPr>
              <a:t>No</a:t>
            </a:r>
          </a:p>
          <a:p>
            <a:pPr marL="457200" eaLnBrk="1" hangingPunct="1"/>
            <a:endParaRPr lang="en-US" b="1">
              <a:solidFill>
                <a:schemeClr val="bg1"/>
              </a:solidFill>
              <a:latin typeface="Arial" charset="0"/>
            </a:endParaRPr>
          </a:p>
        </p:txBody>
      </p:sp>
      <p:sp>
        <p:nvSpPr>
          <p:cNvPr id="51204" name="Text Box 4"/>
          <p:cNvSpPr txBox="1">
            <a:spLocks noChangeArrowheads="1"/>
          </p:cNvSpPr>
          <p:nvPr/>
        </p:nvSpPr>
        <p:spPr bwMode="auto">
          <a:xfrm>
            <a:off x="2819400" y="54864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Nominal Data</a:t>
            </a:r>
          </a:p>
        </p:txBody>
      </p:sp>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a:t>Multiple-Choice, Single Response Scale</a:t>
            </a:r>
          </a:p>
        </p:txBody>
      </p:sp>
      <p:sp>
        <p:nvSpPr>
          <p:cNvPr id="53251" name="Rectangle 3"/>
          <p:cNvSpPr>
            <a:spLocks noChangeArrowheads="1"/>
          </p:cNvSpPr>
          <p:nvPr/>
        </p:nvSpPr>
        <p:spPr bwMode="auto">
          <a:xfrm>
            <a:off x="228600" y="1630363"/>
            <a:ext cx="8686800" cy="4176712"/>
          </a:xfrm>
          <a:prstGeom prst="rect">
            <a:avLst/>
          </a:prstGeom>
          <a:solidFill>
            <a:srgbClr val="FFE781"/>
          </a:solidFill>
          <a:ln w="9525" algn="ctr">
            <a:solidFill>
              <a:schemeClr val="tx1"/>
            </a:solidFill>
            <a:miter lim="800000"/>
            <a:headEnd/>
            <a:tailEnd/>
          </a:ln>
          <a:effectLst/>
        </p:spPr>
        <p:txBody>
          <a:bodyPr wrap="none" anchor="ctr"/>
          <a:lstStyle/>
          <a:p>
            <a:pPr marL="288925" eaLnBrk="1" hangingPunct="1"/>
            <a:r>
              <a:rPr lang="en-US" b="1">
                <a:solidFill>
                  <a:schemeClr val="bg1"/>
                </a:solidFill>
                <a:latin typeface="Arial" charset="0"/>
              </a:rPr>
              <a:t>What newspaper do you read most often for </a:t>
            </a:r>
          </a:p>
          <a:p>
            <a:pPr marL="288925" eaLnBrk="1" hangingPunct="1"/>
            <a:r>
              <a:rPr lang="en-US" b="1">
                <a:solidFill>
                  <a:schemeClr val="bg1"/>
                </a:solidFill>
                <a:latin typeface="Arial" charset="0"/>
              </a:rPr>
              <a:t>financial news?</a:t>
            </a:r>
          </a:p>
          <a:p>
            <a:pPr marL="288925" eaLnBrk="1" hangingPunct="1"/>
            <a:endParaRPr lang="en-US" b="1">
              <a:solidFill>
                <a:schemeClr val="bg1"/>
              </a:solidFill>
              <a:latin typeface="Arial" charset="0"/>
            </a:endParaRPr>
          </a:p>
          <a:p>
            <a:pPr marL="288925" eaLnBrk="1" hangingPunct="1">
              <a:buFont typeface="Wingdings" pitchFamily="2" charset="2"/>
              <a:buChar char="q"/>
            </a:pPr>
            <a:r>
              <a:rPr lang="en-US" b="1">
                <a:solidFill>
                  <a:schemeClr val="bg1"/>
                </a:solidFill>
                <a:latin typeface="Arial" charset="0"/>
              </a:rPr>
              <a:t>East City Gazette</a:t>
            </a:r>
          </a:p>
          <a:p>
            <a:pPr marL="288925" eaLnBrk="1" hangingPunct="1">
              <a:buFont typeface="Wingdings" pitchFamily="2" charset="2"/>
              <a:buChar char="q"/>
            </a:pPr>
            <a:r>
              <a:rPr lang="en-US" b="1">
                <a:solidFill>
                  <a:schemeClr val="bg1"/>
                </a:solidFill>
                <a:latin typeface="Arial" charset="0"/>
              </a:rPr>
              <a:t>West City Tribune</a:t>
            </a:r>
          </a:p>
          <a:p>
            <a:pPr marL="288925" eaLnBrk="1" hangingPunct="1">
              <a:buFont typeface="Wingdings" pitchFamily="2" charset="2"/>
              <a:buChar char="q"/>
            </a:pPr>
            <a:r>
              <a:rPr lang="en-US" b="1">
                <a:solidFill>
                  <a:schemeClr val="bg1"/>
                </a:solidFill>
                <a:latin typeface="Arial" charset="0"/>
              </a:rPr>
              <a:t>Regional newspaper</a:t>
            </a:r>
          </a:p>
          <a:p>
            <a:pPr marL="288925" eaLnBrk="1" hangingPunct="1">
              <a:buFont typeface="Wingdings" pitchFamily="2" charset="2"/>
              <a:buChar char="q"/>
            </a:pPr>
            <a:r>
              <a:rPr lang="en-US" b="1">
                <a:solidFill>
                  <a:schemeClr val="bg1"/>
                </a:solidFill>
                <a:latin typeface="Arial" charset="0"/>
              </a:rPr>
              <a:t>National newspaper</a:t>
            </a:r>
          </a:p>
          <a:p>
            <a:pPr marL="288925" eaLnBrk="1" hangingPunct="1">
              <a:buFont typeface="Wingdings" pitchFamily="2" charset="2"/>
              <a:buChar char="q"/>
            </a:pPr>
            <a:r>
              <a:rPr lang="en-US" b="1">
                <a:solidFill>
                  <a:schemeClr val="bg1"/>
                </a:solidFill>
                <a:latin typeface="Arial" charset="0"/>
              </a:rPr>
              <a:t>Other (specify:_____________)</a:t>
            </a:r>
          </a:p>
        </p:txBody>
      </p:sp>
      <p:sp>
        <p:nvSpPr>
          <p:cNvPr id="53252" name="Text Box 4"/>
          <p:cNvSpPr txBox="1">
            <a:spLocks noChangeArrowheads="1"/>
          </p:cNvSpPr>
          <p:nvPr/>
        </p:nvSpPr>
        <p:spPr bwMode="auto">
          <a:xfrm>
            <a:off x="2819400" y="59436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Nominal Data</a:t>
            </a:r>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a:t>Multiple-Choice, Multiple Response Scale</a:t>
            </a:r>
          </a:p>
        </p:txBody>
      </p:sp>
      <p:sp>
        <p:nvSpPr>
          <p:cNvPr id="55299" name="Rectangle 3"/>
          <p:cNvSpPr>
            <a:spLocks noChangeArrowheads="1"/>
          </p:cNvSpPr>
          <p:nvPr/>
        </p:nvSpPr>
        <p:spPr bwMode="auto">
          <a:xfrm>
            <a:off x="228600" y="1630363"/>
            <a:ext cx="8686800" cy="4176712"/>
          </a:xfrm>
          <a:prstGeom prst="rect">
            <a:avLst/>
          </a:prstGeom>
          <a:solidFill>
            <a:srgbClr val="FFE781"/>
          </a:solidFill>
          <a:ln w="9525" algn="ctr">
            <a:solidFill>
              <a:schemeClr val="tx1"/>
            </a:solidFill>
            <a:miter lim="800000"/>
            <a:headEnd/>
            <a:tailEnd/>
          </a:ln>
          <a:effectLst/>
        </p:spPr>
        <p:txBody>
          <a:bodyPr wrap="none" anchor="ctr"/>
          <a:lstStyle/>
          <a:p>
            <a:pPr marL="288925" eaLnBrk="1" hangingPunct="1"/>
            <a:r>
              <a:rPr lang="en-US" b="1">
                <a:solidFill>
                  <a:schemeClr val="bg1"/>
                </a:solidFill>
                <a:latin typeface="Arial" charset="0"/>
              </a:rPr>
              <a:t>What sources did you use when designing your new </a:t>
            </a:r>
          </a:p>
          <a:p>
            <a:pPr marL="288925" eaLnBrk="1" hangingPunct="1"/>
            <a:r>
              <a:rPr lang="en-US" b="1">
                <a:solidFill>
                  <a:schemeClr val="bg1"/>
                </a:solidFill>
                <a:latin typeface="Arial" charset="0"/>
              </a:rPr>
              <a:t>home? Please check all that apply.</a:t>
            </a:r>
          </a:p>
          <a:p>
            <a:pPr marL="288925" eaLnBrk="1" hangingPunct="1"/>
            <a:endParaRPr lang="en-US" b="1">
              <a:solidFill>
                <a:schemeClr val="bg1"/>
              </a:solidFill>
              <a:latin typeface="Arial" charset="0"/>
            </a:endParaRPr>
          </a:p>
          <a:p>
            <a:pPr marL="288925" eaLnBrk="1" hangingPunct="1">
              <a:buFont typeface="Wingdings" pitchFamily="2" charset="2"/>
              <a:buChar char="q"/>
            </a:pPr>
            <a:r>
              <a:rPr lang="en-US" b="1">
                <a:solidFill>
                  <a:schemeClr val="bg1"/>
                </a:solidFill>
                <a:latin typeface="Arial" charset="0"/>
              </a:rPr>
              <a:t>Online planning services</a:t>
            </a:r>
          </a:p>
          <a:p>
            <a:pPr marL="288925" eaLnBrk="1" hangingPunct="1">
              <a:buFont typeface="Wingdings" pitchFamily="2" charset="2"/>
              <a:buChar char="q"/>
            </a:pPr>
            <a:r>
              <a:rPr lang="en-US" b="1">
                <a:solidFill>
                  <a:schemeClr val="bg1"/>
                </a:solidFill>
                <a:latin typeface="Arial" charset="0"/>
              </a:rPr>
              <a:t>Magazines</a:t>
            </a:r>
          </a:p>
          <a:p>
            <a:pPr marL="288925" eaLnBrk="1" hangingPunct="1">
              <a:buFont typeface="Wingdings" pitchFamily="2" charset="2"/>
              <a:buChar char="q"/>
            </a:pPr>
            <a:r>
              <a:rPr lang="en-US" b="1">
                <a:solidFill>
                  <a:schemeClr val="bg1"/>
                </a:solidFill>
                <a:latin typeface="Arial" charset="0"/>
              </a:rPr>
              <a:t>Independent contractor/builder</a:t>
            </a:r>
          </a:p>
          <a:p>
            <a:pPr marL="288925" eaLnBrk="1" hangingPunct="1">
              <a:buFont typeface="Wingdings" pitchFamily="2" charset="2"/>
              <a:buChar char="q"/>
            </a:pPr>
            <a:r>
              <a:rPr lang="en-US" b="1">
                <a:solidFill>
                  <a:schemeClr val="bg1"/>
                </a:solidFill>
                <a:latin typeface="Arial" charset="0"/>
              </a:rPr>
              <a:t>Designer</a:t>
            </a:r>
          </a:p>
          <a:p>
            <a:pPr marL="288925" eaLnBrk="1" hangingPunct="1">
              <a:buFont typeface="Wingdings" pitchFamily="2" charset="2"/>
              <a:buChar char="q"/>
            </a:pPr>
            <a:r>
              <a:rPr lang="en-US" b="1">
                <a:solidFill>
                  <a:schemeClr val="bg1"/>
                </a:solidFill>
                <a:latin typeface="Arial" charset="0"/>
              </a:rPr>
              <a:t>Architect</a:t>
            </a:r>
          </a:p>
          <a:p>
            <a:pPr marL="288925" eaLnBrk="1" hangingPunct="1">
              <a:buFont typeface="Wingdings" pitchFamily="2" charset="2"/>
              <a:buChar char="q"/>
            </a:pPr>
            <a:r>
              <a:rPr lang="en-US" b="1">
                <a:solidFill>
                  <a:schemeClr val="bg1"/>
                </a:solidFill>
                <a:latin typeface="Arial" charset="0"/>
              </a:rPr>
              <a:t>Other (specify:_____________)</a:t>
            </a:r>
          </a:p>
        </p:txBody>
      </p:sp>
      <p:sp>
        <p:nvSpPr>
          <p:cNvPr id="55300" name="Text Box 4"/>
          <p:cNvSpPr txBox="1">
            <a:spLocks noChangeArrowheads="1"/>
          </p:cNvSpPr>
          <p:nvPr/>
        </p:nvSpPr>
        <p:spPr bwMode="auto">
          <a:xfrm>
            <a:off x="2819400" y="59436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Nominal Data</a:t>
            </a:r>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Likert Scale</a:t>
            </a:r>
          </a:p>
        </p:txBody>
      </p:sp>
      <p:sp>
        <p:nvSpPr>
          <p:cNvPr id="57347" name="Rectangle 3"/>
          <p:cNvSpPr>
            <a:spLocks noChangeArrowheads="1"/>
          </p:cNvSpPr>
          <p:nvPr/>
        </p:nvSpPr>
        <p:spPr bwMode="auto">
          <a:xfrm>
            <a:off x="396875" y="1905000"/>
            <a:ext cx="8289925" cy="4008438"/>
          </a:xfrm>
          <a:prstGeom prst="rect">
            <a:avLst/>
          </a:prstGeom>
          <a:solidFill>
            <a:srgbClr val="FFE781"/>
          </a:solidFill>
          <a:ln w="9525" algn="ctr">
            <a:solidFill>
              <a:schemeClr val="tx1"/>
            </a:solidFill>
            <a:miter lim="800000"/>
            <a:headEnd/>
            <a:tailEnd/>
          </a:ln>
          <a:effectLst/>
        </p:spPr>
        <p:txBody>
          <a:bodyPr wrap="none" anchor="ctr"/>
          <a:lstStyle/>
          <a:p>
            <a:pPr marL="457200" eaLnBrk="1" hangingPunct="1"/>
            <a:r>
              <a:rPr lang="en-US" b="1">
                <a:solidFill>
                  <a:schemeClr val="bg1"/>
                </a:solidFill>
                <a:latin typeface="Arial" charset="0"/>
              </a:rPr>
              <a:t>The Internet is superior to traditional libraries for</a:t>
            </a:r>
          </a:p>
          <a:p>
            <a:pPr marL="457200" eaLnBrk="1" hangingPunct="1"/>
            <a:r>
              <a:rPr lang="en-US" b="1">
                <a:solidFill>
                  <a:schemeClr val="bg1"/>
                </a:solidFill>
                <a:latin typeface="Arial" charset="0"/>
              </a:rPr>
              <a:t>comprehensive searches.</a:t>
            </a:r>
          </a:p>
          <a:p>
            <a:pPr marL="457200" eaLnBrk="1" hangingPunct="1"/>
            <a:endParaRPr lang="en-US" b="1">
              <a:solidFill>
                <a:schemeClr val="bg1"/>
              </a:solidFill>
              <a:latin typeface="Arial" charset="0"/>
            </a:endParaRPr>
          </a:p>
          <a:p>
            <a:pPr marL="457200" eaLnBrk="1" hangingPunct="1">
              <a:buFont typeface="Wingdings" pitchFamily="2" charset="2"/>
              <a:buChar char="q"/>
            </a:pPr>
            <a:r>
              <a:rPr lang="en-US" b="1">
                <a:solidFill>
                  <a:schemeClr val="bg1"/>
                </a:solidFill>
                <a:latin typeface="Arial" charset="0"/>
              </a:rPr>
              <a:t>Strongly disagree</a:t>
            </a:r>
          </a:p>
          <a:p>
            <a:pPr marL="457200" eaLnBrk="1" hangingPunct="1">
              <a:buFont typeface="Wingdings" pitchFamily="2" charset="2"/>
              <a:buChar char="q"/>
            </a:pPr>
            <a:r>
              <a:rPr lang="en-US" b="1">
                <a:solidFill>
                  <a:schemeClr val="bg1"/>
                </a:solidFill>
                <a:latin typeface="Arial" charset="0"/>
              </a:rPr>
              <a:t>Disagree</a:t>
            </a:r>
          </a:p>
          <a:p>
            <a:pPr marL="457200" eaLnBrk="1" hangingPunct="1">
              <a:buFont typeface="Wingdings" pitchFamily="2" charset="2"/>
              <a:buChar char="q"/>
            </a:pPr>
            <a:r>
              <a:rPr lang="en-US" b="1">
                <a:solidFill>
                  <a:schemeClr val="bg1"/>
                </a:solidFill>
                <a:latin typeface="Arial" charset="0"/>
              </a:rPr>
              <a:t>Neither agree nor disagree</a:t>
            </a:r>
          </a:p>
          <a:p>
            <a:pPr marL="457200" eaLnBrk="1" hangingPunct="1">
              <a:buFont typeface="Wingdings" pitchFamily="2" charset="2"/>
              <a:buChar char="q"/>
            </a:pPr>
            <a:r>
              <a:rPr lang="en-US" b="1">
                <a:solidFill>
                  <a:schemeClr val="bg1"/>
                </a:solidFill>
                <a:latin typeface="Arial" charset="0"/>
              </a:rPr>
              <a:t>Agree</a:t>
            </a:r>
          </a:p>
          <a:p>
            <a:pPr marL="457200" eaLnBrk="1" hangingPunct="1">
              <a:buFont typeface="Wingdings" pitchFamily="2" charset="2"/>
              <a:buChar char="q"/>
            </a:pPr>
            <a:r>
              <a:rPr lang="en-US" b="1">
                <a:solidFill>
                  <a:schemeClr val="bg1"/>
                </a:solidFill>
                <a:latin typeface="Arial" charset="0"/>
              </a:rPr>
              <a:t>Strongly agree</a:t>
            </a:r>
          </a:p>
        </p:txBody>
      </p:sp>
      <p:sp>
        <p:nvSpPr>
          <p:cNvPr id="57348" name="Text Box 4"/>
          <p:cNvSpPr txBox="1">
            <a:spLocks noChangeArrowheads="1"/>
          </p:cNvSpPr>
          <p:nvPr/>
        </p:nvSpPr>
        <p:spPr bwMode="auto">
          <a:xfrm>
            <a:off x="2819400" y="60198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Interval Data</a:t>
            </a:r>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Semantic Differential</a:t>
            </a:r>
          </a:p>
        </p:txBody>
      </p:sp>
      <p:pic>
        <p:nvPicPr>
          <p:cNvPr id="59395" name="Picture 3" descr="LandsEndQuestion copy"/>
          <p:cNvPicPr>
            <a:picLocks noChangeAspect="1" noChangeArrowheads="1"/>
          </p:cNvPicPr>
          <p:nvPr>
            <p:ph idx="1"/>
          </p:nvPr>
        </p:nvPicPr>
        <p:blipFill>
          <a:blip r:embed="rId3"/>
          <a:srcRect l="2287" t="11174" r="2405" b="10704"/>
          <a:stretch>
            <a:fillRect/>
          </a:stretch>
        </p:blipFill>
        <p:spPr>
          <a:xfrm>
            <a:off x="1039813" y="3049588"/>
            <a:ext cx="7235825" cy="1387475"/>
          </a:xfrm>
          <a:noFill/>
          <a:ln/>
          <a:effectLst>
            <a:outerShdw dist="35921" dir="2700000" algn="ctr" rotWithShape="0">
              <a:srgbClr val="808080"/>
            </a:outerShdw>
          </a:effectLst>
        </p:spPr>
      </p:pic>
      <p:sp>
        <p:nvSpPr>
          <p:cNvPr id="59396" name="Text Box 4"/>
          <p:cNvSpPr txBox="1">
            <a:spLocks noChangeArrowheads="1"/>
          </p:cNvSpPr>
          <p:nvPr/>
        </p:nvSpPr>
        <p:spPr bwMode="auto">
          <a:xfrm>
            <a:off x="2819400" y="53340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Interval Data</a:t>
            </a: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Measurement</a:t>
            </a:r>
          </a:p>
        </p:txBody>
      </p:sp>
      <p:sp>
        <p:nvSpPr>
          <p:cNvPr id="8195" name="AutoShape 3"/>
          <p:cNvSpPr>
            <a:spLocks noChangeArrowheads="1"/>
          </p:cNvSpPr>
          <p:nvPr/>
        </p:nvSpPr>
        <p:spPr bwMode="auto">
          <a:xfrm>
            <a:off x="1690688" y="1858963"/>
            <a:ext cx="6122987" cy="1279525"/>
          </a:xfrm>
          <a:prstGeom prst="roundRect">
            <a:avLst>
              <a:gd name="adj" fmla="val 16667"/>
            </a:avLst>
          </a:prstGeom>
          <a:solidFill>
            <a:srgbClr val="FFF8DB"/>
          </a:solidFill>
          <a:ln w="9525" algn="ctr">
            <a:solidFill>
              <a:schemeClr val="tx1"/>
            </a:solidFill>
            <a:round/>
            <a:headEnd/>
            <a:tailEnd/>
          </a:ln>
          <a:effectLst/>
        </p:spPr>
        <p:txBody>
          <a:bodyPr wrap="none" anchor="ctr"/>
          <a:lstStyle/>
          <a:p>
            <a:pPr algn="ctr" eaLnBrk="1" hangingPunct="1"/>
            <a:r>
              <a:rPr lang="en-US" sz="2800" b="1">
                <a:solidFill>
                  <a:schemeClr val="bg1"/>
                </a:solidFill>
                <a:latin typeface="Arial" charset="0"/>
              </a:rPr>
              <a:t>Selecting </a:t>
            </a:r>
          </a:p>
          <a:p>
            <a:pPr algn="ctr" eaLnBrk="1" hangingPunct="1"/>
            <a:r>
              <a:rPr lang="en-US" sz="2800" b="1">
                <a:solidFill>
                  <a:schemeClr val="bg1"/>
                </a:solidFill>
                <a:latin typeface="Arial" charset="0"/>
              </a:rPr>
              <a:t>measurable phenomena</a:t>
            </a:r>
          </a:p>
        </p:txBody>
      </p:sp>
      <p:sp>
        <p:nvSpPr>
          <p:cNvPr id="8196" name="AutoShape 4"/>
          <p:cNvSpPr>
            <a:spLocks noChangeArrowheads="1"/>
          </p:cNvSpPr>
          <p:nvPr/>
        </p:nvSpPr>
        <p:spPr bwMode="auto">
          <a:xfrm>
            <a:off x="1690688" y="3367088"/>
            <a:ext cx="6122987" cy="1279525"/>
          </a:xfrm>
          <a:prstGeom prst="roundRect">
            <a:avLst>
              <a:gd name="adj" fmla="val 16667"/>
            </a:avLst>
          </a:prstGeom>
          <a:solidFill>
            <a:srgbClr val="FFE98D"/>
          </a:solidFill>
          <a:ln w="9525" algn="ctr">
            <a:solidFill>
              <a:schemeClr val="tx1"/>
            </a:solidFill>
            <a:round/>
            <a:headEnd/>
            <a:tailEnd/>
          </a:ln>
          <a:effectLst/>
        </p:spPr>
        <p:txBody>
          <a:bodyPr wrap="none" anchor="ctr"/>
          <a:lstStyle/>
          <a:p>
            <a:pPr algn="ctr" eaLnBrk="1" hangingPunct="1"/>
            <a:r>
              <a:rPr lang="en-US" sz="2800" b="1">
                <a:solidFill>
                  <a:schemeClr val="bg1"/>
                </a:solidFill>
                <a:latin typeface="Arial" charset="0"/>
              </a:rPr>
              <a:t>Developing a set of </a:t>
            </a:r>
          </a:p>
          <a:p>
            <a:pPr algn="ctr" eaLnBrk="1" hangingPunct="1"/>
            <a:r>
              <a:rPr lang="en-US" sz="2800" b="1">
                <a:solidFill>
                  <a:schemeClr val="bg1"/>
                </a:solidFill>
                <a:latin typeface="Arial" charset="0"/>
              </a:rPr>
              <a:t>mapping rules</a:t>
            </a:r>
          </a:p>
        </p:txBody>
      </p:sp>
      <p:sp>
        <p:nvSpPr>
          <p:cNvPr id="8197" name="AutoShape 5"/>
          <p:cNvSpPr>
            <a:spLocks noChangeArrowheads="1"/>
          </p:cNvSpPr>
          <p:nvPr/>
        </p:nvSpPr>
        <p:spPr bwMode="auto">
          <a:xfrm>
            <a:off x="1690688" y="4860925"/>
            <a:ext cx="6122987" cy="1279525"/>
          </a:xfrm>
          <a:prstGeom prst="roundRect">
            <a:avLst>
              <a:gd name="adj" fmla="val 16667"/>
            </a:avLst>
          </a:prstGeom>
          <a:solidFill>
            <a:srgbClr val="FFC34B"/>
          </a:solidFill>
          <a:ln w="9525" algn="ctr">
            <a:solidFill>
              <a:schemeClr val="tx1"/>
            </a:solidFill>
            <a:round/>
            <a:headEnd/>
            <a:tailEnd/>
          </a:ln>
          <a:effectLst/>
        </p:spPr>
        <p:txBody>
          <a:bodyPr wrap="none" anchor="ctr"/>
          <a:lstStyle/>
          <a:p>
            <a:pPr algn="ctr" eaLnBrk="1" hangingPunct="1"/>
            <a:r>
              <a:rPr lang="en-US" sz="2800" b="1">
                <a:solidFill>
                  <a:schemeClr val="bg1"/>
                </a:solidFill>
                <a:latin typeface="Arial" charset="0"/>
              </a:rPr>
              <a:t>Applying the mapping rule</a:t>
            </a:r>
          </a:p>
          <a:p>
            <a:pPr algn="ctr" eaLnBrk="1" hangingPunct="1"/>
            <a:r>
              <a:rPr lang="en-US" sz="2800" b="1">
                <a:solidFill>
                  <a:schemeClr val="bg1"/>
                </a:solidFill>
                <a:latin typeface="Arial" charset="0"/>
              </a:rPr>
              <a:t>to each phenomenon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blinds(horizontal)">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linds(horizontal)">
                                      <p:cBhvr>
                                        <p:cTn id="1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81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Numerical Scale</a:t>
            </a:r>
          </a:p>
        </p:txBody>
      </p:sp>
      <p:pic>
        <p:nvPicPr>
          <p:cNvPr id="67587" name="Picture 3" descr="NumericalScale-Exh14-2"/>
          <p:cNvPicPr>
            <a:picLocks noChangeAspect="1" noChangeArrowheads="1"/>
          </p:cNvPicPr>
          <p:nvPr>
            <p:ph idx="1"/>
          </p:nvPr>
        </p:nvPicPr>
        <p:blipFill>
          <a:blip r:embed="rId3"/>
          <a:srcRect/>
          <a:stretch>
            <a:fillRect/>
          </a:stretch>
        </p:blipFill>
        <p:spPr>
          <a:xfrm>
            <a:off x="819150" y="2247900"/>
            <a:ext cx="7639050" cy="2236788"/>
          </a:xfrm>
          <a:noFill/>
          <a:ln/>
          <a:effectLst>
            <a:outerShdw dist="35921" dir="2700000" algn="ctr" rotWithShape="0">
              <a:srgbClr val="808080"/>
            </a:outerShdw>
          </a:effectLst>
        </p:spPr>
      </p:pic>
      <p:sp>
        <p:nvSpPr>
          <p:cNvPr id="67588" name="Text Box 4"/>
          <p:cNvSpPr txBox="1">
            <a:spLocks noChangeArrowheads="1"/>
          </p:cNvSpPr>
          <p:nvPr/>
        </p:nvSpPr>
        <p:spPr bwMode="auto">
          <a:xfrm>
            <a:off x="2819400" y="49530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Ordinal or Interval Data</a:t>
            </a:r>
          </a:p>
        </p:txBody>
      </p:sp>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a:t>Multiple Rating List Scales</a:t>
            </a:r>
          </a:p>
        </p:txBody>
      </p:sp>
      <p:pic>
        <p:nvPicPr>
          <p:cNvPr id="69635" name="Picture 3"/>
          <p:cNvPicPr>
            <a:picLocks noChangeAspect="1" noChangeArrowheads="1"/>
          </p:cNvPicPr>
          <p:nvPr>
            <p:ph idx="1"/>
          </p:nvPr>
        </p:nvPicPr>
        <p:blipFill>
          <a:blip r:embed="rId3"/>
          <a:srcRect/>
          <a:stretch>
            <a:fillRect/>
          </a:stretch>
        </p:blipFill>
        <p:spPr>
          <a:xfrm>
            <a:off x="976313" y="2236788"/>
            <a:ext cx="7196137" cy="3887787"/>
          </a:xfrm>
        </p:spPr>
      </p:pic>
      <p:sp>
        <p:nvSpPr>
          <p:cNvPr id="69636" name="Text Box 4"/>
          <p:cNvSpPr txBox="1">
            <a:spLocks noChangeArrowheads="1"/>
          </p:cNvSpPr>
          <p:nvPr/>
        </p:nvSpPr>
        <p:spPr bwMode="auto">
          <a:xfrm>
            <a:off x="2819400" y="61722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Interval Data</a:t>
            </a:r>
          </a:p>
        </p:txBody>
      </p:sp>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Stapel Scales</a:t>
            </a:r>
          </a:p>
        </p:txBody>
      </p:sp>
      <p:pic>
        <p:nvPicPr>
          <p:cNvPr id="71683" name="Picture 3"/>
          <p:cNvPicPr>
            <a:picLocks noChangeAspect="1" noChangeArrowheads="1"/>
          </p:cNvPicPr>
          <p:nvPr>
            <p:ph idx="1"/>
          </p:nvPr>
        </p:nvPicPr>
        <p:blipFill>
          <a:blip r:embed="rId3"/>
          <a:srcRect/>
          <a:stretch>
            <a:fillRect/>
          </a:stretch>
        </p:blipFill>
        <p:spPr>
          <a:xfrm>
            <a:off x="762000" y="1600200"/>
            <a:ext cx="7696200" cy="4751388"/>
          </a:xfrm>
        </p:spPr>
      </p:pic>
      <p:sp>
        <p:nvSpPr>
          <p:cNvPr id="71684" name="Text Box 4"/>
          <p:cNvSpPr txBox="1">
            <a:spLocks noChangeArrowheads="1"/>
          </p:cNvSpPr>
          <p:nvPr/>
        </p:nvSpPr>
        <p:spPr bwMode="auto">
          <a:xfrm>
            <a:off x="2819400" y="63246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Interval Data</a:t>
            </a:r>
          </a:p>
        </p:txBody>
      </p:sp>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Constant-Sum Scales</a:t>
            </a:r>
          </a:p>
        </p:txBody>
      </p:sp>
      <p:pic>
        <p:nvPicPr>
          <p:cNvPr id="73731" name="Picture 3" descr="Exhibit14-2-b2"/>
          <p:cNvPicPr>
            <a:picLocks noChangeAspect="1" noChangeArrowheads="1"/>
          </p:cNvPicPr>
          <p:nvPr>
            <p:ph idx="1"/>
          </p:nvPr>
        </p:nvPicPr>
        <p:blipFill>
          <a:blip r:embed="rId3"/>
          <a:srcRect/>
          <a:stretch>
            <a:fillRect/>
          </a:stretch>
        </p:blipFill>
        <p:spPr>
          <a:xfrm>
            <a:off x="290513" y="2451100"/>
            <a:ext cx="8396287" cy="2447925"/>
          </a:xfrm>
          <a:noFill/>
          <a:ln/>
          <a:effectLst>
            <a:outerShdw dist="35921" dir="2700000" algn="ctr" rotWithShape="0">
              <a:srgbClr val="808080"/>
            </a:outerShdw>
          </a:effectLst>
        </p:spPr>
      </p:pic>
      <p:sp>
        <p:nvSpPr>
          <p:cNvPr id="73732" name="Text Box 4"/>
          <p:cNvSpPr txBox="1">
            <a:spLocks noChangeArrowheads="1"/>
          </p:cNvSpPr>
          <p:nvPr/>
        </p:nvSpPr>
        <p:spPr bwMode="auto">
          <a:xfrm>
            <a:off x="2819400" y="53340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Interval Data</a:t>
            </a:r>
          </a:p>
        </p:txBody>
      </p:sp>
    </p:spTree>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Graphic Rating Scales</a:t>
            </a:r>
          </a:p>
        </p:txBody>
      </p:sp>
      <p:pic>
        <p:nvPicPr>
          <p:cNvPr id="75779" name="Picture 3" descr="Exhibit14-2-b4"/>
          <p:cNvPicPr>
            <a:picLocks noChangeAspect="1" noChangeArrowheads="1"/>
          </p:cNvPicPr>
          <p:nvPr>
            <p:ph idx="1"/>
          </p:nvPr>
        </p:nvPicPr>
        <p:blipFill>
          <a:blip r:embed="rId3"/>
          <a:srcRect/>
          <a:stretch>
            <a:fillRect/>
          </a:stretch>
        </p:blipFill>
        <p:spPr>
          <a:xfrm>
            <a:off x="465138" y="2298700"/>
            <a:ext cx="8432800" cy="2108200"/>
          </a:xfrm>
          <a:noFill/>
          <a:ln/>
          <a:effectLst>
            <a:outerShdw dist="35921" dir="2700000" algn="ctr" rotWithShape="0">
              <a:srgbClr val="808080"/>
            </a:outerShdw>
          </a:effectLst>
        </p:spPr>
      </p:pic>
      <p:sp>
        <p:nvSpPr>
          <p:cNvPr id="75780" name="Text Box 4"/>
          <p:cNvSpPr txBox="1">
            <a:spLocks noChangeArrowheads="1"/>
          </p:cNvSpPr>
          <p:nvPr/>
        </p:nvSpPr>
        <p:spPr bwMode="auto">
          <a:xfrm>
            <a:off x="2819400" y="48006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Interval Data</a:t>
            </a:r>
          </a:p>
        </p:txBody>
      </p:sp>
    </p:spTree>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Ranking Scales</a:t>
            </a:r>
          </a:p>
        </p:txBody>
      </p:sp>
      <p:sp>
        <p:nvSpPr>
          <p:cNvPr id="77827" name="Rectangle 3"/>
          <p:cNvSpPr>
            <a:spLocks noGrp="1" noChangeArrowheads="1"/>
          </p:cNvSpPr>
          <p:nvPr>
            <p:ph type="body" sz="half" idx="1"/>
          </p:nvPr>
        </p:nvSpPr>
        <p:spPr>
          <a:xfrm>
            <a:off x="762000" y="2058988"/>
            <a:ext cx="7010400" cy="1979612"/>
          </a:xfrm>
          <a:solidFill>
            <a:srgbClr val="CFD2F9"/>
          </a:solidFill>
        </p:spPr>
        <p:txBody>
          <a:bodyPr/>
          <a:lstStyle/>
          <a:p>
            <a:r>
              <a:rPr lang="en-US" sz="2800">
                <a:solidFill>
                  <a:schemeClr val="bg1"/>
                </a:solidFill>
              </a:rPr>
              <a:t>Paired-comparison scale</a:t>
            </a:r>
          </a:p>
          <a:p>
            <a:r>
              <a:rPr lang="en-US" sz="2800">
                <a:solidFill>
                  <a:schemeClr val="bg1"/>
                </a:solidFill>
              </a:rPr>
              <a:t>Forced ranking scale</a:t>
            </a:r>
          </a:p>
          <a:p>
            <a:r>
              <a:rPr lang="en-US" sz="2800">
                <a:solidFill>
                  <a:schemeClr val="bg1"/>
                </a:solidFill>
              </a:rPr>
              <a:t>Comparative scale</a:t>
            </a:r>
          </a:p>
        </p:txBody>
      </p:sp>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000"/>
              <a:t>Paired-Comparison Scale</a:t>
            </a:r>
          </a:p>
        </p:txBody>
      </p:sp>
      <p:pic>
        <p:nvPicPr>
          <p:cNvPr id="79875" name="Picture 3" descr="PairedComparisonScale"/>
          <p:cNvPicPr>
            <a:picLocks noChangeAspect="1" noChangeArrowheads="1"/>
          </p:cNvPicPr>
          <p:nvPr>
            <p:ph idx="1"/>
          </p:nvPr>
        </p:nvPicPr>
        <p:blipFill>
          <a:blip r:embed="rId3"/>
          <a:srcRect/>
          <a:stretch>
            <a:fillRect/>
          </a:stretch>
        </p:blipFill>
        <p:spPr>
          <a:xfrm>
            <a:off x="960438" y="2151063"/>
            <a:ext cx="7280275" cy="4265612"/>
          </a:xfrm>
          <a:noFill/>
          <a:ln/>
          <a:effectLst>
            <a:outerShdw dist="35921" dir="2700000" algn="ctr" rotWithShape="0">
              <a:srgbClr val="808080"/>
            </a:outerShdw>
          </a:effectLst>
        </p:spPr>
      </p:pic>
      <p:sp>
        <p:nvSpPr>
          <p:cNvPr id="79876" name="Text Box 4"/>
          <p:cNvSpPr txBox="1">
            <a:spLocks noChangeArrowheads="1"/>
          </p:cNvSpPr>
          <p:nvPr/>
        </p:nvSpPr>
        <p:spPr bwMode="auto">
          <a:xfrm>
            <a:off x="2819400" y="63246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Ordinal Data</a:t>
            </a:r>
          </a:p>
        </p:txBody>
      </p:sp>
    </p:spTree>
  </p:cSld>
  <p:clrMapOvr>
    <a:masterClrMapping/>
  </p:clrMapOvr>
  <p:transition>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Forced Ranking Scale</a:t>
            </a:r>
          </a:p>
        </p:txBody>
      </p:sp>
      <p:pic>
        <p:nvPicPr>
          <p:cNvPr id="81923" name="Picture 3" descr="Exhibit14-9b"/>
          <p:cNvPicPr>
            <a:picLocks noChangeAspect="1" noChangeArrowheads="1"/>
          </p:cNvPicPr>
          <p:nvPr>
            <p:ph idx="1"/>
          </p:nvPr>
        </p:nvPicPr>
        <p:blipFill>
          <a:blip r:embed="rId3"/>
          <a:srcRect/>
          <a:stretch>
            <a:fillRect/>
          </a:stretch>
        </p:blipFill>
        <p:spPr>
          <a:xfrm>
            <a:off x="439738" y="2274888"/>
            <a:ext cx="8299450" cy="2525712"/>
          </a:xfrm>
          <a:noFill/>
          <a:ln/>
          <a:effectLst>
            <a:outerShdw dist="35921" dir="2700000" algn="ctr" rotWithShape="0">
              <a:srgbClr val="808080"/>
            </a:outerShdw>
          </a:effectLst>
        </p:spPr>
      </p:pic>
      <p:sp>
        <p:nvSpPr>
          <p:cNvPr id="81924" name="Text Box 4"/>
          <p:cNvSpPr txBox="1">
            <a:spLocks noChangeArrowheads="1"/>
          </p:cNvSpPr>
          <p:nvPr/>
        </p:nvSpPr>
        <p:spPr bwMode="auto">
          <a:xfrm>
            <a:off x="2819400" y="50292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Ordinal Data</a:t>
            </a:r>
          </a:p>
        </p:txBody>
      </p:sp>
    </p:spTree>
  </p:cSld>
  <p:clrMapOvr>
    <a:masterClrMapping/>
  </p:clrMapOvr>
  <p:transition>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Comparative Scale</a:t>
            </a:r>
          </a:p>
        </p:txBody>
      </p:sp>
      <p:pic>
        <p:nvPicPr>
          <p:cNvPr id="83971" name="Picture 3" descr="ComparisonScale2"/>
          <p:cNvPicPr>
            <a:picLocks noChangeAspect="1" noChangeArrowheads="1"/>
          </p:cNvPicPr>
          <p:nvPr>
            <p:ph idx="1"/>
          </p:nvPr>
        </p:nvPicPr>
        <p:blipFill>
          <a:blip r:embed="rId3"/>
          <a:srcRect/>
          <a:stretch>
            <a:fillRect/>
          </a:stretch>
        </p:blipFill>
        <p:spPr>
          <a:xfrm>
            <a:off x="338138" y="2568575"/>
            <a:ext cx="8348662" cy="1814513"/>
          </a:xfrm>
          <a:noFill/>
          <a:ln/>
          <a:effectLst>
            <a:outerShdw dist="35921" dir="2700000" algn="ctr" rotWithShape="0">
              <a:srgbClr val="808080"/>
            </a:outerShdw>
          </a:effectLst>
        </p:spPr>
      </p:pic>
      <p:sp>
        <p:nvSpPr>
          <p:cNvPr id="83972" name="Text Box 4"/>
          <p:cNvSpPr txBox="1">
            <a:spLocks noChangeArrowheads="1"/>
          </p:cNvSpPr>
          <p:nvPr/>
        </p:nvSpPr>
        <p:spPr bwMode="auto">
          <a:xfrm>
            <a:off x="2819400" y="4876800"/>
            <a:ext cx="34290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Ordinal or Interval Data</a:t>
            </a:r>
          </a:p>
        </p:txBody>
      </p:sp>
    </p:spTree>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The Nature of Sampling</a:t>
            </a:r>
          </a:p>
        </p:txBody>
      </p:sp>
      <p:sp>
        <p:nvSpPr>
          <p:cNvPr id="96259" name="Rectangle 3"/>
          <p:cNvSpPr>
            <a:spLocks noGrp="1" noChangeArrowheads="1"/>
          </p:cNvSpPr>
          <p:nvPr>
            <p:ph type="body" idx="1"/>
          </p:nvPr>
        </p:nvSpPr>
        <p:spPr/>
        <p:txBody>
          <a:bodyPr/>
          <a:lstStyle/>
          <a:p>
            <a:r>
              <a:rPr lang="en-US"/>
              <a:t>The basic idea of sampling is that by selecting some of the elements in a population, we may draw conclusions about the entire population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Measurement Scales</a:t>
            </a:r>
          </a:p>
        </p:txBody>
      </p:sp>
      <p:sp>
        <p:nvSpPr>
          <p:cNvPr id="11267" name="Rectangle 3"/>
          <p:cNvSpPr>
            <a:spLocks noGrp="1" noChangeArrowheads="1"/>
          </p:cNvSpPr>
          <p:nvPr>
            <p:ph type="body" idx="1"/>
          </p:nvPr>
        </p:nvSpPr>
        <p:spPr/>
        <p:txBody>
          <a:bodyPr/>
          <a:lstStyle/>
          <a:p>
            <a:r>
              <a:rPr lang="en-US"/>
              <a:t>Several types of measurement are possible</a:t>
            </a:r>
          </a:p>
          <a:p>
            <a:pPr lvl="1"/>
            <a:r>
              <a:rPr lang="en-US"/>
              <a:t>Depends on what you assume about mapping rule</a:t>
            </a:r>
          </a:p>
          <a:p>
            <a:r>
              <a:rPr lang="en-US"/>
              <a:t>Mapping rules have four characteristics:</a:t>
            </a:r>
          </a:p>
          <a:p>
            <a:pPr lvl="1"/>
            <a:r>
              <a:rPr lang="en-US"/>
              <a:t>Classification</a:t>
            </a:r>
          </a:p>
          <a:p>
            <a:pPr lvl="1"/>
            <a:r>
              <a:rPr lang="en-US"/>
              <a:t>Order</a:t>
            </a:r>
          </a:p>
          <a:p>
            <a:pPr lvl="1"/>
            <a:r>
              <a:rPr lang="en-US"/>
              <a:t>Distance</a:t>
            </a:r>
          </a:p>
          <a:p>
            <a:pPr lvl="1"/>
            <a:r>
              <a:rPr lang="en-US"/>
              <a:t>Origin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The Nature of Sampling</a:t>
            </a:r>
          </a:p>
        </p:txBody>
      </p:sp>
      <p:sp>
        <p:nvSpPr>
          <p:cNvPr id="97283" name="Rectangle 3"/>
          <p:cNvSpPr>
            <a:spLocks noGrp="1" noChangeArrowheads="1"/>
          </p:cNvSpPr>
          <p:nvPr>
            <p:ph type="body" idx="1"/>
          </p:nvPr>
        </p:nvSpPr>
        <p:spPr/>
        <p:txBody>
          <a:bodyPr/>
          <a:lstStyle/>
          <a:p>
            <a:r>
              <a:rPr lang="en-US" sz="2800"/>
              <a:t>Population element: the individual participant or object on which the measurement is taken</a:t>
            </a:r>
          </a:p>
          <a:p>
            <a:r>
              <a:rPr lang="en-US" sz="2800"/>
              <a:t>Population: total collection of elements about which we wish to make some inferences</a:t>
            </a:r>
          </a:p>
          <a:p>
            <a:r>
              <a:rPr lang="en-US" sz="2800"/>
              <a:t>Census: a count of all the elements in a population</a:t>
            </a:r>
          </a:p>
          <a:p>
            <a:r>
              <a:rPr lang="en-US" sz="2800"/>
              <a:t>Sample frame: listing of all population elements from which the sample will be drawn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Why Sample?</a:t>
            </a:r>
          </a:p>
        </p:txBody>
      </p:sp>
      <p:sp>
        <p:nvSpPr>
          <p:cNvPr id="98307" name="AutoShape 3"/>
          <p:cNvSpPr>
            <a:spLocks noChangeArrowheads="1"/>
          </p:cNvSpPr>
          <p:nvPr/>
        </p:nvSpPr>
        <p:spPr bwMode="auto">
          <a:xfrm>
            <a:off x="6332538" y="4495800"/>
            <a:ext cx="2354262" cy="1230313"/>
          </a:xfrm>
          <a:prstGeom prst="roundRect">
            <a:avLst>
              <a:gd name="adj" fmla="val 16667"/>
            </a:avLst>
          </a:prstGeom>
          <a:solidFill>
            <a:srgbClr val="FFEAD5"/>
          </a:solidFill>
          <a:ln w="38100">
            <a:solidFill>
              <a:schemeClr val="tx1"/>
            </a:solidFill>
            <a:round/>
            <a:headEnd/>
            <a:tailEnd/>
          </a:ln>
          <a:effectLst/>
        </p:spPr>
        <p:txBody>
          <a:bodyPr anchor="ctr"/>
          <a:lstStyle/>
          <a:p>
            <a:pPr algn="ctr" eaLnBrk="1" hangingPunct="1"/>
            <a:r>
              <a:rPr lang="en-US">
                <a:solidFill>
                  <a:schemeClr val="bg1"/>
                </a:solidFill>
                <a:latin typeface="Arial" charset="0"/>
              </a:rPr>
              <a:t>Greater accuracy</a:t>
            </a:r>
          </a:p>
        </p:txBody>
      </p:sp>
      <p:sp>
        <p:nvSpPr>
          <p:cNvPr id="98308" name="AutoShape 4">
            <a:hlinkHover r:id="" action="ppaction://macro?name=changecolor"/>
          </p:cNvPr>
          <p:cNvSpPr>
            <a:spLocks noChangeArrowheads="1"/>
          </p:cNvSpPr>
          <p:nvPr/>
        </p:nvSpPr>
        <p:spPr bwMode="auto">
          <a:xfrm>
            <a:off x="609600" y="2971800"/>
            <a:ext cx="2201863" cy="1189038"/>
          </a:xfrm>
          <a:prstGeom prst="roundRect">
            <a:avLst>
              <a:gd name="adj" fmla="val 16667"/>
            </a:avLst>
          </a:prstGeom>
          <a:solidFill>
            <a:srgbClr val="FFEAD5"/>
          </a:solidFill>
          <a:ln w="38100">
            <a:solidFill>
              <a:schemeClr val="tx1"/>
            </a:solidFill>
            <a:round/>
            <a:headEnd/>
            <a:tailEnd/>
          </a:ln>
          <a:effectLst>
            <a:outerShdw dist="71842" dir="2700000" algn="ctr" rotWithShape="0">
              <a:schemeClr val="tx1"/>
            </a:outerShdw>
          </a:effectLst>
        </p:spPr>
        <p:txBody>
          <a:bodyPr anchor="ctr"/>
          <a:lstStyle/>
          <a:p>
            <a:pPr algn="ctr" eaLnBrk="1" hangingPunct="1"/>
            <a:r>
              <a:rPr lang="en-US">
                <a:solidFill>
                  <a:schemeClr val="bg1"/>
                </a:solidFill>
                <a:latin typeface="Arial" charset="0"/>
              </a:rPr>
              <a:t>Availability of elements</a:t>
            </a:r>
          </a:p>
        </p:txBody>
      </p:sp>
      <p:grpSp>
        <p:nvGrpSpPr>
          <p:cNvPr id="98309" name="Group 5"/>
          <p:cNvGrpSpPr>
            <a:grpSpLocks/>
          </p:cNvGrpSpPr>
          <p:nvPr/>
        </p:nvGrpSpPr>
        <p:grpSpPr bwMode="auto">
          <a:xfrm>
            <a:off x="609600" y="4467225"/>
            <a:ext cx="2935288" cy="1171575"/>
            <a:chOff x="288" y="2592"/>
            <a:chExt cx="1920" cy="816"/>
          </a:xfrm>
        </p:grpSpPr>
        <p:sp>
          <p:nvSpPr>
            <p:cNvPr id="98310" name="AutoShape 6"/>
            <p:cNvSpPr>
              <a:spLocks noChangeArrowheads="1"/>
            </p:cNvSpPr>
            <p:nvPr/>
          </p:nvSpPr>
          <p:spPr bwMode="auto">
            <a:xfrm>
              <a:off x="288" y="2592"/>
              <a:ext cx="1440" cy="816"/>
            </a:xfrm>
            <a:prstGeom prst="roundRect">
              <a:avLst>
                <a:gd name="adj" fmla="val 16667"/>
              </a:avLst>
            </a:prstGeom>
            <a:solidFill>
              <a:srgbClr val="FFEAD5"/>
            </a:solidFill>
            <a:ln w="38100">
              <a:solidFill>
                <a:schemeClr val="tx1"/>
              </a:solidFill>
              <a:round/>
              <a:headEnd/>
              <a:tailEnd/>
            </a:ln>
            <a:effectLst>
              <a:outerShdw dist="71842" dir="2700000" algn="ctr" rotWithShape="0">
                <a:schemeClr val="tx1"/>
              </a:outerShdw>
            </a:effectLst>
          </p:spPr>
          <p:txBody>
            <a:bodyPr anchor="ctr"/>
            <a:lstStyle/>
            <a:p>
              <a:pPr algn="ctr" eaLnBrk="1" hangingPunct="1"/>
              <a:r>
                <a:rPr lang="en-US">
                  <a:solidFill>
                    <a:schemeClr val="bg1"/>
                  </a:solidFill>
                  <a:latin typeface="Arial" charset="0"/>
                </a:rPr>
                <a:t>Greater speed</a:t>
              </a:r>
            </a:p>
          </p:txBody>
        </p:sp>
        <p:sp>
          <p:nvSpPr>
            <p:cNvPr id="98311" name="Line 7"/>
            <p:cNvSpPr>
              <a:spLocks noChangeShapeType="1"/>
            </p:cNvSpPr>
            <p:nvPr/>
          </p:nvSpPr>
          <p:spPr bwMode="auto">
            <a:xfrm flipV="1">
              <a:off x="1728" y="2832"/>
              <a:ext cx="480" cy="192"/>
            </a:xfrm>
            <a:prstGeom prst="line">
              <a:avLst/>
            </a:prstGeom>
            <a:noFill/>
            <a:ln w="38100">
              <a:solidFill>
                <a:schemeClr val="tx1"/>
              </a:solidFill>
              <a:round/>
              <a:headEnd/>
              <a:tailEnd/>
            </a:ln>
            <a:effectLst/>
          </p:spPr>
          <p:txBody>
            <a:bodyPr/>
            <a:lstStyle/>
            <a:p>
              <a:endParaRPr lang="en-US"/>
            </a:p>
          </p:txBody>
        </p:sp>
      </p:grpSp>
      <p:sp>
        <p:nvSpPr>
          <p:cNvPr id="98312" name="Line 8"/>
          <p:cNvSpPr>
            <a:spLocks noChangeShapeType="1"/>
          </p:cNvSpPr>
          <p:nvPr/>
        </p:nvSpPr>
        <p:spPr bwMode="auto">
          <a:xfrm>
            <a:off x="2819400" y="3581400"/>
            <a:ext cx="609600" cy="381000"/>
          </a:xfrm>
          <a:prstGeom prst="line">
            <a:avLst/>
          </a:prstGeom>
          <a:noFill/>
          <a:ln w="38100">
            <a:solidFill>
              <a:schemeClr val="tx1"/>
            </a:solidFill>
            <a:round/>
            <a:headEnd/>
            <a:tailEnd/>
          </a:ln>
          <a:effectLst/>
        </p:spPr>
        <p:txBody>
          <a:bodyPr/>
          <a:lstStyle/>
          <a:p>
            <a:endParaRPr lang="en-US"/>
          </a:p>
        </p:txBody>
      </p:sp>
      <p:sp>
        <p:nvSpPr>
          <p:cNvPr id="98313" name="Oval 9"/>
          <p:cNvSpPr>
            <a:spLocks noChangeArrowheads="1"/>
          </p:cNvSpPr>
          <p:nvPr/>
        </p:nvSpPr>
        <p:spPr bwMode="auto">
          <a:xfrm>
            <a:off x="3352800" y="3124200"/>
            <a:ext cx="2543175" cy="2257425"/>
          </a:xfrm>
          <a:prstGeom prst="ellipse">
            <a:avLst/>
          </a:prstGeom>
          <a:gradFill rotWithShape="0">
            <a:gsLst>
              <a:gs pos="0">
                <a:srgbClr val="E7ECF5"/>
              </a:gs>
              <a:gs pos="100000">
                <a:srgbClr val="8FA9D3"/>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p>
            <a:pPr algn="ctr" eaLnBrk="1" hangingPunct="1"/>
            <a:r>
              <a:rPr lang="en-US" sz="2800" b="1">
                <a:solidFill>
                  <a:schemeClr val="bg1"/>
                </a:solidFill>
                <a:latin typeface="Arial" charset="0"/>
              </a:rPr>
              <a:t>Sampling </a:t>
            </a:r>
          </a:p>
          <a:p>
            <a:pPr algn="ctr" eaLnBrk="1" hangingPunct="1"/>
            <a:r>
              <a:rPr lang="en-US" sz="2800" b="1">
                <a:solidFill>
                  <a:schemeClr val="bg1"/>
                </a:solidFill>
                <a:latin typeface="Arial" charset="0"/>
              </a:rPr>
              <a:t>provides</a:t>
            </a:r>
          </a:p>
        </p:txBody>
      </p:sp>
      <p:sp>
        <p:nvSpPr>
          <p:cNvPr id="98314" name="AutoShape 10"/>
          <p:cNvSpPr>
            <a:spLocks noChangeArrowheads="1"/>
          </p:cNvSpPr>
          <p:nvPr/>
        </p:nvSpPr>
        <p:spPr bwMode="auto">
          <a:xfrm>
            <a:off x="6324600" y="2971800"/>
            <a:ext cx="2362200" cy="1189038"/>
          </a:xfrm>
          <a:prstGeom prst="roundRect">
            <a:avLst>
              <a:gd name="adj" fmla="val 16667"/>
            </a:avLst>
          </a:prstGeom>
          <a:solidFill>
            <a:srgbClr val="FFEAD5"/>
          </a:solidFill>
          <a:ln w="38100">
            <a:solidFill>
              <a:schemeClr val="tx1"/>
            </a:solidFill>
            <a:round/>
            <a:headEnd/>
            <a:tailEnd/>
          </a:ln>
          <a:effectLst>
            <a:outerShdw dist="71842" dir="2700000" algn="ctr" rotWithShape="0">
              <a:schemeClr val="tx1"/>
            </a:outerShdw>
          </a:effectLst>
        </p:spPr>
        <p:txBody>
          <a:bodyPr anchor="ctr"/>
          <a:lstStyle/>
          <a:p>
            <a:pPr algn="ctr" eaLnBrk="1" hangingPunct="1"/>
            <a:r>
              <a:rPr lang="en-US">
                <a:solidFill>
                  <a:schemeClr val="bg1"/>
                </a:solidFill>
                <a:latin typeface="Arial" charset="0"/>
              </a:rPr>
              <a:t>Lower cost</a:t>
            </a:r>
          </a:p>
        </p:txBody>
      </p:sp>
      <p:sp>
        <p:nvSpPr>
          <p:cNvPr id="98315" name="Line 11"/>
          <p:cNvSpPr>
            <a:spLocks noChangeShapeType="1"/>
          </p:cNvSpPr>
          <p:nvPr/>
        </p:nvSpPr>
        <p:spPr bwMode="auto">
          <a:xfrm rot="6837260">
            <a:off x="5849144" y="3702844"/>
            <a:ext cx="492125" cy="300037"/>
          </a:xfrm>
          <a:prstGeom prst="line">
            <a:avLst/>
          </a:prstGeom>
          <a:noFill/>
          <a:ln w="38100">
            <a:solidFill>
              <a:schemeClr val="tx1"/>
            </a:solidFill>
            <a:round/>
            <a:headEnd/>
            <a:tailEnd/>
          </a:ln>
          <a:effectLst/>
        </p:spPr>
        <p:txBody>
          <a:bodyPr/>
          <a:lstStyle/>
          <a:p>
            <a:endParaRPr lang="en-US"/>
          </a:p>
        </p:txBody>
      </p:sp>
      <p:cxnSp>
        <p:nvCxnSpPr>
          <p:cNvPr id="98316" name="AutoShape 12"/>
          <p:cNvCxnSpPr>
            <a:cxnSpLocks noChangeShapeType="1"/>
            <a:stCxn id="98313" idx="5"/>
            <a:endCxn id="98307" idx="1"/>
          </p:cNvCxnSpPr>
          <p:nvPr/>
        </p:nvCxnSpPr>
        <p:spPr bwMode="auto">
          <a:xfrm>
            <a:off x="5522913" y="5070475"/>
            <a:ext cx="790575" cy="41275"/>
          </a:xfrm>
          <a:prstGeom prst="straightConnector1">
            <a:avLst/>
          </a:prstGeom>
          <a:noFill/>
          <a:ln w="28575">
            <a:solidFill>
              <a:schemeClr val="tx1"/>
            </a:solidFill>
            <a:round/>
            <a:headEnd/>
            <a:tailEnd/>
          </a:ln>
          <a:effectLst/>
        </p:spPr>
      </p:cxn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8313"/>
                                        </p:tgtEl>
                                        <p:attrNameLst>
                                          <p:attrName>style.visibility</p:attrName>
                                        </p:attrNameLst>
                                      </p:cBhvr>
                                      <p:to>
                                        <p:strVal val="visible"/>
                                      </p:to>
                                    </p:set>
                                    <p:animEffect transition="in" filter="blinds(horizontal)">
                                      <p:cBhvr>
                                        <p:cTn id="7" dur="500"/>
                                        <p:tgtEl>
                                          <p:spTgt spid="983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315"/>
                                        </p:tgtEl>
                                        <p:attrNameLst>
                                          <p:attrName>style.visibility</p:attrName>
                                        </p:attrNameLst>
                                      </p:cBhvr>
                                      <p:to>
                                        <p:strVal val="visible"/>
                                      </p:to>
                                    </p:set>
                                    <p:animEffect transition="in" filter="blinds(horizontal)">
                                      <p:cBhvr>
                                        <p:cTn id="12" dur="500"/>
                                        <p:tgtEl>
                                          <p:spTgt spid="983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8314"/>
                                        </p:tgtEl>
                                        <p:attrNameLst>
                                          <p:attrName>style.visibility</p:attrName>
                                        </p:attrNameLst>
                                      </p:cBhvr>
                                      <p:to>
                                        <p:strVal val="visible"/>
                                      </p:to>
                                    </p:set>
                                    <p:animEffect transition="in" filter="blinds(horizontal)">
                                      <p:cBhvr>
                                        <p:cTn id="15" dur="500"/>
                                        <p:tgtEl>
                                          <p:spTgt spid="983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8316"/>
                                        </p:tgtEl>
                                        <p:attrNameLst>
                                          <p:attrName>style.visibility</p:attrName>
                                        </p:attrNameLst>
                                      </p:cBhvr>
                                      <p:to>
                                        <p:strVal val="visible"/>
                                      </p:to>
                                    </p:set>
                                    <p:animEffect transition="in" filter="blinds(horizontal)">
                                      <p:cBhvr>
                                        <p:cTn id="20" dur="500"/>
                                        <p:tgtEl>
                                          <p:spTgt spid="9831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8307"/>
                                        </p:tgtEl>
                                        <p:attrNameLst>
                                          <p:attrName>style.visibility</p:attrName>
                                        </p:attrNameLst>
                                      </p:cBhvr>
                                      <p:to>
                                        <p:strVal val="visible"/>
                                      </p:to>
                                    </p:set>
                                    <p:animEffect transition="in" filter="blinds(horizontal)">
                                      <p:cBhvr>
                                        <p:cTn id="23" dur="500"/>
                                        <p:tgtEl>
                                          <p:spTgt spid="9830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8309"/>
                                        </p:tgtEl>
                                        <p:attrNameLst>
                                          <p:attrName>style.visibility</p:attrName>
                                        </p:attrNameLst>
                                      </p:cBhvr>
                                      <p:to>
                                        <p:strVal val="visible"/>
                                      </p:to>
                                    </p:set>
                                    <p:animEffect transition="in" filter="blinds(horizontal)">
                                      <p:cBhvr>
                                        <p:cTn id="28" dur="500"/>
                                        <p:tgtEl>
                                          <p:spTgt spid="9830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8312"/>
                                        </p:tgtEl>
                                        <p:attrNameLst>
                                          <p:attrName>style.visibility</p:attrName>
                                        </p:attrNameLst>
                                      </p:cBhvr>
                                      <p:to>
                                        <p:strVal val="visible"/>
                                      </p:to>
                                    </p:set>
                                    <p:animEffect transition="in" filter="blinds(horizontal)">
                                      <p:cBhvr>
                                        <p:cTn id="33" dur="500"/>
                                        <p:tgtEl>
                                          <p:spTgt spid="983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8308"/>
                                        </p:tgtEl>
                                        <p:attrNameLst>
                                          <p:attrName>style.visibility</p:attrName>
                                        </p:attrNameLst>
                                      </p:cBhvr>
                                      <p:to>
                                        <p:strVal val="visible"/>
                                      </p:to>
                                    </p:set>
                                    <p:animEffect transition="in" filter="blinds(horizontal)">
                                      <p:cBhvr>
                                        <p:cTn id="36"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nimBg="1"/>
      <p:bldP spid="98308" grpId="0" animBg="1"/>
      <p:bldP spid="98312" grpId="0" animBg="1"/>
      <p:bldP spid="98313" grpId="0" animBg="1"/>
      <p:bldP spid="98314" grpId="0" animBg="1"/>
      <p:bldP spid="983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ChangeArrowheads="1"/>
          </p:cNvSpPr>
          <p:nvPr/>
        </p:nvSpPr>
        <p:spPr bwMode="auto">
          <a:xfrm>
            <a:off x="250825" y="1663700"/>
            <a:ext cx="8435975" cy="4486275"/>
          </a:xfrm>
          <a:prstGeom prst="star16">
            <a:avLst>
              <a:gd name="adj" fmla="val 39009"/>
            </a:avLst>
          </a:prstGeom>
          <a:solidFill>
            <a:srgbClr val="336699"/>
          </a:solidFill>
          <a:ln w="38100">
            <a:solidFill>
              <a:schemeClr val="tx1"/>
            </a:solidFill>
            <a:miter lim="800000"/>
            <a:headEnd/>
            <a:tailEnd/>
          </a:ln>
          <a:effectLst>
            <a:outerShdw dist="107763" dir="2700000" algn="ctr" rotWithShape="0">
              <a:schemeClr val="tx1"/>
            </a:outerShdw>
          </a:effectLst>
        </p:spPr>
        <p:txBody>
          <a:bodyPr wrap="none" anchor="ctr"/>
          <a:lstStyle/>
          <a:p>
            <a:endParaRPr lang="en-US"/>
          </a:p>
        </p:txBody>
      </p:sp>
      <p:sp>
        <p:nvSpPr>
          <p:cNvPr id="100355" name="Rectangle 3"/>
          <p:cNvSpPr>
            <a:spLocks noGrp="1" noChangeArrowheads="1"/>
          </p:cNvSpPr>
          <p:nvPr>
            <p:ph type="title"/>
          </p:nvPr>
        </p:nvSpPr>
        <p:spPr/>
        <p:txBody>
          <a:bodyPr/>
          <a:lstStyle/>
          <a:p>
            <a:r>
              <a:rPr lang="en-US" sz="4000"/>
              <a:t>What Is A Good Sample?</a:t>
            </a:r>
          </a:p>
        </p:txBody>
      </p:sp>
      <p:sp>
        <p:nvSpPr>
          <p:cNvPr id="100356" name="AutoShape 4"/>
          <p:cNvSpPr>
            <a:spLocks noChangeArrowheads="1"/>
          </p:cNvSpPr>
          <p:nvPr/>
        </p:nvSpPr>
        <p:spPr bwMode="auto">
          <a:xfrm>
            <a:off x="4843463" y="2979738"/>
            <a:ext cx="3505200" cy="2049462"/>
          </a:xfrm>
          <a:prstGeom prst="homePlate">
            <a:avLst>
              <a:gd name="adj" fmla="val 42758"/>
            </a:avLst>
          </a:prstGeom>
          <a:solidFill>
            <a:srgbClr val="FFA679"/>
          </a:solidFill>
          <a:ln w="9525">
            <a:solidFill>
              <a:schemeClr val="tx1"/>
            </a:solidFill>
            <a:miter lim="800000"/>
            <a:headEnd/>
            <a:tailEnd/>
          </a:ln>
          <a:effectLst/>
        </p:spPr>
        <p:txBody>
          <a:bodyPr wrap="none" anchor="ctr"/>
          <a:lstStyle/>
          <a:p>
            <a:pPr algn="ctr" eaLnBrk="1" hangingPunct="1"/>
            <a:r>
              <a:rPr lang="en-US" sz="3200">
                <a:solidFill>
                  <a:schemeClr val="bg1"/>
                </a:solidFill>
                <a:latin typeface="Arial" charset="0"/>
              </a:rPr>
              <a:t>Precision</a:t>
            </a:r>
          </a:p>
        </p:txBody>
      </p:sp>
      <p:sp>
        <p:nvSpPr>
          <p:cNvPr id="100357" name="AutoShape 5"/>
          <p:cNvSpPr>
            <a:spLocks noChangeArrowheads="1"/>
          </p:cNvSpPr>
          <p:nvPr/>
        </p:nvSpPr>
        <p:spPr bwMode="auto">
          <a:xfrm flipH="1">
            <a:off x="846138" y="2979738"/>
            <a:ext cx="3505200" cy="2049462"/>
          </a:xfrm>
          <a:prstGeom prst="homePlate">
            <a:avLst>
              <a:gd name="adj" fmla="val 42758"/>
            </a:avLst>
          </a:prstGeom>
          <a:solidFill>
            <a:schemeClr val="accent1"/>
          </a:solidFill>
          <a:ln w="9525">
            <a:solidFill>
              <a:schemeClr val="tx1"/>
            </a:solidFill>
            <a:miter lim="800000"/>
            <a:headEnd/>
            <a:tailEnd/>
          </a:ln>
          <a:effectLst/>
        </p:spPr>
        <p:txBody>
          <a:bodyPr wrap="none" anchor="ctr"/>
          <a:lstStyle/>
          <a:p>
            <a:pPr algn="ctr" eaLnBrk="1" hangingPunct="1"/>
            <a:r>
              <a:rPr lang="en-US" sz="3200">
                <a:solidFill>
                  <a:schemeClr val="bg1"/>
                </a:solidFill>
                <a:latin typeface="Arial" charset="0"/>
              </a:rPr>
              <a:t>Accuracy</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blinds(horizontal)">
                                      <p:cBhvr>
                                        <p:cTn id="7" dur="500"/>
                                        <p:tgtEl>
                                          <p:spTgt spid="1003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356"/>
                                        </p:tgtEl>
                                        <p:attrNameLst>
                                          <p:attrName>style.visibility</p:attrName>
                                        </p:attrNameLst>
                                      </p:cBhvr>
                                      <p:to>
                                        <p:strVal val="visible"/>
                                      </p:to>
                                    </p:set>
                                    <p:animEffect transition="in" filter="blinds(horizontal)">
                                      <p:cBhvr>
                                        <p:cTn id="12"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Accuracy</a:t>
            </a:r>
          </a:p>
        </p:txBody>
      </p:sp>
      <p:sp>
        <p:nvSpPr>
          <p:cNvPr id="102403" name="Rectangle 3"/>
          <p:cNvSpPr>
            <a:spLocks noGrp="1" noChangeArrowheads="1"/>
          </p:cNvSpPr>
          <p:nvPr>
            <p:ph type="body" idx="1"/>
          </p:nvPr>
        </p:nvSpPr>
        <p:spPr/>
        <p:txBody>
          <a:bodyPr/>
          <a:lstStyle/>
          <a:p>
            <a:r>
              <a:rPr lang="en-US"/>
              <a:t>Accuracy is the degree to which bias is absent from the sample</a:t>
            </a:r>
          </a:p>
          <a:p>
            <a:pPr lvl="1"/>
            <a:r>
              <a:rPr lang="en-US"/>
              <a:t>Systematic variance</a:t>
            </a:r>
          </a:p>
          <a:p>
            <a:pPr lvl="1"/>
            <a:r>
              <a:rPr lang="en-US"/>
              <a:t>Increasing the sample size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Precision</a:t>
            </a:r>
          </a:p>
        </p:txBody>
      </p:sp>
      <p:sp>
        <p:nvSpPr>
          <p:cNvPr id="103427" name="Rectangle 3"/>
          <p:cNvSpPr>
            <a:spLocks noGrp="1" noChangeArrowheads="1"/>
          </p:cNvSpPr>
          <p:nvPr>
            <p:ph type="body" idx="1"/>
          </p:nvPr>
        </p:nvSpPr>
        <p:spPr/>
        <p:txBody>
          <a:bodyPr/>
          <a:lstStyle/>
          <a:p>
            <a:r>
              <a:rPr lang="en-US"/>
              <a:t>A measure of how closely the sample represents the population</a:t>
            </a:r>
          </a:p>
          <a:p>
            <a:pPr lvl="1"/>
            <a:r>
              <a:rPr lang="en-US"/>
              <a:t>Measured by the standard error of estimate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381000"/>
            <a:ext cx="7772400" cy="762000"/>
          </a:xfrm>
        </p:spPr>
        <p:txBody>
          <a:bodyPr/>
          <a:lstStyle/>
          <a:p>
            <a:r>
              <a:rPr lang="en-US"/>
              <a:t>Sampling Designs</a:t>
            </a:r>
          </a:p>
        </p:txBody>
      </p:sp>
      <p:sp>
        <p:nvSpPr>
          <p:cNvPr id="104451" name="Rectangle 3"/>
          <p:cNvSpPr>
            <a:spLocks noGrp="1" noChangeArrowheads="1"/>
          </p:cNvSpPr>
          <p:nvPr>
            <p:ph type="body" idx="1"/>
          </p:nvPr>
        </p:nvSpPr>
        <p:spPr>
          <a:xfrm>
            <a:off x="685800" y="1828800"/>
            <a:ext cx="7772400" cy="4267200"/>
          </a:xfrm>
        </p:spPr>
        <p:txBody>
          <a:bodyPr/>
          <a:lstStyle/>
          <a:p>
            <a:r>
              <a:rPr lang="en-US"/>
              <a:t>Probability sampling</a:t>
            </a:r>
          </a:p>
          <a:p>
            <a:pPr lvl="1"/>
            <a:r>
              <a:rPr lang="en-US"/>
              <a:t>Elements in the population have some known chance or probability of being selected as sample subjects</a:t>
            </a:r>
          </a:p>
          <a:p>
            <a:r>
              <a:rPr lang="en-US"/>
              <a:t>Nonprobability sampling</a:t>
            </a:r>
          </a:p>
          <a:p>
            <a:pPr lvl="1"/>
            <a:r>
              <a:rPr lang="en-US"/>
              <a:t>Elements do not have known or predetermined chance of being selected as subjects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500" fill="hold"/>
                                        <p:tgtEl>
                                          <p:spTgt spid="104450"/>
                                        </p:tgtEl>
                                        <p:attrNameLst>
                                          <p:attrName>ppt_x</p:attrName>
                                        </p:attrNameLst>
                                      </p:cBhvr>
                                      <p:tavLst>
                                        <p:tav tm="0">
                                          <p:val>
                                            <p:strVal val="0-#ppt_w/2"/>
                                          </p:val>
                                        </p:tav>
                                        <p:tav tm="100000">
                                          <p:val>
                                            <p:strVal val="#ppt_x"/>
                                          </p:val>
                                        </p:tav>
                                      </p:tavLst>
                                    </p:anim>
                                    <p:anim calcmode="lin" valueType="num">
                                      <p:cBhvr additive="base">
                                        <p:cTn id="8" dur="500" fill="hold"/>
                                        <p:tgtEl>
                                          <p:spTgt spid="1044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04451">
                                            <p:txEl>
                                              <p:pRg st="0" end="0"/>
                                            </p:txEl>
                                          </p:spTgt>
                                        </p:tgtEl>
                                        <p:attrNameLst>
                                          <p:attrName>style.visibility</p:attrName>
                                        </p:attrNameLst>
                                      </p:cBhvr>
                                      <p:to>
                                        <p:strVal val="visible"/>
                                      </p:to>
                                    </p:set>
                                    <p:animEffect transition="in" filter="barn(inHorizontal)">
                                      <p:cBhvr>
                                        <p:cTn id="13" dur="500"/>
                                        <p:tgtEl>
                                          <p:spTgt spid="10445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04451">
                                            <p:txEl>
                                              <p:pRg st="1" end="1"/>
                                            </p:txEl>
                                          </p:spTgt>
                                        </p:tgtEl>
                                        <p:attrNameLst>
                                          <p:attrName>style.visibility</p:attrName>
                                        </p:attrNameLst>
                                      </p:cBhvr>
                                      <p:to>
                                        <p:strVal val="visible"/>
                                      </p:to>
                                    </p:set>
                                    <p:animEffect transition="in" filter="barn(inHorizontal)">
                                      <p:cBhvr>
                                        <p:cTn id="18" dur="500"/>
                                        <p:tgtEl>
                                          <p:spTgt spid="10445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104451">
                                            <p:txEl>
                                              <p:pRg st="2" end="2"/>
                                            </p:txEl>
                                          </p:spTgt>
                                        </p:tgtEl>
                                        <p:attrNameLst>
                                          <p:attrName>style.visibility</p:attrName>
                                        </p:attrNameLst>
                                      </p:cBhvr>
                                      <p:to>
                                        <p:strVal val="visible"/>
                                      </p:to>
                                    </p:set>
                                    <p:animEffect transition="in" filter="barn(inHorizontal)">
                                      <p:cBhvr>
                                        <p:cTn id="23" dur="500"/>
                                        <p:tgtEl>
                                          <p:spTgt spid="10445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04451">
                                            <p:txEl>
                                              <p:pRg st="3" end="3"/>
                                            </p:txEl>
                                          </p:spTgt>
                                        </p:tgtEl>
                                        <p:attrNameLst>
                                          <p:attrName>style.visibility</p:attrName>
                                        </p:attrNameLst>
                                      </p:cBhvr>
                                      <p:to>
                                        <p:strVal val="visible"/>
                                      </p:to>
                                    </p:set>
                                    <p:animEffect transition="in" filter="barn(inHorizontal)">
                                      <p:cBhvr>
                                        <p:cTn id="28" dur="500"/>
                                        <p:tgtEl>
                                          <p:spTgt spid="104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P spid="104451"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a:t>Types of Sampling Designs</a:t>
            </a:r>
          </a:p>
        </p:txBody>
      </p:sp>
      <p:graphicFrame>
        <p:nvGraphicFramePr>
          <p:cNvPr id="105475" name="Group 3"/>
          <p:cNvGraphicFramePr>
            <a:graphicFrameLocks noGrp="1"/>
          </p:cNvGraphicFramePr>
          <p:nvPr>
            <p:ph idx="1"/>
          </p:nvPr>
        </p:nvGraphicFramePr>
        <p:xfrm>
          <a:off x="457200" y="1600200"/>
          <a:ext cx="8229600" cy="4773613"/>
        </p:xfrm>
        <a:graphic>
          <a:graphicData uri="http://schemas.openxmlformats.org/drawingml/2006/table">
            <a:tbl>
              <a:tblPr/>
              <a:tblGrid>
                <a:gridCol w="2849563"/>
                <a:gridCol w="2636837"/>
                <a:gridCol w="2743200"/>
              </a:tblGrid>
              <a:tr h="6461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1" i="0" u="none" strike="noStrike" cap="none" normalizeH="0" baseline="0" smtClean="0">
                          <a:ln>
                            <a:noFill/>
                          </a:ln>
                          <a:solidFill>
                            <a:schemeClr val="tx1"/>
                          </a:solidFill>
                          <a:effectLst/>
                          <a:latin typeface="Tahoma" pitchFamily="34" charset="0"/>
                        </a:rPr>
                        <a:t>Element </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1" i="0" u="none" strike="noStrike" cap="none" normalizeH="0" baseline="0" smtClean="0">
                          <a:ln>
                            <a:noFill/>
                          </a:ln>
                          <a:solidFill>
                            <a:schemeClr val="tx1"/>
                          </a:solidFill>
                          <a:effectLst/>
                          <a:latin typeface="Tahoma" pitchFamily="34" charset="0"/>
                        </a:rPr>
                        <a:t>Selection</a:t>
                      </a:r>
                    </a:p>
                  </a:txBody>
                  <a:tcP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solidFill>
                      <a:srgbClr val="FFDC47"/>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1" i="0" u="none" strike="noStrike" cap="none" normalizeH="0" baseline="0" smtClean="0">
                          <a:ln>
                            <a:noFill/>
                          </a:ln>
                          <a:solidFill>
                            <a:schemeClr val="tx1"/>
                          </a:solidFill>
                          <a:effectLst/>
                          <a:latin typeface="Tahoma" pitchFamily="34" charset="0"/>
                        </a:rPr>
                        <a:t>Probability</a:t>
                      </a:r>
                    </a:p>
                  </a:txBody>
                  <a:tcPr horzOverflow="overflow">
                    <a:lnL cap="flat">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solidFill>
                      <a:srgbClr val="FFDC47"/>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1" i="0" u="none" strike="noStrike" cap="none" normalizeH="0" baseline="0" smtClean="0">
                          <a:ln>
                            <a:noFill/>
                          </a:ln>
                          <a:solidFill>
                            <a:schemeClr val="tx1"/>
                          </a:solidFill>
                          <a:effectLst/>
                          <a:latin typeface="Tahoma" pitchFamily="34" charset="0"/>
                        </a:rPr>
                        <a:t>Nonprobability</a:t>
                      </a: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solidFill>
                      <a:srgbClr val="FFDC47"/>
                    </a:solidFill>
                  </a:tcPr>
                </a:tc>
              </a:tr>
              <a:tr h="6477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Unrestricted</a:t>
                      </a:r>
                    </a:p>
                  </a:txBody>
                  <a:tcPr horzOverflow="overflow">
                    <a:lnL w="28575"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Simple random</a:t>
                      </a:r>
                    </a:p>
                  </a:txBody>
                  <a:tcPr horzOverflow="overflow">
                    <a:lnL cap="flat">
                      <a:noFill/>
                    </a:lnL>
                    <a:lnR cap="flat">
                      <a:noFill/>
                    </a:lnR>
                    <a:lnT cap="fla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Convenience</a:t>
                      </a:r>
                    </a:p>
                  </a:txBody>
                  <a:tcPr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6461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Restricted</a:t>
                      </a:r>
                    </a:p>
                  </a:txBody>
                  <a:tcPr horzOverflow="overflow">
                    <a:lnL w="28575"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Complex random</a:t>
                      </a:r>
                    </a:p>
                  </a:txBody>
                  <a:tcPr horzOverflow="overflow">
                    <a:lnL cap="flat">
                      <a:noFill/>
                    </a:lnL>
                    <a:lnR cap="flat">
                      <a:noFill/>
                    </a:lnR>
                    <a:lnT cap="fla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Purposive</a:t>
                      </a:r>
                    </a:p>
                  </a:txBody>
                  <a:tcPr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6461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1" lang="en-US" sz="2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bg1"/>
                    </a:solidFill>
                  </a:tcPr>
                </a:tc>
                <a:tc>
                  <a:txBody>
                    <a:bodyPr/>
                    <a:lstStyle/>
                    <a:p>
                      <a:pPr marL="45720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Systematic</a:t>
                      </a:r>
                    </a:p>
                  </a:txBody>
                  <a:tcPr horzOverflow="overflow">
                    <a:lnL cap="flat">
                      <a:noFill/>
                    </a:lnL>
                    <a:lnR cap="flat">
                      <a:noFill/>
                    </a:lnR>
                    <a:lnT cap="flat">
                      <a:noFill/>
                    </a:lnT>
                    <a:lnB cap="flat">
                      <a:noFill/>
                    </a:lnB>
                    <a:lnTlToBr>
                      <a:noFill/>
                    </a:lnTlToBr>
                    <a:lnBlToTr>
                      <a:noFill/>
                    </a:lnBlToTr>
                    <a:solidFill>
                      <a:schemeClr val="bg1"/>
                    </a:solidFill>
                  </a:tcPr>
                </a:tc>
                <a:tc>
                  <a:txBody>
                    <a:bodyPr/>
                    <a:lstStyle/>
                    <a:p>
                      <a:pPr marL="517525"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Judgment</a:t>
                      </a:r>
                    </a:p>
                  </a:txBody>
                  <a:tcPr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6461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1" lang="en-US" sz="2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bg1"/>
                    </a:solidFill>
                  </a:tcPr>
                </a:tc>
                <a:tc>
                  <a:txBody>
                    <a:bodyPr/>
                    <a:lstStyle/>
                    <a:p>
                      <a:pPr marL="45720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Cluster</a:t>
                      </a:r>
                    </a:p>
                  </a:txBody>
                  <a:tcPr horzOverflow="overflow">
                    <a:lnL cap="flat">
                      <a:noFill/>
                    </a:lnL>
                    <a:lnR cap="flat">
                      <a:noFill/>
                    </a:lnR>
                    <a:lnT cap="flat">
                      <a:noFill/>
                    </a:lnT>
                    <a:lnB cap="flat">
                      <a:noFill/>
                    </a:lnB>
                    <a:lnTlToBr>
                      <a:noFill/>
                    </a:lnTlToBr>
                    <a:lnBlToTr>
                      <a:noFill/>
                    </a:lnBlToTr>
                    <a:solidFill>
                      <a:schemeClr val="bg1"/>
                    </a:solidFill>
                  </a:tcPr>
                </a:tc>
                <a:tc>
                  <a:txBody>
                    <a:bodyPr/>
                    <a:lstStyle/>
                    <a:p>
                      <a:pPr marL="517525"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Quota</a:t>
                      </a:r>
                    </a:p>
                  </a:txBody>
                  <a:tcPr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6477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1" lang="en-US" sz="2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bg1"/>
                    </a:solidFill>
                  </a:tcPr>
                </a:tc>
                <a:tc>
                  <a:txBody>
                    <a:bodyPr/>
                    <a:lstStyle/>
                    <a:p>
                      <a:pPr marL="45720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Stratified</a:t>
                      </a:r>
                    </a:p>
                  </a:txBody>
                  <a:tcPr horzOverflow="overflow">
                    <a:lnL cap="flat">
                      <a:noFill/>
                    </a:lnL>
                    <a:lnR cap="flat">
                      <a:noFill/>
                    </a:lnR>
                    <a:lnT cap="fla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Snowball</a:t>
                      </a:r>
                    </a:p>
                  </a:txBody>
                  <a:tcPr horzOverflow="overflow">
                    <a:lnL cap="flat">
                      <a:noFill/>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6461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1" lang="en-US" sz="2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5720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2400" b="0" i="0" u="none" strike="noStrike" cap="none" normalizeH="0" baseline="0" smtClean="0">
                          <a:ln>
                            <a:noFill/>
                          </a:ln>
                          <a:solidFill>
                            <a:schemeClr val="tx1"/>
                          </a:solidFill>
                          <a:effectLst/>
                          <a:latin typeface="Tahoma" pitchFamily="34" charset="0"/>
                        </a:rPr>
                        <a:t>Double</a:t>
                      </a:r>
                    </a:p>
                  </a:txBody>
                  <a:tcPr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1" lang="en-US" sz="2400" b="0" i="0" u="none" strike="noStrike" cap="none" normalizeH="0" baseline="0" smtClean="0">
                        <a:ln>
                          <a:noFill/>
                        </a:ln>
                        <a:solidFill>
                          <a:schemeClr val="tx1"/>
                        </a:solidFill>
                        <a:effectLst/>
                        <a:latin typeface="Tahoma" pitchFamily="34"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Simple Random</a:t>
            </a:r>
          </a:p>
        </p:txBody>
      </p:sp>
      <p:sp>
        <p:nvSpPr>
          <p:cNvPr id="130051" name="Rectangle 3"/>
          <p:cNvSpPr>
            <a:spLocks noGrp="1" noChangeArrowheads="1"/>
          </p:cNvSpPr>
          <p:nvPr>
            <p:ph type="body" idx="1"/>
          </p:nvPr>
        </p:nvSpPr>
        <p:spPr/>
        <p:txBody>
          <a:bodyPr/>
          <a:lstStyle/>
          <a:p>
            <a:r>
              <a:rPr lang="en-US"/>
              <a:t>Purest form of probability sampling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Simple Random</a:t>
            </a:r>
          </a:p>
        </p:txBody>
      </p:sp>
      <p:sp>
        <p:nvSpPr>
          <p:cNvPr id="111619" name="Rectangle 3"/>
          <p:cNvSpPr>
            <a:spLocks noGrp="1" noChangeArrowheads="1"/>
          </p:cNvSpPr>
          <p:nvPr>
            <p:ph type="body" sz="half" idx="1"/>
          </p:nvPr>
        </p:nvSpPr>
        <p:spPr>
          <a:xfrm>
            <a:off x="762000" y="1773238"/>
            <a:ext cx="3776663" cy="4751387"/>
          </a:xfrm>
          <a:solidFill>
            <a:srgbClr val="D4D8FA"/>
          </a:solidFill>
        </p:spPr>
        <p:txBody>
          <a:bodyPr/>
          <a:lstStyle/>
          <a:p>
            <a:pPr>
              <a:buFont typeface="Wingdings" pitchFamily="2" charset="2"/>
              <a:buNone/>
            </a:pPr>
            <a:r>
              <a:rPr lang="en-US" b="1">
                <a:solidFill>
                  <a:srgbClr val="CC0000"/>
                </a:solidFill>
              </a:rPr>
              <a:t>Advantages</a:t>
            </a:r>
          </a:p>
          <a:p>
            <a:r>
              <a:rPr lang="en-US"/>
              <a:t>Easy to implement</a:t>
            </a:r>
          </a:p>
        </p:txBody>
      </p:sp>
      <p:sp>
        <p:nvSpPr>
          <p:cNvPr id="111620" name="Rectangle 4"/>
          <p:cNvSpPr>
            <a:spLocks noGrp="1" noChangeArrowheads="1"/>
          </p:cNvSpPr>
          <p:nvPr>
            <p:ph type="body" sz="half" idx="2"/>
          </p:nvPr>
        </p:nvSpPr>
        <p:spPr>
          <a:xfrm>
            <a:off x="4681538" y="1773238"/>
            <a:ext cx="3776662" cy="4751387"/>
          </a:xfrm>
          <a:solidFill>
            <a:srgbClr val="D4D8FA"/>
          </a:solidFill>
        </p:spPr>
        <p:txBody>
          <a:bodyPr/>
          <a:lstStyle/>
          <a:p>
            <a:pPr>
              <a:buFont typeface="Wingdings" pitchFamily="2" charset="2"/>
              <a:buNone/>
            </a:pPr>
            <a:r>
              <a:rPr lang="en-US" b="1">
                <a:solidFill>
                  <a:srgbClr val="CC0000"/>
                </a:solidFill>
              </a:rPr>
              <a:t>Disadvantages</a:t>
            </a:r>
          </a:p>
          <a:p>
            <a:r>
              <a:rPr lang="en-US"/>
              <a:t>Requires list of population elements</a:t>
            </a:r>
          </a:p>
          <a:p>
            <a:r>
              <a:rPr lang="en-US"/>
              <a:t>Time consuming</a:t>
            </a:r>
          </a:p>
          <a:p>
            <a:r>
              <a:rPr lang="en-US"/>
              <a:t>Can require larger sample sizes</a:t>
            </a:r>
          </a:p>
          <a:p>
            <a:pPr>
              <a:buFont typeface="Wingdings" pitchFamily="2" charset="2"/>
              <a:buNone/>
            </a:pPr>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Effect transition="in" filter="blinds(horizontal)">
                                      <p:cBhvr>
                                        <p:cTn id="7" dur="500"/>
                                        <p:tgtEl>
                                          <p:spTgt spid="1116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1620">
                                            <p:txEl>
                                              <p:pRg st="1" end="1"/>
                                            </p:txEl>
                                          </p:spTgt>
                                        </p:tgtEl>
                                        <p:attrNameLst>
                                          <p:attrName>style.visibility</p:attrName>
                                        </p:attrNameLst>
                                      </p:cBhvr>
                                      <p:to>
                                        <p:strVal val="visible"/>
                                      </p:to>
                                    </p:set>
                                    <p:animEffect transition="in" filter="blinds(horizontal)">
                                      <p:cBhvr>
                                        <p:cTn id="12" dur="500"/>
                                        <p:tgtEl>
                                          <p:spTgt spid="1116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1620">
                                            <p:txEl>
                                              <p:pRg st="2" end="2"/>
                                            </p:txEl>
                                          </p:spTgt>
                                        </p:tgtEl>
                                        <p:attrNameLst>
                                          <p:attrName>style.visibility</p:attrName>
                                        </p:attrNameLst>
                                      </p:cBhvr>
                                      <p:to>
                                        <p:strVal val="visible"/>
                                      </p:to>
                                    </p:set>
                                    <p:animEffect transition="in" filter="blinds(horizontal)">
                                      <p:cBhvr>
                                        <p:cTn id="17" dur="500"/>
                                        <p:tgtEl>
                                          <p:spTgt spid="1116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1620">
                                            <p:txEl>
                                              <p:pRg st="3" end="3"/>
                                            </p:txEl>
                                          </p:spTgt>
                                        </p:tgtEl>
                                        <p:attrNameLst>
                                          <p:attrName>style.visibility</p:attrName>
                                        </p:attrNameLst>
                                      </p:cBhvr>
                                      <p:to>
                                        <p:strVal val="visible"/>
                                      </p:to>
                                    </p:set>
                                    <p:animEffect transition="in" filter="blinds(horizontal)">
                                      <p:cBhvr>
                                        <p:cTn id="22" dur="500"/>
                                        <p:tgtEl>
                                          <p:spTgt spid="1116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Systematic</a:t>
            </a:r>
          </a:p>
        </p:txBody>
      </p:sp>
      <p:sp>
        <p:nvSpPr>
          <p:cNvPr id="131075" name="Rectangle 3"/>
          <p:cNvSpPr>
            <a:spLocks noGrp="1" noChangeArrowheads="1"/>
          </p:cNvSpPr>
          <p:nvPr>
            <p:ph type="body" idx="1"/>
          </p:nvPr>
        </p:nvSpPr>
        <p:spPr/>
        <p:txBody>
          <a:bodyPr/>
          <a:lstStyle/>
          <a:p>
            <a:r>
              <a:rPr lang="en-US"/>
              <a:t>Every </a:t>
            </a:r>
            <a:r>
              <a:rPr lang="en-US" i="1"/>
              <a:t>k</a:t>
            </a:r>
            <a:r>
              <a:rPr lang="en-US"/>
              <a:t>th element in the population is sampled, beginning with a random start of an element in the range of 1 to </a:t>
            </a:r>
            <a:r>
              <a:rPr lang="en-US" i="1"/>
              <a:t>k</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Types of Scales </a:t>
            </a:r>
          </a:p>
        </p:txBody>
      </p:sp>
      <p:sp>
        <p:nvSpPr>
          <p:cNvPr id="12291" name="AutoShape 3"/>
          <p:cNvSpPr>
            <a:spLocks noChangeArrowheads="1"/>
          </p:cNvSpPr>
          <p:nvPr/>
        </p:nvSpPr>
        <p:spPr bwMode="auto">
          <a:xfrm>
            <a:off x="319088" y="2719388"/>
            <a:ext cx="3186112" cy="808037"/>
          </a:xfrm>
          <a:prstGeom prst="roundRect">
            <a:avLst>
              <a:gd name="adj" fmla="val 16667"/>
            </a:avLst>
          </a:prstGeom>
          <a:solidFill>
            <a:srgbClr val="FFE78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Ordinal</a:t>
            </a:r>
          </a:p>
        </p:txBody>
      </p:sp>
      <p:sp>
        <p:nvSpPr>
          <p:cNvPr id="12292" name="AutoShape 4"/>
          <p:cNvSpPr>
            <a:spLocks noChangeArrowheads="1"/>
          </p:cNvSpPr>
          <p:nvPr/>
        </p:nvSpPr>
        <p:spPr bwMode="auto">
          <a:xfrm>
            <a:off x="319088" y="3679825"/>
            <a:ext cx="3186112" cy="808038"/>
          </a:xfrm>
          <a:prstGeom prst="roundRect">
            <a:avLst>
              <a:gd name="adj" fmla="val 16667"/>
            </a:avLst>
          </a:prstGeom>
          <a:solidFill>
            <a:srgbClr val="FFD007"/>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Interval</a:t>
            </a:r>
          </a:p>
        </p:txBody>
      </p:sp>
      <p:sp>
        <p:nvSpPr>
          <p:cNvPr id="12293" name="AutoShape 5"/>
          <p:cNvSpPr>
            <a:spLocks noChangeArrowheads="1"/>
          </p:cNvSpPr>
          <p:nvPr/>
        </p:nvSpPr>
        <p:spPr bwMode="auto">
          <a:xfrm>
            <a:off x="319088" y="4695825"/>
            <a:ext cx="3186112" cy="808038"/>
          </a:xfrm>
          <a:prstGeom prst="roundRect">
            <a:avLst>
              <a:gd name="adj" fmla="val 16667"/>
            </a:avLst>
          </a:prstGeom>
          <a:solidFill>
            <a:srgbClr val="D3AD0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Ratio</a:t>
            </a:r>
          </a:p>
        </p:txBody>
      </p:sp>
      <p:sp>
        <p:nvSpPr>
          <p:cNvPr id="12294" name="AutoShape 6"/>
          <p:cNvSpPr>
            <a:spLocks noChangeArrowheads="1"/>
          </p:cNvSpPr>
          <p:nvPr/>
        </p:nvSpPr>
        <p:spPr bwMode="auto">
          <a:xfrm>
            <a:off x="319088" y="1758950"/>
            <a:ext cx="3186112" cy="808038"/>
          </a:xfrm>
          <a:prstGeom prst="roundRect">
            <a:avLst>
              <a:gd name="adj" fmla="val 16667"/>
            </a:avLst>
          </a:prstGeom>
          <a:solidFill>
            <a:srgbClr val="FFF6C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Nominal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linds(horizontal)">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blinds(horizontal)">
                                      <p:cBhvr>
                                        <p:cTn id="17" dur="5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blinds(horizontal)">
                                      <p:cBhvr>
                                        <p:cTn id="2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Systematic</a:t>
            </a:r>
          </a:p>
        </p:txBody>
      </p:sp>
      <p:sp>
        <p:nvSpPr>
          <p:cNvPr id="113667" name="Rectangle 3"/>
          <p:cNvSpPr>
            <a:spLocks noGrp="1" noChangeArrowheads="1"/>
          </p:cNvSpPr>
          <p:nvPr>
            <p:ph type="body" sz="half" idx="1"/>
          </p:nvPr>
        </p:nvSpPr>
        <p:spPr>
          <a:xfrm>
            <a:off x="762000" y="1773238"/>
            <a:ext cx="3776663" cy="4751387"/>
          </a:xfrm>
          <a:solidFill>
            <a:srgbClr val="D4D8FA"/>
          </a:solidFill>
        </p:spPr>
        <p:txBody>
          <a:bodyPr/>
          <a:lstStyle/>
          <a:p>
            <a:pPr>
              <a:buFont typeface="Wingdings" pitchFamily="2" charset="2"/>
              <a:buNone/>
            </a:pPr>
            <a:r>
              <a:rPr lang="en-US" b="1">
                <a:solidFill>
                  <a:srgbClr val="CC0000"/>
                </a:solidFill>
              </a:rPr>
              <a:t>Advantages</a:t>
            </a:r>
          </a:p>
          <a:p>
            <a:r>
              <a:rPr lang="en-US"/>
              <a:t>Simple to design</a:t>
            </a:r>
          </a:p>
          <a:p>
            <a:r>
              <a:rPr lang="en-US"/>
              <a:t>Easier than simple random</a:t>
            </a:r>
          </a:p>
        </p:txBody>
      </p:sp>
      <p:sp>
        <p:nvSpPr>
          <p:cNvPr id="113668" name="Rectangle 4"/>
          <p:cNvSpPr>
            <a:spLocks noGrp="1" noChangeArrowheads="1"/>
          </p:cNvSpPr>
          <p:nvPr>
            <p:ph type="body" sz="half" idx="2"/>
          </p:nvPr>
        </p:nvSpPr>
        <p:spPr>
          <a:xfrm>
            <a:off x="4681538" y="1773238"/>
            <a:ext cx="3776662" cy="4751387"/>
          </a:xfrm>
          <a:solidFill>
            <a:srgbClr val="D4D8FA"/>
          </a:solidFill>
        </p:spPr>
        <p:txBody>
          <a:bodyPr/>
          <a:lstStyle/>
          <a:p>
            <a:pPr>
              <a:buFont typeface="Wingdings" pitchFamily="2" charset="2"/>
              <a:buNone/>
            </a:pPr>
            <a:r>
              <a:rPr lang="en-US" b="1">
                <a:solidFill>
                  <a:srgbClr val="CC0000"/>
                </a:solidFill>
              </a:rPr>
              <a:t>Disadvantages</a:t>
            </a:r>
          </a:p>
          <a:p>
            <a:r>
              <a:rPr lang="en-US"/>
              <a:t>Periodicity within population may skew sample and results</a:t>
            </a:r>
          </a:p>
          <a:p>
            <a:r>
              <a:rPr lang="en-US"/>
              <a:t>Trends in list may bias results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animEffect transition="in" filter="blinds(horizontal)">
                                      <p:cBhvr>
                                        <p:cTn id="7" dur="500"/>
                                        <p:tgtEl>
                                          <p:spTgt spid="1136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3667">
                                            <p:txEl>
                                              <p:pRg st="2" end="2"/>
                                            </p:txEl>
                                          </p:spTgt>
                                        </p:tgtEl>
                                        <p:attrNameLst>
                                          <p:attrName>style.visibility</p:attrName>
                                        </p:attrNameLst>
                                      </p:cBhvr>
                                      <p:to>
                                        <p:strVal val="visible"/>
                                      </p:to>
                                    </p:set>
                                    <p:animEffect transition="in" filter="blinds(horizontal)">
                                      <p:cBhvr>
                                        <p:cTn id="12" dur="500"/>
                                        <p:tgtEl>
                                          <p:spTgt spid="1136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3668">
                                            <p:txEl>
                                              <p:pRg st="1" end="1"/>
                                            </p:txEl>
                                          </p:spTgt>
                                        </p:tgtEl>
                                        <p:attrNameLst>
                                          <p:attrName>style.visibility</p:attrName>
                                        </p:attrNameLst>
                                      </p:cBhvr>
                                      <p:to>
                                        <p:strVal val="visible"/>
                                      </p:to>
                                    </p:set>
                                    <p:animEffect transition="in" filter="blinds(horizontal)">
                                      <p:cBhvr>
                                        <p:cTn id="17" dur="500"/>
                                        <p:tgtEl>
                                          <p:spTgt spid="1136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3668">
                                            <p:txEl>
                                              <p:pRg st="2" end="2"/>
                                            </p:txEl>
                                          </p:spTgt>
                                        </p:tgtEl>
                                        <p:attrNameLst>
                                          <p:attrName>style.visibility</p:attrName>
                                        </p:attrNameLst>
                                      </p:cBhvr>
                                      <p:to>
                                        <p:strVal val="visible"/>
                                      </p:to>
                                    </p:set>
                                    <p:animEffect transition="in" filter="blinds(horizontal)">
                                      <p:cBhvr>
                                        <p:cTn id="22" dur="500"/>
                                        <p:tgtEl>
                                          <p:spTgt spid="1136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Stratified</a:t>
            </a:r>
          </a:p>
        </p:txBody>
      </p:sp>
      <p:sp>
        <p:nvSpPr>
          <p:cNvPr id="132099" name="Rectangle 3"/>
          <p:cNvSpPr>
            <a:spLocks noGrp="1" noChangeArrowheads="1"/>
          </p:cNvSpPr>
          <p:nvPr>
            <p:ph type="body" idx="1"/>
          </p:nvPr>
        </p:nvSpPr>
        <p:spPr/>
        <p:txBody>
          <a:bodyPr/>
          <a:lstStyle/>
          <a:p>
            <a:r>
              <a:rPr lang="en-US"/>
              <a:t>The process by which the sample is constrained to include elements from each of the segments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Stratified</a:t>
            </a:r>
          </a:p>
        </p:txBody>
      </p:sp>
      <p:sp>
        <p:nvSpPr>
          <p:cNvPr id="115715" name="Rectangle 3"/>
          <p:cNvSpPr>
            <a:spLocks noGrp="1" noChangeArrowheads="1"/>
          </p:cNvSpPr>
          <p:nvPr>
            <p:ph type="body" sz="half" idx="1"/>
          </p:nvPr>
        </p:nvSpPr>
        <p:spPr>
          <a:xfrm>
            <a:off x="762000" y="1773238"/>
            <a:ext cx="3776663" cy="4751387"/>
          </a:xfrm>
          <a:solidFill>
            <a:srgbClr val="D4D8FA"/>
          </a:solidFill>
        </p:spPr>
        <p:txBody>
          <a:bodyPr/>
          <a:lstStyle/>
          <a:p>
            <a:pPr>
              <a:buFont typeface="Wingdings" pitchFamily="2" charset="2"/>
              <a:buNone/>
            </a:pPr>
            <a:r>
              <a:rPr lang="en-US" b="1">
                <a:solidFill>
                  <a:srgbClr val="CC0000"/>
                </a:solidFill>
              </a:rPr>
              <a:t>Advantages</a:t>
            </a:r>
          </a:p>
          <a:p>
            <a:r>
              <a:rPr lang="en-US"/>
              <a:t>Increased statistical efficiency</a:t>
            </a:r>
          </a:p>
          <a:p>
            <a:r>
              <a:rPr lang="en-US"/>
              <a:t>Provides data to represent and analyze subgroups</a:t>
            </a:r>
          </a:p>
          <a:p>
            <a:r>
              <a:rPr lang="en-US"/>
              <a:t>Enables use of different methods in strata</a:t>
            </a:r>
          </a:p>
        </p:txBody>
      </p:sp>
      <p:sp>
        <p:nvSpPr>
          <p:cNvPr id="115716" name="Rectangle 4"/>
          <p:cNvSpPr>
            <a:spLocks noGrp="1" noChangeArrowheads="1"/>
          </p:cNvSpPr>
          <p:nvPr>
            <p:ph type="body" sz="half" idx="2"/>
          </p:nvPr>
        </p:nvSpPr>
        <p:spPr>
          <a:xfrm>
            <a:off x="4681538" y="1773238"/>
            <a:ext cx="3776662" cy="4751387"/>
          </a:xfrm>
          <a:solidFill>
            <a:srgbClr val="D4D8FA"/>
          </a:solidFill>
        </p:spPr>
        <p:txBody>
          <a:bodyPr/>
          <a:lstStyle/>
          <a:p>
            <a:pPr>
              <a:buFont typeface="Wingdings" pitchFamily="2" charset="2"/>
              <a:buNone/>
            </a:pPr>
            <a:r>
              <a:rPr lang="en-US" sz="2400" b="1">
                <a:solidFill>
                  <a:srgbClr val="CC0000"/>
                </a:solidFill>
              </a:rPr>
              <a:t>Disadvantages</a:t>
            </a:r>
          </a:p>
          <a:p>
            <a:r>
              <a:rPr lang="en-US" sz="2400"/>
              <a:t>Especially expensive if strata on population must be created </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Effect transition="in" filter="blinds(horizontal)">
                                      <p:cBhvr>
                                        <p:cTn id="7" dur="500"/>
                                        <p:tgtEl>
                                          <p:spTgt spid="1157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5715">
                                            <p:txEl>
                                              <p:pRg st="2" end="2"/>
                                            </p:txEl>
                                          </p:spTgt>
                                        </p:tgtEl>
                                        <p:attrNameLst>
                                          <p:attrName>style.visibility</p:attrName>
                                        </p:attrNameLst>
                                      </p:cBhvr>
                                      <p:to>
                                        <p:strVal val="visible"/>
                                      </p:to>
                                    </p:set>
                                    <p:animEffect transition="in" filter="blinds(horizontal)">
                                      <p:cBhvr>
                                        <p:cTn id="12" dur="500"/>
                                        <p:tgtEl>
                                          <p:spTgt spid="1157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5715">
                                            <p:txEl>
                                              <p:pRg st="3" end="3"/>
                                            </p:txEl>
                                          </p:spTgt>
                                        </p:tgtEl>
                                        <p:attrNameLst>
                                          <p:attrName>style.visibility</p:attrName>
                                        </p:attrNameLst>
                                      </p:cBhvr>
                                      <p:to>
                                        <p:strVal val="visible"/>
                                      </p:to>
                                    </p:set>
                                    <p:animEffect transition="in" filter="blinds(horizontal)">
                                      <p:cBhvr>
                                        <p:cTn id="17" dur="500"/>
                                        <p:tgtEl>
                                          <p:spTgt spid="1157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5716">
                                            <p:txEl>
                                              <p:pRg st="1" end="1"/>
                                            </p:txEl>
                                          </p:spTgt>
                                        </p:tgtEl>
                                        <p:attrNameLst>
                                          <p:attrName>style.visibility</p:attrName>
                                        </p:attrNameLst>
                                      </p:cBhvr>
                                      <p:to>
                                        <p:strVal val="visible"/>
                                      </p:to>
                                    </p:set>
                                    <p:animEffect transition="in" filter="blinds(horizontal)">
                                      <p:cBhvr>
                                        <p:cTn id="22" dur="500"/>
                                        <p:tgtEl>
                                          <p:spTgt spid="1157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Stratified</a:t>
            </a:r>
          </a:p>
        </p:txBody>
      </p:sp>
      <p:sp>
        <p:nvSpPr>
          <p:cNvPr id="133123" name="Rectangle 3"/>
          <p:cNvSpPr>
            <a:spLocks noGrp="1" noChangeArrowheads="1"/>
          </p:cNvSpPr>
          <p:nvPr>
            <p:ph type="body" idx="1"/>
          </p:nvPr>
        </p:nvSpPr>
        <p:spPr/>
        <p:txBody>
          <a:bodyPr/>
          <a:lstStyle/>
          <a:p>
            <a:r>
              <a:rPr lang="en-US"/>
              <a:t>Proportionate: sample drawn from the stratum is proportionate to the stratum’s share of the total population</a:t>
            </a:r>
          </a:p>
          <a:p>
            <a:r>
              <a:rPr lang="en-US"/>
              <a:t>Disproportionate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Cluster </a:t>
            </a:r>
          </a:p>
        </p:txBody>
      </p:sp>
      <p:sp>
        <p:nvSpPr>
          <p:cNvPr id="117763" name="Rectangle 3"/>
          <p:cNvSpPr>
            <a:spLocks noGrp="1" noChangeArrowheads="1"/>
          </p:cNvSpPr>
          <p:nvPr>
            <p:ph type="body" sz="half" idx="1"/>
          </p:nvPr>
        </p:nvSpPr>
        <p:spPr>
          <a:xfrm>
            <a:off x="762000" y="1773238"/>
            <a:ext cx="3776663" cy="4751387"/>
          </a:xfrm>
          <a:solidFill>
            <a:srgbClr val="D4D8FA"/>
          </a:solidFill>
        </p:spPr>
        <p:txBody>
          <a:bodyPr/>
          <a:lstStyle/>
          <a:p>
            <a:pPr>
              <a:buFont typeface="Wingdings" pitchFamily="2" charset="2"/>
              <a:buNone/>
            </a:pPr>
            <a:r>
              <a:rPr lang="en-US" b="1">
                <a:solidFill>
                  <a:srgbClr val="CC0000"/>
                </a:solidFill>
              </a:rPr>
              <a:t>Advantages</a:t>
            </a:r>
          </a:p>
          <a:p>
            <a:r>
              <a:rPr lang="en-US"/>
              <a:t>Economically more efficient than simple random</a:t>
            </a:r>
          </a:p>
          <a:p>
            <a:r>
              <a:rPr lang="en-US"/>
              <a:t>Easy to do without list</a:t>
            </a:r>
          </a:p>
        </p:txBody>
      </p:sp>
      <p:sp>
        <p:nvSpPr>
          <p:cNvPr id="117764" name="Rectangle 4"/>
          <p:cNvSpPr>
            <a:spLocks noGrp="1" noChangeArrowheads="1"/>
          </p:cNvSpPr>
          <p:nvPr>
            <p:ph type="body" sz="half" idx="2"/>
          </p:nvPr>
        </p:nvSpPr>
        <p:spPr>
          <a:xfrm>
            <a:off x="4681538" y="1773238"/>
            <a:ext cx="3776662" cy="4751387"/>
          </a:xfrm>
          <a:solidFill>
            <a:srgbClr val="D4D8FA"/>
          </a:solidFill>
        </p:spPr>
        <p:txBody>
          <a:bodyPr/>
          <a:lstStyle/>
          <a:p>
            <a:pPr>
              <a:buFont typeface="Wingdings" pitchFamily="2" charset="2"/>
              <a:buNone/>
            </a:pPr>
            <a:r>
              <a:rPr lang="en-US" sz="2400" b="1">
                <a:solidFill>
                  <a:srgbClr val="CC0000"/>
                </a:solidFill>
              </a:rPr>
              <a:t>Disadvantages</a:t>
            </a:r>
          </a:p>
          <a:p>
            <a:r>
              <a:rPr lang="en-US" sz="2400"/>
              <a:t>Often lower statistical efficiency due to subgroups being homogeneous rather than heterogeneous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763">
                                            <p:txEl>
                                              <p:pRg st="1" end="1"/>
                                            </p:txEl>
                                          </p:spTgt>
                                        </p:tgtEl>
                                        <p:attrNameLst>
                                          <p:attrName>style.visibility</p:attrName>
                                        </p:attrNameLst>
                                      </p:cBhvr>
                                      <p:to>
                                        <p:strVal val="visible"/>
                                      </p:to>
                                    </p:set>
                                    <p:animEffect transition="in" filter="blinds(horizontal)">
                                      <p:cBhvr>
                                        <p:cTn id="7" dur="500"/>
                                        <p:tgtEl>
                                          <p:spTgt spid="1177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7763">
                                            <p:txEl>
                                              <p:pRg st="2" end="2"/>
                                            </p:txEl>
                                          </p:spTgt>
                                        </p:tgtEl>
                                        <p:attrNameLst>
                                          <p:attrName>style.visibility</p:attrName>
                                        </p:attrNameLst>
                                      </p:cBhvr>
                                      <p:to>
                                        <p:strVal val="visible"/>
                                      </p:to>
                                    </p:set>
                                    <p:animEffect transition="in" filter="blinds(horizontal)">
                                      <p:cBhvr>
                                        <p:cTn id="12" dur="500"/>
                                        <p:tgtEl>
                                          <p:spTgt spid="1177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7764">
                                            <p:txEl>
                                              <p:pRg st="1" end="1"/>
                                            </p:txEl>
                                          </p:spTgt>
                                        </p:tgtEl>
                                        <p:attrNameLst>
                                          <p:attrName>style.visibility</p:attrName>
                                        </p:attrNameLst>
                                      </p:cBhvr>
                                      <p:to>
                                        <p:strVal val="visible"/>
                                      </p:to>
                                    </p:set>
                                    <p:animEffect transition="in" filter="blinds(horizontal)">
                                      <p:cBhvr>
                                        <p:cTn id="17" dur="500"/>
                                        <p:tgtEl>
                                          <p:spTgt spid="1177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4000"/>
              <a:t>Stratified and Cluster Sampling</a:t>
            </a:r>
          </a:p>
        </p:txBody>
      </p:sp>
      <p:sp>
        <p:nvSpPr>
          <p:cNvPr id="119811" name="Rectangle 3"/>
          <p:cNvSpPr>
            <a:spLocks noGrp="1" noChangeArrowheads="1"/>
          </p:cNvSpPr>
          <p:nvPr>
            <p:ph type="body" sz="half" idx="1"/>
          </p:nvPr>
        </p:nvSpPr>
        <p:spPr>
          <a:xfrm>
            <a:off x="762000" y="1773238"/>
            <a:ext cx="3776663" cy="4751387"/>
          </a:xfrm>
          <a:solidFill>
            <a:srgbClr val="D4D8FA"/>
          </a:solidFill>
        </p:spPr>
        <p:txBody>
          <a:bodyPr/>
          <a:lstStyle/>
          <a:p>
            <a:pPr>
              <a:lnSpc>
                <a:spcPct val="90000"/>
              </a:lnSpc>
              <a:buFont typeface="Wingdings" pitchFamily="2" charset="2"/>
              <a:buNone/>
            </a:pPr>
            <a:r>
              <a:rPr lang="en-US" b="1">
                <a:solidFill>
                  <a:srgbClr val="CC0000"/>
                </a:solidFill>
              </a:rPr>
              <a:t>Stratified</a:t>
            </a:r>
          </a:p>
          <a:p>
            <a:pPr>
              <a:lnSpc>
                <a:spcPct val="90000"/>
              </a:lnSpc>
            </a:pPr>
            <a:r>
              <a:rPr lang="en-US"/>
              <a:t>Population divided into few subgroups</a:t>
            </a:r>
          </a:p>
          <a:p>
            <a:pPr>
              <a:lnSpc>
                <a:spcPct val="90000"/>
              </a:lnSpc>
            </a:pPr>
            <a:r>
              <a:rPr lang="en-US"/>
              <a:t>Homogeneity within subgroups</a:t>
            </a:r>
          </a:p>
          <a:p>
            <a:pPr>
              <a:lnSpc>
                <a:spcPct val="90000"/>
              </a:lnSpc>
            </a:pPr>
            <a:r>
              <a:rPr lang="en-US"/>
              <a:t>Heterogeneity between subgroups</a:t>
            </a:r>
          </a:p>
          <a:p>
            <a:pPr>
              <a:lnSpc>
                <a:spcPct val="90000"/>
              </a:lnSpc>
            </a:pPr>
            <a:r>
              <a:rPr lang="en-US"/>
              <a:t>Choice of elements from within each subgroup</a:t>
            </a:r>
          </a:p>
        </p:txBody>
      </p:sp>
      <p:sp>
        <p:nvSpPr>
          <p:cNvPr id="119812" name="Rectangle 4"/>
          <p:cNvSpPr>
            <a:spLocks noGrp="1" noChangeArrowheads="1"/>
          </p:cNvSpPr>
          <p:nvPr>
            <p:ph type="body" sz="half" idx="2"/>
          </p:nvPr>
        </p:nvSpPr>
        <p:spPr>
          <a:xfrm>
            <a:off x="4681538" y="1773238"/>
            <a:ext cx="3776662" cy="4751387"/>
          </a:xfrm>
          <a:solidFill>
            <a:srgbClr val="D4D8FA"/>
          </a:solidFill>
        </p:spPr>
        <p:txBody>
          <a:bodyPr/>
          <a:lstStyle/>
          <a:p>
            <a:pPr>
              <a:lnSpc>
                <a:spcPct val="90000"/>
              </a:lnSpc>
              <a:buFont typeface="Wingdings" pitchFamily="2" charset="2"/>
              <a:buNone/>
            </a:pPr>
            <a:r>
              <a:rPr lang="en-US" b="1">
                <a:solidFill>
                  <a:srgbClr val="CC0000"/>
                </a:solidFill>
              </a:rPr>
              <a:t>Cluster</a:t>
            </a:r>
          </a:p>
          <a:p>
            <a:pPr>
              <a:lnSpc>
                <a:spcPct val="90000"/>
              </a:lnSpc>
            </a:pPr>
            <a:r>
              <a:rPr lang="en-US"/>
              <a:t>Population divided into many subgroups</a:t>
            </a:r>
          </a:p>
          <a:p>
            <a:pPr>
              <a:lnSpc>
                <a:spcPct val="90000"/>
              </a:lnSpc>
            </a:pPr>
            <a:r>
              <a:rPr lang="en-US"/>
              <a:t>Heterogeneity within subgroups</a:t>
            </a:r>
          </a:p>
          <a:p>
            <a:pPr>
              <a:lnSpc>
                <a:spcPct val="90000"/>
              </a:lnSpc>
            </a:pPr>
            <a:r>
              <a:rPr lang="en-US"/>
              <a:t>Homogeneity between subgroups</a:t>
            </a:r>
          </a:p>
          <a:p>
            <a:pPr>
              <a:lnSpc>
                <a:spcPct val="90000"/>
              </a:lnSpc>
            </a:pPr>
            <a:r>
              <a:rPr lang="en-US"/>
              <a:t>Random choice of subgroups </a:t>
            </a:r>
          </a:p>
          <a:p>
            <a:pPr>
              <a:lnSpc>
                <a:spcPct val="90000"/>
              </a:lnSpc>
            </a:pPr>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animEffect transition="in" filter="blinds(horizontal)">
                                      <p:cBhvr>
                                        <p:cTn id="7" dur="500"/>
                                        <p:tgtEl>
                                          <p:spTgt spid="1198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9811">
                                            <p:txEl>
                                              <p:pRg st="2" end="2"/>
                                            </p:txEl>
                                          </p:spTgt>
                                        </p:tgtEl>
                                        <p:attrNameLst>
                                          <p:attrName>style.visibility</p:attrName>
                                        </p:attrNameLst>
                                      </p:cBhvr>
                                      <p:to>
                                        <p:strVal val="visible"/>
                                      </p:to>
                                    </p:set>
                                    <p:animEffect transition="in" filter="blinds(horizontal)">
                                      <p:cBhvr>
                                        <p:cTn id="12" dur="500"/>
                                        <p:tgtEl>
                                          <p:spTgt spid="1198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9811">
                                            <p:txEl>
                                              <p:pRg st="3" end="3"/>
                                            </p:txEl>
                                          </p:spTgt>
                                        </p:tgtEl>
                                        <p:attrNameLst>
                                          <p:attrName>style.visibility</p:attrName>
                                        </p:attrNameLst>
                                      </p:cBhvr>
                                      <p:to>
                                        <p:strVal val="visible"/>
                                      </p:to>
                                    </p:set>
                                    <p:animEffect transition="in" filter="blinds(horizontal)">
                                      <p:cBhvr>
                                        <p:cTn id="17" dur="500"/>
                                        <p:tgtEl>
                                          <p:spTgt spid="1198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9811">
                                            <p:txEl>
                                              <p:pRg st="4" end="4"/>
                                            </p:txEl>
                                          </p:spTgt>
                                        </p:tgtEl>
                                        <p:attrNameLst>
                                          <p:attrName>style.visibility</p:attrName>
                                        </p:attrNameLst>
                                      </p:cBhvr>
                                      <p:to>
                                        <p:strVal val="visible"/>
                                      </p:to>
                                    </p:set>
                                    <p:animEffect transition="in" filter="blinds(horizontal)">
                                      <p:cBhvr>
                                        <p:cTn id="22" dur="500"/>
                                        <p:tgtEl>
                                          <p:spTgt spid="1198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9812">
                                            <p:txEl>
                                              <p:pRg st="1" end="1"/>
                                            </p:txEl>
                                          </p:spTgt>
                                        </p:tgtEl>
                                        <p:attrNameLst>
                                          <p:attrName>style.visibility</p:attrName>
                                        </p:attrNameLst>
                                      </p:cBhvr>
                                      <p:to>
                                        <p:strVal val="visible"/>
                                      </p:to>
                                    </p:set>
                                    <p:animEffect transition="in" filter="blinds(horizontal)">
                                      <p:cBhvr>
                                        <p:cTn id="27" dur="500"/>
                                        <p:tgtEl>
                                          <p:spTgt spid="1198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9812">
                                            <p:txEl>
                                              <p:pRg st="2" end="2"/>
                                            </p:txEl>
                                          </p:spTgt>
                                        </p:tgtEl>
                                        <p:attrNameLst>
                                          <p:attrName>style.visibility</p:attrName>
                                        </p:attrNameLst>
                                      </p:cBhvr>
                                      <p:to>
                                        <p:strVal val="visible"/>
                                      </p:to>
                                    </p:set>
                                    <p:animEffect transition="in" filter="blinds(horizontal)">
                                      <p:cBhvr>
                                        <p:cTn id="32" dur="500"/>
                                        <p:tgtEl>
                                          <p:spTgt spid="1198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9812">
                                            <p:txEl>
                                              <p:pRg st="3" end="3"/>
                                            </p:txEl>
                                          </p:spTgt>
                                        </p:tgtEl>
                                        <p:attrNameLst>
                                          <p:attrName>style.visibility</p:attrName>
                                        </p:attrNameLst>
                                      </p:cBhvr>
                                      <p:to>
                                        <p:strVal val="visible"/>
                                      </p:to>
                                    </p:set>
                                    <p:animEffect transition="in" filter="blinds(horizontal)">
                                      <p:cBhvr>
                                        <p:cTn id="37" dur="500"/>
                                        <p:tgtEl>
                                          <p:spTgt spid="11981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9812">
                                            <p:txEl>
                                              <p:pRg st="4" end="4"/>
                                            </p:txEl>
                                          </p:spTgt>
                                        </p:tgtEl>
                                        <p:attrNameLst>
                                          <p:attrName>style.visibility</p:attrName>
                                        </p:attrNameLst>
                                      </p:cBhvr>
                                      <p:to>
                                        <p:strVal val="visible"/>
                                      </p:to>
                                    </p:set>
                                    <p:animEffect transition="in" filter="blinds(horizontal)">
                                      <p:cBhvr>
                                        <p:cTn id="42" dur="500"/>
                                        <p:tgtEl>
                                          <p:spTgt spid="1198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Area Sampling</a:t>
            </a:r>
          </a:p>
        </p:txBody>
      </p:sp>
      <p:pic>
        <p:nvPicPr>
          <p:cNvPr id="121859" name="Picture 3"/>
          <p:cNvPicPr>
            <a:picLocks noChangeAspect="1" noChangeArrowheads="1"/>
          </p:cNvPicPr>
          <p:nvPr>
            <p:ph idx="1"/>
          </p:nvPr>
        </p:nvPicPr>
        <p:blipFill>
          <a:blip r:embed="rId3"/>
          <a:srcRect/>
          <a:stretch>
            <a:fillRect/>
          </a:stretch>
        </p:blipFill>
        <p:spPr>
          <a:xfrm>
            <a:off x="1166813" y="2160588"/>
            <a:ext cx="6470650" cy="3516312"/>
          </a:xfrm>
          <a:noFill/>
          <a:ln/>
          <a:effectLst/>
        </p:spPr>
      </p:pic>
    </p:spTree>
  </p:cSld>
  <p:clrMapOvr>
    <a:masterClrMapping/>
  </p:clrMapOvr>
  <p:transition>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Double</a:t>
            </a:r>
          </a:p>
        </p:txBody>
      </p:sp>
      <p:sp>
        <p:nvSpPr>
          <p:cNvPr id="134147" name="Rectangle 3"/>
          <p:cNvSpPr>
            <a:spLocks noGrp="1" noChangeArrowheads="1"/>
          </p:cNvSpPr>
          <p:nvPr>
            <p:ph type="body" idx="1"/>
          </p:nvPr>
        </p:nvSpPr>
        <p:spPr/>
        <p:txBody>
          <a:bodyPr/>
          <a:lstStyle/>
          <a:p>
            <a:r>
              <a:rPr lang="en-US"/>
              <a:t>It may be more convenient or economical to collect some information by sample and then use this information as the basis for selecting a subsample for further study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Double</a:t>
            </a:r>
          </a:p>
        </p:txBody>
      </p:sp>
      <p:sp>
        <p:nvSpPr>
          <p:cNvPr id="123907" name="Rectangle 3"/>
          <p:cNvSpPr>
            <a:spLocks noGrp="1" noChangeArrowheads="1"/>
          </p:cNvSpPr>
          <p:nvPr>
            <p:ph type="body" sz="half" idx="1"/>
          </p:nvPr>
        </p:nvSpPr>
        <p:spPr>
          <a:xfrm>
            <a:off x="762000" y="1773238"/>
            <a:ext cx="3776663" cy="4751387"/>
          </a:xfrm>
          <a:solidFill>
            <a:srgbClr val="D4D8FA"/>
          </a:solidFill>
        </p:spPr>
        <p:txBody>
          <a:bodyPr/>
          <a:lstStyle/>
          <a:p>
            <a:pPr>
              <a:buFont typeface="Wingdings" pitchFamily="2" charset="2"/>
              <a:buNone/>
            </a:pPr>
            <a:r>
              <a:rPr lang="en-US" b="1">
                <a:solidFill>
                  <a:srgbClr val="CC0000"/>
                </a:solidFill>
              </a:rPr>
              <a:t>Advantages</a:t>
            </a:r>
          </a:p>
          <a:p>
            <a:r>
              <a:rPr lang="en-US"/>
              <a:t>May reduce costs if first stage results in enough data to stratify or cluster the population</a:t>
            </a:r>
          </a:p>
        </p:txBody>
      </p:sp>
      <p:sp>
        <p:nvSpPr>
          <p:cNvPr id="123908" name="Rectangle 4"/>
          <p:cNvSpPr>
            <a:spLocks noGrp="1" noChangeArrowheads="1"/>
          </p:cNvSpPr>
          <p:nvPr>
            <p:ph type="body" sz="half" idx="2"/>
          </p:nvPr>
        </p:nvSpPr>
        <p:spPr>
          <a:xfrm>
            <a:off x="4681538" y="1773238"/>
            <a:ext cx="3776662" cy="4751387"/>
          </a:xfrm>
          <a:solidFill>
            <a:srgbClr val="D4D8FA"/>
          </a:solidFill>
        </p:spPr>
        <p:txBody>
          <a:bodyPr/>
          <a:lstStyle/>
          <a:p>
            <a:pPr>
              <a:buFont typeface="Wingdings" pitchFamily="2" charset="2"/>
              <a:buNone/>
            </a:pPr>
            <a:r>
              <a:rPr lang="en-US" b="1">
                <a:solidFill>
                  <a:srgbClr val="CC0000"/>
                </a:solidFill>
              </a:rPr>
              <a:t>Disadvantages</a:t>
            </a:r>
          </a:p>
          <a:p>
            <a:r>
              <a:rPr lang="en-US"/>
              <a:t>Increased costs if discriminately used</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animEffect transition="in" filter="blinds(horizontal)">
                                      <p:cBhvr>
                                        <p:cTn id="7" dur="500"/>
                                        <p:tgtEl>
                                          <p:spTgt spid="1239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3908">
                                            <p:txEl>
                                              <p:pRg st="1" end="1"/>
                                            </p:txEl>
                                          </p:spTgt>
                                        </p:tgtEl>
                                        <p:attrNameLst>
                                          <p:attrName>style.visibility</p:attrName>
                                        </p:attrNameLst>
                                      </p:cBhvr>
                                      <p:to>
                                        <p:strVal val="visible"/>
                                      </p:to>
                                    </p:set>
                                    <p:animEffect transition="in" filter="blinds(horizontal)">
                                      <p:cBhvr>
                                        <p:cTn id="12" dur="500"/>
                                        <p:tgtEl>
                                          <p:spTgt spid="1239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Nonprobability Sampling</a:t>
            </a:r>
          </a:p>
        </p:txBody>
      </p:sp>
      <p:sp>
        <p:nvSpPr>
          <p:cNvPr id="125955" name="AutoShape 3"/>
          <p:cNvSpPr>
            <a:spLocks noChangeArrowheads="1"/>
          </p:cNvSpPr>
          <p:nvPr/>
        </p:nvSpPr>
        <p:spPr bwMode="auto">
          <a:xfrm>
            <a:off x="6332538" y="4495800"/>
            <a:ext cx="2354262" cy="1230313"/>
          </a:xfrm>
          <a:prstGeom prst="roundRect">
            <a:avLst>
              <a:gd name="adj" fmla="val 16667"/>
            </a:avLst>
          </a:prstGeom>
          <a:solidFill>
            <a:srgbClr val="FFEAD5"/>
          </a:solidFill>
          <a:ln w="38100">
            <a:solidFill>
              <a:schemeClr val="tx1"/>
            </a:solidFill>
            <a:round/>
            <a:headEnd/>
            <a:tailEnd/>
          </a:ln>
          <a:effectLst/>
        </p:spPr>
        <p:txBody>
          <a:bodyPr anchor="ctr"/>
          <a:lstStyle/>
          <a:p>
            <a:pPr algn="ctr" eaLnBrk="1" hangingPunct="1"/>
            <a:r>
              <a:rPr lang="en-US">
                <a:solidFill>
                  <a:schemeClr val="bg1"/>
                </a:solidFill>
                <a:latin typeface="Arial" charset="0"/>
              </a:rPr>
              <a:t>Cost</a:t>
            </a:r>
          </a:p>
        </p:txBody>
      </p:sp>
      <p:sp>
        <p:nvSpPr>
          <p:cNvPr id="125956" name="AutoShape 4">
            <a:hlinkHover r:id="" action="ppaction://macro?name=changecolor"/>
          </p:cNvPr>
          <p:cNvSpPr>
            <a:spLocks noChangeArrowheads="1"/>
          </p:cNvSpPr>
          <p:nvPr/>
        </p:nvSpPr>
        <p:spPr bwMode="auto">
          <a:xfrm>
            <a:off x="609600" y="2971800"/>
            <a:ext cx="2201863" cy="1189038"/>
          </a:xfrm>
          <a:prstGeom prst="roundRect">
            <a:avLst>
              <a:gd name="adj" fmla="val 16667"/>
            </a:avLst>
          </a:prstGeom>
          <a:solidFill>
            <a:srgbClr val="FFEAD5"/>
          </a:solidFill>
          <a:ln w="38100">
            <a:solidFill>
              <a:schemeClr val="tx1"/>
            </a:solidFill>
            <a:round/>
            <a:headEnd/>
            <a:tailEnd/>
          </a:ln>
          <a:effectLst>
            <a:outerShdw dist="71842" dir="2700000" algn="ctr" rotWithShape="0">
              <a:schemeClr val="tx1"/>
            </a:outerShdw>
          </a:effectLst>
        </p:spPr>
        <p:txBody>
          <a:bodyPr anchor="ctr"/>
          <a:lstStyle/>
          <a:p>
            <a:pPr algn="ctr" eaLnBrk="1" hangingPunct="1"/>
            <a:r>
              <a:rPr lang="en-US">
                <a:solidFill>
                  <a:schemeClr val="bg1"/>
                </a:solidFill>
                <a:latin typeface="Arial" charset="0"/>
              </a:rPr>
              <a:t>Feasibility</a:t>
            </a:r>
          </a:p>
        </p:txBody>
      </p:sp>
      <p:grpSp>
        <p:nvGrpSpPr>
          <p:cNvPr id="125957" name="Group 5"/>
          <p:cNvGrpSpPr>
            <a:grpSpLocks/>
          </p:cNvGrpSpPr>
          <p:nvPr/>
        </p:nvGrpSpPr>
        <p:grpSpPr bwMode="auto">
          <a:xfrm>
            <a:off x="609600" y="4467225"/>
            <a:ext cx="2935288" cy="1171575"/>
            <a:chOff x="288" y="2592"/>
            <a:chExt cx="1920" cy="816"/>
          </a:xfrm>
        </p:grpSpPr>
        <p:sp>
          <p:nvSpPr>
            <p:cNvPr id="125958" name="AutoShape 6"/>
            <p:cNvSpPr>
              <a:spLocks noChangeArrowheads="1"/>
            </p:cNvSpPr>
            <p:nvPr/>
          </p:nvSpPr>
          <p:spPr bwMode="auto">
            <a:xfrm>
              <a:off x="288" y="2592"/>
              <a:ext cx="1440" cy="816"/>
            </a:xfrm>
            <a:prstGeom prst="roundRect">
              <a:avLst>
                <a:gd name="adj" fmla="val 16667"/>
              </a:avLst>
            </a:prstGeom>
            <a:solidFill>
              <a:srgbClr val="FFEAD5"/>
            </a:solidFill>
            <a:ln w="38100">
              <a:solidFill>
                <a:schemeClr val="tx1"/>
              </a:solidFill>
              <a:round/>
              <a:headEnd/>
              <a:tailEnd/>
            </a:ln>
            <a:effectLst>
              <a:outerShdw dist="71842" dir="2700000" algn="ctr" rotWithShape="0">
                <a:schemeClr val="tx1"/>
              </a:outerShdw>
            </a:effectLst>
          </p:spPr>
          <p:txBody>
            <a:bodyPr anchor="ctr"/>
            <a:lstStyle/>
            <a:p>
              <a:pPr algn="ctr" eaLnBrk="1" hangingPunct="1"/>
              <a:r>
                <a:rPr lang="en-US">
                  <a:latin typeface="Arial" charset="0"/>
                </a:rPr>
                <a:t>T</a:t>
              </a:r>
              <a:r>
                <a:rPr lang="en-US">
                  <a:solidFill>
                    <a:schemeClr val="bg1"/>
                  </a:solidFill>
                  <a:latin typeface="Arial" charset="0"/>
                </a:rPr>
                <a:t>ime</a:t>
              </a:r>
            </a:p>
          </p:txBody>
        </p:sp>
        <p:sp>
          <p:nvSpPr>
            <p:cNvPr id="125959" name="Line 7"/>
            <p:cNvSpPr>
              <a:spLocks noChangeShapeType="1"/>
            </p:cNvSpPr>
            <p:nvPr/>
          </p:nvSpPr>
          <p:spPr bwMode="auto">
            <a:xfrm flipV="1">
              <a:off x="1728" y="2832"/>
              <a:ext cx="480" cy="192"/>
            </a:xfrm>
            <a:prstGeom prst="line">
              <a:avLst/>
            </a:prstGeom>
            <a:noFill/>
            <a:ln w="38100">
              <a:solidFill>
                <a:schemeClr val="tx1"/>
              </a:solidFill>
              <a:round/>
              <a:headEnd/>
              <a:tailEnd/>
            </a:ln>
            <a:effectLst/>
          </p:spPr>
          <p:txBody>
            <a:bodyPr/>
            <a:lstStyle/>
            <a:p>
              <a:endParaRPr lang="en-US"/>
            </a:p>
          </p:txBody>
        </p:sp>
      </p:grpSp>
      <p:sp>
        <p:nvSpPr>
          <p:cNvPr id="125960" name="Line 8"/>
          <p:cNvSpPr>
            <a:spLocks noChangeShapeType="1"/>
          </p:cNvSpPr>
          <p:nvPr/>
        </p:nvSpPr>
        <p:spPr bwMode="auto">
          <a:xfrm>
            <a:off x="2819400" y="3581400"/>
            <a:ext cx="609600" cy="381000"/>
          </a:xfrm>
          <a:prstGeom prst="line">
            <a:avLst/>
          </a:prstGeom>
          <a:noFill/>
          <a:ln w="38100">
            <a:solidFill>
              <a:schemeClr val="tx1"/>
            </a:solidFill>
            <a:round/>
            <a:headEnd/>
            <a:tailEnd/>
          </a:ln>
          <a:effectLst/>
        </p:spPr>
        <p:txBody>
          <a:bodyPr/>
          <a:lstStyle/>
          <a:p>
            <a:endParaRPr lang="en-US"/>
          </a:p>
        </p:txBody>
      </p:sp>
      <p:sp>
        <p:nvSpPr>
          <p:cNvPr id="125961" name="Oval 9"/>
          <p:cNvSpPr>
            <a:spLocks noChangeArrowheads="1"/>
          </p:cNvSpPr>
          <p:nvPr/>
        </p:nvSpPr>
        <p:spPr bwMode="auto">
          <a:xfrm>
            <a:off x="3352800" y="3124200"/>
            <a:ext cx="2543175" cy="2257425"/>
          </a:xfrm>
          <a:prstGeom prst="ellipse">
            <a:avLst/>
          </a:prstGeom>
          <a:gradFill rotWithShape="0">
            <a:gsLst>
              <a:gs pos="0">
                <a:srgbClr val="E7ECF5"/>
              </a:gs>
              <a:gs pos="100000">
                <a:srgbClr val="8FA9D3"/>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p>
            <a:pPr algn="ctr" eaLnBrk="1" hangingPunct="1"/>
            <a:r>
              <a:rPr lang="en-US" sz="2800" b="1">
                <a:solidFill>
                  <a:schemeClr val="bg1"/>
                </a:solidFill>
                <a:latin typeface="Arial" charset="0"/>
              </a:rPr>
              <a:t>Issues</a:t>
            </a:r>
          </a:p>
        </p:txBody>
      </p:sp>
      <p:sp>
        <p:nvSpPr>
          <p:cNvPr id="125962" name="AutoShape 10"/>
          <p:cNvSpPr>
            <a:spLocks noChangeArrowheads="1"/>
          </p:cNvSpPr>
          <p:nvPr/>
        </p:nvSpPr>
        <p:spPr bwMode="auto">
          <a:xfrm>
            <a:off x="3292475" y="1600200"/>
            <a:ext cx="2663825" cy="1189038"/>
          </a:xfrm>
          <a:prstGeom prst="roundRect">
            <a:avLst>
              <a:gd name="adj" fmla="val 16667"/>
            </a:avLst>
          </a:prstGeom>
          <a:solidFill>
            <a:srgbClr val="FFEAD5"/>
          </a:solidFill>
          <a:ln w="38100">
            <a:solidFill>
              <a:schemeClr val="tx1"/>
            </a:solidFill>
            <a:round/>
            <a:headEnd/>
            <a:tailEnd/>
          </a:ln>
          <a:effectLst/>
        </p:spPr>
        <p:txBody>
          <a:bodyPr anchor="ctr"/>
          <a:lstStyle/>
          <a:p>
            <a:pPr algn="ctr" eaLnBrk="1" hangingPunct="1"/>
            <a:r>
              <a:rPr lang="en-US">
                <a:solidFill>
                  <a:schemeClr val="bg1"/>
                </a:solidFill>
                <a:latin typeface="Arial" charset="0"/>
              </a:rPr>
              <a:t>No need to generalize</a:t>
            </a:r>
          </a:p>
        </p:txBody>
      </p:sp>
      <p:sp>
        <p:nvSpPr>
          <p:cNvPr id="125963" name="AutoShape 11"/>
          <p:cNvSpPr>
            <a:spLocks noChangeArrowheads="1"/>
          </p:cNvSpPr>
          <p:nvPr/>
        </p:nvSpPr>
        <p:spPr bwMode="auto">
          <a:xfrm>
            <a:off x="6324600" y="2971800"/>
            <a:ext cx="2362200" cy="1189038"/>
          </a:xfrm>
          <a:prstGeom prst="roundRect">
            <a:avLst>
              <a:gd name="adj" fmla="val 16667"/>
            </a:avLst>
          </a:prstGeom>
          <a:solidFill>
            <a:srgbClr val="FFEAD5"/>
          </a:solidFill>
          <a:ln w="38100">
            <a:solidFill>
              <a:schemeClr val="tx1"/>
            </a:solidFill>
            <a:round/>
            <a:headEnd/>
            <a:tailEnd/>
          </a:ln>
          <a:effectLst>
            <a:outerShdw dist="71842" dir="2700000" algn="ctr" rotWithShape="0">
              <a:schemeClr val="tx1"/>
            </a:outerShdw>
          </a:effectLst>
        </p:spPr>
        <p:txBody>
          <a:bodyPr anchor="ctr"/>
          <a:lstStyle/>
          <a:p>
            <a:pPr algn="ctr" eaLnBrk="1" hangingPunct="1"/>
            <a:r>
              <a:rPr lang="en-US">
                <a:solidFill>
                  <a:schemeClr val="bg1"/>
                </a:solidFill>
                <a:latin typeface="Arial" charset="0"/>
              </a:rPr>
              <a:t>Limited objectives</a:t>
            </a:r>
          </a:p>
        </p:txBody>
      </p:sp>
      <p:sp>
        <p:nvSpPr>
          <p:cNvPr id="125964" name="Line 12"/>
          <p:cNvSpPr>
            <a:spLocks noChangeShapeType="1"/>
          </p:cNvSpPr>
          <p:nvPr/>
        </p:nvSpPr>
        <p:spPr bwMode="auto">
          <a:xfrm rot="6837260">
            <a:off x="5849144" y="3702844"/>
            <a:ext cx="492125" cy="300037"/>
          </a:xfrm>
          <a:prstGeom prst="line">
            <a:avLst/>
          </a:prstGeom>
          <a:noFill/>
          <a:ln w="38100">
            <a:solidFill>
              <a:schemeClr val="tx1"/>
            </a:solidFill>
            <a:round/>
            <a:headEnd/>
            <a:tailEnd/>
          </a:ln>
          <a:effectLst/>
        </p:spPr>
        <p:txBody>
          <a:bodyPr/>
          <a:lstStyle/>
          <a:p>
            <a:endParaRPr lang="en-US"/>
          </a:p>
        </p:txBody>
      </p:sp>
      <p:cxnSp>
        <p:nvCxnSpPr>
          <p:cNvPr id="125965" name="AutoShape 13"/>
          <p:cNvCxnSpPr>
            <a:cxnSpLocks noChangeShapeType="1"/>
            <a:endCxn id="125961" idx="0"/>
          </p:cNvCxnSpPr>
          <p:nvPr/>
        </p:nvCxnSpPr>
        <p:spPr bwMode="auto">
          <a:xfrm>
            <a:off x="4610100" y="2781300"/>
            <a:ext cx="14288" cy="323850"/>
          </a:xfrm>
          <a:prstGeom prst="straightConnector1">
            <a:avLst/>
          </a:prstGeom>
          <a:noFill/>
          <a:ln w="28575">
            <a:solidFill>
              <a:schemeClr val="tx1"/>
            </a:solidFill>
            <a:round/>
            <a:headEnd/>
            <a:tailEnd/>
          </a:ln>
          <a:effectLst/>
        </p:spPr>
      </p:cxnSp>
      <p:cxnSp>
        <p:nvCxnSpPr>
          <p:cNvPr id="125966" name="AutoShape 14"/>
          <p:cNvCxnSpPr>
            <a:cxnSpLocks noChangeShapeType="1"/>
            <a:stCxn id="125961" idx="5"/>
            <a:endCxn id="125955" idx="1"/>
          </p:cNvCxnSpPr>
          <p:nvPr/>
        </p:nvCxnSpPr>
        <p:spPr bwMode="auto">
          <a:xfrm>
            <a:off x="5522913" y="5070475"/>
            <a:ext cx="790575" cy="41275"/>
          </a:xfrm>
          <a:prstGeom prst="straightConnector1">
            <a:avLst/>
          </a:prstGeom>
          <a:noFill/>
          <a:ln w="28575">
            <a:solidFill>
              <a:schemeClr val="tx1"/>
            </a:solidFill>
            <a:round/>
            <a:headEnd/>
            <a:tailEnd/>
          </a:ln>
          <a:effectLst/>
        </p:spPr>
      </p:cxn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5961"/>
                                        </p:tgtEl>
                                        <p:attrNameLst>
                                          <p:attrName>style.visibility</p:attrName>
                                        </p:attrNameLst>
                                      </p:cBhvr>
                                      <p:to>
                                        <p:strVal val="visible"/>
                                      </p:to>
                                    </p:set>
                                    <p:animEffect transition="in" filter="blinds(horizontal)">
                                      <p:cBhvr>
                                        <p:cTn id="7" dur="500"/>
                                        <p:tgtEl>
                                          <p:spTgt spid="1259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5965"/>
                                        </p:tgtEl>
                                        <p:attrNameLst>
                                          <p:attrName>style.visibility</p:attrName>
                                        </p:attrNameLst>
                                      </p:cBhvr>
                                      <p:to>
                                        <p:strVal val="visible"/>
                                      </p:to>
                                    </p:set>
                                    <p:animEffect transition="in" filter="blinds(horizontal)">
                                      <p:cBhvr>
                                        <p:cTn id="12" dur="500"/>
                                        <p:tgtEl>
                                          <p:spTgt spid="12596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5962"/>
                                        </p:tgtEl>
                                        <p:attrNameLst>
                                          <p:attrName>style.visibility</p:attrName>
                                        </p:attrNameLst>
                                      </p:cBhvr>
                                      <p:to>
                                        <p:strVal val="visible"/>
                                      </p:to>
                                    </p:set>
                                    <p:animEffect transition="in" filter="blinds(horizontal)">
                                      <p:cBhvr>
                                        <p:cTn id="15" dur="500"/>
                                        <p:tgtEl>
                                          <p:spTgt spid="12596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5964"/>
                                        </p:tgtEl>
                                        <p:attrNameLst>
                                          <p:attrName>style.visibility</p:attrName>
                                        </p:attrNameLst>
                                      </p:cBhvr>
                                      <p:to>
                                        <p:strVal val="visible"/>
                                      </p:to>
                                    </p:set>
                                    <p:animEffect transition="in" filter="blinds(horizontal)">
                                      <p:cBhvr>
                                        <p:cTn id="20" dur="500"/>
                                        <p:tgtEl>
                                          <p:spTgt spid="12596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5963"/>
                                        </p:tgtEl>
                                        <p:attrNameLst>
                                          <p:attrName>style.visibility</p:attrName>
                                        </p:attrNameLst>
                                      </p:cBhvr>
                                      <p:to>
                                        <p:strVal val="visible"/>
                                      </p:to>
                                    </p:set>
                                    <p:animEffect transition="in" filter="blinds(horizontal)">
                                      <p:cBhvr>
                                        <p:cTn id="23" dur="500"/>
                                        <p:tgtEl>
                                          <p:spTgt spid="12596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5966"/>
                                        </p:tgtEl>
                                        <p:attrNameLst>
                                          <p:attrName>style.visibility</p:attrName>
                                        </p:attrNameLst>
                                      </p:cBhvr>
                                      <p:to>
                                        <p:strVal val="visible"/>
                                      </p:to>
                                    </p:set>
                                    <p:animEffect transition="in" filter="blinds(horizontal)">
                                      <p:cBhvr>
                                        <p:cTn id="28" dur="500"/>
                                        <p:tgtEl>
                                          <p:spTgt spid="12596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5955"/>
                                        </p:tgtEl>
                                        <p:attrNameLst>
                                          <p:attrName>style.visibility</p:attrName>
                                        </p:attrNameLst>
                                      </p:cBhvr>
                                      <p:to>
                                        <p:strVal val="visible"/>
                                      </p:to>
                                    </p:set>
                                    <p:animEffect transition="in" filter="blinds(horizontal)">
                                      <p:cBhvr>
                                        <p:cTn id="31" dur="500"/>
                                        <p:tgtEl>
                                          <p:spTgt spid="12595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5957"/>
                                        </p:tgtEl>
                                        <p:attrNameLst>
                                          <p:attrName>style.visibility</p:attrName>
                                        </p:attrNameLst>
                                      </p:cBhvr>
                                      <p:to>
                                        <p:strVal val="visible"/>
                                      </p:to>
                                    </p:set>
                                    <p:animEffect transition="in" filter="blinds(horizontal)">
                                      <p:cBhvr>
                                        <p:cTn id="36" dur="500"/>
                                        <p:tgtEl>
                                          <p:spTgt spid="12595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5960"/>
                                        </p:tgtEl>
                                        <p:attrNameLst>
                                          <p:attrName>style.visibility</p:attrName>
                                        </p:attrNameLst>
                                      </p:cBhvr>
                                      <p:to>
                                        <p:strVal val="visible"/>
                                      </p:to>
                                    </p:set>
                                    <p:animEffect transition="in" filter="blinds(horizontal)">
                                      <p:cBhvr>
                                        <p:cTn id="41" dur="500"/>
                                        <p:tgtEl>
                                          <p:spTgt spid="12596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5956"/>
                                        </p:tgtEl>
                                        <p:attrNameLst>
                                          <p:attrName>style.visibility</p:attrName>
                                        </p:attrNameLst>
                                      </p:cBhvr>
                                      <p:to>
                                        <p:strVal val="visible"/>
                                      </p:to>
                                    </p:set>
                                    <p:animEffect transition="in" filter="blinds(horizontal)">
                                      <p:cBhvr>
                                        <p:cTn id="44"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5956" grpId="0" animBg="1"/>
      <p:bldP spid="125960" grpId="0" animBg="1"/>
      <p:bldP spid="125961" grpId="0" animBg="1"/>
      <p:bldP spid="125962" grpId="0" animBg="1"/>
      <p:bldP spid="125963" grpId="0" animBg="1"/>
      <p:bldP spid="1259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Levels of Measurement </a:t>
            </a:r>
          </a:p>
        </p:txBody>
      </p:sp>
      <p:sp>
        <p:nvSpPr>
          <p:cNvPr id="14339" name="AutoShape 3"/>
          <p:cNvSpPr>
            <a:spLocks noChangeArrowheads="1"/>
          </p:cNvSpPr>
          <p:nvPr/>
        </p:nvSpPr>
        <p:spPr bwMode="auto">
          <a:xfrm>
            <a:off x="319088" y="2719388"/>
            <a:ext cx="3186112" cy="808037"/>
          </a:xfrm>
          <a:prstGeom prst="roundRect">
            <a:avLst>
              <a:gd name="adj" fmla="val 16667"/>
            </a:avLst>
          </a:prstGeom>
          <a:solidFill>
            <a:srgbClr val="FFE78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Ordinal</a:t>
            </a:r>
          </a:p>
        </p:txBody>
      </p:sp>
      <p:sp>
        <p:nvSpPr>
          <p:cNvPr id="14340" name="AutoShape 4"/>
          <p:cNvSpPr>
            <a:spLocks noChangeArrowheads="1"/>
          </p:cNvSpPr>
          <p:nvPr/>
        </p:nvSpPr>
        <p:spPr bwMode="auto">
          <a:xfrm>
            <a:off x="319088" y="3679825"/>
            <a:ext cx="3186112" cy="808038"/>
          </a:xfrm>
          <a:prstGeom prst="roundRect">
            <a:avLst>
              <a:gd name="adj" fmla="val 16667"/>
            </a:avLst>
          </a:prstGeom>
          <a:solidFill>
            <a:srgbClr val="FFD007"/>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Interval</a:t>
            </a:r>
          </a:p>
        </p:txBody>
      </p:sp>
      <p:sp>
        <p:nvSpPr>
          <p:cNvPr id="14341" name="AutoShape 5"/>
          <p:cNvSpPr>
            <a:spLocks noChangeArrowheads="1"/>
          </p:cNvSpPr>
          <p:nvPr/>
        </p:nvSpPr>
        <p:spPr bwMode="auto">
          <a:xfrm>
            <a:off x="319088" y="4695825"/>
            <a:ext cx="3186112" cy="808038"/>
          </a:xfrm>
          <a:prstGeom prst="roundRect">
            <a:avLst>
              <a:gd name="adj" fmla="val 16667"/>
            </a:avLst>
          </a:prstGeom>
          <a:solidFill>
            <a:srgbClr val="D3AD0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Ratio</a:t>
            </a:r>
          </a:p>
        </p:txBody>
      </p:sp>
      <p:sp>
        <p:nvSpPr>
          <p:cNvPr id="14342" name="AutoShape 6"/>
          <p:cNvSpPr>
            <a:spLocks noChangeArrowheads="1"/>
          </p:cNvSpPr>
          <p:nvPr/>
        </p:nvSpPr>
        <p:spPr bwMode="auto">
          <a:xfrm>
            <a:off x="319088" y="1758950"/>
            <a:ext cx="3186112" cy="808038"/>
          </a:xfrm>
          <a:prstGeom prst="roundRect">
            <a:avLst>
              <a:gd name="adj" fmla="val 16667"/>
            </a:avLst>
          </a:prstGeom>
          <a:solidFill>
            <a:srgbClr val="FFF6C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Nominal</a:t>
            </a:r>
          </a:p>
        </p:txBody>
      </p:sp>
      <p:sp>
        <p:nvSpPr>
          <p:cNvPr id="14343" name="AutoShape 7"/>
          <p:cNvSpPr>
            <a:spLocks noChangeArrowheads="1"/>
          </p:cNvSpPr>
          <p:nvPr/>
        </p:nvSpPr>
        <p:spPr bwMode="auto">
          <a:xfrm>
            <a:off x="3505200" y="1758950"/>
            <a:ext cx="2703513" cy="438150"/>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Classification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linds(horizontal)">
                                      <p:cBhvr>
                                        <p:cTn id="7" dur="500"/>
                                        <p:tgtEl>
                                          <p:spTgt spid="1434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blinds(horizontal)">
                                      <p:cBhvr>
                                        <p:cTn id="11" dur="500"/>
                                        <p:tgtEl>
                                          <p:spTgt spid="1433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blinds(horizontal)">
                                      <p:cBhvr>
                                        <p:cTn id="15" dur="500"/>
                                        <p:tgtEl>
                                          <p:spTgt spid="1434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4341"/>
                                        </p:tgtEl>
                                        <p:attrNameLst>
                                          <p:attrName>style.visibility</p:attrName>
                                        </p:attrNameLst>
                                      </p:cBhvr>
                                      <p:to>
                                        <p:strVal val="visible"/>
                                      </p:to>
                                    </p:set>
                                    <p:animEffect transition="in" filter="blinds(horizontal)">
                                      <p:cBhvr>
                                        <p:cTn id="19" dur="500"/>
                                        <p:tgtEl>
                                          <p:spTgt spid="14341"/>
                                        </p:tgtEl>
                                      </p:cBhvr>
                                    </p:animEffect>
                                  </p:childTnLst>
                                </p:cTn>
                              </p:par>
                            </p:childTnLst>
                          </p:cTn>
                        </p:par>
                        <p:par>
                          <p:cTn id="20" fill="hold">
                            <p:stCondLst>
                              <p:cond delay="2000"/>
                            </p:stCondLst>
                            <p:childTnLst>
                              <p:par>
                                <p:cTn id="21" presetID="6" presetClass="emph" presetSubtype="0" fill="hold" grpId="1" nodeType="afterEffect">
                                  <p:stCondLst>
                                    <p:cond delay="0"/>
                                  </p:stCondLst>
                                  <p:childTnLst>
                                    <p:animScale>
                                      <p:cBhvr>
                                        <p:cTn id="22" dur="2000" fill="hold"/>
                                        <p:tgtEl>
                                          <p:spTgt spid="14342"/>
                                        </p:tgtEl>
                                      </p:cBhvr>
                                      <p:by x="150000" y="150000"/>
                                    </p:animScale>
                                  </p:childTnLst>
                                </p:cTn>
                              </p:par>
                            </p:childTnLst>
                          </p:cTn>
                        </p:par>
                        <p:par>
                          <p:cTn id="23" fill="hold">
                            <p:stCondLst>
                              <p:cond delay="4000"/>
                            </p:stCondLst>
                            <p:childTnLst>
                              <p:par>
                                <p:cTn id="24" presetID="3" presetClass="entr" presetSubtype="10" fill="hold" grpId="0" nodeType="afterEffect">
                                  <p:stCondLst>
                                    <p:cond delay="0"/>
                                  </p:stCondLst>
                                  <p:childTnLst>
                                    <p:set>
                                      <p:cBhvr>
                                        <p:cTn id="25" dur="1" fill="hold">
                                          <p:stCondLst>
                                            <p:cond delay="0"/>
                                          </p:stCondLst>
                                        </p:cTn>
                                        <p:tgtEl>
                                          <p:spTgt spid="14343"/>
                                        </p:tgtEl>
                                        <p:attrNameLst>
                                          <p:attrName>style.visibility</p:attrName>
                                        </p:attrNameLst>
                                      </p:cBhvr>
                                      <p:to>
                                        <p:strVal val="visible"/>
                                      </p:to>
                                    </p:set>
                                    <p:animEffect transition="in" filter="blinds(horizontal)">
                                      <p:cBhvr>
                                        <p:cTn id="26"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14341" grpId="0" animBg="1"/>
      <p:bldP spid="14342" grpId="0" animBg="1"/>
      <p:bldP spid="14342" grpId="1" animBg="1"/>
      <p:bldP spid="1434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z="4000"/>
              <a:t>Nonprobability </a:t>
            </a:r>
            <a:br>
              <a:rPr lang="en-US" sz="4000"/>
            </a:br>
            <a:r>
              <a:rPr lang="en-US" sz="4000"/>
              <a:t>Sampling Methods</a:t>
            </a:r>
          </a:p>
        </p:txBody>
      </p:sp>
      <p:sp>
        <p:nvSpPr>
          <p:cNvPr id="128003" name="AutoShape 3"/>
          <p:cNvSpPr>
            <a:spLocks noChangeArrowheads="1"/>
          </p:cNvSpPr>
          <p:nvPr/>
        </p:nvSpPr>
        <p:spPr bwMode="auto">
          <a:xfrm>
            <a:off x="1946275" y="1843088"/>
            <a:ext cx="4359275" cy="661987"/>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eaLnBrk="1" hangingPunct="1"/>
            <a:r>
              <a:rPr lang="en-US" sz="2800">
                <a:latin typeface="Arial" charset="0"/>
              </a:rPr>
              <a:t>Convenience</a:t>
            </a:r>
          </a:p>
        </p:txBody>
      </p:sp>
      <p:sp>
        <p:nvSpPr>
          <p:cNvPr id="128004" name="AutoShape 4"/>
          <p:cNvSpPr>
            <a:spLocks noChangeArrowheads="1"/>
          </p:cNvSpPr>
          <p:nvPr/>
        </p:nvSpPr>
        <p:spPr bwMode="auto">
          <a:xfrm>
            <a:off x="2800350" y="2713038"/>
            <a:ext cx="4283075" cy="663575"/>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eaLnBrk="1" hangingPunct="1"/>
            <a:r>
              <a:rPr lang="en-US" sz="2800">
                <a:latin typeface="Arial" charset="0"/>
              </a:rPr>
              <a:t>Judgment</a:t>
            </a:r>
          </a:p>
        </p:txBody>
      </p:sp>
      <p:sp>
        <p:nvSpPr>
          <p:cNvPr id="128005" name="AutoShape 5"/>
          <p:cNvSpPr>
            <a:spLocks noChangeArrowheads="1"/>
          </p:cNvSpPr>
          <p:nvPr/>
        </p:nvSpPr>
        <p:spPr bwMode="auto">
          <a:xfrm>
            <a:off x="3505200" y="3617913"/>
            <a:ext cx="4281488" cy="660400"/>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eaLnBrk="1" hangingPunct="1"/>
            <a:r>
              <a:rPr lang="en-US" sz="2800">
                <a:latin typeface="Arial" charset="0"/>
              </a:rPr>
              <a:t>Quota</a:t>
            </a:r>
          </a:p>
        </p:txBody>
      </p:sp>
      <p:sp>
        <p:nvSpPr>
          <p:cNvPr id="128006" name="AutoShape 6"/>
          <p:cNvSpPr>
            <a:spLocks noChangeArrowheads="1"/>
          </p:cNvSpPr>
          <p:nvPr/>
        </p:nvSpPr>
        <p:spPr bwMode="auto">
          <a:xfrm>
            <a:off x="4506913" y="4502150"/>
            <a:ext cx="4179887" cy="663575"/>
          </a:xfrm>
          <a:prstGeom prst="roundRect">
            <a:avLst>
              <a:gd name="adj" fmla="val 50000"/>
            </a:avLst>
          </a:prstGeom>
          <a:solidFill>
            <a:srgbClr val="FFEAD5"/>
          </a:solidFill>
          <a:ln w="38100">
            <a:solidFill>
              <a:schemeClr val="tx1"/>
            </a:solidFill>
            <a:round/>
            <a:headEnd/>
            <a:tailEnd/>
          </a:ln>
          <a:effectLst>
            <a:outerShdw dist="53882" dir="2700000" algn="ctr" rotWithShape="0">
              <a:schemeClr val="tx1"/>
            </a:outerShdw>
          </a:effectLst>
        </p:spPr>
        <p:txBody>
          <a:bodyPr anchor="ctr"/>
          <a:lstStyle/>
          <a:p>
            <a:pPr algn="ctr" eaLnBrk="1" hangingPunct="1"/>
            <a:r>
              <a:rPr lang="en-US" sz="2800">
                <a:latin typeface="Arial" charset="0"/>
              </a:rPr>
              <a:t>Snowball</a:t>
            </a:r>
          </a:p>
        </p:txBody>
      </p:sp>
      <p:sp>
        <p:nvSpPr>
          <p:cNvPr id="128007" name="AutoShape 7" descr="shopping1"/>
          <p:cNvSpPr>
            <a:spLocks noChangeArrowheads="1"/>
          </p:cNvSpPr>
          <p:nvPr/>
        </p:nvSpPr>
        <p:spPr bwMode="auto">
          <a:xfrm>
            <a:off x="782638" y="1843088"/>
            <a:ext cx="4533900" cy="4433887"/>
          </a:xfrm>
          <a:prstGeom prst="rtTriangle">
            <a:avLst/>
          </a:prstGeom>
          <a:blipFill dpi="0" rotWithShape="1">
            <a:blip r:embed="rId3"/>
            <a:srcRect/>
            <a:stretch>
              <a:fillRect/>
            </a:stretch>
          </a:blipFill>
          <a:ln w="9525">
            <a:noFill/>
            <a:miter lim="800000"/>
            <a:headEnd/>
            <a:tailEnd/>
          </a:ln>
          <a:effectLst/>
        </p:spPr>
        <p:txBody>
          <a:bodyPr wrap="none" anchor="ctr"/>
          <a:lstStyle/>
          <a:p>
            <a:endParaRPr 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blinds(horizontal)">
                                      <p:cBhvr>
                                        <p:cTn id="7" dur="500"/>
                                        <p:tgtEl>
                                          <p:spTgt spid="1280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04"/>
                                        </p:tgtEl>
                                        <p:attrNameLst>
                                          <p:attrName>style.visibility</p:attrName>
                                        </p:attrNameLst>
                                      </p:cBhvr>
                                      <p:to>
                                        <p:strVal val="visible"/>
                                      </p:to>
                                    </p:set>
                                    <p:animEffect transition="in" filter="blinds(horizontal)">
                                      <p:cBhvr>
                                        <p:cTn id="12" dur="500"/>
                                        <p:tgtEl>
                                          <p:spTgt spid="1280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8005"/>
                                        </p:tgtEl>
                                        <p:attrNameLst>
                                          <p:attrName>style.visibility</p:attrName>
                                        </p:attrNameLst>
                                      </p:cBhvr>
                                      <p:to>
                                        <p:strVal val="visible"/>
                                      </p:to>
                                    </p:set>
                                    <p:animEffect transition="in" filter="blinds(horizontal)">
                                      <p:cBhvr>
                                        <p:cTn id="17" dur="500"/>
                                        <p:tgtEl>
                                          <p:spTgt spid="12800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8006"/>
                                        </p:tgtEl>
                                        <p:attrNameLst>
                                          <p:attrName>style.visibility</p:attrName>
                                        </p:attrNameLst>
                                      </p:cBhvr>
                                      <p:to>
                                        <p:strVal val="visible"/>
                                      </p:to>
                                    </p:set>
                                    <p:animEffect transition="in" filter="blinds(horizontal)">
                                      <p:cBhvr>
                                        <p:cTn id="22" dur="500"/>
                                        <p:tgtEl>
                                          <p:spTgt spid="12800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8007"/>
                                        </p:tgtEl>
                                        <p:attrNameLst>
                                          <p:attrName>style.visibility</p:attrName>
                                        </p:attrNameLst>
                                      </p:cBhvr>
                                      <p:to>
                                        <p:strVal val="visible"/>
                                      </p:to>
                                    </p:set>
                                    <p:animEffect transition="in" filter="blinds(horizontal)">
                                      <p:cBhvr>
                                        <p:cTn id="25" dur="500"/>
                                        <p:tgtEl>
                                          <p:spTgt spid="12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animBg="1"/>
      <p:bldP spid="128004" grpId="0" animBg="1"/>
      <p:bldP spid="128005" grpId="0" animBg="1"/>
      <p:bldP spid="128006" grpId="0" animBg="1"/>
      <p:bldP spid="12800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Convenience</a:t>
            </a:r>
          </a:p>
        </p:txBody>
      </p:sp>
      <p:sp>
        <p:nvSpPr>
          <p:cNvPr id="135171" name="Rectangle 3"/>
          <p:cNvSpPr>
            <a:spLocks noGrp="1" noChangeArrowheads="1"/>
          </p:cNvSpPr>
          <p:nvPr>
            <p:ph type="body" idx="1"/>
          </p:nvPr>
        </p:nvSpPr>
        <p:spPr/>
        <p:txBody>
          <a:bodyPr/>
          <a:lstStyle/>
          <a:p>
            <a:r>
              <a:rPr lang="en-US"/>
              <a:t>Collection of information from members of the population who are conveniently available to provide it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Purposive</a:t>
            </a:r>
          </a:p>
        </p:txBody>
      </p:sp>
      <p:sp>
        <p:nvSpPr>
          <p:cNvPr id="136195" name="Rectangle 3"/>
          <p:cNvSpPr>
            <a:spLocks noGrp="1" noChangeArrowheads="1"/>
          </p:cNvSpPr>
          <p:nvPr>
            <p:ph type="body" idx="1"/>
          </p:nvPr>
        </p:nvSpPr>
        <p:spPr/>
        <p:txBody>
          <a:bodyPr/>
          <a:lstStyle/>
          <a:p>
            <a:r>
              <a:rPr lang="en-US"/>
              <a:t>Conform to some criteria set by the researcher</a:t>
            </a:r>
          </a:p>
          <a:p>
            <a:pPr lvl="1"/>
            <a:r>
              <a:rPr lang="en-US"/>
              <a:t>Judgment sampling</a:t>
            </a:r>
          </a:p>
          <a:p>
            <a:pPr lvl="1"/>
            <a:r>
              <a:rPr lang="en-US"/>
              <a:t>Quota sampling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Snowball</a:t>
            </a:r>
          </a:p>
        </p:txBody>
      </p:sp>
      <p:sp>
        <p:nvSpPr>
          <p:cNvPr id="137219" name="Rectangle 3"/>
          <p:cNvSpPr>
            <a:spLocks noGrp="1" noChangeArrowheads="1"/>
          </p:cNvSpPr>
          <p:nvPr>
            <p:ph type="body" idx="1"/>
          </p:nvPr>
        </p:nvSpPr>
        <p:spPr/>
        <p:txBody>
          <a:bodyPr/>
          <a:lstStyle/>
          <a:p>
            <a:r>
              <a:rPr lang="en-US"/>
              <a:t>Individuals are discovered and this group is then used to refer the researcher to others that possess similar characteristics and who, in turn, will identify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Levels of Measurement </a:t>
            </a:r>
          </a:p>
        </p:txBody>
      </p:sp>
      <p:sp>
        <p:nvSpPr>
          <p:cNvPr id="16387" name="AutoShape 3"/>
          <p:cNvSpPr>
            <a:spLocks noChangeArrowheads="1"/>
          </p:cNvSpPr>
          <p:nvPr/>
        </p:nvSpPr>
        <p:spPr bwMode="auto">
          <a:xfrm>
            <a:off x="319088" y="2719388"/>
            <a:ext cx="3186112" cy="808037"/>
          </a:xfrm>
          <a:prstGeom prst="roundRect">
            <a:avLst>
              <a:gd name="adj" fmla="val 16667"/>
            </a:avLst>
          </a:prstGeom>
          <a:solidFill>
            <a:srgbClr val="FFE78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Ordinal</a:t>
            </a:r>
          </a:p>
        </p:txBody>
      </p:sp>
      <p:sp>
        <p:nvSpPr>
          <p:cNvPr id="16388" name="AutoShape 4"/>
          <p:cNvSpPr>
            <a:spLocks noChangeArrowheads="1"/>
          </p:cNvSpPr>
          <p:nvPr/>
        </p:nvSpPr>
        <p:spPr bwMode="auto">
          <a:xfrm>
            <a:off x="319088" y="3679825"/>
            <a:ext cx="3186112" cy="808038"/>
          </a:xfrm>
          <a:prstGeom prst="roundRect">
            <a:avLst>
              <a:gd name="adj" fmla="val 16667"/>
            </a:avLst>
          </a:prstGeom>
          <a:solidFill>
            <a:srgbClr val="FFD007"/>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Interval</a:t>
            </a:r>
          </a:p>
        </p:txBody>
      </p:sp>
      <p:sp>
        <p:nvSpPr>
          <p:cNvPr id="16389" name="AutoShape 5"/>
          <p:cNvSpPr>
            <a:spLocks noChangeArrowheads="1"/>
          </p:cNvSpPr>
          <p:nvPr/>
        </p:nvSpPr>
        <p:spPr bwMode="auto">
          <a:xfrm>
            <a:off x="319088" y="4695825"/>
            <a:ext cx="3186112" cy="808038"/>
          </a:xfrm>
          <a:prstGeom prst="roundRect">
            <a:avLst>
              <a:gd name="adj" fmla="val 16667"/>
            </a:avLst>
          </a:prstGeom>
          <a:solidFill>
            <a:srgbClr val="D3AD0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Ratio</a:t>
            </a:r>
          </a:p>
        </p:txBody>
      </p:sp>
      <p:sp>
        <p:nvSpPr>
          <p:cNvPr id="16390" name="AutoShape 6"/>
          <p:cNvSpPr>
            <a:spLocks noChangeArrowheads="1"/>
          </p:cNvSpPr>
          <p:nvPr/>
        </p:nvSpPr>
        <p:spPr bwMode="auto">
          <a:xfrm>
            <a:off x="319088" y="1758950"/>
            <a:ext cx="3186112" cy="808038"/>
          </a:xfrm>
          <a:prstGeom prst="roundRect">
            <a:avLst>
              <a:gd name="adj" fmla="val 16667"/>
            </a:avLst>
          </a:prstGeom>
          <a:solidFill>
            <a:srgbClr val="FFF6C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Nominal</a:t>
            </a:r>
          </a:p>
        </p:txBody>
      </p:sp>
      <p:sp>
        <p:nvSpPr>
          <p:cNvPr id="16391" name="AutoShape 7"/>
          <p:cNvSpPr>
            <a:spLocks noChangeArrowheads="1"/>
          </p:cNvSpPr>
          <p:nvPr/>
        </p:nvSpPr>
        <p:spPr bwMode="auto">
          <a:xfrm>
            <a:off x="3505200" y="1758950"/>
            <a:ext cx="2703513" cy="438150"/>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Classification</a:t>
            </a:r>
          </a:p>
        </p:txBody>
      </p:sp>
      <p:sp>
        <p:nvSpPr>
          <p:cNvPr id="16392" name="AutoShape 8"/>
          <p:cNvSpPr>
            <a:spLocks noChangeArrowheads="1"/>
          </p:cNvSpPr>
          <p:nvPr/>
        </p:nvSpPr>
        <p:spPr bwMode="auto">
          <a:xfrm>
            <a:off x="3505200" y="3122613"/>
            <a:ext cx="2703513" cy="404812"/>
          </a:xfrm>
          <a:prstGeom prst="roundRect">
            <a:avLst>
              <a:gd name="adj" fmla="val 16667"/>
            </a:avLst>
          </a:prstGeom>
          <a:solidFill>
            <a:srgbClr val="85C8C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Order</a:t>
            </a:r>
          </a:p>
        </p:txBody>
      </p:sp>
      <p:sp>
        <p:nvSpPr>
          <p:cNvPr id="16393" name="AutoShape 9"/>
          <p:cNvSpPr>
            <a:spLocks noChangeArrowheads="1"/>
          </p:cNvSpPr>
          <p:nvPr/>
        </p:nvSpPr>
        <p:spPr bwMode="auto">
          <a:xfrm>
            <a:off x="3505200" y="2719388"/>
            <a:ext cx="2703513" cy="392112"/>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Classification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500"/>
                                        <p:tgtEl>
                                          <p:spTgt spid="1639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391"/>
                                        </p:tgtEl>
                                        <p:attrNameLst>
                                          <p:attrName>style.visibility</p:attrName>
                                        </p:attrNameLst>
                                      </p:cBhvr>
                                      <p:to>
                                        <p:strVal val="visible"/>
                                      </p:to>
                                    </p:set>
                                    <p:animEffect transition="in" filter="blinds(horizontal)">
                                      <p:cBhvr>
                                        <p:cTn id="11" dur="500"/>
                                        <p:tgtEl>
                                          <p:spTgt spid="16391"/>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6387"/>
                                        </p:tgtEl>
                                        <p:attrNameLst>
                                          <p:attrName>style.visibility</p:attrName>
                                        </p:attrNameLst>
                                      </p:cBhvr>
                                      <p:to>
                                        <p:strVal val="visible"/>
                                      </p:to>
                                    </p:set>
                                    <p:animEffect transition="in" filter="blinds(horizontal)">
                                      <p:cBhvr>
                                        <p:cTn id="15" dur="500"/>
                                        <p:tgtEl>
                                          <p:spTgt spid="1638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blinds(horizontal)">
                                      <p:cBhvr>
                                        <p:cTn id="19" dur="500"/>
                                        <p:tgtEl>
                                          <p:spTgt spid="1638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6389"/>
                                        </p:tgtEl>
                                        <p:attrNameLst>
                                          <p:attrName>style.visibility</p:attrName>
                                        </p:attrNameLst>
                                      </p:cBhvr>
                                      <p:to>
                                        <p:strVal val="visible"/>
                                      </p:to>
                                    </p:set>
                                    <p:animEffect transition="in" filter="blinds(horizontal)">
                                      <p:cBhvr>
                                        <p:cTn id="23" dur="500"/>
                                        <p:tgtEl>
                                          <p:spTgt spid="16389"/>
                                        </p:tgtEl>
                                      </p:cBhvr>
                                    </p:animEffect>
                                  </p:childTnLst>
                                </p:cTn>
                              </p:par>
                            </p:childTnLst>
                          </p:cTn>
                        </p:par>
                        <p:par>
                          <p:cTn id="24" fill="hold">
                            <p:stCondLst>
                              <p:cond delay="2500"/>
                            </p:stCondLst>
                            <p:childTnLst>
                              <p:par>
                                <p:cTn id="25" presetID="6" presetClass="emph" presetSubtype="0" fill="hold" grpId="1" nodeType="afterEffect">
                                  <p:stCondLst>
                                    <p:cond delay="0"/>
                                  </p:stCondLst>
                                  <p:childTnLst>
                                    <p:animScale>
                                      <p:cBhvr>
                                        <p:cTn id="26" dur="2000" fill="hold"/>
                                        <p:tgtEl>
                                          <p:spTgt spid="16387"/>
                                        </p:tgtEl>
                                      </p:cBhvr>
                                      <p:by x="150000" y="150000"/>
                                    </p:animScale>
                                  </p:childTnLst>
                                </p:cTn>
                              </p:par>
                            </p:childTnLst>
                          </p:cTn>
                        </p:par>
                        <p:par>
                          <p:cTn id="27" fill="hold">
                            <p:stCondLst>
                              <p:cond delay="4500"/>
                            </p:stCondLst>
                            <p:childTnLst>
                              <p:par>
                                <p:cTn id="28" presetID="3" presetClass="entr" presetSubtype="10" fill="hold" grpId="0" nodeType="afterEffect">
                                  <p:stCondLst>
                                    <p:cond delay="0"/>
                                  </p:stCondLst>
                                  <p:childTnLst>
                                    <p:set>
                                      <p:cBhvr>
                                        <p:cTn id="29" dur="1" fill="hold">
                                          <p:stCondLst>
                                            <p:cond delay="0"/>
                                          </p:stCondLst>
                                        </p:cTn>
                                        <p:tgtEl>
                                          <p:spTgt spid="16393"/>
                                        </p:tgtEl>
                                        <p:attrNameLst>
                                          <p:attrName>style.visibility</p:attrName>
                                        </p:attrNameLst>
                                      </p:cBhvr>
                                      <p:to>
                                        <p:strVal val="visible"/>
                                      </p:to>
                                    </p:set>
                                    <p:animEffect transition="in" filter="blinds(horizontal)">
                                      <p:cBhvr>
                                        <p:cTn id="30" dur="500"/>
                                        <p:tgtEl>
                                          <p:spTgt spid="16393"/>
                                        </p:tgtEl>
                                      </p:cBhvr>
                                    </p:animEffect>
                                  </p:childTnLst>
                                </p:cTn>
                              </p:par>
                            </p:childTnLst>
                          </p:cTn>
                        </p:par>
                        <p:par>
                          <p:cTn id="31" fill="hold">
                            <p:stCondLst>
                              <p:cond delay="5000"/>
                            </p:stCondLst>
                            <p:childTnLst>
                              <p:par>
                                <p:cTn id="32" presetID="3" presetClass="entr" presetSubtype="10" fill="hold" grpId="0" nodeType="afterEffect">
                                  <p:stCondLst>
                                    <p:cond delay="0"/>
                                  </p:stCondLst>
                                  <p:childTnLst>
                                    <p:set>
                                      <p:cBhvr>
                                        <p:cTn id="33" dur="1" fill="hold">
                                          <p:stCondLst>
                                            <p:cond delay="0"/>
                                          </p:stCondLst>
                                        </p:cTn>
                                        <p:tgtEl>
                                          <p:spTgt spid="16392"/>
                                        </p:tgtEl>
                                        <p:attrNameLst>
                                          <p:attrName>style.visibility</p:attrName>
                                        </p:attrNameLst>
                                      </p:cBhvr>
                                      <p:to>
                                        <p:strVal val="visible"/>
                                      </p:to>
                                    </p:set>
                                    <p:animEffect transition="in" filter="blinds(horizontal)">
                                      <p:cBhvr>
                                        <p:cTn id="34"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7" grpId="1" animBg="1"/>
      <p:bldP spid="16388" grpId="0" animBg="1"/>
      <p:bldP spid="16389" grpId="0" animBg="1"/>
      <p:bldP spid="16390" grpId="0" animBg="1"/>
      <p:bldP spid="16391" grpId="0" animBg="1"/>
      <p:bldP spid="16392" grpId="0" animBg="1"/>
      <p:bldP spid="163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Levels of Measurement </a:t>
            </a:r>
          </a:p>
        </p:txBody>
      </p:sp>
      <p:sp>
        <p:nvSpPr>
          <p:cNvPr id="18435" name="AutoShape 3"/>
          <p:cNvSpPr>
            <a:spLocks noChangeArrowheads="1"/>
          </p:cNvSpPr>
          <p:nvPr/>
        </p:nvSpPr>
        <p:spPr bwMode="auto">
          <a:xfrm>
            <a:off x="319088" y="2719388"/>
            <a:ext cx="3186112" cy="808037"/>
          </a:xfrm>
          <a:prstGeom prst="roundRect">
            <a:avLst>
              <a:gd name="adj" fmla="val 16667"/>
            </a:avLst>
          </a:prstGeom>
          <a:solidFill>
            <a:srgbClr val="FFE78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Ordinal</a:t>
            </a:r>
          </a:p>
        </p:txBody>
      </p:sp>
      <p:sp>
        <p:nvSpPr>
          <p:cNvPr id="18436" name="AutoShape 4"/>
          <p:cNvSpPr>
            <a:spLocks noChangeArrowheads="1"/>
          </p:cNvSpPr>
          <p:nvPr/>
        </p:nvSpPr>
        <p:spPr bwMode="auto">
          <a:xfrm>
            <a:off x="319088" y="3679825"/>
            <a:ext cx="3186112" cy="808038"/>
          </a:xfrm>
          <a:prstGeom prst="roundRect">
            <a:avLst>
              <a:gd name="adj" fmla="val 16667"/>
            </a:avLst>
          </a:prstGeom>
          <a:solidFill>
            <a:srgbClr val="FFD007"/>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Interval</a:t>
            </a:r>
          </a:p>
        </p:txBody>
      </p:sp>
      <p:sp>
        <p:nvSpPr>
          <p:cNvPr id="18437" name="AutoShape 5"/>
          <p:cNvSpPr>
            <a:spLocks noChangeArrowheads="1"/>
          </p:cNvSpPr>
          <p:nvPr/>
        </p:nvSpPr>
        <p:spPr bwMode="auto">
          <a:xfrm>
            <a:off x="319088" y="4695825"/>
            <a:ext cx="3186112" cy="808038"/>
          </a:xfrm>
          <a:prstGeom prst="roundRect">
            <a:avLst>
              <a:gd name="adj" fmla="val 16667"/>
            </a:avLst>
          </a:prstGeom>
          <a:solidFill>
            <a:srgbClr val="D3AD0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Ratio</a:t>
            </a:r>
          </a:p>
        </p:txBody>
      </p:sp>
      <p:sp>
        <p:nvSpPr>
          <p:cNvPr id="18438" name="AutoShape 6"/>
          <p:cNvSpPr>
            <a:spLocks noChangeArrowheads="1"/>
          </p:cNvSpPr>
          <p:nvPr/>
        </p:nvSpPr>
        <p:spPr bwMode="auto">
          <a:xfrm>
            <a:off x="319088" y="1758950"/>
            <a:ext cx="3186112" cy="808038"/>
          </a:xfrm>
          <a:prstGeom prst="roundRect">
            <a:avLst>
              <a:gd name="adj" fmla="val 16667"/>
            </a:avLst>
          </a:prstGeom>
          <a:solidFill>
            <a:srgbClr val="FFF6C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Nominal</a:t>
            </a:r>
          </a:p>
        </p:txBody>
      </p:sp>
      <p:sp>
        <p:nvSpPr>
          <p:cNvPr id="18439" name="AutoShape 7"/>
          <p:cNvSpPr>
            <a:spLocks noChangeArrowheads="1"/>
          </p:cNvSpPr>
          <p:nvPr/>
        </p:nvSpPr>
        <p:spPr bwMode="auto">
          <a:xfrm>
            <a:off x="3505200" y="1758950"/>
            <a:ext cx="2703513" cy="438150"/>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Classification</a:t>
            </a:r>
          </a:p>
        </p:txBody>
      </p:sp>
      <p:sp>
        <p:nvSpPr>
          <p:cNvPr id="18440" name="AutoShape 8"/>
          <p:cNvSpPr>
            <a:spLocks noChangeArrowheads="1"/>
          </p:cNvSpPr>
          <p:nvPr/>
        </p:nvSpPr>
        <p:spPr bwMode="auto">
          <a:xfrm>
            <a:off x="3505200" y="3122613"/>
            <a:ext cx="2703513" cy="404812"/>
          </a:xfrm>
          <a:prstGeom prst="roundRect">
            <a:avLst>
              <a:gd name="adj" fmla="val 16667"/>
            </a:avLst>
          </a:prstGeom>
          <a:solidFill>
            <a:srgbClr val="85C8C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Order</a:t>
            </a:r>
          </a:p>
        </p:txBody>
      </p:sp>
      <p:sp>
        <p:nvSpPr>
          <p:cNvPr id="18441" name="AutoShape 9"/>
          <p:cNvSpPr>
            <a:spLocks noChangeArrowheads="1"/>
          </p:cNvSpPr>
          <p:nvPr/>
        </p:nvSpPr>
        <p:spPr bwMode="auto">
          <a:xfrm>
            <a:off x="3505200" y="2719388"/>
            <a:ext cx="2703513" cy="392112"/>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Classification</a:t>
            </a:r>
          </a:p>
        </p:txBody>
      </p:sp>
      <p:sp>
        <p:nvSpPr>
          <p:cNvPr id="18442" name="AutoShape 10"/>
          <p:cNvSpPr>
            <a:spLocks noChangeArrowheads="1"/>
          </p:cNvSpPr>
          <p:nvPr/>
        </p:nvSpPr>
        <p:spPr bwMode="auto">
          <a:xfrm>
            <a:off x="3505200" y="4083050"/>
            <a:ext cx="2703513" cy="404813"/>
          </a:xfrm>
          <a:prstGeom prst="roundRect">
            <a:avLst>
              <a:gd name="adj" fmla="val 16667"/>
            </a:avLst>
          </a:prstGeom>
          <a:solidFill>
            <a:srgbClr val="85C8C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Order</a:t>
            </a:r>
          </a:p>
        </p:txBody>
      </p:sp>
      <p:sp>
        <p:nvSpPr>
          <p:cNvPr id="18443" name="AutoShape 11"/>
          <p:cNvSpPr>
            <a:spLocks noChangeArrowheads="1"/>
          </p:cNvSpPr>
          <p:nvPr/>
        </p:nvSpPr>
        <p:spPr bwMode="auto">
          <a:xfrm>
            <a:off x="3505200" y="3679825"/>
            <a:ext cx="2703513" cy="39211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Classification</a:t>
            </a:r>
          </a:p>
        </p:txBody>
      </p:sp>
      <p:sp>
        <p:nvSpPr>
          <p:cNvPr id="18444" name="AutoShape 12"/>
          <p:cNvSpPr>
            <a:spLocks noChangeArrowheads="1"/>
          </p:cNvSpPr>
          <p:nvPr/>
        </p:nvSpPr>
        <p:spPr bwMode="auto">
          <a:xfrm>
            <a:off x="6208713" y="3679825"/>
            <a:ext cx="2678112" cy="403225"/>
          </a:xfrm>
          <a:prstGeom prst="roundRect">
            <a:avLst>
              <a:gd name="adj" fmla="val 16667"/>
            </a:avLst>
          </a:prstGeom>
          <a:solidFill>
            <a:srgbClr val="5AB5B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Distance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439"/>
                                        </p:tgtEl>
                                        <p:attrNameLst>
                                          <p:attrName>style.visibility</p:attrName>
                                        </p:attrNameLst>
                                      </p:cBhvr>
                                      <p:to>
                                        <p:strVal val="visible"/>
                                      </p:to>
                                    </p:set>
                                    <p:animEffect transition="in" filter="blinds(horizontal)">
                                      <p:cBhvr>
                                        <p:cTn id="11" dur="500"/>
                                        <p:tgtEl>
                                          <p:spTgt spid="1843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blinds(horizontal)">
                                      <p:cBhvr>
                                        <p:cTn id="15" dur="500"/>
                                        <p:tgtEl>
                                          <p:spTgt spid="1843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8441"/>
                                        </p:tgtEl>
                                        <p:attrNameLst>
                                          <p:attrName>style.visibility</p:attrName>
                                        </p:attrNameLst>
                                      </p:cBhvr>
                                      <p:to>
                                        <p:strVal val="visible"/>
                                      </p:to>
                                    </p:set>
                                    <p:animEffect transition="in" filter="blinds(horizontal)">
                                      <p:cBhvr>
                                        <p:cTn id="19" dur="500"/>
                                        <p:tgtEl>
                                          <p:spTgt spid="18441"/>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8440"/>
                                        </p:tgtEl>
                                        <p:attrNameLst>
                                          <p:attrName>style.visibility</p:attrName>
                                        </p:attrNameLst>
                                      </p:cBhvr>
                                      <p:to>
                                        <p:strVal val="visible"/>
                                      </p:to>
                                    </p:set>
                                    <p:animEffect transition="in" filter="blinds(horizontal)">
                                      <p:cBhvr>
                                        <p:cTn id="23" dur="500"/>
                                        <p:tgtEl>
                                          <p:spTgt spid="18440"/>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8436"/>
                                        </p:tgtEl>
                                        <p:attrNameLst>
                                          <p:attrName>style.visibility</p:attrName>
                                        </p:attrNameLst>
                                      </p:cBhvr>
                                      <p:to>
                                        <p:strVal val="visible"/>
                                      </p:to>
                                    </p:set>
                                    <p:animEffect transition="in" filter="blinds(horizontal)">
                                      <p:cBhvr>
                                        <p:cTn id="27" dur="500"/>
                                        <p:tgtEl>
                                          <p:spTgt spid="18436"/>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8437"/>
                                        </p:tgtEl>
                                        <p:attrNameLst>
                                          <p:attrName>style.visibility</p:attrName>
                                        </p:attrNameLst>
                                      </p:cBhvr>
                                      <p:to>
                                        <p:strVal val="visible"/>
                                      </p:to>
                                    </p:set>
                                    <p:animEffect transition="in" filter="blinds(horizontal)">
                                      <p:cBhvr>
                                        <p:cTn id="31" dur="500"/>
                                        <p:tgtEl>
                                          <p:spTgt spid="18437"/>
                                        </p:tgtEl>
                                      </p:cBhvr>
                                    </p:animEffect>
                                  </p:childTnLst>
                                </p:cTn>
                              </p:par>
                            </p:childTnLst>
                          </p:cTn>
                        </p:par>
                        <p:par>
                          <p:cTn id="32" fill="hold">
                            <p:stCondLst>
                              <p:cond delay="3500"/>
                            </p:stCondLst>
                            <p:childTnLst>
                              <p:par>
                                <p:cTn id="33" presetID="6" presetClass="emph" presetSubtype="0" fill="hold" grpId="1" nodeType="afterEffect">
                                  <p:stCondLst>
                                    <p:cond delay="0"/>
                                  </p:stCondLst>
                                  <p:childTnLst>
                                    <p:animScale>
                                      <p:cBhvr>
                                        <p:cTn id="34" dur="2000" fill="hold"/>
                                        <p:tgtEl>
                                          <p:spTgt spid="18436"/>
                                        </p:tgtEl>
                                      </p:cBhvr>
                                      <p:by x="150000" y="150000"/>
                                    </p:animScale>
                                  </p:childTnLst>
                                </p:cTn>
                              </p:par>
                            </p:childTnLst>
                          </p:cTn>
                        </p:par>
                        <p:par>
                          <p:cTn id="35" fill="hold">
                            <p:stCondLst>
                              <p:cond delay="5500"/>
                            </p:stCondLst>
                            <p:childTnLst>
                              <p:par>
                                <p:cTn id="36" presetID="3" presetClass="entr" presetSubtype="10" fill="hold" grpId="0" nodeType="afterEffect">
                                  <p:stCondLst>
                                    <p:cond delay="0"/>
                                  </p:stCondLst>
                                  <p:childTnLst>
                                    <p:set>
                                      <p:cBhvr>
                                        <p:cTn id="37" dur="1" fill="hold">
                                          <p:stCondLst>
                                            <p:cond delay="0"/>
                                          </p:stCondLst>
                                        </p:cTn>
                                        <p:tgtEl>
                                          <p:spTgt spid="18443"/>
                                        </p:tgtEl>
                                        <p:attrNameLst>
                                          <p:attrName>style.visibility</p:attrName>
                                        </p:attrNameLst>
                                      </p:cBhvr>
                                      <p:to>
                                        <p:strVal val="visible"/>
                                      </p:to>
                                    </p:set>
                                    <p:animEffect transition="in" filter="blinds(horizontal)">
                                      <p:cBhvr>
                                        <p:cTn id="38" dur="500"/>
                                        <p:tgtEl>
                                          <p:spTgt spid="18443"/>
                                        </p:tgtEl>
                                      </p:cBhvr>
                                    </p:animEffect>
                                  </p:childTnLst>
                                </p:cTn>
                              </p:par>
                            </p:childTnLst>
                          </p:cTn>
                        </p:par>
                        <p:par>
                          <p:cTn id="39" fill="hold">
                            <p:stCondLst>
                              <p:cond delay="6000"/>
                            </p:stCondLst>
                            <p:childTnLst>
                              <p:par>
                                <p:cTn id="40" presetID="3" presetClass="entr" presetSubtype="10" fill="hold" grpId="0" nodeType="afterEffect">
                                  <p:stCondLst>
                                    <p:cond delay="0"/>
                                  </p:stCondLst>
                                  <p:childTnLst>
                                    <p:set>
                                      <p:cBhvr>
                                        <p:cTn id="41" dur="1" fill="hold">
                                          <p:stCondLst>
                                            <p:cond delay="0"/>
                                          </p:stCondLst>
                                        </p:cTn>
                                        <p:tgtEl>
                                          <p:spTgt spid="18442"/>
                                        </p:tgtEl>
                                        <p:attrNameLst>
                                          <p:attrName>style.visibility</p:attrName>
                                        </p:attrNameLst>
                                      </p:cBhvr>
                                      <p:to>
                                        <p:strVal val="visible"/>
                                      </p:to>
                                    </p:set>
                                    <p:animEffect transition="in" filter="blinds(horizontal)">
                                      <p:cBhvr>
                                        <p:cTn id="42" dur="500"/>
                                        <p:tgtEl>
                                          <p:spTgt spid="18442"/>
                                        </p:tgtEl>
                                      </p:cBhvr>
                                    </p:animEffect>
                                  </p:childTnLst>
                                </p:cTn>
                              </p:par>
                            </p:childTnLst>
                          </p:cTn>
                        </p:par>
                        <p:par>
                          <p:cTn id="43" fill="hold">
                            <p:stCondLst>
                              <p:cond delay="6500"/>
                            </p:stCondLst>
                            <p:childTnLst>
                              <p:par>
                                <p:cTn id="44" presetID="3" presetClass="entr" presetSubtype="10" fill="hold" grpId="0" nodeType="afterEffect">
                                  <p:stCondLst>
                                    <p:cond delay="0"/>
                                  </p:stCondLst>
                                  <p:childTnLst>
                                    <p:set>
                                      <p:cBhvr>
                                        <p:cTn id="45" dur="1" fill="hold">
                                          <p:stCondLst>
                                            <p:cond delay="0"/>
                                          </p:stCondLst>
                                        </p:cTn>
                                        <p:tgtEl>
                                          <p:spTgt spid="18444"/>
                                        </p:tgtEl>
                                        <p:attrNameLst>
                                          <p:attrName>style.visibility</p:attrName>
                                        </p:attrNameLst>
                                      </p:cBhvr>
                                      <p:to>
                                        <p:strVal val="visible"/>
                                      </p:to>
                                    </p:set>
                                    <p:animEffect transition="in" filter="blinds(horizontal)">
                                      <p:cBhvr>
                                        <p:cTn id="46"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P spid="18436" grpId="1" animBg="1"/>
      <p:bldP spid="18437" grpId="0" animBg="1"/>
      <p:bldP spid="18438" grpId="0" animBg="1"/>
      <p:bldP spid="18439" grpId="0" animBg="1"/>
      <p:bldP spid="18440" grpId="0" animBg="1"/>
      <p:bldP spid="18441" grpId="0" animBg="1"/>
      <p:bldP spid="18442" grpId="0" animBg="1"/>
      <p:bldP spid="18443" grpId="0" animBg="1"/>
      <p:bldP spid="184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Levels of Measurement </a:t>
            </a:r>
          </a:p>
        </p:txBody>
      </p:sp>
      <p:sp>
        <p:nvSpPr>
          <p:cNvPr id="20483" name="AutoShape 3"/>
          <p:cNvSpPr>
            <a:spLocks noChangeArrowheads="1"/>
          </p:cNvSpPr>
          <p:nvPr/>
        </p:nvSpPr>
        <p:spPr bwMode="auto">
          <a:xfrm>
            <a:off x="319088" y="2719388"/>
            <a:ext cx="3186112" cy="808037"/>
          </a:xfrm>
          <a:prstGeom prst="roundRect">
            <a:avLst>
              <a:gd name="adj" fmla="val 16667"/>
            </a:avLst>
          </a:prstGeom>
          <a:solidFill>
            <a:srgbClr val="FFE78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Ordinal</a:t>
            </a:r>
          </a:p>
        </p:txBody>
      </p:sp>
      <p:sp>
        <p:nvSpPr>
          <p:cNvPr id="20484" name="AutoShape 4"/>
          <p:cNvSpPr>
            <a:spLocks noChangeArrowheads="1"/>
          </p:cNvSpPr>
          <p:nvPr/>
        </p:nvSpPr>
        <p:spPr bwMode="auto">
          <a:xfrm>
            <a:off x="319088" y="3679825"/>
            <a:ext cx="3186112" cy="808038"/>
          </a:xfrm>
          <a:prstGeom prst="roundRect">
            <a:avLst>
              <a:gd name="adj" fmla="val 16667"/>
            </a:avLst>
          </a:prstGeom>
          <a:solidFill>
            <a:srgbClr val="FFD007"/>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Interval</a:t>
            </a:r>
          </a:p>
        </p:txBody>
      </p:sp>
      <p:sp>
        <p:nvSpPr>
          <p:cNvPr id="20485" name="AutoShape 5"/>
          <p:cNvSpPr>
            <a:spLocks noChangeArrowheads="1"/>
          </p:cNvSpPr>
          <p:nvPr/>
        </p:nvSpPr>
        <p:spPr bwMode="auto">
          <a:xfrm>
            <a:off x="319088" y="4695825"/>
            <a:ext cx="3186112" cy="808038"/>
          </a:xfrm>
          <a:prstGeom prst="roundRect">
            <a:avLst>
              <a:gd name="adj" fmla="val 16667"/>
            </a:avLst>
          </a:prstGeom>
          <a:solidFill>
            <a:srgbClr val="D3AD0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Ratio</a:t>
            </a:r>
          </a:p>
        </p:txBody>
      </p:sp>
      <p:sp>
        <p:nvSpPr>
          <p:cNvPr id="20486" name="AutoShape 6"/>
          <p:cNvSpPr>
            <a:spLocks noChangeArrowheads="1"/>
          </p:cNvSpPr>
          <p:nvPr/>
        </p:nvSpPr>
        <p:spPr bwMode="auto">
          <a:xfrm>
            <a:off x="319088" y="1758950"/>
            <a:ext cx="3186112" cy="808038"/>
          </a:xfrm>
          <a:prstGeom prst="roundRect">
            <a:avLst>
              <a:gd name="adj" fmla="val 16667"/>
            </a:avLst>
          </a:prstGeom>
          <a:solidFill>
            <a:srgbClr val="FFF6CF"/>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Nominal</a:t>
            </a:r>
          </a:p>
        </p:txBody>
      </p:sp>
      <p:sp>
        <p:nvSpPr>
          <p:cNvPr id="20487" name="AutoShape 7"/>
          <p:cNvSpPr>
            <a:spLocks noChangeArrowheads="1"/>
          </p:cNvSpPr>
          <p:nvPr/>
        </p:nvSpPr>
        <p:spPr bwMode="auto">
          <a:xfrm>
            <a:off x="3505200" y="1758950"/>
            <a:ext cx="2703513" cy="438150"/>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Classification</a:t>
            </a:r>
          </a:p>
        </p:txBody>
      </p:sp>
      <p:sp>
        <p:nvSpPr>
          <p:cNvPr id="20488" name="AutoShape 8"/>
          <p:cNvSpPr>
            <a:spLocks noChangeArrowheads="1"/>
          </p:cNvSpPr>
          <p:nvPr/>
        </p:nvSpPr>
        <p:spPr bwMode="auto">
          <a:xfrm>
            <a:off x="3505200" y="3122613"/>
            <a:ext cx="2703513" cy="404812"/>
          </a:xfrm>
          <a:prstGeom prst="roundRect">
            <a:avLst>
              <a:gd name="adj" fmla="val 16667"/>
            </a:avLst>
          </a:prstGeom>
          <a:solidFill>
            <a:srgbClr val="85C8C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Order</a:t>
            </a:r>
          </a:p>
        </p:txBody>
      </p:sp>
      <p:sp>
        <p:nvSpPr>
          <p:cNvPr id="20489" name="AutoShape 9"/>
          <p:cNvSpPr>
            <a:spLocks noChangeArrowheads="1"/>
          </p:cNvSpPr>
          <p:nvPr/>
        </p:nvSpPr>
        <p:spPr bwMode="auto">
          <a:xfrm>
            <a:off x="3505200" y="2719388"/>
            <a:ext cx="2703513" cy="392112"/>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Classification</a:t>
            </a:r>
          </a:p>
        </p:txBody>
      </p:sp>
      <p:sp>
        <p:nvSpPr>
          <p:cNvPr id="20490" name="AutoShape 10"/>
          <p:cNvSpPr>
            <a:spLocks noChangeArrowheads="1"/>
          </p:cNvSpPr>
          <p:nvPr/>
        </p:nvSpPr>
        <p:spPr bwMode="auto">
          <a:xfrm>
            <a:off x="3505200" y="5099050"/>
            <a:ext cx="2703513" cy="404813"/>
          </a:xfrm>
          <a:prstGeom prst="roundRect">
            <a:avLst>
              <a:gd name="adj" fmla="val 16667"/>
            </a:avLst>
          </a:prstGeom>
          <a:solidFill>
            <a:srgbClr val="85C8C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Order</a:t>
            </a:r>
          </a:p>
        </p:txBody>
      </p:sp>
      <p:sp>
        <p:nvSpPr>
          <p:cNvPr id="20491" name="AutoShape 11"/>
          <p:cNvSpPr>
            <a:spLocks noChangeArrowheads="1"/>
          </p:cNvSpPr>
          <p:nvPr/>
        </p:nvSpPr>
        <p:spPr bwMode="auto">
          <a:xfrm>
            <a:off x="3505200" y="4695825"/>
            <a:ext cx="2703513" cy="39211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Classification</a:t>
            </a:r>
          </a:p>
        </p:txBody>
      </p:sp>
      <p:sp>
        <p:nvSpPr>
          <p:cNvPr id="20492" name="AutoShape 12"/>
          <p:cNvSpPr>
            <a:spLocks noChangeArrowheads="1"/>
          </p:cNvSpPr>
          <p:nvPr/>
        </p:nvSpPr>
        <p:spPr bwMode="auto">
          <a:xfrm>
            <a:off x="6208713" y="4695825"/>
            <a:ext cx="2678112" cy="403225"/>
          </a:xfrm>
          <a:prstGeom prst="roundRect">
            <a:avLst>
              <a:gd name="adj" fmla="val 16667"/>
            </a:avLst>
          </a:prstGeom>
          <a:solidFill>
            <a:srgbClr val="5AB5B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Distance</a:t>
            </a:r>
          </a:p>
        </p:txBody>
      </p:sp>
      <p:sp>
        <p:nvSpPr>
          <p:cNvPr id="20493" name="AutoShape 13"/>
          <p:cNvSpPr>
            <a:spLocks noChangeArrowheads="1"/>
          </p:cNvSpPr>
          <p:nvPr/>
        </p:nvSpPr>
        <p:spPr bwMode="auto">
          <a:xfrm>
            <a:off x="6208713" y="5099050"/>
            <a:ext cx="2678112" cy="404813"/>
          </a:xfrm>
          <a:prstGeom prst="roundRect">
            <a:avLst>
              <a:gd name="adj" fmla="val 16667"/>
            </a:avLst>
          </a:prstGeom>
          <a:solidFill>
            <a:srgbClr val="3F969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Natural Origin</a:t>
            </a:r>
          </a:p>
        </p:txBody>
      </p:sp>
      <p:sp>
        <p:nvSpPr>
          <p:cNvPr id="20494" name="AutoShape 14"/>
          <p:cNvSpPr>
            <a:spLocks noChangeArrowheads="1"/>
          </p:cNvSpPr>
          <p:nvPr/>
        </p:nvSpPr>
        <p:spPr bwMode="auto">
          <a:xfrm>
            <a:off x="3505200" y="4083050"/>
            <a:ext cx="2703513" cy="404813"/>
          </a:xfrm>
          <a:prstGeom prst="roundRect">
            <a:avLst>
              <a:gd name="adj" fmla="val 16667"/>
            </a:avLst>
          </a:prstGeom>
          <a:solidFill>
            <a:srgbClr val="85C8CD"/>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Order</a:t>
            </a:r>
          </a:p>
        </p:txBody>
      </p:sp>
      <p:sp>
        <p:nvSpPr>
          <p:cNvPr id="20495" name="AutoShape 15"/>
          <p:cNvSpPr>
            <a:spLocks noChangeArrowheads="1"/>
          </p:cNvSpPr>
          <p:nvPr/>
        </p:nvSpPr>
        <p:spPr bwMode="auto">
          <a:xfrm>
            <a:off x="3505200" y="3679825"/>
            <a:ext cx="2703513" cy="392113"/>
          </a:xfrm>
          <a:prstGeom prst="roundRect">
            <a:avLst>
              <a:gd name="adj" fmla="val 16667"/>
            </a:avLst>
          </a:prstGeom>
          <a:solidFill>
            <a:schemeClr val="accent1"/>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Classification</a:t>
            </a:r>
          </a:p>
        </p:txBody>
      </p:sp>
      <p:sp>
        <p:nvSpPr>
          <p:cNvPr id="20496" name="AutoShape 16"/>
          <p:cNvSpPr>
            <a:spLocks noChangeArrowheads="1"/>
          </p:cNvSpPr>
          <p:nvPr/>
        </p:nvSpPr>
        <p:spPr bwMode="auto">
          <a:xfrm>
            <a:off x="6208713" y="3679825"/>
            <a:ext cx="2678112" cy="403225"/>
          </a:xfrm>
          <a:prstGeom prst="roundRect">
            <a:avLst>
              <a:gd name="adj" fmla="val 16667"/>
            </a:avLst>
          </a:prstGeom>
          <a:solidFill>
            <a:srgbClr val="5AB5BC"/>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p>
            <a:pPr algn="ctr" eaLnBrk="1" hangingPunct="1"/>
            <a:r>
              <a:rPr lang="en-US" b="1">
                <a:solidFill>
                  <a:schemeClr val="bg1"/>
                </a:solidFill>
                <a:latin typeface="Arial" charset="0"/>
              </a:rPr>
              <a:t>Distance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linds(horizontal)">
                                      <p:cBhvr>
                                        <p:cTn id="7" dur="500"/>
                                        <p:tgtEl>
                                          <p:spTgt spid="2048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487"/>
                                        </p:tgtEl>
                                        <p:attrNameLst>
                                          <p:attrName>style.visibility</p:attrName>
                                        </p:attrNameLst>
                                      </p:cBhvr>
                                      <p:to>
                                        <p:strVal val="visible"/>
                                      </p:to>
                                    </p:set>
                                    <p:animEffect transition="in" filter="blinds(horizontal)">
                                      <p:cBhvr>
                                        <p:cTn id="11" dur="500"/>
                                        <p:tgtEl>
                                          <p:spTgt spid="2048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0483"/>
                                        </p:tgtEl>
                                        <p:attrNameLst>
                                          <p:attrName>style.visibility</p:attrName>
                                        </p:attrNameLst>
                                      </p:cBhvr>
                                      <p:to>
                                        <p:strVal val="visible"/>
                                      </p:to>
                                    </p:set>
                                    <p:animEffect transition="in" filter="blinds(horizontal)">
                                      <p:cBhvr>
                                        <p:cTn id="15" dur="500"/>
                                        <p:tgtEl>
                                          <p:spTgt spid="2048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0489"/>
                                        </p:tgtEl>
                                        <p:attrNameLst>
                                          <p:attrName>style.visibility</p:attrName>
                                        </p:attrNameLst>
                                      </p:cBhvr>
                                      <p:to>
                                        <p:strVal val="visible"/>
                                      </p:to>
                                    </p:set>
                                    <p:animEffect transition="in" filter="blinds(horizontal)">
                                      <p:cBhvr>
                                        <p:cTn id="19" dur="500"/>
                                        <p:tgtEl>
                                          <p:spTgt spid="20489"/>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blinds(horizontal)">
                                      <p:cBhvr>
                                        <p:cTn id="23" dur="500"/>
                                        <p:tgtEl>
                                          <p:spTgt spid="20488"/>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blinds(horizontal)">
                                      <p:cBhvr>
                                        <p:cTn id="27" dur="500"/>
                                        <p:tgtEl>
                                          <p:spTgt spid="20484"/>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0495"/>
                                        </p:tgtEl>
                                        <p:attrNameLst>
                                          <p:attrName>style.visibility</p:attrName>
                                        </p:attrNameLst>
                                      </p:cBhvr>
                                      <p:to>
                                        <p:strVal val="visible"/>
                                      </p:to>
                                    </p:set>
                                    <p:animEffect transition="in" filter="blinds(horizontal)">
                                      <p:cBhvr>
                                        <p:cTn id="31" dur="500"/>
                                        <p:tgtEl>
                                          <p:spTgt spid="20495"/>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20494"/>
                                        </p:tgtEl>
                                        <p:attrNameLst>
                                          <p:attrName>style.visibility</p:attrName>
                                        </p:attrNameLst>
                                      </p:cBhvr>
                                      <p:to>
                                        <p:strVal val="visible"/>
                                      </p:to>
                                    </p:set>
                                    <p:animEffect transition="in" filter="blinds(horizontal)">
                                      <p:cBhvr>
                                        <p:cTn id="35" dur="500"/>
                                        <p:tgtEl>
                                          <p:spTgt spid="20494"/>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20496"/>
                                        </p:tgtEl>
                                        <p:attrNameLst>
                                          <p:attrName>style.visibility</p:attrName>
                                        </p:attrNameLst>
                                      </p:cBhvr>
                                      <p:to>
                                        <p:strVal val="visible"/>
                                      </p:to>
                                    </p:set>
                                    <p:animEffect transition="in" filter="blinds(horizontal)">
                                      <p:cBhvr>
                                        <p:cTn id="39" dur="500"/>
                                        <p:tgtEl>
                                          <p:spTgt spid="20496"/>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20485"/>
                                        </p:tgtEl>
                                        <p:attrNameLst>
                                          <p:attrName>style.visibility</p:attrName>
                                        </p:attrNameLst>
                                      </p:cBhvr>
                                      <p:to>
                                        <p:strVal val="visible"/>
                                      </p:to>
                                    </p:set>
                                    <p:animEffect transition="in" filter="blinds(horizontal)">
                                      <p:cBhvr>
                                        <p:cTn id="43" dur="500"/>
                                        <p:tgtEl>
                                          <p:spTgt spid="20485"/>
                                        </p:tgtEl>
                                      </p:cBhvr>
                                    </p:animEffect>
                                  </p:childTnLst>
                                </p:cTn>
                              </p:par>
                            </p:childTnLst>
                          </p:cTn>
                        </p:par>
                        <p:par>
                          <p:cTn id="44" fill="hold">
                            <p:stCondLst>
                              <p:cond delay="5000"/>
                            </p:stCondLst>
                            <p:childTnLst>
                              <p:par>
                                <p:cTn id="45" presetID="6" presetClass="emph" presetSubtype="0" fill="hold" grpId="1" nodeType="afterEffect">
                                  <p:stCondLst>
                                    <p:cond delay="0"/>
                                  </p:stCondLst>
                                  <p:childTnLst>
                                    <p:animScale>
                                      <p:cBhvr>
                                        <p:cTn id="46" dur="2000" fill="hold"/>
                                        <p:tgtEl>
                                          <p:spTgt spid="20485"/>
                                        </p:tgtEl>
                                      </p:cBhvr>
                                      <p:by x="150000" y="150000"/>
                                    </p:animScale>
                                  </p:childTnLst>
                                </p:cTn>
                              </p:par>
                            </p:childTnLst>
                          </p:cTn>
                        </p:par>
                        <p:par>
                          <p:cTn id="47" fill="hold">
                            <p:stCondLst>
                              <p:cond delay="7000"/>
                            </p:stCondLst>
                            <p:childTnLst>
                              <p:par>
                                <p:cTn id="48" presetID="3" presetClass="entr" presetSubtype="10" fill="hold" grpId="0" nodeType="afterEffect">
                                  <p:stCondLst>
                                    <p:cond delay="0"/>
                                  </p:stCondLst>
                                  <p:childTnLst>
                                    <p:set>
                                      <p:cBhvr>
                                        <p:cTn id="49" dur="1" fill="hold">
                                          <p:stCondLst>
                                            <p:cond delay="0"/>
                                          </p:stCondLst>
                                        </p:cTn>
                                        <p:tgtEl>
                                          <p:spTgt spid="20491"/>
                                        </p:tgtEl>
                                        <p:attrNameLst>
                                          <p:attrName>style.visibility</p:attrName>
                                        </p:attrNameLst>
                                      </p:cBhvr>
                                      <p:to>
                                        <p:strVal val="visible"/>
                                      </p:to>
                                    </p:set>
                                    <p:animEffect transition="in" filter="blinds(horizontal)">
                                      <p:cBhvr>
                                        <p:cTn id="50" dur="500"/>
                                        <p:tgtEl>
                                          <p:spTgt spid="20491"/>
                                        </p:tgtEl>
                                      </p:cBhvr>
                                    </p:animEffect>
                                  </p:childTnLst>
                                </p:cTn>
                              </p:par>
                            </p:childTnLst>
                          </p:cTn>
                        </p:par>
                        <p:par>
                          <p:cTn id="51" fill="hold">
                            <p:stCondLst>
                              <p:cond delay="7500"/>
                            </p:stCondLst>
                            <p:childTnLst>
                              <p:par>
                                <p:cTn id="52" presetID="3" presetClass="entr" presetSubtype="10" fill="hold" grpId="0" nodeType="afterEffect">
                                  <p:stCondLst>
                                    <p:cond delay="0"/>
                                  </p:stCondLst>
                                  <p:childTnLst>
                                    <p:set>
                                      <p:cBhvr>
                                        <p:cTn id="53" dur="1" fill="hold">
                                          <p:stCondLst>
                                            <p:cond delay="0"/>
                                          </p:stCondLst>
                                        </p:cTn>
                                        <p:tgtEl>
                                          <p:spTgt spid="20490"/>
                                        </p:tgtEl>
                                        <p:attrNameLst>
                                          <p:attrName>style.visibility</p:attrName>
                                        </p:attrNameLst>
                                      </p:cBhvr>
                                      <p:to>
                                        <p:strVal val="visible"/>
                                      </p:to>
                                    </p:set>
                                    <p:animEffect transition="in" filter="blinds(horizontal)">
                                      <p:cBhvr>
                                        <p:cTn id="54" dur="500"/>
                                        <p:tgtEl>
                                          <p:spTgt spid="20490"/>
                                        </p:tgtEl>
                                      </p:cBhvr>
                                    </p:animEffect>
                                  </p:childTnLst>
                                </p:cTn>
                              </p:par>
                            </p:childTnLst>
                          </p:cTn>
                        </p:par>
                        <p:par>
                          <p:cTn id="55" fill="hold">
                            <p:stCondLst>
                              <p:cond delay="8000"/>
                            </p:stCondLst>
                            <p:childTnLst>
                              <p:par>
                                <p:cTn id="56" presetID="3" presetClass="entr" presetSubtype="10" fill="hold" grpId="0" nodeType="afterEffect">
                                  <p:stCondLst>
                                    <p:cond delay="0"/>
                                  </p:stCondLst>
                                  <p:childTnLst>
                                    <p:set>
                                      <p:cBhvr>
                                        <p:cTn id="57" dur="1" fill="hold">
                                          <p:stCondLst>
                                            <p:cond delay="0"/>
                                          </p:stCondLst>
                                        </p:cTn>
                                        <p:tgtEl>
                                          <p:spTgt spid="20492"/>
                                        </p:tgtEl>
                                        <p:attrNameLst>
                                          <p:attrName>style.visibility</p:attrName>
                                        </p:attrNameLst>
                                      </p:cBhvr>
                                      <p:to>
                                        <p:strVal val="visible"/>
                                      </p:to>
                                    </p:set>
                                    <p:animEffect transition="in" filter="blinds(horizontal)">
                                      <p:cBhvr>
                                        <p:cTn id="58" dur="500"/>
                                        <p:tgtEl>
                                          <p:spTgt spid="20492"/>
                                        </p:tgtEl>
                                      </p:cBhvr>
                                    </p:animEffect>
                                  </p:childTnLst>
                                </p:cTn>
                              </p:par>
                            </p:childTnLst>
                          </p:cTn>
                        </p:par>
                        <p:par>
                          <p:cTn id="59" fill="hold">
                            <p:stCondLst>
                              <p:cond delay="8500"/>
                            </p:stCondLst>
                            <p:childTnLst>
                              <p:par>
                                <p:cTn id="60" presetID="3" presetClass="entr" presetSubtype="10" fill="hold" grpId="0" nodeType="afterEffect">
                                  <p:stCondLst>
                                    <p:cond delay="0"/>
                                  </p:stCondLst>
                                  <p:childTnLst>
                                    <p:set>
                                      <p:cBhvr>
                                        <p:cTn id="61" dur="1" fill="hold">
                                          <p:stCondLst>
                                            <p:cond delay="0"/>
                                          </p:stCondLst>
                                        </p:cTn>
                                        <p:tgtEl>
                                          <p:spTgt spid="20493"/>
                                        </p:tgtEl>
                                        <p:attrNameLst>
                                          <p:attrName>style.visibility</p:attrName>
                                        </p:attrNameLst>
                                      </p:cBhvr>
                                      <p:to>
                                        <p:strVal val="visible"/>
                                      </p:to>
                                    </p:set>
                                    <p:animEffect transition="in" filter="blinds(horizontal)">
                                      <p:cBhvr>
                                        <p:cTn id="62" dur="5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5" grpId="0" animBg="1"/>
      <p:bldP spid="20485" grpId="1" animBg="1"/>
      <p:bldP spid="20486" grpId="0" animBg="1"/>
      <p:bldP spid="20487" grpId="0" animBg="1"/>
      <p:bldP spid="20488" grpId="0" animBg="1"/>
      <p:bldP spid="20489" grpId="0" animBg="1"/>
      <p:bldP spid="20490" grpId="0" animBg="1"/>
      <p:bldP spid="20491" grpId="0" animBg="1"/>
      <p:bldP spid="20492" grpId="0" animBg="1"/>
      <p:bldP spid="20493" grpId="0" animBg="1"/>
      <p:bldP spid="20494" grpId="0" animBg="1"/>
      <p:bldP spid="20495" grpId="0" animBg="1"/>
      <p:bldP spid="20496" grpId="0" animBg="1"/>
    </p:bldLst>
  </p:timing>
</p:sld>
</file>

<file path=ppt/theme/theme1.xml><?xml version="1.0" encoding="utf-8"?>
<a:theme xmlns:a="http://schemas.openxmlformats.org/drawingml/2006/main" name="Glowing puzzle pieces design template">
  <a:themeElements>
    <a:clrScheme name="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fontScheme name="Glowing puzzle piec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themeOverride>
</file>

<file path=docProps/app.xml><?xml version="1.0" encoding="utf-8"?>
<Properties xmlns="http://schemas.openxmlformats.org/officeDocument/2006/extended-properties" xmlns:vt="http://schemas.openxmlformats.org/officeDocument/2006/docPropsVTypes">
  <Template/>
  <TotalTime>121</TotalTime>
  <Words>5529</Words>
  <Application>Microsoft Office PowerPoint</Application>
  <PresentationFormat>On-screen Show (4:3)</PresentationFormat>
  <Paragraphs>488</Paragraphs>
  <Slides>63</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Tahoma</vt:lpstr>
      <vt:lpstr>Times New Roman</vt:lpstr>
      <vt:lpstr>Wingdings</vt:lpstr>
      <vt:lpstr>Verdana</vt:lpstr>
      <vt:lpstr>Glowing puzzle pieces design template</vt:lpstr>
      <vt:lpstr>Metode Riset Akuntansi</vt:lpstr>
      <vt:lpstr>Measurement</vt:lpstr>
      <vt:lpstr>Measurement</vt:lpstr>
      <vt:lpstr>Measurement Scales</vt:lpstr>
      <vt:lpstr>Types of Scales </vt:lpstr>
      <vt:lpstr>Levels of Measurement </vt:lpstr>
      <vt:lpstr>Levels of Measurement </vt:lpstr>
      <vt:lpstr>Levels of Measurement </vt:lpstr>
      <vt:lpstr>Levels of Measurement </vt:lpstr>
      <vt:lpstr>Sources of Error</vt:lpstr>
      <vt:lpstr>Evaluating  Measurement Tools</vt:lpstr>
      <vt:lpstr>Evaluating  Measurement Tools</vt:lpstr>
      <vt:lpstr>Validity</vt:lpstr>
      <vt:lpstr>Validity Determinants</vt:lpstr>
      <vt:lpstr>Content Validity</vt:lpstr>
      <vt:lpstr>Increasing Content Validity</vt:lpstr>
      <vt:lpstr>Validity Determinants</vt:lpstr>
      <vt:lpstr>Construct Validity</vt:lpstr>
      <vt:lpstr>Validity Determinants</vt:lpstr>
      <vt:lpstr>Criterion-Related Validity</vt:lpstr>
      <vt:lpstr>Understanding  Validity and Reliability</vt:lpstr>
      <vt:lpstr>Reliability Estimates</vt:lpstr>
      <vt:lpstr>Practicality</vt:lpstr>
      <vt:lpstr>Methods of Scaling</vt:lpstr>
      <vt:lpstr>Simple Category/Dichotomous Scale</vt:lpstr>
      <vt:lpstr>Multiple-Choice, Single Response Scale</vt:lpstr>
      <vt:lpstr>Multiple-Choice, Multiple Response Scale</vt:lpstr>
      <vt:lpstr>Likert Scale</vt:lpstr>
      <vt:lpstr>Semantic Differential</vt:lpstr>
      <vt:lpstr>Numerical Scale</vt:lpstr>
      <vt:lpstr>Multiple Rating List Scales</vt:lpstr>
      <vt:lpstr>Stapel Scales</vt:lpstr>
      <vt:lpstr>Constant-Sum Scales</vt:lpstr>
      <vt:lpstr>Graphic Rating Scales</vt:lpstr>
      <vt:lpstr>Ranking Scales</vt:lpstr>
      <vt:lpstr>Paired-Comparison Scale</vt:lpstr>
      <vt:lpstr>Forced Ranking Scale</vt:lpstr>
      <vt:lpstr>Comparative Scale</vt:lpstr>
      <vt:lpstr>The Nature of Sampling</vt:lpstr>
      <vt:lpstr>The Nature of Sampling</vt:lpstr>
      <vt:lpstr>Why Sample?</vt:lpstr>
      <vt:lpstr>What Is A Good Sample?</vt:lpstr>
      <vt:lpstr>Accuracy</vt:lpstr>
      <vt:lpstr>Precision</vt:lpstr>
      <vt:lpstr>Sampling Designs</vt:lpstr>
      <vt:lpstr>Types of Sampling Designs</vt:lpstr>
      <vt:lpstr>Simple Random</vt:lpstr>
      <vt:lpstr>Simple Random</vt:lpstr>
      <vt:lpstr>Systematic</vt:lpstr>
      <vt:lpstr>Systematic</vt:lpstr>
      <vt:lpstr>Stratified</vt:lpstr>
      <vt:lpstr>Stratified</vt:lpstr>
      <vt:lpstr>Stratified</vt:lpstr>
      <vt:lpstr>Cluster </vt:lpstr>
      <vt:lpstr>Stratified and Cluster Sampling</vt:lpstr>
      <vt:lpstr>Area Sampling</vt:lpstr>
      <vt:lpstr>Double</vt:lpstr>
      <vt:lpstr>Double</vt:lpstr>
      <vt:lpstr>Nonprobability Sampling</vt:lpstr>
      <vt:lpstr>Nonprobability  Sampling Methods</vt:lpstr>
      <vt:lpstr>Convenience</vt:lpstr>
      <vt:lpstr>Purposive</vt:lpstr>
      <vt:lpstr>Snowball</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Riset Akuntansi</dc:title>
  <dc:creator>USER</dc:creator>
  <cp:lastModifiedBy>Subur H</cp:lastModifiedBy>
  <cp:revision>7</cp:revision>
  <dcterms:created xsi:type="dcterms:W3CDTF">2008-09-18T15:34:05Z</dcterms:created>
  <dcterms:modified xsi:type="dcterms:W3CDTF">2018-10-01T11:02:12Z</dcterms:modified>
</cp:coreProperties>
</file>