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5"/>
  </p:notesMasterIdLst>
  <p:sldIdLst>
    <p:sldId id="256" r:id="rId2"/>
    <p:sldId id="285" r:id="rId3"/>
    <p:sldId id="286" r:id="rId4"/>
    <p:sldId id="287" r:id="rId5"/>
    <p:sldId id="288" r:id="rId6"/>
    <p:sldId id="289" r:id="rId7"/>
    <p:sldId id="302" r:id="rId8"/>
    <p:sldId id="298" r:id="rId9"/>
    <p:sldId id="301" r:id="rId10"/>
    <p:sldId id="290" r:id="rId11"/>
    <p:sldId id="291" r:id="rId12"/>
    <p:sldId id="306" r:id="rId13"/>
    <p:sldId id="307" r:id="rId14"/>
    <p:sldId id="308" r:id="rId15"/>
    <p:sldId id="303" r:id="rId16"/>
    <p:sldId id="292" r:id="rId17"/>
    <p:sldId id="293" r:id="rId18"/>
    <p:sldId id="294" r:id="rId19"/>
    <p:sldId id="304" r:id="rId20"/>
    <p:sldId id="305" r:id="rId21"/>
    <p:sldId id="296" r:id="rId22"/>
    <p:sldId id="297" r:id="rId23"/>
    <p:sldId id="276" r:id="rId24"/>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717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BD957F66-8D00-4568-8211-0B7E521BFA65}"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1CDE99-06E8-481A-85AF-9EB3B6A660EF}" type="slidenum">
              <a:rPr lang="en-US"/>
              <a:pPr/>
              <a:t>8</a:t>
            </a:fld>
            <a:endParaRPr lang="en-US"/>
          </a:p>
        </p:txBody>
      </p:sp>
      <p:sp>
        <p:nvSpPr>
          <p:cNvPr id="77826" name="Rectangle 2"/>
          <p:cNvSpPr>
            <a:spLocks noRot="1" noChangeArrowheads="1" noTextEdit="1"/>
          </p:cNvSpPr>
          <p:nvPr>
            <p:ph type="sldImg"/>
          </p:nvPr>
        </p:nvSpPr>
        <p:spPr>
          <a:ln/>
        </p:spPr>
      </p:sp>
      <p:sp>
        <p:nvSpPr>
          <p:cNvPr id="77827" name="Rectangle 3"/>
          <p:cNvSpPr>
            <a:spLocks noGrp="1" noChangeArrowheads="1"/>
          </p:cNvSpPr>
          <p:nvPr>
            <p:ph type="body" idx="1"/>
          </p:nvPr>
        </p:nvSpPr>
        <p:spPr/>
        <p:txBody>
          <a:bodyPr/>
          <a:lstStyle/>
          <a:p>
            <a:r>
              <a:rPr lang="en-US"/>
              <a:t>Besides collecting data visually, observation involves listening, reading, smelling, and touching. Exhibit 9-2 describes the conditions under which observation is appropriate and this exhibit is provided on the following slide.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2B4554-02EE-46CA-84EB-A6E9CEE0BC6B}" type="slidenum">
              <a:rPr lang="en-US"/>
              <a:pPr/>
              <a:t>9</a:t>
            </a:fld>
            <a:endParaRPr lang="en-US"/>
          </a:p>
        </p:txBody>
      </p:sp>
      <p:sp>
        <p:nvSpPr>
          <p:cNvPr id="83970" name="Rectangle 2"/>
          <p:cNvSpPr>
            <a:spLocks noRot="1" noChangeArrowheads="1" noTextEdit="1"/>
          </p:cNvSpPr>
          <p:nvPr>
            <p:ph type="sldImg"/>
          </p:nvPr>
        </p:nvSpPr>
        <p:spPr>
          <a:ln/>
        </p:spPr>
      </p:sp>
      <p:sp>
        <p:nvSpPr>
          <p:cNvPr id="83971" name="Rectangle 3"/>
          <p:cNvSpPr>
            <a:spLocks noGrp="1" noChangeArrowheads="1"/>
          </p:cNvSpPr>
          <p:nvPr>
            <p:ph type="body" idx="1"/>
          </p:nvPr>
        </p:nvSpPr>
        <p:spPr/>
        <p:txBody>
          <a:bodyPr/>
          <a:lstStyle/>
          <a:p>
            <a:r>
              <a:rPr lang="en-US"/>
              <a:t>This slide lists the strengths and limitations of observation as a data collection method. Observation is the only method available for gathering certain types of information. Another advantage is that it can capture the whole event as it occurs in its natural environment. Observation participants seem to accept an observational intrusion better than they respond to the intrusion of survey takers. Further, some observation studies are concealed</a:t>
            </a:r>
          </a:p>
          <a:p>
            <a:r>
              <a:rPr lang="en-US"/>
              <a:t>A key limitation of observation is that it records what, where, who, and how, but cannot record why people behave as they do. Observation is slow and expensive. Observation may be factual or inferential. It is most reliable when it is based on fact. Exhibit 9-4, shown on the next slide, shows how we can separate the factual and inferential component of a salesperson’s presentation.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D7CE5B-AC25-4782-9E67-7477B34B9F04}" type="slidenum">
              <a:rPr lang="en-US"/>
              <a:pPr/>
              <a:t>12</a:t>
            </a:fld>
            <a:endParaRPr lang="en-US"/>
          </a:p>
        </p:txBody>
      </p:sp>
      <p:sp>
        <p:nvSpPr>
          <p:cNvPr id="93186" name="Rectangle 2"/>
          <p:cNvSpPr>
            <a:spLocks noRo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A19307-2C25-4A82-B9F2-B43372616759}" type="slidenum">
              <a:rPr lang="en-US"/>
              <a:pPr/>
              <a:t>13</a:t>
            </a:fld>
            <a:endParaRPr lang="en-US"/>
          </a:p>
        </p:txBody>
      </p:sp>
      <p:sp>
        <p:nvSpPr>
          <p:cNvPr id="95234" name="Rectangle 2"/>
          <p:cNvSpPr>
            <a:spLocks noRot="1" noChangeArrowheads="1" noTextEdit="1"/>
          </p:cNvSpPr>
          <p:nvPr>
            <p:ph type="sldImg"/>
          </p:nvPr>
        </p:nvSpPr>
        <p:spPr>
          <a:ln/>
        </p:spPr>
      </p:sp>
      <p:sp>
        <p:nvSpPr>
          <p:cNvPr id="95235" name="Rectangle 3"/>
          <p:cNvSpPr>
            <a:spLocks noGrp="1" noChangeArrowheads="1"/>
          </p:cNvSpPr>
          <p:nvPr>
            <p:ph type="body" idx="1"/>
          </p:nvPr>
        </p:nvSpPr>
        <p:spPr/>
        <p:txBody>
          <a:bodyPr/>
          <a:lstStyle/>
          <a:p>
            <a:r>
              <a:rPr lang="en-US"/>
              <a:t>While data collection using the telephone has many advantages, there are also disadvantages. This slide lists many of the disadvantages. </a:t>
            </a:r>
          </a:p>
          <a:p>
            <a:r>
              <a:rPr lang="en-US"/>
              <a:t>Approximately 94% of all US households have access to telephone service. However, households with incomes below the poverty line remain underrepresented with phone access below 75%. Also, more households are using filtering devices like caller ID, and Tele-Zapper. Random dialing is designed to reduce some of the bias caused by participant availability issues.</a:t>
            </a:r>
          </a:p>
          <a:p>
            <a:r>
              <a:rPr lang="en-US"/>
              <a:t>Random dialing also limits the problem with inaccurate numbers.</a:t>
            </a:r>
          </a:p>
          <a:p>
            <a:r>
              <a:rPr lang="en-US"/>
              <a:t>Ten minutes is generally thought of as the ideal length for telephone interviews, but interviews of 20 minutes is not uncommon. </a:t>
            </a:r>
          </a:p>
          <a:p>
            <a:r>
              <a:rPr lang="en-US"/>
              <a:t>The telephone limits the complexity of the survey and the use of complex scales or measurement techniques that is possible with personal interviewing. </a:t>
            </a:r>
          </a:p>
          <a:p>
            <a:r>
              <a:rPr lang="en-US"/>
              <a:t>Participants find it easy to terminate a phone interview. Telemarketing practices may be one reason for this.</a:t>
            </a:r>
          </a:p>
          <a:p>
            <a:r>
              <a:rPr lang="en-US"/>
              <a:t>The environment in which one answers a phone survey varies given that many people use cellular phones, wireless phones, and office phones. Data quality and refusal rates could be affected these distracting circumstances.</a:t>
            </a:r>
          </a:p>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4DD85B-091C-40F5-AB40-8D7EE4B2E980}" type="slidenum">
              <a:rPr lang="en-US"/>
              <a:pPr/>
              <a:t>14</a:t>
            </a:fld>
            <a:endParaRPr lang="en-US"/>
          </a:p>
        </p:txBody>
      </p:sp>
      <p:sp>
        <p:nvSpPr>
          <p:cNvPr id="97282" name="Rectangle 2"/>
          <p:cNvSpPr>
            <a:spLocks noRot="1" noChangeArrowheads="1" noTextEdit="1"/>
          </p:cNvSpPr>
          <p:nvPr>
            <p:ph type="sldImg"/>
          </p:nvPr>
        </p:nvSpPr>
        <p:spPr>
          <a:ln/>
        </p:spPr>
      </p:sp>
      <p:sp>
        <p:nvSpPr>
          <p:cNvPr id="972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87922E-579A-4558-8C68-C4C4B1901DA4}" type="slidenum">
              <a:rPr lang="en-US"/>
              <a:pPr/>
              <a:t>15</a:t>
            </a:fld>
            <a:endParaRPr lang="en-US"/>
          </a:p>
        </p:txBody>
      </p:sp>
      <p:sp>
        <p:nvSpPr>
          <p:cNvPr id="87042" name="Rectangle 2"/>
          <p:cNvSpPr>
            <a:spLocks noRot="1" noChangeArrowheads="1" noTextEdit="1"/>
          </p:cNvSpPr>
          <p:nvPr>
            <p:ph type="sldImg"/>
          </p:nvPr>
        </p:nvSpPr>
        <p:spPr>
          <a:ln/>
        </p:spPr>
      </p:sp>
      <p:sp>
        <p:nvSpPr>
          <p:cNvPr id="87043" name="Rectangle 3"/>
          <p:cNvSpPr>
            <a:spLocks noGrp="1" noChangeArrowheads="1"/>
          </p:cNvSpPr>
          <p:nvPr>
            <p:ph type="body" idx="1"/>
          </p:nvPr>
        </p:nvSpPr>
        <p:spPr/>
        <p:txBody>
          <a:bodyPr/>
          <a:lstStyle/>
          <a:p>
            <a:pPr marL="228600" indent="-228600">
              <a:lnSpc>
                <a:spcPct val="90000"/>
              </a:lnSpc>
            </a:pPr>
            <a:r>
              <a:rPr lang="en-US"/>
              <a:t>There are three major sources of error in communication research: measurement questions and survey instruments, interviewers, and participants. </a:t>
            </a:r>
          </a:p>
          <a:p>
            <a:pPr marL="228600" indent="-228600">
              <a:lnSpc>
                <a:spcPct val="90000"/>
              </a:lnSpc>
            </a:pPr>
            <a:r>
              <a:rPr lang="en-US"/>
              <a:t>Researchers cannot help a business decision maker answer a research question if they 1) select or craft inappropriate questions, 2) ask them in inappropriate order, or 3) use inappropriate transitions and instructions to elicit information. </a:t>
            </a:r>
            <a:r>
              <a:rPr lang="en-US" b="1"/>
              <a:t>Chapters 12, 13, and 14</a:t>
            </a:r>
            <a:r>
              <a:rPr lang="en-US"/>
              <a:t>, will cover ways to avoid these sources of error.</a:t>
            </a:r>
          </a:p>
          <a:p>
            <a:pPr marL="228600" indent="-228600">
              <a:lnSpc>
                <a:spcPct val="90000"/>
              </a:lnSpc>
            </a:pPr>
            <a:r>
              <a:rPr lang="en-US"/>
              <a:t>Interviewer error is error that results from interviewer influence of the participant. It can be caused by several actions such as 1) failure to secure full participant cooperation, 2) failure to record answers accurately and completely, 3) failure to consistently execute interview procedures, 4) failure to establish appropriate interview environment, 5) falsification of answers, 6) inappropriate influencing behavior, and 7) physical presence bias.</a:t>
            </a:r>
          </a:p>
          <a:p>
            <a:pPr marL="228600" indent="-228600">
              <a:lnSpc>
                <a:spcPct val="90000"/>
              </a:lnSpc>
            </a:pPr>
            <a:r>
              <a:rPr lang="en-US"/>
              <a:t>Participants cause error in two ways: whether they respond (willingness) and how they respond. </a:t>
            </a:r>
          </a:p>
          <a:p>
            <a:pPr marL="228600" indent="-228600">
              <a:lnSpc>
                <a:spcPct val="90000"/>
              </a:lnSpc>
            </a:pPr>
            <a:r>
              <a:rPr lang="en-US"/>
              <a:t>Three factors influence participant participation:</a:t>
            </a:r>
          </a:p>
          <a:p>
            <a:pPr marL="228600" indent="-228600">
              <a:lnSpc>
                <a:spcPct val="90000"/>
              </a:lnSpc>
              <a:buFontTx/>
              <a:buAutoNum type="arabicParenR"/>
            </a:pPr>
            <a:r>
              <a:rPr lang="en-US"/>
              <a:t>The participant must believe that the experience will be pleasant and satisfying.</a:t>
            </a:r>
          </a:p>
          <a:p>
            <a:pPr marL="228600" indent="-228600">
              <a:lnSpc>
                <a:spcPct val="90000"/>
              </a:lnSpc>
              <a:buFontTx/>
              <a:buAutoNum type="arabicParenR"/>
            </a:pPr>
            <a:r>
              <a:rPr lang="en-US"/>
              <a:t>The participant must believe that answering the survey is worthwhile.</a:t>
            </a:r>
          </a:p>
          <a:p>
            <a:pPr marL="228600" indent="-228600">
              <a:lnSpc>
                <a:spcPct val="90000"/>
              </a:lnSpc>
              <a:buFontTx/>
              <a:buAutoNum type="arabicParenR"/>
            </a:pPr>
            <a:r>
              <a:rPr lang="en-US"/>
              <a:t>The participant must dismiss any mental reservations about participation.</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986F9F-C143-4F0C-95F1-0A63BDB151E9}" type="slidenum">
              <a:rPr lang="en-US"/>
              <a:pPr/>
              <a:t>19</a:t>
            </a:fld>
            <a:endParaRPr lang="en-US"/>
          </a:p>
        </p:txBody>
      </p:sp>
      <p:sp>
        <p:nvSpPr>
          <p:cNvPr id="89090" name="Rectangle 2"/>
          <p:cNvSpPr>
            <a:spLocks noRot="1" noChangeArrowheads="1" noTextEdit="1"/>
          </p:cNvSpPr>
          <p:nvPr>
            <p:ph type="sldImg"/>
          </p:nvPr>
        </p:nvSpPr>
        <p:spPr>
          <a:ln/>
        </p:spPr>
      </p:sp>
      <p:sp>
        <p:nvSpPr>
          <p:cNvPr id="89091" name="Rectangle 3"/>
          <p:cNvSpPr>
            <a:spLocks noGrp="1" noChangeArrowheads="1"/>
          </p:cNvSpPr>
          <p:nvPr>
            <p:ph type="body" idx="1"/>
          </p:nvPr>
        </p:nvSpPr>
        <p:spPr/>
        <p:txBody>
          <a:bodyPr/>
          <a:lstStyle/>
          <a:p>
            <a:r>
              <a:rPr lang="en-US"/>
              <a:t>Exhibit 10-5 presents a comparison of communication approaches. The advantages and disadvantages for each mode are presented on the next several slides.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1FACE7-9634-444D-A927-DD2324CE1A12}" type="slidenum">
              <a:rPr lang="en-US"/>
              <a:pPr/>
              <a:t>20</a:t>
            </a:fld>
            <a:endParaRPr lang="en-US"/>
          </a:p>
        </p:txBody>
      </p:sp>
      <p:sp>
        <p:nvSpPr>
          <p:cNvPr id="91138" name="Rectangle 2"/>
          <p:cNvSpPr>
            <a:spLocks noRot="1" noChangeArrowheads="1" noTextEdit="1"/>
          </p:cNvSpPr>
          <p:nvPr>
            <p:ph type="sldImg"/>
          </p:nvPr>
        </p:nvSpPr>
        <p:spPr>
          <a:ln/>
        </p:spPr>
      </p:sp>
      <p:sp>
        <p:nvSpPr>
          <p:cNvPr id="91139" name="Rectangle 3"/>
          <p:cNvSpPr>
            <a:spLocks noGrp="1" noChangeArrowheads="1"/>
          </p:cNvSpPr>
          <p:nvPr>
            <p:ph type="body" idx="1"/>
          </p:nvPr>
        </p:nvSpPr>
        <p:spPr/>
        <p:txBody>
          <a:bodyPr/>
          <a:lstStyle/>
          <a:p>
            <a:r>
              <a:rPr lang="en-US"/>
              <a:t>Drawn from Exhibit 10-5.</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4B2902-7EAA-4CFF-AE3D-7F80C7A6DD6C}" type="slidenum">
              <a:rPr lang="en-US"/>
              <a:pPr/>
              <a:t>23</a:t>
            </a:fld>
            <a:endParaRPr lang="en-US"/>
          </a:p>
        </p:txBody>
      </p:sp>
      <p:sp>
        <p:nvSpPr>
          <p:cNvPr id="45058" name="Rectangle 2"/>
          <p:cNvSpPr>
            <a:spLocks noRot="1" noChangeArrowheads="1" noTextEdit="1"/>
          </p:cNvSpPr>
          <p:nvPr>
            <p:ph type="sldImg"/>
          </p:nvPr>
        </p:nvSpPr>
        <p:spPr>
          <a:ln/>
        </p:spPr>
      </p:sp>
      <p:sp>
        <p:nvSpPr>
          <p:cNvPr id="45059" name="Rectangle 3"/>
          <p:cNvSpPr>
            <a:spLocks noGrp="1" noChangeArrowheads="1"/>
          </p:cNvSpPr>
          <p:nvPr>
            <p:ph type="body" idx="1"/>
          </p:nvPr>
        </p:nvSpPr>
        <p:spPr/>
        <p:txBody>
          <a:bodyPr/>
          <a:lstStyle/>
          <a:p>
            <a:r>
              <a:rPr lang="en-US"/>
              <a:t>More than 200 articles have been published on methods for improving response rates to surveys. This slide lists several practical suggestions. Deadlines do not increase response rates overall but do encourage respondents to respond sooner. The promise of anonymity also does not increase response rates but is important to those who do respond. All the other suggestions do result in increases in response rates.</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762000" y="2590800"/>
            <a:ext cx="7391400" cy="1143000"/>
          </a:xfrm>
        </p:spPr>
        <p:txBody>
          <a:bodyPr/>
          <a:lstStyle>
            <a:lvl1pPr algn="ctr">
              <a:defRPr sz="4000"/>
            </a:lvl1pPr>
          </a:lstStyle>
          <a:p>
            <a:r>
              <a:rPr lang="en-US"/>
              <a:t>Click to edit Master title style</a:t>
            </a:r>
          </a:p>
        </p:txBody>
      </p:sp>
      <p:sp>
        <p:nvSpPr>
          <p:cNvPr id="4099" name="Rectangle 3"/>
          <p:cNvSpPr>
            <a:spLocks noGrp="1" noChangeArrowheads="1"/>
          </p:cNvSpPr>
          <p:nvPr>
            <p:ph type="subTitle" idx="1"/>
          </p:nvPr>
        </p:nvSpPr>
        <p:spPr>
          <a:xfrm>
            <a:off x="1447800" y="3733800"/>
            <a:ext cx="6019800" cy="1409700"/>
          </a:xfrm>
        </p:spPr>
        <p:txBody>
          <a:bodyPr/>
          <a:lstStyle>
            <a:lvl1pPr marL="0" indent="0" algn="ctr">
              <a:buFontTx/>
              <a:buNone/>
              <a:defRPr sz="2400"/>
            </a:lvl1pPr>
          </a:lstStyle>
          <a:p>
            <a:r>
              <a:rPr lang="en-US"/>
              <a:t>Click to edit Master subtitle style</a:t>
            </a:r>
          </a:p>
        </p:txBody>
      </p:sp>
      <p:sp>
        <p:nvSpPr>
          <p:cNvPr id="4100" name="Rectangle 4"/>
          <p:cNvSpPr>
            <a:spLocks noGrp="1" noChangeArrowheads="1"/>
          </p:cNvSpPr>
          <p:nvPr>
            <p:ph type="dt" sz="half" idx="2"/>
          </p:nvPr>
        </p:nvSpPr>
        <p:spPr>
          <a:xfrm>
            <a:off x="0" y="6553200"/>
            <a:ext cx="1905000" cy="304800"/>
          </a:xfrm>
        </p:spPr>
        <p:txBody>
          <a:bodyPr/>
          <a:lstStyle>
            <a:lvl1pPr>
              <a:defRPr/>
            </a:lvl1pPr>
          </a:lstStyle>
          <a:p>
            <a:endParaRPr lang="en-US"/>
          </a:p>
        </p:txBody>
      </p:sp>
      <p:sp>
        <p:nvSpPr>
          <p:cNvPr id="4101" name="Rectangle 5"/>
          <p:cNvSpPr>
            <a:spLocks noGrp="1" noChangeArrowheads="1"/>
          </p:cNvSpPr>
          <p:nvPr>
            <p:ph type="ftr" sz="quarter" idx="3"/>
          </p:nvPr>
        </p:nvSpPr>
        <p:spPr>
          <a:xfrm>
            <a:off x="2133600" y="6553200"/>
            <a:ext cx="4800600" cy="304800"/>
          </a:xfrm>
        </p:spPr>
        <p:txBody>
          <a:bodyPr/>
          <a:lstStyle>
            <a:lvl1pPr>
              <a:defRPr/>
            </a:lvl1pPr>
          </a:lstStyle>
          <a:p>
            <a:endParaRPr lang="en-US"/>
          </a:p>
        </p:txBody>
      </p:sp>
      <p:sp>
        <p:nvSpPr>
          <p:cNvPr id="4102" name="Rectangle 6"/>
          <p:cNvSpPr>
            <a:spLocks noGrp="1" noChangeArrowheads="1"/>
          </p:cNvSpPr>
          <p:nvPr>
            <p:ph type="sldNum" sz="quarter" idx="4"/>
          </p:nvPr>
        </p:nvSpPr>
        <p:spPr/>
        <p:txBody>
          <a:bodyPr/>
          <a:lstStyle>
            <a:lvl1pPr>
              <a:defRPr/>
            </a:lvl1pPr>
          </a:lstStyle>
          <a:p>
            <a:fld id="{076B0022-A097-4948-86A1-5105B981509C}"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D314F3A-3128-4FB0-AEA0-9C67887CA793}"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31750"/>
            <a:ext cx="1809750" cy="65214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752600" y="31750"/>
            <a:ext cx="5276850" cy="652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E1F6F37-10DA-48E3-8A29-91D08FD60B97}"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8C711AF-016C-4A00-9CB4-293C2FEABBA2}"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A6CD12E-9C5C-4E54-A43A-6DB38ED10932}"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752600" y="1447800"/>
            <a:ext cx="35433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448300" y="1447800"/>
            <a:ext cx="35433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DCA9E51-9AA0-4E28-AB30-A927A0A95AB9}"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038B0B1A-0125-4BE7-A45E-C72A3A505802}"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AE44FC46-1AA2-4185-BAAC-FD502BFC3F38}"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208139B-6604-4C48-B066-F53710B59A73}"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7CF0112-9455-4F2D-A8DE-C1AE767E48D7}"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EE5BA65-D582-4CE0-9049-3E17897C7A12}"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1752600" y="31750"/>
            <a:ext cx="72390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1752600" y="1447800"/>
            <a:ext cx="7239000" cy="5105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6" name="Rectangle 4"/>
          <p:cNvSpPr>
            <a:spLocks noGrp="1" noChangeArrowheads="1"/>
          </p:cNvSpPr>
          <p:nvPr>
            <p:ph type="dt" sz="half" idx="2"/>
          </p:nvPr>
        </p:nvSpPr>
        <p:spPr bwMode="auto">
          <a:xfrm>
            <a:off x="1752600" y="6553200"/>
            <a:ext cx="1905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3077" name="Rectangle 5"/>
          <p:cNvSpPr>
            <a:spLocks noGrp="1" noChangeArrowheads="1"/>
          </p:cNvSpPr>
          <p:nvPr>
            <p:ph type="ftr" sz="quarter" idx="3"/>
          </p:nvPr>
        </p:nvSpPr>
        <p:spPr bwMode="auto">
          <a:xfrm>
            <a:off x="3962400" y="6553200"/>
            <a:ext cx="29718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3078" name="Rectangle 6"/>
          <p:cNvSpPr>
            <a:spLocks noGrp="1" noChangeArrowheads="1"/>
          </p:cNvSpPr>
          <p:nvPr>
            <p:ph type="sldNum" sz="quarter" idx="4"/>
          </p:nvPr>
        </p:nvSpPr>
        <p:spPr bwMode="auto">
          <a:xfrm>
            <a:off x="7239000" y="6553200"/>
            <a:ext cx="1905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39E9E6CA-41BC-433C-8AE3-5BE73B967FA3}"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3600">
          <a:solidFill>
            <a:schemeClr val="tx2"/>
          </a:solidFill>
          <a:latin typeface="+mj-lt"/>
          <a:ea typeface="+mj-ea"/>
          <a:cs typeface="+mj-cs"/>
        </a:defRPr>
      </a:lvl1pPr>
      <a:lvl2pPr algn="l" rtl="0" fontAlgn="base">
        <a:spcBef>
          <a:spcPct val="0"/>
        </a:spcBef>
        <a:spcAft>
          <a:spcPct val="0"/>
        </a:spcAft>
        <a:defRPr sz="3600">
          <a:solidFill>
            <a:schemeClr val="tx2"/>
          </a:solidFill>
          <a:latin typeface="Arial" charset="0"/>
        </a:defRPr>
      </a:lvl2pPr>
      <a:lvl3pPr algn="l" rtl="0" fontAlgn="base">
        <a:spcBef>
          <a:spcPct val="0"/>
        </a:spcBef>
        <a:spcAft>
          <a:spcPct val="0"/>
        </a:spcAft>
        <a:defRPr sz="3600">
          <a:solidFill>
            <a:schemeClr val="tx2"/>
          </a:solidFill>
          <a:latin typeface="Arial" charset="0"/>
        </a:defRPr>
      </a:lvl3pPr>
      <a:lvl4pPr algn="l" rtl="0" fontAlgn="base">
        <a:spcBef>
          <a:spcPct val="0"/>
        </a:spcBef>
        <a:spcAft>
          <a:spcPct val="0"/>
        </a:spcAft>
        <a:defRPr sz="3600">
          <a:solidFill>
            <a:schemeClr val="tx2"/>
          </a:solidFill>
          <a:latin typeface="Arial" charset="0"/>
        </a:defRPr>
      </a:lvl4pPr>
      <a:lvl5pPr algn="l" rtl="0" fontAlgn="base">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fontAlgn="base">
        <a:spcBef>
          <a:spcPct val="20000"/>
        </a:spcBef>
        <a:spcAft>
          <a:spcPct val="0"/>
        </a:spcAft>
        <a:buChar char="•"/>
        <a:defRPr sz="2800">
          <a:solidFill>
            <a:schemeClr val="tx1"/>
          </a:solidFill>
          <a:latin typeface="+mn-lt"/>
          <a:ea typeface="+mn-ea"/>
          <a:cs typeface="+mn-cs"/>
        </a:defRPr>
      </a:lvl1pPr>
      <a:lvl2pPr marL="742950" indent="-285750" algn="l" rtl="0" fontAlgn="base">
        <a:spcBef>
          <a:spcPct val="20000"/>
        </a:spcBef>
        <a:spcAft>
          <a:spcPct val="0"/>
        </a:spcAft>
        <a:buChar char="–"/>
        <a:defRPr sz="2400">
          <a:solidFill>
            <a:schemeClr val="tx1"/>
          </a:solidFill>
          <a:latin typeface="+mn-lt"/>
        </a:defRPr>
      </a:lvl2pPr>
      <a:lvl3pPr marL="1143000" indent="-228600" algn="l" rtl="0" fontAlgn="base">
        <a:spcBef>
          <a:spcPct val="20000"/>
        </a:spcBef>
        <a:spcAft>
          <a:spcPct val="0"/>
        </a:spcAft>
        <a:buChar char="•"/>
        <a:defRPr sz="2000">
          <a:solidFill>
            <a:schemeClr val="tx1"/>
          </a:solidFill>
          <a:latin typeface="+mn-lt"/>
        </a:defRPr>
      </a:lvl3pPr>
      <a:lvl4pPr marL="1600200" indent="-228600" algn="l" rtl="0" fontAlgn="base">
        <a:spcBef>
          <a:spcPct val="20000"/>
        </a:spcBef>
        <a:spcAft>
          <a:spcPct val="0"/>
        </a:spcAft>
        <a:buChar char="–"/>
        <a:defRPr>
          <a:solidFill>
            <a:schemeClr val="tx1"/>
          </a:solidFill>
          <a:latin typeface="+mn-lt"/>
        </a:defRPr>
      </a:lvl4pPr>
      <a:lvl5pPr marL="2057400" indent="-228600" algn="l" rtl="0" fontAlgn="base">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t>Data Collection Method</a:t>
            </a:r>
          </a:p>
        </p:txBody>
      </p:sp>
      <p:sp>
        <p:nvSpPr>
          <p:cNvPr id="2051" name="Rectangle 3"/>
          <p:cNvSpPr>
            <a:spLocks noGrp="1" noChangeArrowheads="1"/>
          </p:cNvSpPr>
          <p:nvPr>
            <p:ph type="subTitle" idx="1"/>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b="1"/>
              <a:t>Interviewing</a:t>
            </a:r>
          </a:p>
        </p:txBody>
      </p:sp>
      <p:sp>
        <p:nvSpPr>
          <p:cNvPr id="67587" name="Rectangle 3"/>
          <p:cNvSpPr>
            <a:spLocks noGrp="1" noChangeArrowheads="1"/>
          </p:cNvSpPr>
          <p:nvPr>
            <p:ph type="body" idx="1"/>
          </p:nvPr>
        </p:nvSpPr>
        <p:spPr/>
        <p:txBody>
          <a:bodyPr/>
          <a:lstStyle/>
          <a:p>
            <a:r>
              <a:rPr lang="en-US"/>
              <a:t>Unstructured interviews</a:t>
            </a:r>
          </a:p>
          <a:p>
            <a:pPr lvl="1"/>
            <a:r>
              <a:rPr lang="en-US"/>
              <a:t>Interviewer does not enter the interview setting with a planned sequences of questions to be asked of the respondent</a:t>
            </a:r>
          </a:p>
          <a:p>
            <a:pPr lvl="1"/>
            <a:r>
              <a:rPr lang="en-US"/>
              <a:t>The objective: to bring some preliminary issues to the surface so that the researcher can determine what variables need further in-depth investigation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b="1"/>
              <a:t>Interviewing (Cont’d)</a:t>
            </a:r>
          </a:p>
        </p:txBody>
      </p:sp>
      <p:sp>
        <p:nvSpPr>
          <p:cNvPr id="68611" name="Rectangle 3"/>
          <p:cNvSpPr>
            <a:spLocks noGrp="1" noChangeArrowheads="1"/>
          </p:cNvSpPr>
          <p:nvPr>
            <p:ph type="body" idx="1"/>
          </p:nvPr>
        </p:nvSpPr>
        <p:spPr/>
        <p:txBody>
          <a:bodyPr/>
          <a:lstStyle/>
          <a:p>
            <a:r>
              <a:rPr lang="en-US"/>
              <a:t>Structured interviews</a:t>
            </a:r>
          </a:p>
          <a:p>
            <a:pPr lvl="1"/>
            <a:r>
              <a:rPr lang="en-US"/>
              <a:t>Those conducted when it is known at the outset what information is needed.</a:t>
            </a:r>
          </a:p>
          <a:p>
            <a:pPr lvl="1"/>
            <a:r>
              <a:rPr lang="en-US"/>
              <a:t>The interviewer has a list of predetermined questions to be asked of the respondents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en-US" sz="3200"/>
              <a:t>Advantages of the Telephone Survey</a:t>
            </a:r>
          </a:p>
        </p:txBody>
      </p:sp>
      <p:sp>
        <p:nvSpPr>
          <p:cNvPr id="92163" name="Rectangle 3"/>
          <p:cNvSpPr>
            <a:spLocks noGrp="1" noChangeArrowheads="1"/>
          </p:cNvSpPr>
          <p:nvPr>
            <p:ph type="body" sz="half" idx="1"/>
          </p:nvPr>
        </p:nvSpPr>
        <p:spPr>
          <a:xfrm>
            <a:off x="1752600" y="1447800"/>
            <a:ext cx="3552825" cy="5105400"/>
          </a:xfrm>
          <a:solidFill>
            <a:srgbClr val="E6F3F4"/>
          </a:solidFill>
        </p:spPr>
        <p:txBody>
          <a:bodyPr/>
          <a:lstStyle/>
          <a:p>
            <a:r>
              <a:rPr lang="en-US" sz="2400"/>
              <a:t>Lower costs than personal interview</a:t>
            </a:r>
          </a:p>
          <a:p>
            <a:r>
              <a:rPr lang="en-US" sz="2400"/>
              <a:t>Expanded geographic coverage</a:t>
            </a:r>
          </a:p>
          <a:p>
            <a:r>
              <a:rPr lang="en-US" sz="2400"/>
              <a:t>Use of few interviewers</a:t>
            </a:r>
          </a:p>
          <a:p>
            <a:r>
              <a:rPr lang="en-US" sz="2400"/>
              <a:t>Reduced interviewer bias</a:t>
            </a:r>
          </a:p>
        </p:txBody>
      </p:sp>
      <p:sp>
        <p:nvSpPr>
          <p:cNvPr id="92164" name="Rectangle 4"/>
          <p:cNvSpPr>
            <a:spLocks noGrp="1" noChangeArrowheads="1"/>
          </p:cNvSpPr>
          <p:nvPr>
            <p:ph type="body" sz="half" idx="2"/>
          </p:nvPr>
        </p:nvSpPr>
        <p:spPr>
          <a:xfrm>
            <a:off x="5438775" y="1447800"/>
            <a:ext cx="3552825" cy="5105400"/>
          </a:xfrm>
          <a:solidFill>
            <a:srgbClr val="E6F3F4"/>
          </a:solidFill>
        </p:spPr>
        <p:txBody>
          <a:bodyPr/>
          <a:lstStyle/>
          <a:p>
            <a:r>
              <a:rPr lang="en-US" sz="2400"/>
              <a:t>Fast completion time</a:t>
            </a:r>
          </a:p>
          <a:p>
            <a:r>
              <a:rPr lang="en-US" sz="2400"/>
              <a:t>Better access to some participants</a:t>
            </a:r>
          </a:p>
          <a:p>
            <a:r>
              <a:rPr lang="en-US" sz="2400"/>
              <a:t>Random dialing possible</a:t>
            </a:r>
          </a:p>
          <a:p>
            <a:r>
              <a:rPr lang="en-US" sz="2400"/>
              <a:t>CATI possible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2163">
                                            <p:txEl>
                                              <p:pRg st="0" end="0"/>
                                            </p:txEl>
                                          </p:spTgt>
                                        </p:tgtEl>
                                        <p:attrNameLst>
                                          <p:attrName>style.visibility</p:attrName>
                                        </p:attrNameLst>
                                      </p:cBhvr>
                                      <p:to>
                                        <p:strVal val="visible"/>
                                      </p:to>
                                    </p:set>
                                    <p:animEffect transition="in" filter="blinds(horizontal)">
                                      <p:cBhvr>
                                        <p:cTn id="7" dur="500"/>
                                        <p:tgtEl>
                                          <p:spTgt spid="9216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92163">
                                            <p:txEl>
                                              <p:pRg st="1" end="1"/>
                                            </p:txEl>
                                          </p:spTgt>
                                        </p:tgtEl>
                                        <p:attrNameLst>
                                          <p:attrName>style.visibility</p:attrName>
                                        </p:attrNameLst>
                                      </p:cBhvr>
                                      <p:to>
                                        <p:strVal val="visible"/>
                                      </p:to>
                                    </p:set>
                                    <p:animEffect transition="in" filter="blinds(horizontal)">
                                      <p:cBhvr>
                                        <p:cTn id="10" dur="500"/>
                                        <p:tgtEl>
                                          <p:spTgt spid="92163">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92163">
                                            <p:txEl>
                                              <p:pRg st="2" end="2"/>
                                            </p:txEl>
                                          </p:spTgt>
                                        </p:tgtEl>
                                        <p:attrNameLst>
                                          <p:attrName>style.visibility</p:attrName>
                                        </p:attrNameLst>
                                      </p:cBhvr>
                                      <p:to>
                                        <p:strVal val="visible"/>
                                      </p:to>
                                    </p:set>
                                    <p:animEffect transition="in" filter="blinds(horizontal)">
                                      <p:cBhvr>
                                        <p:cTn id="13" dur="500"/>
                                        <p:tgtEl>
                                          <p:spTgt spid="92163">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92163">
                                            <p:txEl>
                                              <p:pRg st="3" end="3"/>
                                            </p:txEl>
                                          </p:spTgt>
                                        </p:tgtEl>
                                        <p:attrNameLst>
                                          <p:attrName>style.visibility</p:attrName>
                                        </p:attrNameLst>
                                      </p:cBhvr>
                                      <p:to>
                                        <p:strVal val="visible"/>
                                      </p:to>
                                    </p:set>
                                    <p:animEffect transition="in" filter="blinds(horizontal)">
                                      <p:cBhvr>
                                        <p:cTn id="16" dur="500"/>
                                        <p:tgtEl>
                                          <p:spTgt spid="9216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nodeType="clickEffect">
                                  <p:stCondLst>
                                    <p:cond delay="0"/>
                                  </p:stCondLst>
                                  <p:childTnLst>
                                    <p:set>
                                      <p:cBhvr>
                                        <p:cTn id="20" dur="1" fill="hold">
                                          <p:stCondLst>
                                            <p:cond delay="0"/>
                                          </p:stCondLst>
                                        </p:cTn>
                                        <p:tgtEl>
                                          <p:spTgt spid="92164">
                                            <p:txEl>
                                              <p:pRg st="0" end="0"/>
                                            </p:txEl>
                                          </p:spTgt>
                                        </p:tgtEl>
                                        <p:attrNameLst>
                                          <p:attrName>style.visibility</p:attrName>
                                        </p:attrNameLst>
                                      </p:cBhvr>
                                      <p:to>
                                        <p:strVal val="visible"/>
                                      </p:to>
                                    </p:set>
                                    <p:animEffect transition="in" filter="blinds(horizontal)">
                                      <p:cBhvr>
                                        <p:cTn id="21" dur="500"/>
                                        <p:tgtEl>
                                          <p:spTgt spid="92164">
                                            <p:txEl>
                                              <p:pRg st="0" end="0"/>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92164">
                                            <p:txEl>
                                              <p:pRg st="1" end="1"/>
                                            </p:txEl>
                                          </p:spTgt>
                                        </p:tgtEl>
                                        <p:attrNameLst>
                                          <p:attrName>style.visibility</p:attrName>
                                        </p:attrNameLst>
                                      </p:cBhvr>
                                      <p:to>
                                        <p:strVal val="visible"/>
                                      </p:to>
                                    </p:set>
                                    <p:animEffect transition="in" filter="blinds(horizontal)">
                                      <p:cBhvr>
                                        <p:cTn id="24" dur="500"/>
                                        <p:tgtEl>
                                          <p:spTgt spid="92164">
                                            <p:txEl>
                                              <p:pRg st="1" end="1"/>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92164">
                                            <p:txEl>
                                              <p:pRg st="2" end="2"/>
                                            </p:txEl>
                                          </p:spTgt>
                                        </p:tgtEl>
                                        <p:attrNameLst>
                                          <p:attrName>style.visibility</p:attrName>
                                        </p:attrNameLst>
                                      </p:cBhvr>
                                      <p:to>
                                        <p:strVal val="visible"/>
                                      </p:to>
                                    </p:set>
                                    <p:animEffect transition="in" filter="blinds(horizontal)">
                                      <p:cBhvr>
                                        <p:cTn id="27" dur="500"/>
                                        <p:tgtEl>
                                          <p:spTgt spid="92164">
                                            <p:txEl>
                                              <p:pRg st="2" end="2"/>
                                            </p:txEl>
                                          </p:spTgt>
                                        </p:tgtEl>
                                      </p:cBhvr>
                                    </p:animEffect>
                                  </p:childTnLst>
                                </p:cTn>
                              </p:par>
                              <p:par>
                                <p:cTn id="28" presetID="3" presetClass="entr" presetSubtype="10" fill="hold" nodeType="withEffect">
                                  <p:stCondLst>
                                    <p:cond delay="0"/>
                                  </p:stCondLst>
                                  <p:childTnLst>
                                    <p:set>
                                      <p:cBhvr>
                                        <p:cTn id="29" dur="1" fill="hold">
                                          <p:stCondLst>
                                            <p:cond delay="0"/>
                                          </p:stCondLst>
                                        </p:cTn>
                                        <p:tgtEl>
                                          <p:spTgt spid="92164">
                                            <p:txEl>
                                              <p:pRg st="3" end="3"/>
                                            </p:txEl>
                                          </p:spTgt>
                                        </p:tgtEl>
                                        <p:attrNameLst>
                                          <p:attrName>style.visibility</p:attrName>
                                        </p:attrNameLst>
                                      </p:cBhvr>
                                      <p:to>
                                        <p:strVal val="visible"/>
                                      </p:to>
                                    </p:set>
                                    <p:animEffect transition="in" filter="blinds(horizontal)">
                                      <p:cBhvr>
                                        <p:cTn id="30" dur="500"/>
                                        <p:tgtEl>
                                          <p:spTgt spid="9216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r>
              <a:rPr lang="en-US" sz="3200"/>
              <a:t>Disadvantages of the Telephone Survey</a:t>
            </a:r>
          </a:p>
        </p:txBody>
      </p:sp>
      <p:sp>
        <p:nvSpPr>
          <p:cNvPr id="94211" name="Rectangle 3"/>
          <p:cNvSpPr>
            <a:spLocks noGrp="1" noChangeArrowheads="1"/>
          </p:cNvSpPr>
          <p:nvPr>
            <p:ph type="body" sz="half" idx="1"/>
          </p:nvPr>
        </p:nvSpPr>
        <p:spPr>
          <a:xfrm>
            <a:off x="1752600" y="1447800"/>
            <a:ext cx="3552825" cy="5105400"/>
          </a:xfrm>
          <a:solidFill>
            <a:srgbClr val="E6F3F4"/>
          </a:solidFill>
        </p:spPr>
        <p:txBody>
          <a:bodyPr/>
          <a:lstStyle/>
          <a:p>
            <a:r>
              <a:rPr lang="en-US" sz="2400"/>
              <a:t>Lower response rate than personal interview</a:t>
            </a:r>
          </a:p>
          <a:p>
            <a:r>
              <a:rPr lang="en-US" sz="2400"/>
              <a:t>Higher costs if interviewing geographically dispersed sample</a:t>
            </a:r>
          </a:p>
          <a:p>
            <a:r>
              <a:rPr lang="en-US" sz="2400"/>
              <a:t>Interview length limited</a:t>
            </a:r>
          </a:p>
        </p:txBody>
      </p:sp>
      <p:sp>
        <p:nvSpPr>
          <p:cNvPr id="94212" name="Rectangle 4"/>
          <p:cNvSpPr>
            <a:spLocks noGrp="1" noChangeArrowheads="1"/>
          </p:cNvSpPr>
          <p:nvPr>
            <p:ph type="body" sz="half" idx="2"/>
          </p:nvPr>
        </p:nvSpPr>
        <p:spPr>
          <a:xfrm>
            <a:off x="5438775" y="1447800"/>
            <a:ext cx="3552825" cy="5105400"/>
          </a:xfrm>
          <a:solidFill>
            <a:srgbClr val="E6F3F4"/>
          </a:solidFill>
        </p:spPr>
        <p:txBody>
          <a:bodyPr/>
          <a:lstStyle/>
          <a:p>
            <a:r>
              <a:rPr lang="en-US" sz="2400"/>
              <a:t>Unlisted phone numbers/ Call screening</a:t>
            </a:r>
          </a:p>
          <a:p>
            <a:r>
              <a:rPr lang="en-US" sz="2400"/>
              <a:t>Some unavailable by phone</a:t>
            </a:r>
          </a:p>
          <a:p>
            <a:r>
              <a:rPr lang="en-US" sz="2400"/>
              <a:t>Unit-nonresponse</a:t>
            </a:r>
          </a:p>
          <a:p>
            <a:r>
              <a:rPr lang="en-US" sz="2400"/>
              <a:t>Lack of visuals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4211">
                                            <p:txEl>
                                              <p:pRg st="0" end="0"/>
                                            </p:txEl>
                                          </p:spTgt>
                                        </p:tgtEl>
                                        <p:attrNameLst>
                                          <p:attrName>style.visibility</p:attrName>
                                        </p:attrNameLst>
                                      </p:cBhvr>
                                      <p:to>
                                        <p:strVal val="visible"/>
                                      </p:to>
                                    </p:set>
                                    <p:animEffect transition="in" filter="blinds(horizontal)">
                                      <p:cBhvr>
                                        <p:cTn id="7" dur="500"/>
                                        <p:tgtEl>
                                          <p:spTgt spid="94211">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94211">
                                            <p:txEl>
                                              <p:pRg st="1" end="1"/>
                                            </p:txEl>
                                          </p:spTgt>
                                        </p:tgtEl>
                                        <p:attrNameLst>
                                          <p:attrName>style.visibility</p:attrName>
                                        </p:attrNameLst>
                                      </p:cBhvr>
                                      <p:to>
                                        <p:strVal val="visible"/>
                                      </p:to>
                                    </p:set>
                                    <p:animEffect transition="in" filter="blinds(horizontal)">
                                      <p:cBhvr>
                                        <p:cTn id="10" dur="500"/>
                                        <p:tgtEl>
                                          <p:spTgt spid="94211">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94211">
                                            <p:txEl>
                                              <p:pRg st="2" end="2"/>
                                            </p:txEl>
                                          </p:spTgt>
                                        </p:tgtEl>
                                        <p:attrNameLst>
                                          <p:attrName>style.visibility</p:attrName>
                                        </p:attrNameLst>
                                      </p:cBhvr>
                                      <p:to>
                                        <p:strVal val="visible"/>
                                      </p:to>
                                    </p:set>
                                    <p:animEffect transition="in" filter="blinds(horizontal)">
                                      <p:cBhvr>
                                        <p:cTn id="13" dur="500"/>
                                        <p:tgtEl>
                                          <p:spTgt spid="94211">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94212">
                                            <p:txEl>
                                              <p:pRg st="0" end="0"/>
                                            </p:txEl>
                                          </p:spTgt>
                                        </p:tgtEl>
                                        <p:attrNameLst>
                                          <p:attrName>style.visibility</p:attrName>
                                        </p:attrNameLst>
                                      </p:cBhvr>
                                      <p:to>
                                        <p:strVal val="visible"/>
                                      </p:to>
                                    </p:set>
                                    <p:animEffect transition="in" filter="blinds(horizontal)">
                                      <p:cBhvr>
                                        <p:cTn id="18" dur="500"/>
                                        <p:tgtEl>
                                          <p:spTgt spid="94212">
                                            <p:txEl>
                                              <p:pRg st="0" end="0"/>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94212">
                                            <p:txEl>
                                              <p:pRg st="1" end="1"/>
                                            </p:txEl>
                                          </p:spTgt>
                                        </p:tgtEl>
                                        <p:attrNameLst>
                                          <p:attrName>style.visibility</p:attrName>
                                        </p:attrNameLst>
                                      </p:cBhvr>
                                      <p:to>
                                        <p:strVal val="visible"/>
                                      </p:to>
                                    </p:set>
                                    <p:animEffect transition="in" filter="blinds(horizontal)">
                                      <p:cBhvr>
                                        <p:cTn id="21" dur="500"/>
                                        <p:tgtEl>
                                          <p:spTgt spid="94212">
                                            <p:txEl>
                                              <p:pRg st="1" end="1"/>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94212">
                                            <p:txEl>
                                              <p:pRg st="2" end="2"/>
                                            </p:txEl>
                                          </p:spTgt>
                                        </p:tgtEl>
                                        <p:attrNameLst>
                                          <p:attrName>style.visibility</p:attrName>
                                        </p:attrNameLst>
                                      </p:cBhvr>
                                      <p:to>
                                        <p:strVal val="visible"/>
                                      </p:to>
                                    </p:set>
                                    <p:animEffect transition="in" filter="blinds(horizontal)">
                                      <p:cBhvr>
                                        <p:cTn id="24" dur="500"/>
                                        <p:tgtEl>
                                          <p:spTgt spid="94212">
                                            <p:txEl>
                                              <p:pRg st="2" end="2"/>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94212">
                                            <p:txEl>
                                              <p:pRg st="3" end="3"/>
                                            </p:txEl>
                                          </p:spTgt>
                                        </p:tgtEl>
                                        <p:attrNameLst>
                                          <p:attrName>style.visibility</p:attrName>
                                        </p:attrNameLst>
                                      </p:cBhvr>
                                      <p:to>
                                        <p:strVal val="visible"/>
                                      </p:to>
                                    </p:set>
                                    <p:animEffect transition="in" filter="blinds(horizontal)">
                                      <p:cBhvr>
                                        <p:cTn id="27" dur="500"/>
                                        <p:tgtEl>
                                          <p:spTgt spid="9421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r>
              <a:rPr lang="en-US"/>
              <a:t>Personal Survey</a:t>
            </a:r>
          </a:p>
        </p:txBody>
      </p:sp>
      <p:sp>
        <p:nvSpPr>
          <p:cNvPr id="96259" name="Rectangle 3"/>
          <p:cNvSpPr>
            <a:spLocks noGrp="1" noChangeArrowheads="1"/>
          </p:cNvSpPr>
          <p:nvPr>
            <p:ph type="body" sz="half" idx="1"/>
          </p:nvPr>
        </p:nvSpPr>
        <p:spPr>
          <a:xfrm>
            <a:off x="1752600" y="1447800"/>
            <a:ext cx="3552825" cy="5105400"/>
          </a:xfrm>
          <a:solidFill>
            <a:srgbClr val="E6F3F4"/>
          </a:solidFill>
        </p:spPr>
        <p:txBody>
          <a:bodyPr/>
          <a:lstStyle/>
          <a:p>
            <a:pPr>
              <a:buFontTx/>
              <a:buNone/>
            </a:pPr>
            <a:r>
              <a:rPr lang="en-US" sz="2400" b="1">
                <a:solidFill>
                  <a:srgbClr val="CC0000"/>
                </a:solidFill>
              </a:rPr>
              <a:t>Advantages</a:t>
            </a:r>
          </a:p>
          <a:p>
            <a:r>
              <a:rPr lang="en-US" sz="2000"/>
              <a:t>Good cooperation rates</a:t>
            </a:r>
          </a:p>
          <a:p>
            <a:r>
              <a:rPr lang="en-US" sz="2000"/>
              <a:t>Interviewer can probe and explain</a:t>
            </a:r>
          </a:p>
          <a:p>
            <a:r>
              <a:rPr lang="en-US" sz="2000"/>
              <a:t>Visual aids possible</a:t>
            </a:r>
          </a:p>
          <a:p>
            <a:r>
              <a:rPr lang="en-US" sz="2000"/>
              <a:t>Illiterate participants can be reached</a:t>
            </a:r>
          </a:p>
          <a:p>
            <a:r>
              <a:rPr lang="en-US" sz="2000"/>
              <a:t>Interviewer can prescreen</a:t>
            </a:r>
          </a:p>
          <a:p>
            <a:r>
              <a:rPr lang="en-US" sz="2000"/>
              <a:t>CAPI possible</a:t>
            </a:r>
          </a:p>
        </p:txBody>
      </p:sp>
      <p:sp>
        <p:nvSpPr>
          <p:cNvPr id="96260" name="Rectangle 4"/>
          <p:cNvSpPr>
            <a:spLocks noGrp="1" noChangeArrowheads="1"/>
          </p:cNvSpPr>
          <p:nvPr>
            <p:ph type="body" sz="half" idx="2"/>
          </p:nvPr>
        </p:nvSpPr>
        <p:spPr>
          <a:xfrm>
            <a:off x="5438775" y="1447800"/>
            <a:ext cx="3552825" cy="5105400"/>
          </a:xfrm>
          <a:solidFill>
            <a:srgbClr val="E6F3F4"/>
          </a:solidFill>
        </p:spPr>
        <p:txBody>
          <a:bodyPr/>
          <a:lstStyle/>
          <a:p>
            <a:pPr>
              <a:buFontTx/>
              <a:buNone/>
            </a:pPr>
            <a:r>
              <a:rPr lang="en-US" sz="2400" b="1">
                <a:solidFill>
                  <a:srgbClr val="CC0000"/>
                </a:solidFill>
              </a:rPr>
              <a:t>Disadvantages</a:t>
            </a:r>
          </a:p>
          <a:p>
            <a:r>
              <a:rPr lang="en-US" sz="2000"/>
              <a:t>High costs</a:t>
            </a:r>
          </a:p>
          <a:p>
            <a:r>
              <a:rPr lang="en-US" sz="2000"/>
              <a:t>Need for highly trained interviewers</a:t>
            </a:r>
          </a:p>
          <a:p>
            <a:r>
              <a:rPr lang="en-US" sz="2000"/>
              <a:t>Time consuming</a:t>
            </a:r>
          </a:p>
          <a:p>
            <a:r>
              <a:rPr lang="en-US" sz="2000"/>
              <a:t>Labor-intensive</a:t>
            </a:r>
          </a:p>
          <a:p>
            <a:r>
              <a:rPr lang="en-US" sz="2000"/>
              <a:t>Some unwilling to invite strangers into homes</a:t>
            </a:r>
          </a:p>
          <a:p>
            <a:r>
              <a:rPr lang="en-US" sz="2000"/>
              <a:t>Interviewer bias possible</a:t>
            </a:r>
          </a:p>
          <a:p>
            <a:endParaRPr lang="en-US" sz="2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6259">
                                            <p:txEl>
                                              <p:pRg st="1" end="1"/>
                                            </p:txEl>
                                          </p:spTgt>
                                        </p:tgtEl>
                                        <p:attrNameLst>
                                          <p:attrName>style.visibility</p:attrName>
                                        </p:attrNameLst>
                                      </p:cBhvr>
                                      <p:to>
                                        <p:strVal val="visible"/>
                                      </p:to>
                                    </p:set>
                                    <p:animEffect transition="in" filter="blinds(horizontal)">
                                      <p:cBhvr>
                                        <p:cTn id="7" dur="500"/>
                                        <p:tgtEl>
                                          <p:spTgt spid="96259">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96259">
                                            <p:txEl>
                                              <p:pRg st="2" end="2"/>
                                            </p:txEl>
                                          </p:spTgt>
                                        </p:tgtEl>
                                        <p:attrNameLst>
                                          <p:attrName>style.visibility</p:attrName>
                                        </p:attrNameLst>
                                      </p:cBhvr>
                                      <p:to>
                                        <p:strVal val="visible"/>
                                      </p:to>
                                    </p:set>
                                    <p:animEffect transition="in" filter="blinds(horizontal)">
                                      <p:cBhvr>
                                        <p:cTn id="10" dur="500"/>
                                        <p:tgtEl>
                                          <p:spTgt spid="96259">
                                            <p:txEl>
                                              <p:pRg st="2" end="2"/>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96259">
                                            <p:txEl>
                                              <p:pRg st="3" end="3"/>
                                            </p:txEl>
                                          </p:spTgt>
                                        </p:tgtEl>
                                        <p:attrNameLst>
                                          <p:attrName>style.visibility</p:attrName>
                                        </p:attrNameLst>
                                      </p:cBhvr>
                                      <p:to>
                                        <p:strVal val="visible"/>
                                      </p:to>
                                    </p:set>
                                    <p:animEffect transition="in" filter="blinds(horizontal)">
                                      <p:cBhvr>
                                        <p:cTn id="13" dur="500"/>
                                        <p:tgtEl>
                                          <p:spTgt spid="96259">
                                            <p:txEl>
                                              <p:pRg st="3" end="3"/>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96259">
                                            <p:txEl>
                                              <p:pRg st="4" end="4"/>
                                            </p:txEl>
                                          </p:spTgt>
                                        </p:tgtEl>
                                        <p:attrNameLst>
                                          <p:attrName>style.visibility</p:attrName>
                                        </p:attrNameLst>
                                      </p:cBhvr>
                                      <p:to>
                                        <p:strVal val="visible"/>
                                      </p:to>
                                    </p:set>
                                    <p:animEffect transition="in" filter="blinds(horizontal)">
                                      <p:cBhvr>
                                        <p:cTn id="16" dur="500"/>
                                        <p:tgtEl>
                                          <p:spTgt spid="96259">
                                            <p:txEl>
                                              <p:pRg st="4" end="4"/>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96259">
                                            <p:txEl>
                                              <p:pRg st="5" end="5"/>
                                            </p:txEl>
                                          </p:spTgt>
                                        </p:tgtEl>
                                        <p:attrNameLst>
                                          <p:attrName>style.visibility</p:attrName>
                                        </p:attrNameLst>
                                      </p:cBhvr>
                                      <p:to>
                                        <p:strVal val="visible"/>
                                      </p:to>
                                    </p:set>
                                    <p:animEffect transition="in" filter="blinds(horizontal)">
                                      <p:cBhvr>
                                        <p:cTn id="19" dur="500"/>
                                        <p:tgtEl>
                                          <p:spTgt spid="96259">
                                            <p:txEl>
                                              <p:pRg st="5" end="5"/>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96259">
                                            <p:txEl>
                                              <p:pRg st="6" end="6"/>
                                            </p:txEl>
                                          </p:spTgt>
                                        </p:tgtEl>
                                        <p:attrNameLst>
                                          <p:attrName>style.visibility</p:attrName>
                                        </p:attrNameLst>
                                      </p:cBhvr>
                                      <p:to>
                                        <p:strVal val="visible"/>
                                      </p:to>
                                    </p:set>
                                    <p:animEffect transition="in" filter="blinds(horizontal)">
                                      <p:cBhvr>
                                        <p:cTn id="22" dur="500"/>
                                        <p:tgtEl>
                                          <p:spTgt spid="96259">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96260">
                                            <p:txEl>
                                              <p:pRg st="1" end="1"/>
                                            </p:txEl>
                                          </p:spTgt>
                                        </p:tgtEl>
                                        <p:attrNameLst>
                                          <p:attrName>style.visibility</p:attrName>
                                        </p:attrNameLst>
                                      </p:cBhvr>
                                      <p:to>
                                        <p:strVal val="visible"/>
                                      </p:to>
                                    </p:set>
                                    <p:animEffect transition="in" filter="blinds(horizontal)">
                                      <p:cBhvr>
                                        <p:cTn id="27" dur="500"/>
                                        <p:tgtEl>
                                          <p:spTgt spid="96260">
                                            <p:txEl>
                                              <p:pRg st="1" end="1"/>
                                            </p:txEl>
                                          </p:spTgt>
                                        </p:tgtEl>
                                      </p:cBhvr>
                                    </p:animEffect>
                                  </p:childTnLst>
                                </p:cTn>
                              </p:par>
                              <p:par>
                                <p:cTn id="28" presetID="3" presetClass="entr" presetSubtype="10" fill="hold" nodeType="withEffect">
                                  <p:stCondLst>
                                    <p:cond delay="0"/>
                                  </p:stCondLst>
                                  <p:childTnLst>
                                    <p:set>
                                      <p:cBhvr>
                                        <p:cTn id="29" dur="1" fill="hold">
                                          <p:stCondLst>
                                            <p:cond delay="0"/>
                                          </p:stCondLst>
                                        </p:cTn>
                                        <p:tgtEl>
                                          <p:spTgt spid="96260">
                                            <p:txEl>
                                              <p:pRg st="2" end="2"/>
                                            </p:txEl>
                                          </p:spTgt>
                                        </p:tgtEl>
                                        <p:attrNameLst>
                                          <p:attrName>style.visibility</p:attrName>
                                        </p:attrNameLst>
                                      </p:cBhvr>
                                      <p:to>
                                        <p:strVal val="visible"/>
                                      </p:to>
                                    </p:set>
                                    <p:animEffect transition="in" filter="blinds(horizontal)">
                                      <p:cBhvr>
                                        <p:cTn id="30" dur="500"/>
                                        <p:tgtEl>
                                          <p:spTgt spid="96260">
                                            <p:txEl>
                                              <p:pRg st="2" end="2"/>
                                            </p:txEl>
                                          </p:spTgt>
                                        </p:tgtEl>
                                      </p:cBhvr>
                                    </p:animEffect>
                                  </p:childTnLst>
                                </p:cTn>
                              </p:par>
                              <p:par>
                                <p:cTn id="31" presetID="3" presetClass="entr" presetSubtype="10" fill="hold" nodeType="withEffect">
                                  <p:stCondLst>
                                    <p:cond delay="0"/>
                                  </p:stCondLst>
                                  <p:childTnLst>
                                    <p:set>
                                      <p:cBhvr>
                                        <p:cTn id="32" dur="1" fill="hold">
                                          <p:stCondLst>
                                            <p:cond delay="0"/>
                                          </p:stCondLst>
                                        </p:cTn>
                                        <p:tgtEl>
                                          <p:spTgt spid="96260">
                                            <p:txEl>
                                              <p:pRg st="3" end="3"/>
                                            </p:txEl>
                                          </p:spTgt>
                                        </p:tgtEl>
                                        <p:attrNameLst>
                                          <p:attrName>style.visibility</p:attrName>
                                        </p:attrNameLst>
                                      </p:cBhvr>
                                      <p:to>
                                        <p:strVal val="visible"/>
                                      </p:to>
                                    </p:set>
                                    <p:animEffect transition="in" filter="blinds(horizontal)">
                                      <p:cBhvr>
                                        <p:cTn id="33" dur="500"/>
                                        <p:tgtEl>
                                          <p:spTgt spid="96260">
                                            <p:txEl>
                                              <p:pRg st="3" end="3"/>
                                            </p:txEl>
                                          </p:spTgt>
                                        </p:tgtEl>
                                      </p:cBhvr>
                                    </p:animEffect>
                                  </p:childTnLst>
                                </p:cTn>
                              </p:par>
                              <p:par>
                                <p:cTn id="34" presetID="3" presetClass="entr" presetSubtype="10" fill="hold" nodeType="withEffect">
                                  <p:stCondLst>
                                    <p:cond delay="0"/>
                                  </p:stCondLst>
                                  <p:childTnLst>
                                    <p:set>
                                      <p:cBhvr>
                                        <p:cTn id="35" dur="1" fill="hold">
                                          <p:stCondLst>
                                            <p:cond delay="0"/>
                                          </p:stCondLst>
                                        </p:cTn>
                                        <p:tgtEl>
                                          <p:spTgt spid="96260">
                                            <p:txEl>
                                              <p:pRg st="4" end="4"/>
                                            </p:txEl>
                                          </p:spTgt>
                                        </p:tgtEl>
                                        <p:attrNameLst>
                                          <p:attrName>style.visibility</p:attrName>
                                        </p:attrNameLst>
                                      </p:cBhvr>
                                      <p:to>
                                        <p:strVal val="visible"/>
                                      </p:to>
                                    </p:set>
                                    <p:animEffect transition="in" filter="blinds(horizontal)">
                                      <p:cBhvr>
                                        <p:cTn id="36" dur="500"/>
                                        <p:tgtEl>
                                          <p:spTgt spid="96260">
                                            <p:txEl>
                                              <p:pRg st="4" end="4"/>
                                            </p:txEl>
                                          </p:spTgt>
                                        </p:tgtEl>
                                      </p:cBhvr>
                                    </p:animEffect>
                                  </p:childTnLst>
                                </p:cTn>
                              </p:par>
                              <p:par>
                                <p:cTn id="37" presetID="3" presetClass="entr" presetSubtype="10" fill="hold" nodeType="withEffect">
                                  <p:stCondLst>
                                    <p:cond delay="0"/>
                                  </p:stCondLst>
                                  <p:childTnLst>
                                    <p:set>
                                      <p:cBhvr>
                                        <p:cTn id="38" dur="1" fill="hold">
                                          <p:stCondLst>
                                            <p:cond delay="0"/>
                                          </p:stCondLst>
                                        </p:cTn>
                                        <p:tgtEl>
                                          <p:spTgt spid="96260">
                                            <p:txEl>
                                              <p:pRg st="5" end="5"/>
                                            </p:txEl>
                                          </p:spTgt>
                                        </p:tgtEl>
                                        <p:attrNameLst>
                                          <p:attrName>style.visibility</p:attrName>
                                        </p:attrNameLst>
                                      </p:cBhvr>
                                      <p:to>
                                        <p:strVal val="visible"/>
                                      </p:to>
                                    </p:set>
                                    <p:animEffect transition="in" filter="blinds(horizontal)">
                                      <p:cBhvr>
                                        <p:cTn id="39" dur="500"/>
                                        <p:tgtEl>
                                          <p:spTgt spid="96260">
                                            <p:txEl>
                                              <p:pRg st="5" end="5"/>
                                            </p:txEl>
                                          </p:spTgt>
                                        </p:tgtEl>
                                      </p:cBhvr>
                                    </p:animEffect>
                                  </p:childTnLst>
                                </p:cTn>
                              </p:par>
                              <p:par>
                                <p:cTn id="40" presetID="3" presetClass="entr" presetSubtype="10" fill="hold" nodeType="withEffect">
                                  <p:stCondLst>
                                    <p:cond delay="0"/>
                                  </p:stCondLst>
                                  <p:childTnLst>
                                    <p:set>
                                      <p:cBhvr>
                                        <p:cTn id="41" dur="1" fill="hold">
                                          <p:stCondLst>
                                            <p:cond delay="0"/>
                                          </p:stCondLst>
                                        </p:cTn>
                                        <p:tgtEl>
                                          <p:spTgt spid="96260">
                                            <p:txEl>
                                              <p:pRg st="6" end="6"/>
                                            </p:txEl>
                                          </p:spTgt>
                                        </p:tgtEl>
                                        <p:attrNameLst>
                                          <p:attrName>style.visibility</p:attrName>
                                        </p:attrNameLst>
                                      </p:cBhvr>
                                      <p:to>
                                        <p:strVal val="visible"/>
                                      </p:to>
                                    </p:set>
                                    <p:animEffect transition="in" filter="blinds(horizontal)">
                                      <p:cBhvr>
                                        <p:cTn id="42" dur="500"/>
                                        <p:tgtEl>
                                          <p:spTgt spid="9626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en-US"/>
              <a:t>Sources of Error</a:t>
            </a:r>
          </a:p>
        </p:txBody>
      </p:sp>
      <p:sp>
        <p:nvSpPr>
          <p:cNvPr id="86019" name="Rectangle 3"/>
          <p:cNvSpPr>
            <a:spLocks noChangeArrowheads="1"/>
          </p:cNvSpPr>
          <p:nvPr/>
        </p:nvSpPr>
        <p:spPr bwMode="auto">
          <a:xfrm>
            <a:off x="3198813" y="1858963"/>
            <a:ext cx="2865437" cy="1036637"/>
          </a:xfrm>
          <a:prstGeom prst="rect">
            <a:avLst/>
          </a:prstGeom>
          <a:solidFill>
            <a:srgbClr val="66FF99"/>
          </a:solidFill>
          <a:ln w="9525" algn="ctr">
            <a:solidFill>
              <a:schemeClr val="tx1"/>
            </a:solidFill>
            <a:miter lim="800000"/>
            <a:headEnd/>
            <a:tailEnd/>
          </a:ln>
          <a:effectLst/>
        </p:spPr>
        <p:txBody>
          <a:bodyPr wrap="none" anchor="ctr"/>
          <a:lstStyle/>
          <a:p>
            <a:pPr algn="ctr"/>
            <a:r>
              <a:rPr lang="en-US" b="1"/>
              <a:t>Error</a:t>
            </a:r>
          </a:p>
          <a:p>
            <a:pPr algn="ctr"/>
            <a:r>
              <a:rPr lang="en-US" b="1"/>
              <a:t>Sources</a:t>
            </a:r>
          </a:p>
        </p:txBody>
      </p:sp>
      <p:sp>
        <p:nvSpPr>
          <p:cNvPr id="86020" name="Rectangle 4"/>
          <p:cNvSpPr>
            <a:spLocks noChangeArrowheads="1"/>
          </p:cNvSpPr>
          <p:nvPr/>
        </p:nvSpPr>
        <p:spPr bwMode="auto">
          <a:xfrm>
            <a:off x="639763" y="3352800"/>
            <a:ext cx="2865437" cy="1036638"/>
          </a:xfrm>
          <a:prstGeom prst="rect">
            <a:avLst/>
          </a:prstGeom>
          <a:solidFill>
            <a:srgbClr val="CC0000"/>
          </a:solidFill>
          <a:ln w="9525" algn="ctr">
            <a:solidFill>
              <a:schemeClr val="tx1"/>
            </a:solidFill>
            <a:miter lim="800000"/>
            <a:headEnd/>
            <a:tailEnd/>
          </a:ln>
          <a:effectLst/>
        </p:spPr>
        <p:txBody>
          <a:bodyPr wrap="none" anchor="ctr"/>
          <a:lstStyle/>
          <a:p>
            <a:pPr algn="ctr"/>
            <a:r>
              <a:rPr lang="en-US" b="1">
                <a:solidFill>
                  <a:schemeClr val="bg1"/>
                </a:solidFill>
              </a:rPr>
              <a:t>Measurement </a:t>
            </a:r>
          </a:p>
          <a:p>
            <a:pPr algn="ctr"/>
            <a:r>
              <a:rPr lang="en-US" b="1">
                <a:solidFill>
                  <a:schemeClr val="bg1"/>
                </a:solidFill>
              </a:rPr>
              <a:t>Questions</a:t>
            </a:r>
          </a:p>
        </p:txBody>
      </p:sp>
      <p:sp>
        <p:nvSpPr>
          <p:cNvPr id="86021" name="Rectangle 5"/>
          <p:cNvSpPr>
            <a:spLocks noChangeArrowheads="1"/>
          </p:cNvSpPr>
          <p:nvPr/>
        </p:nvSpPr>
        <p:spPr bwMode="auto">
          <a:xfrm>
            <a:off x="3198813" y="4892675"/>
            <a:ext cx="2865437" cy="1036638"/>
          </a:xfrm>
          <a:prstGeom prst="rect">
            <a:avLst/>
          </a:prstGeom>
          <a:solidFill>
            <a:srgbClr val="FF9999"/>
          </a:solidFill>
          <a:ln w="9525" algn="ctr">
            <a:solidFill>
              <a:schemeClr val="tx1"/>
            </a:solidFill>
            <a:miter lim="800000"/>
            <a:headEnd/>
            <a:tailEnd/>
          </a:ln>
          <a:effectLst/>
        </p:spPr>
        <p:txBody>
          <a:bodyPr wrap="none" anchor="ctr"/>
          <a:lstStyle/>
          <a:p>
            <a:pPr algn="ctr"/>
            <a:r>
              <a:rPr lang="en-US" b="1"/>
              <a:t>Interviewer</a:t>
            </a:r>
          </a:p>
        </p:txBody>
      </p:sp>
      <p:sp>
        <p:nvSpPr>
          <p:cNvPr id="86022" name="Rectangle 6"/>
          <p:cNvSpPr>
            <a:spLocks noChangeArrowheads="1"/>
          </p:cNvSpPr>
          <p:nvPr/>
        </p:nvSpPr>
        <p:spPr bwMode="auto">
          <a:xfrm>
            <a:off x="5588000" y="3352800"/>
            <a:ext cx="2865438" cy="1036638"/>
          </a:xfrm>
          <a:prstGeom prst="rect">
            <a:avLst/>
          </a:prstGeom>
          <a:solidFill>
            <a:srgbClr val="FFDF57"/>
          </a:solidFill>
          <a:ln w="9525" algn="ctr">
            <a:solidFill>
              <a:schemeClr val="tx1"/>
            </a:solidFill>
            <a:miter lim="800000"/>
            <a:headEnd/>
            <a:tailEnd/>
          </a:ln>
          <a:effectLst/>
        </p:spPr>
        <p:txBody>
          <a:bodyPr wrap="none" anchor="ctr"/>
          <a:lstStyle/>
          <a:p>
            <a:pPr algn="ctr"/>
            <a:r>
              <a:rPr lang="en-US" b="1"/>
              <a:t>Participant</a:t>
            </a:r>
          </a:p>
        </p:txBody>
      </p:sp>
      <p:cxnSp>
        <p:nvCxnSpPr>
          <p:cNvPr id="86023" name="AutoShape 7"/>
          <p:cNvCxnSpPr>
            <a:cxnSpLocks noChangeShapeType="1"/>
            <a:stCxn id="86019" idx="2"/>
            <a:endCxn id="86020" idx="0"/>
          </p:cNvCxnSpPr>
          <p:nvPr/>
        </p:nvCxnSpPr>
        <p:spPr bwMode="auto">
          <a:xfrm rot="5400000">
            <a:off x="3124200" y="1844675"/>
            <a:ext cx="457200" cy="2559050"/>
          </a:xfrm>
          <a:prstGeom prst="bentConnector3">
            <a:avLst>
              <a:gd name="adj1" fmla="val 50000"/>
            </a:avLst>
          </a:prstGeom>
          <a:noFill/>
          <a:ln w="9525">
            <a:solidFill>
              <a:schemeClr val="tx1"/>
            </a:solidFill>
            <a:miter lim="800000"/>
            <a:headEnd/>
            <a:tailEnd/>
          </a:ln>
          <a:effectLst/>
        </p:spPr>
      </p:cxnSp>
      <p:cxnSp>
        <p:nvCxnSpPr>
          <p:cNvPr id="86024" name="AutoShape 8"/>
          <p:cNvCxnSpPr>
            <a:cxnSpLocks noChangeShapeType="1"/>
            <a:stCxn id="86019" idx="2"/>
            <a:endCxn id="86022" idx="0"/>
          </p:cNvCxnSpPr>
          <p:nvPr/>
        </p:nvCxnSpPr>
        <p:spPr bwMode="auto">
          <a:xfrm rot="16200000" flipH="1">
            <a:off x="5598319" y="1929606"/>
            <a:ext cx="457200" cy="2389188"/>
          </a:xfrm>
          <a:prstGeom prst="bentConnector3">
            <a:avLst>
              <a:gd name="adj1" fmla="val 50000"/>
            </a:avLst>
          </a:prstGeom>
          <a:noFill/>
          <a:ln w="9525">
            <a:solidFill>
              <a:schemeClr val="tx1"/>
            </a:solidFill>
            <a:miter lim="800000"/>
            <a:headEnd/>
            <a:tailEnd/>
          </a:ln>
          <a:effectLst/>
        </p:spPr>
      </p:cxnSp>
      <p:cxnSp>
        <p:nvCxnSpPr>
          <p:cNvPr id="86025" name="AutoShape 9"/>
          <p:cNvCxnSpPr>
            <a:cxnSpLocks noChangeShapeType="1"/>
            <a:stCxn id="86019" idx="2"/>
            <a:endCxn id="86021" idx="0"/>
          </p:cNvCxnSpPr>
          <p:nvPr/>
        </p:nvCxnSpPr>
        <p:spPr bwMode="auto">
          <a:xfrm rot="5400000">
            <a:off x="3633787" y="3894138"/>
            <a:ext cx="1997075" cy="0"/>
          </a:xfrm>
          <a:prstGeom prst="straightConnector1">
            <a:avLst/>
          </a:prstGeom>
          <a:noFill/>
          <a:ln w="9525">
            <a:solidFill>
              <a:schemeClr val="tx1"/>
            </a:solidFill>
            <a:round/>
            <a:headEnd/>
            <a:tailEnd/>
          </a:ln>
          <a:effectLst/>
        </p:spPr>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b="1"/>
              <a:t>Interviewing (Cont’d)</a:t>
            </a:r>
          </a:p>
        </p:txBody>
      </p:sp>
      <p:sp>
        <p:nvSpPr>
          <p:cNvPr id="69635" name="Rectangle 3"/>
          <p:cNvSpPr>
            <a:spLocks noGrp="1" noChangeArrowheads="1"/>
          </p:cNvSpPr>
          <p:nvPr>
            <p:ph type="body" idx="1"/>
          </p:nvPr>
        </p:nvSpPr>
        <p:spPr/>
        <p:txBody>
          <a:bodyPr/>
          <a:lstStyle/>
          <a:p>
            <a:r>
              <a:rPr lang="en-US"/>
              <a:t>Can be minimized:</a:t>
            </a:r>
          </a:p>
          <a:p>
            <a:pPr lvl="1"/>
            <a:r>
              <a:rPr lang="en-US"/>
              <a:t>Establishing credibility and rapport, and motivating individuals to respond</a:t>
            </a:r>
          </a:p>
          <a:p>
            <a:pPr lvl="1"/>
            <a:r>
              <a:rPr lang="en-US"/>
              <a:t>Questioning techniques: funneling, unbiased questions, clarifying issues, helping the respondents to think through issues, taking notes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1676400" y="381000"/>
            <a:ext cx="6858000" cy="609600"/>
          </a:xfrm>
        </p:spPr>
        <p:txBody>
          <a:bodyPr/>
          <a:lstStyle/>
          <a:p>
            <a:r>
              <a:rPr lang="en-US" sz="2800" b="1"/>
              <a:t>Face-to-face Interviews</a:t>
            </a:r>
          </a:p>
        </p:txBody>
      </p:sp>
      <p:sp>
        <p:nvSpPr>
          <p:cNvPr id="70659" name="Rectangle 3"/>
          <p:cNvSpPr>
            <a:spLocks noGrp="1" noChangeArrowheads="1"/>
          </p:cNvSpPr>
          <p:nvPr>
            <p:ph type="body" idx="1"/>
          </p:nvPr>
        </p:nvSpPr>
        <p:spPr>
          <a:xfrm>
            <a:off x="1371600" y="1295400"/>
            <a:ext cx="7772400" cy="5334000"/>
          </a:xfrm>
        </p:spPr>
        <p:txBody>
          <a:bodyPr/>
          <a:lstStyle/>
          <a:p>
            <a:r>
              <a:rPr lang="en-US" sz="2400"/>
              <a:t>Advantages:</a:t>
            </a:r>
          </a:p>
          <a:p>
            <a:pPr lvl="1"/>
            <a:r>
              <a:rPr lang="en-US" sz="2000"/>
              <a:t>Adapt the questions as necessary, clarify doubts, and ensure that the responses are properly understood</a:t>
            </a:r>
          </a:p>
          <a:p>
            <a:pPr lvl="1"/>
            <a:r>
              <a:rPr lang="en-US" sz="2000"/>
              <a:t>Pick up nonverbal cues from the respondent</a:t>
            </a:r>
          </a:p>
          <a:p>
            <a:pPr lvl="1"/>
            <a:r>
              <a:rPr lang="en-US" sz="2000"/>
              <a:t>Any discomfort, stress, or problems that the respondent experiences can be detected</a:t>
            </a:r>
          </a:p>
          <a:p>
            <a:r>
              <a:rPr lang="en-US" sz="2400"/>
              <a:t>Disadvantages:</a:t>
            </a:r>
          </a:p>
          <a:p>
            <a:pPr lvl="1"/>
            <a:r>
              <a:rPr lang="en-US" sz="2000"/>
              <a:t>Geographical limitations</a:t>
            </a:r>
          </a:p>
          <a:p>
            <a:pPr lvl="1"/>
            <a:r>
              <a:rPr lang="en-US" sz="2000"/>
              <a:t>Vast resources needed</a:t>
            </a:r>
          </a:p>
          <a:p>
            <a:pPr lvl="1"/>
            <a:r>
              <a:rPr lang="en-US" sz="2000"/>
              <a:t>High costs</a:t>
            </a:r>
          </a:p>
          <a:p>
            <a:pPr lvl="1"/>
            <a:r>
              <a:rPr lang="en-US" sz="2000"/>
              <a:t>Respondents might feel uneasy about the anonymity of their responses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1676400" y="304800"/>
            <a:ext cx="7162800" cy="609600"/>
          </a:xfrm>
        </p:spPr>
        <p:txBody>
          <a:bodyPr/>
          <a:lstStyle/>
          <a:p>
            <a:r>
              <a:rPr lang="en-US" sz="2800" b="1"/>
              <a:t>Telephone Interviews </a:t>
            </a:r>
          </a:p>
        </p:txBody>
      </p:sp>
      <p:sp>
        <p:nvSpPr>
          <p:cNvPr id="71683" name="Rectangle 3"/>
          <p:cNvSpPr>
            <a:spLocks noGrp="1" noChangeArrowheads="1"/>
          </p:cNvSpPr>
          <p:nvPr>
            <p:ph type="body" idx="1"/>
          </p:nvPr>
        </p:nvSpPr>
        <p:spPr>
          <a:xfrm>
            <a:off x="1676400" y="1371600"/>
            <a:ext cx="7467600" cy="5257800"/>
          </a:xfrm>
        </p:spPr>
        <p:txBody>
          <a:bodyPr/>
          <a:lstStyle/>
          <a:p>
            <a:pPr>
              <a:lnSpc>
                <a:spcPct val="90000"/>
              </a:lnSpc>
            </a:pPr>
            <a:r>
              <a:rPr lang="en-US"/>
              <a:t>Advantages:</a:t>
            </a:r>
          </a:p>
          <a:p>
            <a:pPr lvl="1">
              <a:lnSpc>
                <a:spcPct val="90000"/>
              </a:lnSpc>
            </a:pPr>
            <a:r>
              <a:rPr lang="en-US"/>
              <a:t>A number of differently different people can be reached in a relatively short period of time</a:t>
            </a:r>
          </a:p>
          <a:p>
            <a:pPr lvl="1">
              <a:lnSpc>
                <a:spcPct val="90000"/>
              </a:lnSpc>
            </a:pPr>
            <a:r>
              <a:rPr lang="en-US"/>
              <a:t>It would eliminate any discomfort on respondents</a:t>
            </a:r>
          </a:p>
          <a:p>
            <a:pPr>
              <a:lnSpc>
                <a:spcPct val="90000"/>
              </a:lnSpc>
            </a:pPr>
            <a:r>
              <a:rPr lang="en-US"/>
              <a:t>Disadvantages:</a:t>
            </a:r>
          </a:p>
          <a:p>
            <a:pPr lvl="1">
              <a:lnSpc>
                <a:spcPct val="90000"/>
              </a:lnSpc>
            </a:pPr>
            <a:r>
              <a:rPr lang="en-US"/>
              <a:t>Respondents could unilaterally terminate the interview without warning or explanation, by hanging up the phone.</a:t>
            </a:r>
          </a:p>
          <a:p>
            <a:pPr lvl="1">
              <a:lnSpc>
                <a:spcPct val="90000"/>
              </a:lnSpc>
            </a:pPr>
            <a:r>
              <a:rPr lang="en-US"/>
              <a:t>Researcher will not be able to read the nonverbal communication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en-US" sz="3200"/>
              <a:t>Advantages of </a:t>
            </a:r>
            <a:br>
              <a:rPr lang="en-US" sz="3200"/>
            </a:br>
            <a:r>
              <a:rPr lang="en-US" sz="3200"/>
              <a:t>Self-Administered Questionnaires</a:t>
            </a:r>
          </a:p>
        </p:txBody>
      </p:sp>
      <p:sp>
        <p:nvSpPr>
          <p:cNvPr id="88067" name="Rectangle 3"/>
          <p:cNvSpPr>
            <a:spLocks noGrp="1" noChangeArrowheads="1"/>
          </p:cNvSpPr>
          <p:nvPr>
            <p:ph type="body" sz="half" idx="1"/>
          </p:nvPr>
        </p:nvSpPr>
        <p:spPr>
          <a:xfrm>
            <a:off x="1752600" y="1447800"/>
            <a:ext cx="3552825" cy="5105400"/>
          </a:xfrm>
          <a:solidFill>
            <a:srgbClr val="E6F3F4"/>
          </a:solidFill>
        </p:spPr>
        <p:txBody>
          <a:bodyPr/>
          <a:lstStyle/>
          <a:p>
            <a:pPr>
              <a:lnSpc>
                <a:spcPct val="90000"/>
              </a:lnSpc>
            </a:pPr>
            <a:r>
              <a:rPr lang="en-US" sz="2400"/>
              <a:t>Allows contact with inaccessible participants</a:t>
            </a:r>
          </a:p>
          <a:p>
            <a:pPr>
              <a:lnSpc>
                <a:spcPct val="90000"/>
              </a:lnSpc>
            </a:pPr>
            <a:r>
              <a:rPr lang="en-US" sz="2400"/>
              <a:t>Incentives increase response rates</a:t>
            </a:r>
          </a:p>
          <a:p>
            <a:pPr>
              <a:lnSpc>
                <a:spcPct val="90000"/>
              </a:lnSpc>
            </a:pPr>
            <a:r>
              <a:rPr lang="en-US" sz="2400"/>
              <a:t>Lowest-cost option</a:t>
            </a:r>
          </a:p>
          <a:p>
            <a:pPr>
              <a:lnSpc>
                <a:spcPct val="90000"/>
              </a:lnSpc>
            </a:pPr>
            <a:r>
              <a:rPr lang="en-US" sz="2400"/>
              <a:t>Geographic coverage</a:t>
            </a:r>
          </a:p>
          <a:p>
            <a:pPr>
              <a:lnSpc>
                <a:spcPct val="90000"/>
              </a:lnSpc>
            </a:pPr>
            <a:r>
              <a:rPr lang="en-US" sz="2400"/>
              <a:t>Minimal staff required</a:t>
            </a:r>
          </a:p>
          <a:p>
            <a:pPr>
              <a:lnSpc>
                <a:spcPct val="90000"/>
              </a:lnSpc>
            </a:pPr>
            <a:r>
              <a:rPr lang="en-US" sz="2400"/>
              <a:t>Perceived as anonymous</a:t>
            </a:r>
          </a:p>
          <a:p>
            <a:pPr>
              <a:lnSpc>
                <a:spcPct val="90000"/>
              </a:lnSpc>
            </a:pPr>
            <a:endParaRPr lang="en-US" sz="2400"/>
          </a:p>
        </p:txBody>
      </p:sp>
      <p:sp>
        <p:nvSpPr>
          <p:cNvPr id="88068" name="Rectangle 4"/>
          <p:cNvSpPr>
            <a:spLocks noGrp="1" noChangeArrowheads="1"/>
          </p:cNvSpPr>
          <p:nvPr>
            <p:ph type="body" sz="half" idx="2"/>
          </p:nvPr>
        </p:nvSpPr>
        <p:spPr>
          <a:xfrm>
            <a:off x="5438775" y="1447800"/>
            <a:ext cx="3552825" cy="5105400"/>
          </a:xfrm>
          <a:solidFill>
            <a:srgbClr val="E6F3F4"/>
          </a:solidFill>
        </p:spPr>
        <p:txBody>
          <a:bodyPr/>
          <a:lstStyle/>
          <a:p>
            <a:pPr>
              <a:lnSpc>
                <a:spcPct val="90000"/>
              </a:lnSpc>
            </a:pPr>
            <a:r>
              <a:rPr lang="en-US" sz="2400"/>
              <a:t>Allows participants time for reflection</a:t>
            </a:r>
          </a:p>
          <a:p>
            <a:pPr>
              <a:lnSpc>
                <a:spcPct val="90000"/>
              </a:lnSpc>
            </a:pPr>
            <a:r>
              <a:rPr lang="en-US" sz="2400"/>
              <a:t>Allows for complex questions</a:t>
            </a:r>
          </a:p>
          <a:p>
            <a:pPr>
              <a:lnSpc>
                <a:spcPct val="90000"/>
              </a:lnSpc>
            </a:pPr>
            <a:r>
              <a:rPr lang="en-US" sz="2400"/>
              <a:t>Rapid data collection possible</a:t>
            </a:r>
          </a:p>
          <a:p>
            <a:pPr>
              <a:lnSpc>
                <a:spcPct val="90000"/>
              </a:lnSpc>
            </a:pPr>
            <a:r>
              <a:rPr lang="en-US" sz="2400"/>
              <a:t>Visuals possible</a:t>
            </a:r>
          </a:p>
          <a:p>
            <a:pPr>
              <a:lnSpc>
                <a:spcPct val="90000"/>
              </a:lnSpc>
            </a:pPr>
            <a:r>
              <a:rPr lang="en-US" sz="2400"/>
              <a:t>Multiple sampling frames possible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8067">
                                            <p:txEl>
                                              <p:pRg st="0" end="0"/>
                                            </p:txEl>
                                          </p:spTgt>
                                        </p:tgtEl>
                                        <p:attrNameLst>
                                          <p:attrName>style.visibility</p:attrName>
                                        </p:attrNameLst>
                                      </p:cBhvr>
                                      <p:to>
                                        <p:strVal val="visible"/>
                                      </p:to>
                                    </p:set>
                                    <p:animEffect transition="in" filter="blinds(horizontal)">
                                      <p:cBhvr>
                                        <p:cTn id="7" dur="500"/>
                                        <p:tgtEl>
                                          <p:spTgt spid="88067">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88067">
                                            <p:txEl>
                                              <p:pRg st="1" end="1"/>
                                            </p:txEl>
                                          </p:spTgt>
                                        </p:tgtEl>
                                        <p:attrNameLst>
                                          <p:attrName>style.visibility</p:attrName>
                                        </p:attrNameLst>
                                      </p:cBhvr>
                                      <p:to>
                                        <p:strVal val="visible"/>
                                      </p:to>
                                    </p:set>
                                    <p:animEffect transition="in" filter="blinds(horizontal)">
                                      <p:cBhvr>
                                        <p:cTn id="10" dur="500"/>
                                        <p:tgtEl>
                                          <p:spTgt spid="88067">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88067">
                                            <p:txEl>
                                              <p:pRg st="2" end="2"/>
                                            </p:txEl>
                                          </p:spTgt>
                                        </p:tgtEl>
                                        <p:attrNameLst>
                                          <p:attrName>style.visibility</p:attrName>
                                        </p:attrNameLst>
                                      </p:cBhvr>
                                      <p:to>
                                        <p:strVal val="visible"/>
                                      </p:to>
                                    </p:set>
                                    <p:animEffect transition="in" filter="blinds(horizontal)">
                                      <p:cBhvr>
                                        <p:cTn id="13" dur="500"/>
                                        <p:tgtEl>
                                          <p:spTgt spid="88067">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88067">
                                            <p:txEl>
                                              <p:pRg st="3" end="3"/>
                                            </p:txEl>
                                          </p:spTgt>
                                        </p:tgtEl>
                                        <p:attrNameLst>
                                          <p:attrName>style.visibility</p:attrName>
                                        </p:attrNameLst>
                                      </p:cBhvr>
                                      <p:to>
                                        <p:strVal val="visible"/>
                                      </p:to>
                                    </p:set>
                                    <p:animEffect transition="in" filter="blinds(horizontal)">
                                      <p:cBhvr>
                                        <p:cTn id="16" dur="500"/>
                                        <p:tgtEl>
                                          <p:spTgt spid="88067">
                                            <p:txEl>
                                              <p:pRg st="3" end="3"/>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88067">
                                            <p:txEl>
                                              <p:pRg st="4" end="4"/>
                                            </p:txEl>
                                          </p:spTgt>
                                        </p:tgtEl>
                                        <p:attrNameLst>
                                          <p:attrName>style.visibility</p:attrName>
                                        </p:attrNameLst>
                                      </p:cBhvr>
                                      <p:to>
                                        <p:strVal val="visible"/>
                                      </p:to>
                                    </p:set>
                                    <p:animEffect transition="in" filter="blinds(horizontal)">
                                      <p:cBhvr>
                                        <p:cTn id="19" dur="500"/>
                                        <p:tgtEl>
                                          <p:spTgt spid="88067">
                                            <p:txEl>
                                              <p:pRg st="4" end="4"/>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88067">
                                            <p:txEl>
                                              <p:pRg st="5" end="5"/>
                                            </p:txEl>
                                          </p:spTgt>
                                        </p:tgtEl>
                                        <p:attrNameLst>
                                          <p:attrName>style.visibility</p:attrName>
                                        </p:attrNameLst>
                                      </p:cBhvr>
                                      <p:to>
                                        <p:strVal val="visible"/>
                                      </p:to>
                                    </p:set>
                                    <p:animEffect transition="in" filter="blinds(horizontal)">
                                      <p:cBhvr>
                                        <p:cTn id="22" dur="500"/>
                                        <p:tgtEl>
                                          <p:spTgt spid="88067">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88068">
                                            <p:txEl>
                                              <p:pRg st="0" end="0"/>
                                            </p:txEl>
                                          </p:spTgt>
                                        </p:tgtEl>
                                        <p:attrNameLst>
                                          <p:attrName>style.visibility</p:attrName>
                                        </p:attrNameLst>
                                      </p:cBhvr>
                                      <p:to>
                                        <p:strVal val="visible"/>
                                      </p:to>
                                    </p:set>
                                    <p:animEffect transition="in" filter="blinds(horizontal)">
                                      <p:cBhvr>
                                        <p:cTn id="27" dur="500"/>
                                        <p:tgtEl>
                                          <p:spTgt spid="88068">
                                            <p:txEl>
                                              <p:pRg st="0" end="0"/>
                                            </p:txEl>
                                          </p:spTgt>
                                        </p:tgtEl>
                                      </p:cBhvr>
                                    </p:animEffect>
                                  </p:childTnLst>
                                </p:cTn>
                              </p:par>
                              <p:par>
                                <p:cTn id="28" presetID="3" presetClass="entr" presetSubtype="10" fill="hold" nodeType="withEffect">
                                  <p:stCondLst>
                                    <p:cond delay="0"/>
                                  </p:stCondLst>
                                  <p:childTnLst>
                                    <p:set>
                                      <p:cBhvr>
                                        <p:cTn id="29" dur="1" fill="hold">
                                          <p:stCondLst>
                                            <p:cond delay="0"/>
                                          </p:stCondLst>
                                        </p:cTn>
                                        <p:tgtEl>
                                          <p:spTgt spid="88068">
                                            <p:txEl>
                                              <p:pRg st="1" end="1"/>
                                            </p:txEl>
                                          </p:spTgt>
                                        </p:tgtEl>
                                        <p:attrNameLst>
                                          <p:attrName>style.visibility</p:attrName>
                                        </p:attrNameLst>
                                      </p:cBhvr>
                                      <p:to>
                                        <p:strVal val="visible"/>
                                      </p:to>
                                    </p:set>
                                    <p:animEffect transition="in" filter="blinds(horizontal)">
                                      <p:cBhvr>
                                        <p:cTn id="30" dur="500"/>
                                        <p:tgtEl>
                                          <p:spTgt spid="88068">
                                            <p:txEl>
                                              <p:pRg st="1" end="1"/>
                                            </p:txEl>
                                          </p:spTgt>
                                        </p:tgtEl>
                                      </p:cBhvr>
                                    </p:animEffect>
                                  </p:childTnLst>
                                </p:cTn>
                              </p:par>
                              <p:par>
                                <p:cTn id="31" presetID="3" presetClass="entr" presetSubtype="10" fill="hold" nodeType="withEffect">
                                  <p:stCondLst>
                                    <p:cond delay="0"/>
                                  </p:stCondLst>
                                  <p:childTnLst>
                                    <p:set>
                                      <p:cBhvr>
                                        <p:cTn id="32" dur="1" fill="hold">
                                          <p:stCondLst>
                                            <p:cond delay="0"/>
                                          </p:stCondLst>
                                        </p:cTn>
                                        <p:tgtEl>
                                          <p:spTgt spid="88068">
                                            <p:txEl>
                                              <p:pRg st="2" end="2"/>
                                            </p:txEl>
                                          </p:spTgt>
                                        </p:tgtEl>
                                        <p:attrNameLst>
                                          <p:attrName>style.visibility</p:attrName>
                                        </p:attrNameLst>
                                      </p:cBhvr>
                                      <p:to>
                                        <p:strVal val="visible"/>
                                      </p:to>
                                    </p:set>
                                    <p:animEffect transition="in" filter="blinds(horizontal)">
                                      <p:cBhvr>
                                        <p:cTn id="33" dur="500"/>
                                        <p:tgtEl>
                                          <p:spTgt spid="88068">
                                            <p:txEl>
                                              <p:pRg st="2" end="2"/>
                                            </p:txEl>
                                          </p:spTgt>
                                        </p:tgtEl>
                                      </p:cBhvr>
                                    </p:animEffect>
                                  </p:childTnLst>
                                </p:cTn>
                              </p:par>
                              <p:par>
                                <p:cTn id="34" presetID="3" presetClass="entr" presetSubtype="10" fill="hold" nodeType="withEffect">
                                  <p:stCondLst>
                                    <p:cond delay="0"/>
                                  </p:stCondLst>
                                  <p:childTnLst>
                                    <p:set>
                                      <p:cBhvr>
                                        <p:cTn id="35" dur="1" fill="hold">
                                          <p:stCondLst>
                                            <p:cond delay="0"/>
                                          </p:stCondLst>
                                        </p:cTn>
                                        <p:tgtEl>
                                          <p:spTgt spid="88068">
                                            <p:txEl>
                                              <p:pRg st="3" end="3"/>
                                            </p:txEl>
                                          </p:spTgt>
                                        </p:tgtEl>
                                        <p:attrNameLst>
                                          <p:attrName>style.visibility</p:attrName>
                                        </p:attrNameLst>
                                      </p:cBhvr>
                                      <p:to>
                                        <p:strVal val="visible"/>
                                      </p:to>
                                    </p:set>
                                    <p:animEffect transition="in" filter="blinds(horizontal)">
                                      <p:cBhvr>
                                        <p:cTn id="36" dur="500"/>
                                        <p:tgtEl>
                                          <p:spTgt spid="88068">
                                            <p:txEl>
                                              <p:pRg st="3" end="3"/>
                                            </p:txEl>
                                          </p:spTgt>
                                        </p:tgtEl>
                                      </p:cBhvr>
                                    </p:animEffect>
                                  </p:childTnLst>
                                </p:cTn>
                              </p:par>
                              <p:par>
                                <p:cTn id="37" presetID="3" presetClass="entr" presetSubtype="10" fill="hold" nodeType="withEffect">
                                  <p:stCondLst>
                                    <p:cond delay="0"/>
                                  </p:stCondLst>
                                  <p:childTnLst>
                                    <p:set>
                                      <p:cBhvr>
                                        <p:cTn id="38" dur="1" fill="hold">
                                          <p:stCondLst>
                                            <p:cond delay="0"/>
                                          </p:stCondLst>
                                        </p:cTn>
                                        <p:tgtEl>
                                          <p:spTgt spid="88068">
                                            <p:txEl>
                                              <p:pRg st="4" end="4"/>
                                            </p:txEl>
                                          </p:spTgt>
                                        </p:tgtEl>
                                        <p:attrNameLst>
                                          <p:attrName>style.visibility</p:attrName>
                                        </p:attrNameLst>
                                      </p:cBhvr>
                                      <p:to>
                                        <p:strVal val="visible"/>
                                      </p:to>
                                    </p:set>
                                    <p:animEffect transition="in" filter="blinds(horizontal)">
                                      <p:cBhvr>
                                        <p:cTn id="39" dur="500"/>
                                        <p:tgtEl>
                                          <p:spTgt spid="8806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b="1"/>
              <a:t>Sources of Data</a:t>
            </a:r>
          </a:p>
        </p:txBody>
      </p:sp>
      <p:sp>
        <p:nvSpPr>
          <p:cNvPr id="62467" name="Rectangle 3"/>
          <p:cNvSpPr>
            <a:spLocks noGrp="1" noChangeArrowheads="1"/>
          </p:cNvSpPr>
          <p:nvPr>
            <p:ph type="body" idx="1"/>
          </p:nvPr>
        </p:nvSpPr>
        <p:spPr/>
        <p:txBody>
          <a:bodyPr/>
          <a:lstStyle/>
          <a:p>
            <a:r>
              <a:rPr lang="en-US"/>
              <a:t>Primary sources</a:t>
            </a:r>
          </a:p>
          <a:p>
            <a:pPr lvl="1"/>
            <a:r>
              <a:rPr lang="en-US"/>
              <a:t>Primary data refer to information obtained firsthand by the researcher on the variables of interest for the specific purposes of the study</a:t>
            </a:r>
          </a:p>
          <a:p>
            <a:r>
              <a:rPr lang="en-US"/>
              <a:t>Secondary sources</a:t>
            </a:r>
          </a:p>
          <a:p>
            <a:pPr lvl="1"/>
            <a:r>
              <a:rPr lang="en-US"/>
              <a:t>Secondary data refer to information gathered from sources already existing</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r>
              <a:rPr lang="en-US" sz="3200"/>
              <a:t>Disadvantages of </a:t>
            </a:r>
            <a:br>
              <a:rPr lang="en-US" sz="3200"/>
            </a:br>
            <a:r>
              <a:rPr lang="en-US" sz="3200"/>
              <a:t>Self-Administered Questionnaires</a:t>
            </a:r>
          </a:p>
        </p:txBody>
      </p:sp>
      <p:sp>
        <p:nvSpPr>
          <p:cNvPr id="90115" name="Rectangle 3"/>
          <p:cNvSpPr>
            <a:spLocks noGrp="1" noChangeArrowheads="1"/>
          </p:cNvSpPr>
          <p:nvPr>
            <p:ph type="body" sz="half" idx="1"/>
          </p:nvPr>
        </p:nvSpPr>
        <p:spPr>
          <a:xfrm>
            <a:off x="1752600" y="1447800"/>
            <a:ext cx="3552825" cy="5105400"/>
          </a:xfrm>
          <a:solidFill>
            <a:srgbClr val="E6F3F4"/>
          </a:solidFill>
        </p:spPr>
        <p:txBody>
          <a:bodyPr/>
          <a:lstStyle/>
          <a:p>
            <a:r>
              <a:rPr lang="en-US" sz="2400"/>
              <a:t>Low response rates in some modes</a:t>
            </a:r>
          </a:p>
          <a:p>
            <a:r>
              <a:rPr lang="en-US" sz="2400"/>
              <a:t>No interviewer intervention</a:t>
            </a:r>
          </a:p>
          <a:p>
            <a:r>
              <a:rPr lang="en-US" sz="2400"/>
              <a:t>Cannot be too long</a:t>
            </a:r>
          </a:p>
          <a:p>
            <a:r>
              <a:rPr lang="en-US" sz="2400"/>
              <a:t>Cannot be too complex</a:t>
            </a:r>
          </a:p>
          <a:p>
            <a:r>
              <a:rPr lang="en-US" sz="2400"/>
              <a:t>Requires accurate list</a:t>
            </a:r>
          </a:p>
        </p:txBody>
      </p:sp>
      <p:sp>
        <p:nvSpPr>
          <p:cNvPr id="90116" name="Rectangle 4"/>
          <p:cNvSpPr>
            <a:spLocks noGrp="1" noChangeArrowheads="1"/>
          </p:cNvSpPr>
          <p:nvPr>
            <p:ph type="body" sz="half" idx="2"/>
          </p:nvPr>
        </p:nvSpPr>
        <p:spPr>
          <a:xfrm>
            <a:off x="5438775" y="1447800"/>
            <a:ext cx="3552825" cy="5105400"/>
          </a:xfrm>
          <a:solidFill>
            <a:srgbClr val="E6F3F4"/>
          </a:solidFill>
        </p:spPr>
        <p:txBody>
          <a:bodyPr/>
          <a:lstStyle/>
          <a:p>
            <a:r>
              <a:rPr lang="en-US" sz="2400"/>
              <a:t>Skewed responses by extremists</a:t>
            </a:r>
          </a:p>
          <a:p>
            <a:r>
              <a:rPr lang="en-US" sz="2400"/>
              <a:t>Participant anxiety possible</a:t>
            </a:r>
          </a:p>
          <a:p>
            <a:r>
              <a:rPr lang="en-US" sz="2400"/>
              <a:t>Directions necessary</a:t>
            </a:r>
          </a:p>
          <a:p>
            <a:r>
              <a:rPr lang="en-US" sz="2400"/>
              <a:t>Need for low-distraction environment</a:t>
            </a:r>
          </a:p>
          <a:p>
            <a:r>
              <a:rPr lang="en-US" sz="2400"/>
              <a:t>Computer security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0115">
                                            <p:txEl>
                                              <p:pRg st="0" end="0"/>
                                            </p:txEl>
                                          </p:spTgt>
                                        </p:tgtEl>
                                        <p:attrNameLst>
                                          <p:attrName>style.visibility</p:attrName>
                                        </p:attrNameLst>
                                      </p:cBhvr>
                                      <p:to>
                                        <p:strVal val="visible"/>
                                      </p:to>
                                    </p:set>
                                    <p:animEffect transition="in" filter="blinds(horizontal)">
                                      <p:cBhvr>
                                        <p:cTn id="7" dur="500"/>
                                        <p:tgtEl>
                                          <p:spTgt spid="90115">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90115">
                                            <p:txEl>
                                              <p:pRg st="1" end="1"/>
                                            </p:txEl>
                                          </p:spTgt>
                                        </p:tgtEl>
                                        <p:attrNameLst>
                                          <p:attrName>style.visibility</p:attrName>
                                        </p:attrNameLst>
                                      </p:cBhvr>
                                      <p:to>
                                        <p:strVal val="visible"/>
                                      </p:to>
                                    </p:set>
                                    <p:animEffect transition="in" filter="blinds(horizontal)">
                                      <p:cBhvr>
                                        <p:cTn id="10" dur="500"/>
                                        <p:tgtEl>
                                          <p:spTgt spid="90115">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90115">
                                            <p:txEl>
                                              <p:pRg st="2" end="2"/>
                                            </p:txEl>
                                          </p:spTgt>
                                        </p:tgtEl>
                                        <p:attrNameLst>
                                          <p:attrName>style.visibility</p:attrName>
                                        </p:attrNameLst>
                                      </p:cBhvr>
                                      <p:to>
                                        <p:strVal val="visible"/>
                                      </p:to>
                                    </p:set>
                                    <p:animEffect transition="in" filter="blinds(horizontal)">
                                      <p:cBhvr>
                                        <p:cTn id="13" dur="500"/>
                                        <p:tgtEl>
                                          <p:spTgt spid="90115">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90115">
                                            <p:txEl>
                                              <p:pRg st="3" end="3"/>
                                            </p:txEl>
                                          </p:spTgt>
                                        </p:tgtEl>
                                        <p:attrNameLst>
                                          <p:attrName>style.visibility</p:attrName>
                                        </p:attrNameLst>
                                      </p:cBhvr>
                                      <p:to>
                                        <p:strVal val="visible"/>
                                      </p:to>
                                    </p:set>
                                    <p:animEffect transition="in" filter="blinds(horizontal)">
                                      <p:cBhvr>
                                        <p:cTn id="16" dur="500"/>
                                        <p:tgtEl>
                                          <p:spTgt spid="90115">
                                            <p:txEl>
                                              <p:pRg st="3" end="3"/>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90115">
                                            <p:txEl>
                                              <p:pRg st="4" end="4"/>
                                            </p:txEl>
                                          </p:spTgt>
                                        </p:tgtEl>
                                        <p:attrNameLst>
                                          <p:attrName>style.visibility</p:attrName>
                                        </p:attrNameLst>
                                      </p:cBhvr>
                                      <p:to>
                                        <p:strVal val="visible"/>
                                      </p:to>
                                    </p:set>
                                    <p:animEffect transition="in" filter="blinds(horizontal)">
                                      <p:cBhvr>
                                        <p:cTn id="19" dur="500"/>
                                        <p:tgtEl>
                                          <p:spTgt spid="90115">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nodeType="clickEffect">
                                  <p:stCondLst>
                                    <p:cond delay="0"/>
                                  </p:stCondLst>
                                  <p:childTnLst>
                                    <p:set>
                                      <p:cBhvr>
                                        <p:cTn id="23" dur="1" fill="hold">
                                          <p:stCondLst>
                                            <p:cond delay="0"/>
                                          </p:stCondLst>
                                        </p:cTn>
                                        <p:tgtEl>
                                          <p:spTgt spid="90116">
                                            <p:txEl>
                                              <p:pRg st="0" end="0"/>
                                            </p:txEl>
                                          </p:spTgt>
                                        </p:tgtEl>
                                        <p:attrNameLst>
                                          <p:attrName>style.visibility</p:attrName>
                                        </p:attrNameLst>
                                      </p:cBhvr>
                                      <p:to>
                                        <p:strVal val="visible"/>
                                      </p:to>
                                    </p:set>
                                    <p:animEffect transition="in" filter="blinds(horizontal)">
                                      <p:cBhvr>
                                        <p:cTn id="24" dur="500"/>
                                        <p:tgtEl>
                                          <p:spTgt spid="90116">
                                            <p:txEl>
                                              <p:pRg st="0" end="0"/>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90116">
                                            <p:txEl>
                                              <p:pRg st="1" end="1"/>
                                            </p:txEl>
                                          </p:spTgt>
                                        </p:tgtEl>
                                        <p:attrNameLst>
                                          <p:attrName>style.visibility</p:attrName>
                                        </p:attrNameLst>
                                      </p:cBhvr>
                                      <p:to>
                                        <p:strVal val="visible"/>
                                      </p:to>
                                    </p:set>
                                    <p:animEffect transition="in" filter="blinds(horizontal)">
                                      <p:cBhvr>
                                        <p:cTn id="27" dur="500"/>
                                        <p:tgtEl>
                                          <p:spTgt spid="90116">
                                            <p:txEl>
                                              <p:pRg st="1" end="1"/>
                                            </p:txEl>
                                          </p:spTgt>
                                        </p:tgtEl>
                                      </p:cBhvr>
                                    </p:animEffect>
                                  </p:childTnLst>
                                </p:cTn>
                              </p:par>
                              <p:par>
                                <p:cTn id="28" presetID="3" presetClass="entr" presetSubtype="10" fill="hold" nodeType="withEffect">
                                  <p:stCondLst>
                                    <p:cond delay="0"/>
                                  </p:stCondLst>
                                  <p:childTnLst>
                                    <p:set>
                                      <p:cBhvr>
                                        <p:cTn id="29" dur="1" fill="hold">
                                          <p:stCondLst>
                                            <p:cond delay="0"/>
                                          </p:stCondLst>
                                        </p:cTn>
                                        <p:tgtEl>
                                          <p:spTgt spid="90116">
                                            <p:txEl>
                                              <p:pRg st="2" end="2"/>
                                            </p:txEl>
                                          </p:spTgt>
                                        </p:tgtEl>
                                        <p:attrNameLst>
                                          <p:attrName>style.visibility</p:attrName>
                                        </p:attrNameLst>
                                      </p:cBhvr>
                                      <p:to>
                                        <p:strVal val="visible"/>
                                      </p:to>
                                    </p:set>
                                    <p:animEffect transition="in" filter="blinds(horizontal)">
                                      <p:cBhvr>
                                        <p:cTn id="30" dur="500"/>
                                        <p:tgtEl>
                                          <p:spTgt spid="90116">
                                            <p:txEl>
                                              <p:pRg st="2" end="2"/>
                                            </p:txEl>
                                          </p:spTgt>
                                        </p:tgtEl>
                                      </p:cBhvr>
                                    </p:animEffect>
                                  </p:childTnLst>
                                </p:cTn>
                              </p:par>
                              <p:par>
                                <p:cTn id="31" presetID="3" presetClass="entr" presetSubtype="10" fill="hold" nodeType="withEffect">
                                  <p:stCondLst>
                                    <p:cond delay="0"/>
                                  </p:stCondLst>
                                  <p:childTnLst>
                                    <p:set>
                                      <p:cBhvr>
                                        <p:cTn id="32" dur="1" fill="hold">
                                          <p:stCondLst>
                                            <p:cond delay="0"/>
                                          </p:stCondLst>
                                        </p:cTn>
                                        <p:tgtEl>
                                          <p:spTgt spid="90116">
                                            <p:txEl>
                                              <p:pRg st="3" end="3"/>
                                            </p:txEl>
                                          </p:spTgt>
                                        </p:tgtEl>
                                        <p:attrNameLst>
                                          <p:attrName>style.visibility</p:attrName>
                                        </p:attrNameLst>
                                      </p:cBhvr>
                                      <p:to>
                                        <p:strVal val="visible"/>
                                      </p:to>
                                    </p:set>
                                    <p:animEffect transition="in" filter="blinds(horizontal)">
                                      <p:cBhvr>
                                        <p:cTn id="33" dur="500"/>
                                        <p:tgtEl>
                                          <p:spTgt spid="90116">
                                            <p:txEl>
                                              <p:pRg st="3" end="3"/>
                                            </p:txEl>
                                          </p:spTgt>
                                        </p:tgtEl>
                                      </p:cBhvr>
                                    </p:animEffect>
                                  </p:childTnLst>
                                </p:cTn>
                              </p:par>
                              <p:par>
                                <p:cTn id="34" presetID="3" presetClass="entr" presetSubtype="10" fill="hold" nodeType="withEffect">
                                  <p:stCondLst>
                                    <p:cond delay="0"/>
                                  </p:stCondLst>
                                  <p:childTnLst>
                                    <p:set>
                                      <p:cBhvr>
                                        <p:cTn id="35" dur="1" fill="hold">
                                          <p:stCondLst>
                                            <p:cond delay="0"/>
                                          </p:stCondLst>
                                        </p:cTn>
                                        <p:tgtEl>
                                          <p:spTgt spid="90116">
                                            <p:txEl>
                                              <p:pRg st="4" end="4"/>
                                            </p:txEl>
                                          </p:spTgt>
                                        </p:tgtEl>
                                        <p:attrNameLst>
                                          <p:attrName>style.visibility</p:attrName>
                                        </p:attrNameLst>
                                      </p:cBhvr>
                                      <p:to>
                                        <p:strVal val="visible"/>
                                      </p:to>
                                    </p:set>
                                    <p:animEffect transition="in" filter="blinds(horizontal)">
                                      <p:cBhvr>
                                        <p:cTn id="36" dur="500"/>
                                        <p:tgtEl>
                                          <p:spTgt spid="9011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b="1"/>
              <a:t>Questionnaires (Cont’d)</a:t>
            </a:r>
          </a:p>
        </p:txBody>
      </p:sp>
      <p:sp>
        <p:nvSpPr>
          <p:cNvPr id="73731" name="Rectangle 3"/>
          <p:cNvSpPr>
            <a:spLocks noGrp="1" noChangeArrowheads="1"/>
          </p:cNvSpPr>
          <p:nvPr>
            <p:ph type="body" idx="1"/>
          </p:nvPr>
        </p:nvSpPr>
        <p:spPr/>
        <p:txBody>
          <a:bodyPr/>
          <a:lstStyle/>
          <a:p>
            <a:r>
              <a:rPr lang="en-US"/>
              <a:t>Guidelines for questionnaires design</a:t>
            </a:r>
          </a:p>
          <a:p>
            <a:pPr lvl="1"/>
            <a:r>
              <a:rPr lang="en-US"/>
              <a:t>Principles of wording</a:t>
            </a:r>
          </a:p>
          <a:p>
            <a:pPr lvl="2"/>
            <a:r>
              <a:rPr lang="en-US"/>
              <a:t>Content and the purpose of the questions</a:t>
            </a:r>
          </a:p>
          <a:p>
            <a:pPr lvl="2"/>
            <a:r>
              <a:rPr lang="en-US"/>
              <a:t>Language and wording of the questionnaires</a:t>
            </a:r>
          </a:p>
          <a:p>
            <a:pPr lvl="2"/>
            <a:r>
              <a:rPr lang="en-US"/>
              <a:t>Type and form of questions</a:t>
            </a:r>
          </a:p>
          <a:p>
            <a:pPr lvl="2"/>
            <a:r>
              <a:rPr lang="en-US"/>
              <a:t>Sequencing of questions</a:t>
            </a:r>
          </a:p>
          <a:p>
            <a:pPr lvl="1"/>
            <a:r>
              <a:rPr lang="en-US"/>
              <a:t>Classification data or personal information</a:t>
            </a:r>
          </a:p>
          <a:p>
            <a:pPr lvl="2"/>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US" b="1"/>
              <a:t>Questionnaires (Cont’d)</a:t>
            </a:r>
          </a:p>
        </p:txBody>
      </p:sp>
      <p:sp>
        <p:nvSpPr>
          <p:cNvPr id="74755" name="Rectangle 3"/>
          <p:cNvSpPr>
            <a:spLocks noGrp="1" noChangeArrowheads="1"/>
          </p:cNvSpPr>
          <p:nvPr>
            <p:ph type="body" idx="1"/>
          </p:nvPr>
        </p:nvSpPr>
        <p:spPr/>
        <p:txBody>
          <a:bodyPr/>
          <a:lstStyle/>
          <a:p>
            <a:r>
              <a:rPr lang="en-US"/>
              <a:t>Pretesting of Structured Questions</a:t>
            </a:r>
          </a:p>
          <a:p>
            <a:pPr lvl="1"/>
            <a:r>
              <a:rPr lang="en-US"/>
              <a:t>To ensure that the questions are understood by the respondents</a:t>
            </a:r>
          </a:p>
          <a:p>
            <a:pPr lvl="1"/>
            <a:r>
              <a:rPr lang="en-US"/>
              <a:t>There are no problems with the wording or measurement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sz="3200"/>
              <a:t>Improving Response Rates</a:t>
            </a:r>
          </a:p>
        </p:txBody>
      </p:sp>
      <p:sp>
        <p:nvSpPr>
          <p:cNvPr id="44035" name="Rectangle 3"/>
          <p:cNvSpPr>
            <a:spLocks noGrp="1" noChangeArrowheads="1"/>
          </p:cNvSpPr>
          <p:nvPr>
            <p:ph type="body" idx="1"/>
          </p:nvPr>
        </p:nvSpPr>
        <p:spPr>
          <a:solidFill>
            <a:srgbClr val="E6F3F4"/>
          </a:solidFill>
        </p:spPr>
        <p:txBody>
          <a:bodyPr/>
          <a:lstStyle/>
          <a:p>
            <a:r>
              <a:rPr lang="en-US"/>
              <a:t>Advance notification</a:t>
            </a:r>
          </a:p>
          <a:p>
            <a:r>
              <a:rPr lang="en-US"/>
              <a:t>Reminders</a:t>
            </a:r>
          </a:p>
          <a:p>
            <a:r>
              <a:rPr lang="en-US"/>
              <a:t>Return directions and devices</a:t>
            </a:r>
          </a:p>
          <a:p>
            <a:r>
              <a:rPr lang="en-US"/>
              <a:t>Monetary incentives</a:t>
            </a:r>
          </a:p>
          <a:p>
            <a:r>
              <a:rPr lang="en-US"/>
              <a:t>Deadlines</a:t>
            </a:r>
          </a:p>
          <a:p>
            <a:r>
              <a:rPr lang="en-US"/>
              <a:t>Promise of anonymity</a:t>
            </a:r>
          </a:p>
          <a:p>
            <a:r>
              <a:rPr lang="en-US"/>
              <a:t>Appeal for participation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animEffect transition="in" filter="blinds(horizontal)">
                                      <p:cBhvr>
                                        <p:cTn id="7" dur="500"/>
                                        <p:tgtEl>
                                          <p:spTgt spid="44035">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44035">
                                            <p:txEl>
                                              <p:pRg st="1" end="1"/>
                                            </p:txEl>
                                          </p:spTgt>
                                        </p:tgtEl>
                                        <p:attrNameLst>
                                          <p:attrName>style.visibility</p:attrName>
                                        </p:attrNameLst>
                                      </p:cBhvr>
                                      <p:to>
                                        <p:strVal val="visible"/>
                                      </p:to>
                                    </p:set>
                                    <p:animEffect transition="in" filter="blinds(horizontal)">
                                      <p:cBhvr>
                                        <p:cTn id="10" dur="500"/>
                                        <p:tgtEl>
                                          <p:spTgt spid="44035">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44035">
                                            <p:txEl>
                                              <p:pRg st="2" end="2"/>
                                            </p:txEl>
                                          </p:spTgt>
                                        </p:tgtEl>
                                        <p:attrNameLst>
                                          <p:attrName>style.visibility</p:attrName>
                                        </p:attrNameLst>
                                      </p:cBhvr>
                                      <p:to>
                                        <p:strVal val="visible"/>
                                      </p:to>
                                    </p:set>
                                    <p:animEffect transition="in" filter="blinds(horizontal)">
                                      <p:cBhvr>
                                        <p:cTn id="13" dur="500"/>
                                        <p:tgtEl>
                                          <p:spTgt spid="44035">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44035">
                                            <p:txEl>
                                              <p:pRg st="3" end="3"/>
                                            </p:txEl>
                                          </p:spTgt>
                                        </p:tgtEl>
                                        <p:attrNameLst>
                                          <p:attrName>style.visibility</p:attrName>
                                        </p:attrNameLst>
                                      </p:cBhvr>
                                      <p:to>
                                        <p:strVal val="visible"/>
                                      </p:to>
                                    </p:set>
                                    <p:animEffect transition="in" filter="blinds(horizontal)">
                                      <p:cBhvr>
                                        <p:cTn id="16" dur="500"/>
                                        <p:tgtEl>
                                          <p:spTgt spid="44035">
                                            <p:txEl>
                                              <p:pRg st="3" end="3"/>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44035">
                                            <p:txEl>
                                              <p:pRg st="4" end="4"/>
                                            </p:txEl>
                                          </p:spTgt>
                                        </p:tgtEl>
                                        <p:attrNameLst>
                                          <p:attrName>style.visibility</p:attrName>
                                        </p:attrNameLst>
                                      </p:cBhvr>
                                      <p:to>
                                        <p:strVal val="visible"/>
                                      </p:to>
                                    </p:set>
                                    <p:animEffect transition="in" filter="blinds(horizontal)">
                                      <p:cBhvr>
                                        <p:cTn id="19" dur="500"/>
                                        <p:tgtEl>
                                          <p:spTgt spid="44035">
                                            <p:txEl>
                                              <p:pRg st="4" end="4"/>
                                            </p:txEl>
                                          </p:spTgt>
                                        </p:tgtEl>
                                      </p:cBhvr>
                                    </p:animEffect>
                                  </p:childTnLst>
                                </p:cTn>
                              </p:par>
                              <p:par>
                                <p:cTn id="20" presetID="3" presetClass="entr" presetSubtype="10" fill="hold" nodeType="withEffect">
                                  <p:stCondLst>
                                    <p:cond delay="0"/>
                                  </p:stCondLst>
                                  <p:childTnLst>
                                    <p:set>
                                      <p:cBhvr>
                                        <p:cTn id="21" dur="1" fill="hold">
                                          <p:stCondLst>
                                            <p:cond delay="0"/>
                                          </p:stCondLst>
                                        </p:cTn>
                                        <p:tgtEl>
                                          <p:spTgt spid="44035">
                                            <p:txEl>
                                              <p:pRg st="5" end="5"/>
                                            </p:txEl>
                                          </p:spTgt>
                                        </p:tgtEl>
                                        <p:attrNameLst>
                                          <p:attrName>style.visibility</p:attrName>
                                        </p:attrNameLst>
                                      </p:cBhvr>
                                      <p:to>
                                        <p:strVal val="visible"/>
                                      </p:to>
                                    </p:set>
                                    <p:animEffect transition="in" filter="blinds(horizontal)">
                                      <p:cBhvr>
                                        <p:cTn id="22" dur="500"/>
                                        <p:tgtEl>
                                          <p:spTgt spid="44035">
                                            <p:txEl>
                                              <p:pRg st="5" end="5"/>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44035">
                                            <p:txEl>
                                              <p:pRg st="6" end="6"/>
                                            </p:txEl>
                                          </p:spTgt>
                                        </p:tgtEl>
                                        <p:attrNameLst>
                                          <p:attrName>style.visibility</p:attrName>
                                        </p:attrNameLst>
                                      </p:cBhvr>
                                      <p:to>
                                        <p:strVal val="visible"/>
                                      </p:to>
                                    </p:set>
                                    <p:animEffect transition="in" filter="blinds(horizontal)">
                                      <p:cBhvr>
                                        <p:cTn id="25" dur="500"/>
                                        <p:tgtEl>
                                          <p:spTgt spid="4403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b="1"/>
              <a:t>Primary Sources of Data</a:t>
            </a:r>
          </a:p>
        </p:txBody>
      </p:sp>
      <p:sp>
        <p:nvSpPr>
          <p:cNvPr id="63491" name="Rectangle 3"/>
          <p:cNvSpPr>
            <a:spLocks noGrp="1" noChangeArrowheads="1"/>
          </p:cNvSpPr>
          <p:nvPr>
            <p:ph type="body" idx="1"/>
          </p:nvPr>
        </p:nvSpPr>
        <p:spPr/>
        <p:txBody>
          <a:bodyPr/>
          <a:lstStyle/>
          <a:p>
            <a:pPr>
              <a:lnSpc>
                <a:spcPct val="90000"/>
              </a:lnSpc>
            </a:pPr>
            <a:r>
              <a:rPr lang="en-US" sz="2400"/>
              <a:t>Individuals</a:t>
            </a:r>
          </a:p>
          <a:p>
            <a:pPr>
              <a:lnSpc>
                <a:spcPct val="90000"/>
              </a:lnSpc>
            </a:pPr>
            <a:r>
              <a:rPr lang="en-US" sz="2400"/>
              <a:t>Focus groups</a:t>
            </a:r>
          </a:p>
          <a:p>
            <a:pPr lvl="1">
              <a:lnSpc>
                <a:spcPct val="90000"/>
              </a:lnSpc>
            </a:pPr>
            <a:r>
              <a:rPr lang="en-US" sz="2000"/>
              <a:t>Aimed at obtaining respondents’ impressions, interpretations, and opinions.</a:t>
            </a:r>
          </a:p>
          <a:p>
            <a:pPr lvl="1">
              <a:lnSpc>
                <a:spcPct val="90000"/>
              </a:lnSpc>
            </a:pPr>
            <a:r>
              <a:rPr lang="en-US" sz="2000"/>
              <a:t>Provides only qualitative and not quantitative information</a:t>
            </a:r>
          </a:p>
          <a:p>
            <a:pPr lvl="1">
              <a:lnSpc>
                <a:spcPct val="90000"/>
              </a:lnSpc>
            </a:pPr>
            <a:r>
              <a:rPr lang="en-US" sz="2000"/>
              <a:t>Can not be considered to be truly representative</a:t>
            </a:r>
          </a:p>
          <a:p>
            <a:pPr lvl="1">
              <a:lnSpc>
                <a:spcPct val="90000"/>
              </a:lnSpc>
            </a:pPr>
            <a:r>
              <a:rPr lang="en-US" sz="2000"/>
              <a:t>Focus groups are used for (1) exploratory studies, (2) making generalizations based on the information gathered by them, and (3) conducting sample surveys</a:t>
            </a:r>
          </a:p>
          <a:p>
            <a:pPr lvl="1">
              <a:lnSpc>
                <a:spcPct val="90000"/>
              </a:lnSpc>
            </a:pPr>
            <a:r>
              <a:rPr lang="en-US" sz="2000"/>
              <a:t>Videoconferencing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1600200" y="304800"/>
            <a:ext cx="7162800" cy="609600"/>
          </a:xfrm>
        </p:spPr>
        <p:txBody>
          <a:bodyPr/>
          <a:lstStyle/>
          <a:p>
            <a:r>
              <a:rPr lang="en-US" sz="3400" b="1"/>
              <a:t>Primary Sources of Data Cont’d)</a:t>
            </a:r>
          </a:p>
        </p:txBody>
      </p:sp>
      <p:sp>
        <p:nvSpPr>
          <p:cNvPr id="64515" name="Rectangle 3"/>
          <p:cNvSpPr>
            <a:spLocks noGrp="1" noChangeArrowheads="1"/>
          </p:cNvSpPr>
          <p:nvPr>
            <p:ph type="body" idx="1"/>
          </p:nvPr>
        </p:nvSpPr>
        <p:spPr/>
        <p:txBody>
          <a:bodyPr/>
          <a:lstStyle/>
          <a:p>
            <a:r>
              <a:rPr lang="en-US"/>
              <a:t>Panels</a:t>
            </a:r>
          </a:p>
          <a:p>
            <a:pPr lvl="1"/>
            <a:r>
              <a:rPr lang="en-US"/>
              <a:t>Whereas focus groups meet for a one-time group session, panels meet more than once.</a:t>
            </a:r>
          </a:p>
          <a:p>
            <a:pPr lvl="1"/>
            <a:r>
              <a:rPr lang="en-US"/>
              <a:t>Static or dynamic</a:t>
            </a:r>
          </a:p>
          <a:p>
            <a:pPr lvl="1"/>
            <a:r>
              <a:rPr lang="en-US"/>
              <a:t>Typically used when several aspects of a product are to be studied from time to time</a:t>
            </a:r>
          </a:p>
          <a:p>
            <a:r>
              <a:rPr lang="en-US"/>
              <a:t>Unobtrusive Measures</a:t>
            </a:r>
          </a:p>
          <a:p>
            <a:pPr lvl="1"/>
            <a:r>
              <a:rPr lang="en-US"/>
              <a:t>Originate from a primary source that does not involve people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b="1"/>
              <a:t>Secondary Sources</a:t>
            </a:r>
          </a:p>
        </p:txBody>
      </p:sp>
      <p:sp>
        <p:nvSpPr>
          <p:cNvPr id="65539" name="Rectangle 3"/>
          <p:cNvSpPr>
            <a:spLocks noGrp="1" noChangeArrowheads="1"/>
          </p:cNvSpPr>
          <p:nvPr>
            <p:ph type="body" idx="1"/>
          </p:nvPr>
        </p:nvSpPr>
        <p:spPr/>
        <p:txBody>
          <a:bodyPr/>
          <a:lstStyle/>
          <a:p>
            <a:r>
              <a:rPr lang="en-US"/>
              <a:t>Advantage of seeking secondary data sources is savings in time and costs of acquiring information.</a:t>
            </a:r>
          </a:p>
          <a:p>
            <a:r>
              <a:rPr lang="en-US"/>
              <a:t>Drawbacks: obsolete, not meeting the specific needs of a particular situation or setting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US" b="1"/>
              <a:t>Data Collection Methods</a:t>
            </a:r>
          </a:p>
        </p:txBody>
      </p:sp>
      <p:sp>
        <p:nvSpPr>
          <p:cNvPr id="66563" name="Rectangle 3"/>
          <p:cNvSpPr>
            <a:spLocks noGrp="1" noChangeArrowheads="1"/>
          </p:cNvSpPr>
          <p:nvPr>
            <p:ph type="body" idx="1"/>
          </p:nvPr>
        </p:nvSpPr>
        <p:spPr/>
        <p:txBody>
          <a:bodyPr/>
          <a:lstStyle/>
          <a:p>
            <a:r>
              <a:rPr lang="en-US"/>
              <a:t>Observation </a:t>
            </a:r>
          </a:p>
          <a:p>
            <a:r>
              <a:rPr lang="en-US"/>
              <a:t>Survey:</a:t>
            </a:r>
          </a:p>
          <a:p>
            <a:pPr lvl="1"/>
            <a:r>
              <a:rPr lang="en-US"/>
              <a:t>Questionnaires </a:t>
            </a:r>
          </a:p>
          <a:p>
            <a:pPr lvl="1"/>
            <a:r>
              <a:rPr lang="en-US"/>
              <a:t>Interviews</a:t>
            </a:r>
          </a:p>
          <a:p>
            <a:r>
              <a:rPr lang="en-US"/>
              <a:t>Unobtrusive Methods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US" b="1"/>
              <a:t>Observation</a:t>
            </a:r>
          </a:p>
        </p:txBody>
      </p:sp>
      <p:sp>
        <p:nvSpPr>
          <p:cNvPr id="84995" name="Rectangle 3"/>
          <p:cNvSpPr>
            <a:spLocks noGrp="1" noChangeArrowheads="1"/>
          </p:cNvSpPr>
          <p:nvPr>
            <p:ph type="body" idx="1"/>
          </p:nvPr>
        </p:nvSpPr>
        <p:spPr/>
        <p:txBody>
          <a:bodyPr/>
          <a:lstStyle/>
          <a:p>
            <a:r>
              <a:rPr lang="en-US"/>
              <a:t>Nonparticipant and participant observer</a:t>
            </a:r>
          </a:p>
          <a:p>
            <a:r>
              <a:rPr lang="en-US"/>
              <a:t>Structured and unstructured</a:t>
            </a:r>
          </a:p>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n-US"/>
              <a:t>Observation</a:t>
            </a:r>
          </a:p>
        </p:txBody>
      </p:sp>
      <p:grpSp>
        <p:nvGrpSpPr>
          <p:cNvPr id="76803" name="Group 3"/>
          <p:cNvGrpSpPr>
            <a:grpSpLocks/>
          </p:cNvGrpSpPr>
          <p:nvPr/>
        </p:nvGrpSpPr>
        <p:grpSpPr bwMode="auto">
          <a:xfrm>
            <a:off x="2009775" y="1676400"/>
            <a:ext cx="6448425" cy="4181475"/>
            <a:chOff x="140" y="952"/>
            <a:chExt cx="4062" cy="2634"/>
          </a:xfrm>
        </p:grpSpPr>
        <p:sp>
          <p:nvSpPr>
            <p:cNvPr id="76804" name="AutoShape 4"/>
            <p:cNvSpPr>
              <a:spLocks noChangeArrowheads="1"/>
            </p:cNvSpPr>
            <p:nvPr/>
          </p:nvSpPr>
          <p:spPr bwMode="auto">
            <a:xfrm>
              <a:off x="140" y="952"/>
              <a:ext cx="2746" cy="417"/>
            </a:xfrm>
            <a:prstGeom prst="roundRect">
              <a:avLst>
                <a:gd name="adj" fmla="val 50000"/>
              </a:avLst>
            </a:prstGeom>
            <a:solidFill>
              <a:srgbClr val="FFEAD5"/>
            </a:solidFill>
            <a:ln w="38100">
              <a:solidFill>
                <a:schemeClr val="tx1"/>
              </a:solidFill>
              <a:round/>
              <a:headEnd/>
              <a:tailEnd/>
            </a:ln>
            <a:effectLst>
              <a:outerShdw dist="53882" dir="2700000" algn="ctr" rotWithShape="0">
                <a:schemeClr val="tx1"/>
              </a:outerShdw>
            </a:effectLst>
          </p:spPr>
          <p:txBody>
            <a:bodyPr anchor="ctr"/>
            <a:lstStyle/>
            <a:p>
              <a:pPr algn="ctr"/>
              <a:r>
                <a:rPr lang="en-US"/>
                <a:t>Watching</a:t>
              </a:r>
            </a:p>
          </p:txBody>
        </p:sp>
        <p:sp>
          <p:nvSpPr>
            <p:cNvPr id="76805" name="AutoShape 5"/>
            <p:cNvSpPr>
              <a:spLocks noChangeArrowheads="1"/>
            </p:cNvSpPr>
            <p:nvPr/>
          </p:nvSpPr>
          <p:spPr bwMode="auto">
            <a:xfrm>
              <a:off x="433" y="1508"/>
              <a:ext cx="2698" cy="418"/>
            </a:xfrm>
            <a:prstGeom prst="roundRect">
              <a:avLst>
                <a:gd name="adj" fmla="val 50000"/>
              </a:avLst>
            </a:prstGeom>
            <a:solidFill>
              <a:srgbClr val="FFEAD5"/>
            </a:solidFill>
            <a:ln w="38100">
              <a:solidFill>
                <a:schemeClr val="tx1"/>
              </a:solidFill>
              <a:round/>
              <a:headEnd/>
              <a:tailEnd/>
            </a:ln>
            <a:effectLst>
              <a:outerShdw dist="53882" dir="2700000" algn="ctr" rotWithShape="0">
                <a:schemeClr val="tx1"/>
              </a:outerShdw>
            </a:effectLst>
          </p:spPr>
          <p:txBody>
            <a:bodyPr anchor="ctr"/>
            <a:lstStyle/>
            <a:p>
              <a:pPr algn="ctr"/>
              <a:r>
                <a:rPr lang="en-US"/>
                <a:t>Listening</a:t>
              </a:r>
            </a:p>
          </p:txBody>
        </p:sp>
        <p:sp>
          <p:nvSpPr>
            <p:cNvPr id="76806" name="AutoShape 6"/>
            <p:cNvSpPr>
              <a:spLocks noChangeArrowheads="1"/>
            </p:cNvSpPr>
            <p:nvPr/>
          </p:nvSpPr>
          <p:spPr bwMode="auto">
            <a:xfrm>
              <a:off x="714" y="2071"/>
              <a:ext cx="2697" cy="416"/>
            </a:xfrm>
            <a:prstGeom prst="roundRect">
              <a:avLst>
                <a:gd name="adj" fmla="val 50000"/>
              </a:avLst>
            </a:prstGeom>
            <a:solidFill>
              <a:srgbClr val="FFEAD5"/>
            </a:solidFill>
            <a:ln w="38100">
              <a:solidFill>
                <a:schemeClr val="tx1"/>
              </a:solidFill>
              <a:round/>
              <a:headEnd/>
              <a:tailEnd/>
            </a:ln>
            <a:effectLst>
              <a:outerShdw dist="53882" dir="2700000" algn="ctr" rotWithShape="0">
                <a:schemeClr val="tx1"/>
              </a:outerShdw>
            </a:effectLst>
          </p:spPr>
          <p:txBody>
            <a:bodyPr anchor="ctr"/>
            <a:lstStyle/>
            <a:p>
              <a:pPr algn="ctr"/>
              <a:r>
                <a:rPr lang="en-US"/>
                <a:t>Touching</a:t>
              </a:r>
            </a:p>
          </p:txBody>
        </p:sp>
        <p:sp>
          <p:nvSpPr>
            <p:cNvPr id="76807" name="AutoShape 7"/>
            <p:cNvSpPr>
              <a:spLocks noChangeArrowheads="1"/>
            </p:cNvSpPr>
            <p:nvPr/>
          </p:nvSpPr>
          <p:spPr bwMode="auto">
            <a:xfrm>
              <a:off x="1141" y="2627"/>
              <a:ext cx="2633" cy="418"/>
            </a:xfrm>
            <a:prstGeom prst="roundRect">
              <a:avLst>
                <a:gd name="adj" fmla="val 50000"/>
              </a:avLst>
            </a:prstGeom>
            <a:solidFill>
              <a:srgbClr val="FFEAD5"/>
            </a:solidFill>
            <a:ln w="38100">
              <a:solidFill>
                <a:schemeClr val="tx1"/>
              </a:solidFill>
              <a:round/>
              <a:headEnd/>
              <a:tailEnd/>
            </a:ln>
            <a:effectLst>
              <a:outerShdw dist="53882" dir="2700000" algn="ctr" rotWithShape="0">
                <a:schemeClr val="tx1"/>
              </a:outerShdw>
            </a:effectLst>
          </p:spPr>
          <p:txBody>
            <a:bodyPr anchor="ctr"/>
            <a:lstStyle/>
            <a:p>
              <a:pPr algn="ctr"/>
              <a:r>
                <a:rPr lang="en-US"/>
                <a:t>Smelling</a:t>
              </a:r>
            </a:p>
          </p:txBody>
        </p:sp>
        <p:sp>
          <p:nvSpPr>
            <p:cNvPr id="76808" name="AutoShape 8"/>
            <p:cNvSpPr>
              <a:spLocks noChangeArrowheads="1"/>
            </p:cNvSpPr>
            <p:nvPr/>
          </p:nvSpPr>
          <p:spPr bwMode="auto">
            <a:xfrm>
              <a:off x="1569" y="3168"/>
              <a:ext cx="2633" cy="418"/>
            </a:xfrm>
            <a:prstGeom prst="roundRect">
              <a:avLst>
                <a:gd name="adj" fmla="val 50000"/>
              </a:avLst>
            </a:prstGeom>
            <a:solidFill>
              <a:srgbClr val="FFEAD5"/>
            </a:solidFill>
            <a:ln w="38100">
              <a:solidFill>
                <a:schemeClr val="tx1"/>
              </a:solidFill>
              <a:round/>
              <a:headEnd/>
              <a:tailEnd/>
            </a:ln>
            <a:effectLst>
              <a:outerShdw dist="53882" dir="2700000" algn="ctr" rotWithShape="0">
                <a:schemeClr val="tx1"/>
              </a:outerShdw>
            </a:effectLst>
          </p:spPr>
          <p:txBody>
            <a:bodyPr anchor="ctr"/>
            <a:lstStyle/>
            <a:p>
              <a:pPr algn="ctr"/>
              <a:r>
                <a:rPr lang="en-US"/>
                <a:t>Reading</a:t>
              </a:r>
            </a:p>
          </p:txBody>
        </p:sp>
      </p:gr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6803"/>
                                        </p:tgtEl>
                                        <p:attrNameLst>
                                          <p:attrName>style.visibility</p:attrName>
                                        </p:attrNameLst>
                                      </p:cBhvr>
                                      <p:to>
                                        <p:strVal val="visible"/>
                                      </p:to>
                                    </p:set>
                                    <p:animEffect transition="in" filter="blinds(horizontal)">
                                      <p:cBhvr>
                                        <p:cTn id="7" dur="500"/>
                                        <p:tgtEl>
                                          <p:spTgt spid="768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en-US" sz="3200"/>
              <a:t>Evaluation of </a:t>
            </a:r>
            <a:br>
              <a:rPr lang="en-US" sz="3200"/>
            </a:br>
            <a:r>
              <a:rPr lang="en-US" sz="3200"/>
              <a:t>Behavioral Observation</a:t>
            </a:r>
          </a:p>
        </p:txBody>
      </p:sp>
      <p:sp>
        <p:nvSpPr>
          <p:cNvPr id="82947" name="Rectangle 3"/>
          <p:cNvSpPr>
            <a:spLocks noGrp="1" noChangeArrowheads="1"/>
          </p:cNvSpPr>
          <p:nvPr>
            <p:ph type="body" sz="half" idx="1"/>
          </p:nvPr>
        </p:nvSpPr>
        <p:spPr>
          <a:xfrm>
            <a:off x="1752600" y="1447800"/>
            <a:ext cx="3552825" cy="5105400"/>
          </a:xfrm>
          <a:solidFill>
            <a:schemeClr val="accent1"/>
          </a:solidFill>
        </p:spPr>
        <p:txBody>
          <a:bodyPr/>
          <a:lstStyle/>
          <a:p>
            <a:pPr>
              <a:buFontTx/>
              <a:buNone/>
            </a:pPr>
            <a:r>
              <a:rPr lang="en-US" sz="2000" b="1">
                <a:solidFill>
                  <a:srgbClr val="CC0000"/>
                </a:solidFill>
              </a:rPr>
              <a:t>Strengths</a:t>
            </a:r>
          </a:p>
          <a:p>
            <a:r>
              <a:rPr lang="en-US" sz="2000"/>
              <a:t>Securing information that is otherwise unavailable</a:t>
            </a:r>
          </a:p>
          <a:p>
            <a:r>
              <a:rPr lang="en-US" sz="2000"/>
              <a:t>Avoiding participant filtering/ forgetting</a:t>
            </a:r>
          </a:p>
          <a:p>
            <a:r>
              <a:rPr lang="en-US" sz="2000"/>
              <a:t>Securing environmental context</a:t>
            </a:r>
          </a:p>
          <a:p>
            <a:r>
              <a:rPr lang="en-US" sz="2000"/>
              <a:t>Optimizing naturalness</a:t>
            </a:r>
          </a:p>
          <a:p>
            <a:endParaRPr lang="en-US" sz="2000"/>
          </a:p>
        </p:txBody>
      </p:sp>
      <p:sp>
        <p:nvSpPr>
          <p:cNvPr id="82948" name="Rectangle 4"/>
          <p:cNvSpPr>
            <a:spLocks noGrp="1" noChangeArrowheads="1"/>
          </p:cNvSpPr>
          <p:nvPr>
            <p:ph type="body" sz="half" idx="2"/>
          </p:nvPr>
        </p:nvSpPr>
        <p:spPr>
          <a:xfrm>
            <a:off x="5438775" y="1447800"/>
            <a:ext cx="3552825" cy="5105400"/>
          </a:xfrm>
          <a:solidFill>
            <a:schemeClr val="accent1"/>
          </a:solidFill>
        </p:spPr>
        <p:txBody>
          <a:bodyPr/>
          <a:lstStyle/>
          <a:p>
            <a:pPr>
              <a:buFontTx/>
              <a:buNone/>
            </a:pPr>
            <a:r>
              <a:rPr lang="en-US" sz="2000" b="1">
                <a:solidFill>
                  <a:srgbClr val="CC0000"/>
                </a:solidFill>
              </a:rPr>
              <a:t>Weaknesses</a:t>
            </a:r>
          </a:p>
          <a:p>
            <a:r>
              <a:rPr lang="en-US" sz="2000"/>
              <a:t>Enduring long periods </a:t>
            </a:r>
          </a:p>
          <a:p>
            <a:r>
              <a:rPr lang="en-US" sz="2000"/>
              <a:t>Incurring higher expenses</a:t>
            </a:r>
          </a:p>
          <a:p>
            <a:r>
              <a:rPr lang="en-US" sz="2000"/>
              <a:t>Having lower reliability of inferences</a:t>
            </a:r>
          </a:p>
          <a:p>
            <a:r>
              <a:rPr lang="en-US" sz="2000"/>
              <a:t>Quantifying data</a:t>
            </a:r>
          </a:p>
          <a:p>
            <a:r>
              <a:rPr lang="en-US" sz="2000"/>
              <a:t>Keeping large records</a:t>
            </a: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2947">
                                            <p:txEl>
                                              <p:pRg st="1" end="1"/>
                                            </p:txEl>
                                          </p:spTgt>
                                        </p:tgtEl>
                                        <p:attrNameLst>
                                          <p:attrName>style.visibility</p:attrName>
                                        </p:attrNameLst>
                                      </p:cBhvr>
                                      <p:to>
                                        <p:strVal val="visible"/>
                                      </p:to>
                                    </p:set>
                                    <p:animEffect transition="in" filter="blinds(horizontal)">
                                      <p:cBhvr>
                                        <p:cTn id="7" dur="500"/>
                                        <p:tgtEl>
                                          <p:spTgt spid="8294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82947">
                                            <p:txEl>
                                              <p:pRg st="2" end="2"/>
                                            </p:txEl>
                                          </p:spTgt>
                                        </p:tgtEl>
                                        <p:attrNameLst>
                                          <p:attrName>style.visibility</p:attrName>
                                        </p:attrNameLst>
                                      </p:cBhvr>
                                      <p:to>
                                        <p:strVal val="visible"/>
                                      </p:to>
                                    </p:set>
                                    <p:animEffect transition="in" filter="blinds(horizontal)">
                                      <p:cBhvr>
                                        <p:cTn id="12" dur="500"/>
                                        <p:tgtEl>
                                          <p:spTgt spid="8294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82947">
                                            <p:txEl>
                                              <p:pRg st="3" end="3"/>
                                            </p:txEl>
                                          </p:spTgt>
                                        </p:tgtEl>
                                        <p:attrNameLst>
                                          <p:attrName>style.visibility</p:attrName>
                                        </p:attrNameLst>
                                      </p:cBhvr>
                                      <p:to>
                                        <p:strVal val="visible"/>
                                      </p:to>
                                    </p:set>
                                    <p:animEffect transition="in" filter="blinds(horizontal)">
                                      <p:cBhvr>
                                        <p:cTn id="17" dur="500"/>
                                        <p:tgtEl>
                                          <p:spTgt spid="8294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82947">
                                            <p:txEl>
                                              <p:pRg st="4" end="4"/>
                                            </p:txEl>
                                          </p:spTgt>
                                        </p:tgtEl>
                                        <p:attrNameLst>
                                          <p:attrName>style.visibility</p:attrName>
                                        </p:attrNameLst>
                                      </p:cBhvr>
                                      <p:to>
                                        <p:strVal val="visible"/>
                                      </p:to>
                                    </p:set>
                                    <p:animEffect transition="in" filter="blinds(horizontal)">
                                      <p:cBhvr>
                                        <p:cTn id="22" dur="500"/>
                                        <p:tgtEl>
                                          <p:spTgt spid="8294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82948">
                                            <p:txEl>
                                              <p:pRg st="1" end="1"/>
                                            </p:txEl>
                                          </p:spTgt>
                                        </p:tgtEl>
                                        <p:attrNameLst>
                                          <p:attrName>style.visibility</p:attrName>
                                        </p:attrNameLst>
                                      </p:cBhvr>
                                      <p:to>
                                        <p:strVal val="visible"/>
                                      </p:to>
                                    </p:set>
                                    <p:animEffect transition="in" filter="blinds(horizontal)">
                                      <p:cBhvr>
                                        <p:cTn id="27" dur="500"/>
                                        <p:tgtEl>
                                          <p:spTgt spid="82948">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82948">
                                            <p:txEl>
                                              <p:pRg st="2" end="2"/>
                                            </p:txEl>
                                          </p:spTgt>
                                        </p:tgtEl>
                                        <p:attrNameLst>
                                          <p:attrName>style.visibility</p:attrName>
                                        </p:attrNameLst>
                                      </p:cBhvr>
                                      <p:to>
                                        <p:strVal val="visible"/>
                                      </p:to>
                                    </p:set>
                                    <p:animEffect transition="in" filter="blinds(horizontal)">
                                      <p:cBhvr>
                                        <p:cTn id="32" dur="500"/>
                                        <p:tgtEl>
                                          <p:spTgt spid="82948">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82948">
                                            <p:txEl>
                                              <p:pRg st="3" end="3"/>
                                            </p:txEl>
                                          </p:spTgt>
                                        </p:tgtEl>
                                        <p:attrNameLst>
                                          <p:attrName>style.visibility</p:attrName>
                                        </p:attrNameLst>
                                      </p:cBhvr>
                                      <p:to>
                                        <p:strVal val="visible"/>
                                      </p:to>
                                    </p:set>
                                    <p:animEffect transition="in" filter="blinds(horizontal)">
                                      <p:cBhvr>
                                        <p:cTn id="37" dur="500"/>
                                        <p:tgtEl>
                                          <p:spTgt spid="82948">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82948">
                                            <p:txEl>
                                              <p:pRg st="4" end="4"/>
                                            </p:txEl>
                                          </p:spTgt>
                                        </p:tgtEl>
                                        <p:attrNameLst>
                                          <p:attrName>style.visibility</p:attrName>
                                        </p:attrNameLst>
                                      </p:cBhvr>
                                      <p:to>
                                        <p:strVal val="visible"/>
                                      </p:to>
                                    </p:set>
                                    <p:animEffect transition="in" filter="blinds(horizontal)">
                                      <p:cBhvr>
                                        <p:cTn id="42" dur="500"/>
                                        <p:tgtEl>
                                          <p:spTgt spid="82948">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82948">
                                            <p:txEl>
                                              <p:pRg st="5" end="5"/>
                                            </p:txEl>
                                          </p:spTgt>
                                        </p:tgtEl>
                                        <p:attrNameLst>
                                          <p:attrName>style.visibility</p:attrName>
                                        </p:attrNameLst>
                                      </p:cBhvr>
                                      <p:to>
                                        <p:strVal val="visible"/>
                                      </p:to>
                                    </p:set>
                                    <p:animEffect transition="in" filter="blinds(horizontal)">
                                      <p:cBhvr>
                                        <p:cTn id="47" dur="500"/>
                                        <p:tgtEl>
                                          <p:spTgt spid="8294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usiness accounting design template">
  <a:themeElements>
    <a:clrScheme name="">
      <a:dk1>
        <a:srgbClr val="000000"/>
      </a:dk1>
      <a:lt1>
        <a:srgbClr val="DDDDDD"/>
      </a:lt1>
      <a:dk2>
        <a:srgbClr val="000000"/>
      </a:dk2>
      <a:lt2>
        <a:srgbClr val="808080"/>
      </a:lt2>
      <a:accent1>
        <a:srgbClr val="00CC99"/>
      </a:accent1>
      <a:accent2>
        <a:srgbClr val="3333CC"/>
      </a:accent2>
      <a:accent3>
        <a:srgbClr val="EBEBEB"/>
      </a:accent3>
      <a:accent4>
        <a:srgbClr val="000000"/>
      </a:accent4>
      <a:accent5>
        <a:srgbClr val="AAE2CA"/>
      </a:accent5>
      <a:accent6>
        <a:srgbClr val="2D2DB9"/>
      </a:accent6>
      <a:hlink>
        <a:srgbClr val="CCCCFF"/>
      </a:hlink>
      <a:folHlink>
        <a:srgbClr val="B2B2B2"/>
      </a:folHlink>
    </a:clrScheme>
    <a:fontScheme name="Business accounting design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usiness accounting design templat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usiness accounting design templat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usiness accounting design templat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usiness accounting design templat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usiness accounting design 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usiness accounting design 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usiness accounting design 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000000"/>
    </a:dk1>
    <a:lt1>
      <a:srgbClr val="DDDDDD"/>
    </a:lt1>
    <a:dk2>
      <a:srgbClr val="000000"/>
    </a:dk2>
    <a:lt2>
      <a:srgbClr val="808080"/>
    </a:lt2>
    <a:accent1>
      <a:srgbClr val="00CC99"/>
    </a:accent1>
    <a:accent2>
      <a:srgbClr val="3333CC"/>
    </a:accent2>
    <a:accent3>
      <a:srgbClr val="EBEBEB"/>
    </a:accent3>
    <a:accent4>
      <a:srgbClr val="000000"/>
    </a:accent4>
    <a:accent5>
      <a:srgbClr val="AAE2CA"/>
    </a:accent5>
    <a:accent6>
      <a:srgbClr val="2D2DB9"/>
    </a:accent6>
    <a:hlink>
      <a:srgbClr val="CCCCFF"/>
    </a:hlink>
    <a:folHlink>
      <a:srgbClr val="B2B2B2"/>
    </a:folHlink>
  </a:clrScheme>
</a:themeOverride>
</file>

<file path=docProps/app.xml><?xml version="1.0" encoding="utf-8"?>
<Properties xmlns="http://schemas.openxmlformats.org/officeDocument/2006/extended-properties" xmlns:vt="http://schemas.openxmlformats.org/officeDocument/2006/docPropsVTypes">
  <Template/>
  <TotalTime>31</TotalTime>
  <Words>1477</Words>
  <Application>Microsoft Office PowerPoint</Application>
  <PresentationFormat>On-screen Show (4:3)</PresentationFormat>
  <Paragraphs>192</Paragraphs>
  <Slides>23</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Times New Roman</vt:lpstr>
      <vt:lpstr>Business accounting design template</vt:lpstr>
      <vt:lpstr>Data Collection Method</vt:lpstr>
      <vt:lpstr>Sources of Data</vt:lpstr>
      <vt:lpstr>Primary Sources of Data</vt:lpstr>
      <vt:lpstr>Primary Sources of Data Cont’d)</vt:lpstr>
      <vt:lpstr>Secondary Sources</vt:lpstr>
      <vt:lpstr>Data Collection Methods</vt:lpstr>
      <vt:lpstr>Observation</vt:lpstr>
      <vt:lpstr>Observation</vt:lpstr>
      <vt:lpstr>Evaluation of  Behavioral Observation</vt:lpstr>
      <vt:lpstr>Interviewing</vt:lpstr>
      <vt:lpstr>Interviewing (Cont’d)</vt:lpstr>
      <vt:lpstr>Advantages of the Telephone Survey</vt:lpstr>
      <vt:lpstr>Disadvantages of the Telephone Survey</vt:lpstr>
      <vt:lpstr>Personal Survey</vt:lpstr>
      <vt:lpstr>Sources of Error</vt:lpstr>
      <vt:lpstr>Interviewing (Cont’d)</vt:lpstr>
      <vt:lpstr>Face-to-face Interviews</vt:lpstr>
      <vt:lpstr>Telephone Interviews </vt:lpstr>
      <vt:lpstr>Advantages of  Self-Administered Questionnaires</vt:lpstr>
      <vt:lpstr>Disadvantages of  Self-Administered Questionnaires</vt:lpstr>
      <vt:lpstr>Questionnaires (Cont’d)</vt:lpstr>
      <vt:lpstr>Questionnaires (Cont’d)</vt:lpstr>
      <vt:lpstr>Improving Response Rates</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Collection Method</dc:title>
  <dc:creator>sylvia</dc:creator>
  <cp:lastModifiedBy>Subur H</cp:lastModifiedBy>
  <cp:revision>2</cp:revision>
  <dcterms:created xsi:type="dcterms:W3CDTF">2008-09-25T05:08:43Z</dcterms:created>
  <dcterms:modified xsi:type="dcterms:W3CDTF">2018-10-01T11:02:01Z</dcterms:modified>
</cp:coreProperties>
</file>