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0" r:id="rId3"/>
    <p:sldId id="298" r:id="rId4"/>
    <p:sldId id="259" r:id="rId5"/>
    <p:sldId id="261" r:id="rId6"/>
    <p:sldId id="262" r:id="rId7"/>
    <p:sldId id="289" r:id="rId8"/>
    <p:sldId id="263" r:id="rId9"/>
    <p:sldId id="265" r:id="rId10"/>
    <p:sldId id="290" r:id="rId11"/>
    <p:sldId id="267" r:id="rId12"/>
    <p:sldId id="268" r:id="rId13"/>
    <p:sldId id="269" r:id="rId14"/>
    <p:sldId id="270" r:id="rId15"/>
    <p:sldId id="291" r:id="rId16"/>
    <p:sldId id="271" r:id="rId17"/>
    <p:sldId id="272" r:id="rId18"/>
    <p:sldId id="292" r:id="rId19"/>
    <p:sldId id="273" r:id="rId20"/>
    <p:sldId id="274" r:id="rId21"/>
    <p:sldId id="294" r:id="rId22"/>
    <p:sldId id="275" r:id="rId23"/>
    <p:sldId id="276" r:id="rId24"/>
    <p:sldId id="277" r:id="rId25"/>
    <p:sldId id="295" r:id="rId26"/>
    <p:sldId id="296" r:id="rId27"/>
    <p:sldId id="278" r:id="rId28"/>
    <p:sldId id="279" r:id="rId29"/>
    <p:sldId id="280" r:id="rId30"/>
    <p:sldId id="281" r:id="rId31"/>
    <p:sldId id="297" r:id="rId32"/>
    <p:sldId id="282" r:id="rId33"/>
    <p:sldId id="283" r:id="rId34"/>
    <p:sldId id="284" r:id="rId35"/>
    <p:sldId id="285" r:id="rId36"/>
    <p:sldId id="286" r:id="rId37"/>
    <p:sldId id="287" r:id="rId38"/>
    <p:sldId id="288"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88" d="100"/>
          <a:sy n="88" d="100"/>
        </p:scale>
        <p:origin x="-13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6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E6DA1FC-0CCC-4EFE-8100-BA50185A096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6231C-00CD-4AA6-9E4C-6D0909BC791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B27B9E-C70D-461A-9D4F-A4D2B8EA262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5531B4-A65E-4B47-9638-60976C3F76A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0DCC27-231A-4B24-8A8C-50F48646AA8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9DF7A6-204A-4F95-9E8A-D4B4317E573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46FBFF6-C7AC-44C2-9D57-C2C82A46853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1999E5A-98D0-44D9-8D0C-10D6E26F0DA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D3B4FE8-FB56-49E1-8ABC-B76F135765B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FE513AF-4961-4DCF-916F-D7E90DBCB99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B6F2D5-690D-447D-851F-2D1108D0AF8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09ECB2-E2F8-4FFF-AA99-EA94FFCF3A7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38215BF-F6A4-4BD3-B7C1-4BAECAFE5C5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vig.prenhall.com/home"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file:///C:\Documents%20and%20Settings\Robert1\My%20Documents\Mcleod_msfinal\Prentice%20Hall_files\ph-logo.gif"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2029F78A-B96E-45F0-A170-283359F24938}" type="slidenum">
              <a:rPr lang="en-US"/>
              <a:pPr/>
              <a:t>1</a:t>
            </a:fld>
            <a:endParaRPr lang="en-US"/>
          </a:p>
        </p:txBody>
      </p:sp>
      <p:sp>
        <p:nvSpPr>
          <p:cNvPr id="2050" name="Rectangle 2"/>
          <p:cNvSpPr>
            <a:spLocks noGrp="1" noChangeArrowheads="1"/>
          </p:cNvSpPr>
          <p:nvPr>
            <p:ph type="ctrTitle"/>
          </p:nvPr>
        </p:nvSpPr>
        <p:spPr>
          <a:xfrm>
            <a:off x="762000" y="838200"/>
            <a:ext cx="7772400" cy="2438400"/>
          </a:xfrm>
        </p:spPr>
        <p:txBody>
          <a:bodyPr/>
          <a:lstStyle/>
          <a:p>
            <a:r>
              <a:rPr lang="en-US">
                <a:solidFill>
                  <a:srgbClr val="FF0066"/>
                </a:solidFill>
                <a:latin typeface="Arial" charset="0"/>
                <a:cs typeface="Arial" charset="0"/>
              </a:rPr>
              <a:t>CHAPTER 9</a:t>
            </a:r>
            <a:br>
              <a:rPr lang="en-US">
                <a:solidFill>
                  <a:srgbClr val="FF0066"/>
                </a:solidFill>
                <a:latin typeface="Arial" charset="0"/>
                <a:cs typeface="Arial" charset="0"/>
              </a:rPr>
            </a:br>
            <a:r>
              <a:rPr lang="en-US">
                <a:solidFill>
                  <a:srgbClr val="FF0066"/>
                </a:solidFill>
                <a:latin typeface="Arial" charset="0"/>
                <a:cs typeface="Times New Roman" pitchFamily="18" charset="0"/>
              </a:rPr>
              <a:t>INFORMATION SECURITY</a:t>
            </a:r>
            <a:endParaRPr lang="en-US" b="1">
              <a:latin typeface="Georgia" pitchFamily="18" charset="0"/>
              <a:cs typeface="Times New Roman" pitchFamily="18" charset="0"/>
            </a:endParaRPr>
          </a:p>
        </p:txBody>
      </p:sp>
      <p:sp>
        <p:nvSpPr>
          <p:cNvPr id="2051" name="Rectangle 3"/>
          <p:cNvSpPr>
            <a:spLocks noGrp="1" noChangeArrowheads="1"/>
          </p:cNvSpPr>
          <p:nvPr>
            <p:ph type="subTitle" idx="1"/>
          </p:nvPr>
        </p:nvSpPr>
        <p:spPr>
          <a:xfrm>
            <a:off x="1295400" y="4267200"/>
            <a:ext cx="6781800" cy="1219200"/>
          </a:xfrm>
        </p:spPr>
        <p:txBody>
          <a:bodyPr/>
          <a:lstStyle/>
          <a:p>
            <a:pPr>
              <a:spcBef>
                <a:spcPct val="0"/>
              </a:spcBef>
            </a:pPr>
            <a:r>
              <a:rPr lang="en-US" sz="2400">
                <a:solidFill>
                  <a:schemeClr val="tx2"/>
                </a:solidFill>
                <a:latin typeface="Arial" charset="0"/>
                <a:cs typeface="Arial" charset="0"/>
              </a:rPr>
              <a:t>Management Information Systems, 9</a:t>
            </a:r>
            <a:r>
              <a:rPr lang="en-US" sz="2400" baseline="30000">
                <a:solidFill>
                  <a:schemeClr val="tx2"/>
                </a:solidFill>
                <a:latin typeface="Arial" charset="0"/>
                <a:cs typeface="Arial" charset="0"/>
              </a:rPr>
              <a:t>th</a:t>
            </a:r>
            <a:r>
              <a:rPr lang="en-US" sz="2400">
                <a:solidFill>
                  <a:schemeClr val="tx2"/>
                </a:solidFill>
                <a:latin typeface="Arial" charset="0"/>
                <a:cs typeface="Arial" charset="0"/>
              </a:rPr>
              <a:t> edition,</a:t>
            </a:r>
          </a:p>
          <a:p>
            <a:pPr>
              <a:spcBef>
                <a:spcPct val="0"/>
              </a:spcBef>
            </a:pPr>
            <a:r>
              <a:rPr lang="en-US" sz="2400">
                <a:solidFill>
                  <a:schemeClr val="tx2"/>
                </a:solidFill>
                <a:latin typeface="Arial" charset="0"/>
                <a:cs typeface="Arial" charset="0"/>
              </a:rPr>
              <a:t>By Raymond McLeod, Jr. and George P. Schell</a:t>
            </a:r>
          </a:p>
          <a:p>
            <a:pPr>
              <a:spcBef>
                <a:spcPct val="0"/>
              </a:spcBef>
            </a:pPr>
            <a:r>
              <a:rPr lang="en-US" sz="2400">
                <a:solidFill>
                  <a:schemeClr val="tx2"/>
                </a:solidFill>
                <a:latin typeface="Arial" charset="0"/>
                <a:cs typeface="Arial" charset="0"/>
              </a:rPr>
              <a:t>© 2004, Prentice Hall, Inc.</a:t>
            </a:r>
            <a:endParaRPr lang="en-US" sz="2400">
              <a:solidFill>
                <a:schemeClr val="tx2"/>
              </a:solidFill>
              <a:latin typeface="Georgia" pitchFamily="18" charset="0"/>
            </a:endParaRPr>
          </a:p>
        </p:txBody>
      </p:sp>
      <p:pic>
        <p:nvPicPr>
          <p:cNvPr id="2052" name="Picture 4" descr="Prentice Hall">
            <a:hlinkClick r:id="rId2"/>
          </p:cNvPr>
          <p:cNvPicPr>
            <a:picLocks noChangeAspect="1" noChangeArrowheads="1"/>
          </p:cNvPicPr>
          <p:nvPr/>
        </p:nvPicPr>
        <p:blipFill>
          <a:blip r:embed="rId3" r:link="rId4"/>
          <a:srcRect/>
          <a:stretch>
            <a:fillRect/>
          </a:stretch>
        </p:blipFill>
        <p:spPr bwMode="auto">
          <a:xfrm>
            <a:off x="4419600" y="5638800"/>
            <a:ext cx="619125" cy="457200"/>
          </a:xfrm>
          <a:prstGeom prst="rect">
            <a:avLst/>
          </a:prstGeom>
          <a:noFill/>
        </p:spPr>
      </p:pic>
      <p:pic>
        <p:nvPicPr>
          <p:cNvPr id="2053" name="Picture 5"/>
          <p:cNvPicPr>
            <a:picLocks noChangeAspect="1" noChangeArrowheads="1"/>
          </p:cNvPicPr>
          <p:nvPr/>
        </p:nvPicPr>
        <p:blipFill>
          <a:blip r:embed="rId5"/>
          <a:srcRect/>
          <a:stretch>
            <a:fillRect/>
          </a:stretch>
        </p:blipFill>
        <p:spPr bwMode="auto">
          <a:xfrm>
            <a:off x="3048000" y="3124200"/>
            <a:ext cx="2819400" cy="8382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120A548-29C0-4C3F-81C3-17231D39FFDA}" type="slidenum">
              <a:rPr lang="en-US"/>
              <a:pPr/>
              <a:t>10</a:t>
            </a:fld>
            <a:endParaRPr lang="en-US"/>
          </a:p>
        </p:txBody>
      </p:sp>
      <p:sp>
        <p:nvSpPr>
          <p:cNvPr id="37890" name="Rectangle 2"/>
          <p:cNvSpPr>
            <a:spLocks noGrp="1" noChangeArrowheads="1"/>
          </p:cNvSpPr>
          <p:nvPr>
            <p:ph type="title"/>
          </p:nvPr>
        </p:nvSpPr>
        <p:spPr>
          <a:xfrm>
            <a:off x="685800" y="381000"/>
            <a:ext cx="7772400" cy="685800"/>
          </a:xfrm>
        </p:spPr>
        <p:txBody>
          <a:bodyPr/>
          <a:lstStyle/>
          <a:p>
            <a:r>
              <a:rPr lang="en-US" b="1">
                <a:solidFill>
                  <a:srgbClr val="FF0066"/>
                </a:solidFill>
                <a:latin typeface="Arial" charset="0"/>
              </a:rPr>
              <a:t>THREATS</a:t>
            </a:r>
          </a:p>
        </p:txBody>
      </p:sp>
      <p:sp>
        <p:nvSpPr>
          <p:cNvPr id="37891" name="Rectangle 3"/>
          <p:cNvSpPr>
            <a:spLocks noGrp="1" noChangeArrowheads="1"/>
          </p:cNvSpPr>
          <p:nvPr>
            <p:ph type="body" idx="1"/>
          </p:nvPr>
        </p:nvSpPr>
        <p:spPr>
          <a:xfrm>
            <a:off x="685800" y="1143000"/>
            <a:ext cx="7772400" cy="4953000"/>
          </a:xfrm>
        </p:spPr>
        <p:txBody>
          <a:bodyPr/>
          <a:lstStyle/>
          <a:p>
            <a:pPr>
              <a:lnSpc>
                <a:spcPct val="90000"/>
              </a:lnSpc>
            </a:pPr>
            <a:r>
              <a:rPr lang="en-US" sz="2800">
                <a:cs typeface="Times New Roman" pitchFamily="18" charset="0"/>
              </a:rPr>
              <a:t>An information security</a:t>
            </a:r>
            <a:r>
              <a:rPr lang="en-US" sz="2800" b="1">
                <a:cs typeface="Times New Roman" pitchFamily="18" charset="0"/>
              </a:rPr>
              <a:t> threat</a:t>
            </a:r>
            <a:r>
              <a:rPr lang="en-US" sz="2800">
                <a:cs typeface="Times New Roman" pitchFamily="18" charset="0"/>
              </a:rPr>
              <a:t> is a person, organization, mechanism, or event that can potentially inflict harm on the firm's information resources</a:t>
            </a:r>
          </a:p>
          <a:p>
            <a:pPr>
              <a:lnSpc>
                <a:spcPct val="90000"/>
              </a:lnSpc>
            </a:pPr>
            <a:r>
              <a:rPr lang="en-US" sz="2800">
                <a:cs typeface="Times New Roman" pitchFamily="18" charset="0"/>
              </a:rPr>
              <a:t>Threats can be internal or external, accidental or intentional </a:t>
            </a:r>
            <a:endParaRPr lang="en-US" sz="2800">
              <a:latin typeface="Arial" charset="0"/>
              <a:cs typeface="Arial" charset="0"/>
            </a:endParaRPr>
          </a:p>
          <a:p>
            <a:pPr>
              <a:lnSpc>
                <a:spcPct val="90000"/>
              </a:lnSpc>
            </a:pPr>
            <a:r>
              <a:rPr lang="en-US" sz="2800">
                <a:cs typeface="Times New Roman" pitchFamily="18" charset="0"/>
              </a:rPr>
              <a:t>Figure 9.2 shows the information security objectives and how they are subjected to the four types of risks:</a:t>
            </a:r>
          </a:p>
          <a:p>
            <a:pPr lvl="2">
              <a:lnSpc>
                <a:spcPct val="90000"/>
              </a:lnSpc>
            </a:pPr>
            <a:r>
              <a:rPr lang="en-US" sz="2800">
                <a:cs typeface="Times New Roman" pitchFamily="18" charset="0"/>
              </a:rPr>
              <a:t>Internal and External Threats </a:t>
            </a:r>
          </a:p>
          <a:p>
            <a:pPr lvl="2">
              <a:lnSpc>
                <a:spcPct val="90000"/>
              </a:lnSpc>
            </a:pPr>
            <a:r>
              <a:rPr lang="en-US" sz="2800">
                <a:cs typeface="Times New Roman" pitchFamily="18" charset="0"/>
              </a:rPr>
              <a:t>Accidental and Deliberate</a:t>
            </a:r>
            <a:r>
              <a:rPr lang="en-US" sz="200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FAF5A7-B617-4AAF-A4EA-1706781C5F4F}" type="slidenum">
              <a:rPr lang="en-US"/>
              <a:pPr/>
              <a:t>11</a:t>
            </a:fld>
            <a:endParaRPr lang="en-US"/>
          </a:p>
        </p:txBody>
      </p:sp>
      <p:pic>
        <p:nvPicPr>
          <p:cNvPr id="14357" name="Picture 21" descr="C:\MyData\MSOffice\McLeod9E\Images\ch09\FIG09_02.gif"/>
          <p:cNvPicPr>
            <a:picLocks noChangeAspect="1" noChangeArrowheads="1"/>
          </p:cNvPicPr>
          <p:nvPr/>
        </p:nvPicPr>
        <p:blipFill>
          <a:blip r:embed="rId2"/>
          <a:srcRect/>
          <a:stretch>
            <a:fillRect/>
          </a:stretch>
        </p:blipFill>
        <p:spPr bwMode="auto">
          <a:xfrm>
            <a:off x="584200" y="203200"/>
            <a:ext cx="8001000" cy="603091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98F9ADA-FDE5-4F93-BB0D-C7561C0D326B}" type="slidenum">
              <a:rPr lang="en-US"/>
              <a:pPr/>
              <a:t>12</a:t>
            </a:fld>
            <a:endParaRPr lang="en-US"/>
          </a:p>
        </p:txBody>
      </p:sp>
      <p:sp>
        <p:nvSpPr>
          <p:cNvPr id="15362" name="Rectangle 2"/>
          <p:cNvSpPr>
            <a:spLocks noGrp="1" noChangeArrowheads="1"/>
          </p:cNvSpPr>
          <p:nvPr>
            <p:ph type="title"/>
          </p:nvPr>
        </p:nvSpPr>
        <p:spPr>
          <a:xfrm>
            <a:off x="685800" y="381000"/>
            <a:ext cx="7772400" cy="762000"/>
          </a:xfrm>
        </p:spPr>
        <p:txBody>
          <a:bodyPr/>
          <a:lstStyle/>
          <a:p>
            <a:r>
              <a:rPr lang="en-US" b="1">
                <a:solidFill>
                  <a:srgbClr val="FF0066"/>
                </a:solidFill>
                <a:latin typeface="Arial" charset="0"/>
              </a:rPr>
              <a:t>RISKS</a:t>
            </a:r>
          </a:p>
        </p:txBody>
      </p:sp>
      <p:sp>
        <p:nvSpPr>
          <p:cNvPr id="15363" name="Rectangle 3"/>
          <p:cNvSpPr>
            <a:spLocks noGrp="1" noChangeArrowheads="1"/>
          </p:cNvSpPr>
          <p:nvPr>
            <p:ph type="body" idx="1"/>
          </p:nvPr>
        </p:nvSpPr>
        <p:spPr>
          <a:xfrm>
            <a:off x="685800" y="1447800"/>
            <a:ext cx="7772400" cy="4114800"/>
          </a:xfrm>
        </p:spPr>
        <p:txBody>
          <a:bodyPr/>
          <a:lstStyle/>
          <a:p>
            <a:pPr marL="609600" indent="-609600">
              <a:buFontTx/>
              <a:buNone/>
            </a:pPr>
            <a:r>
              <a:rPr lang="en-US">
                <a:cs typeface="Arial" charset="0"/>
              </a:rPr>
              <a:t>Unauthorized acts that present risks can be categorized into four types:</a:t>
            </a:r>
          </a:p>
          <a:p>
            <a:pPr marL="609600" indent="-609600">
              <a:buFontTx/>
              <a:buNone/>
            </a:pPr>
            <a:r>
              <a:rPr lang="en-US" sz="3600">
                <a:cs typeface="Arial" charset="0"/>
              </a:rPr>
              <a:t>Unauthorized Disclosure and Theft</a:t>
            </a:r>
            <a:r>
              <a:rPr lang="en-US" sz="3600"/>
              <a:t> </a:t>
            </a:r>
          </a:p>
          <a:p>
            <a:pPr marL="990600" lvl="1" indent="-533400">
              <a:buFontTx/>
              <a:buAutoNum type="arabicPeriod"/>
            </a:pPr>
            <a:r>
              <a:rPr lang="en-US" sz="3200">
                <a:cs typeface="Arial" charset="0"/>
              </a:rPr>
              <a:t>Unauthorized Use</a:t>
            </a:r>
          </a:p>
          <a:p>
            <a:pPr marL="990600" lvl="1" indent="-533400">
              <a:buFontTx/>
              <a:buAutoNum type="arabicPeriod"/>
            </a:pPr>
            <a:r>
              <a:rPr lang="en-US" sz="3200">
                <a:cs typeface="Arial" charset="0"/>
              </a:rPr>
              <a:t>Unauthorized Destruction and Denial of Service </a:t>
            </a:r>
          </a:p>
          <a:p>
            <a:pPr marL="990600" lvl="1" indent="-533400">
              <a:buFontTx/>
              <a:buAutoNum type="arabicPeriod"/>
            </a:pPr>
            <a:r>
              <a:rPr lang="en-US" sz="3200">
                <a:cs typeface="Times New Roman" pitchFamily="18" charset="0"/>
              </a:rPr>
              <a:t>Unauthorized Modification</a:t>
            </a:r>
            <a:r>
              <a:rPr lang="en-US">
                <a:latin typeface="Arial" charset="0"/>
                <a:cs typeface="Times New Roman"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B981B42-BE57-41D0-ACC4-E7BD2E4BD4BB}" type="slidenum">
              <a:rPr lang="en-US"/>
              <a:pPr/>
              <a:t>13</a:t>
            </a:fld>
            <a:endParaRPr lang="en-US"/>
          </a:p>
        </p:txBody>
      </p:sp>
      <p:sp>
        <p:nvSpPr>
          <p:cNvPr id="16386" name="Rectangle 2"/>
          <p:cNvSpPr>
            <a:spLocks noGrp="1" noChangeArrowheads="1"/>
          </p:cNvSpPr>
          <p:nvPr>
            <p:ph type="title"/>
          </p:nvPr>
        </p:nvSpPr>
        <p:spPr>
          <a:xfrm>
            <a:off x="762000" y="228600"/>
            <a:ext cx="7620000" cy="990600"/>
          </a:xfrm>
        </p:spPr>
        <p:txBody>
          <a:bodyPr/>
          <a:lstStyle/>
          <a:p>
            <a:r>
              <a:rPr lang="en-US" sz="4000" b="1">
                <a:solidFill>
                  <a:srgbClr val="FF0066"/>
                </a:solidFill>
                <a:latin typeface="Arial" charset="0"/>
              </a:rPr>
              <a:t>THE MOST NOTORIOUS THREAT—THE “VIRUS”</a:t>
            </a:r>
          </a:p>
        </p:txBody>
      </p:sp>
      <p:sp>
        <p:nvSpPr>
          <p:cNvPr id="16387" name="Rectangle 3"/>
          <p:cNvSpPr>
            <a:spLocks noGrp="1" noChangeArrowheads="1"/>
          </p:cNvSpPr>
          <p:nvPr>
            <p:ph type="body" idx="1"/>
          </p:nvPr>
        </p:nvSpPr>
        <p:spPr>
          <a:xfrm>
            <a:off x="609600" y="1371600"/>
            <a:ext cx="8153400" cy="5257800"/>
          </a:xfrm>
        </p:spPr>
        <p:txBody>
          <a:bodyPr/>
          <a:lstStyle/>
          <a:p>
            <a:r>
              <a:rPr lang="en-US">
                <a:cs typeface="Arial" charset="0"/>
              </a:rPr>
              <a:t>A </a:t>
            </a:r>
            <a:r>
              <a:rPr lang="en-US" b="1">
                <a:cs typeface="Arial" charset="0"/>
              </a:rPr>
              <a:t>virus</a:t>
            </a:r>
            <a:r>
              <a:rPr lang="en-US">
                <a:cs typeface="Arial" charset="0"/>
              </a:rPr>
              <a:t> is a computer program that can replicate itself without the user’s knowledge</a:t>
            </a:r>
          </a:p>
          <a:p>
            <a:r>
              <a:rPr lang="en-US">
                <a:cs typeface="Arial" charset="0"/>
              </a:rPr>
              <a:t>A </a:t>
            </a:r>
            <a:r>
              <a:rPr lang="en-US" b="1">
                <a:cs typeface="Arial" charset="0"/>
              </a:rPr>
              <a:t>worm</a:t>
            </a:r>
            <a:r>
              <a:rPr lang="en-US">
                <a:cs typeface="Arial" charset="0"/>
              </a:rPr>
              <a:t> can’t replicate itself within a system but can transmit copies of itself by e-mail </a:t>
            </a:r>
          </a:p>
          <a:p>
            <a:r>
              <a:rPr lang="en-US">
                <a:cs typeface="Arial" charset="0"/>
              </a:rPr>
              <a:t>A </a:t>
            </a:r>
            <a:r>
              <a:rPr lang="en-US" b="1">
                <a:cs typeface="Arial" charset="0"/>
              </a:rPr>
              <a:t>Trojan horse </a:t>
            </a:r>
            <a:r>
              <a:rPr lang="en-US">
                <a:cs typeface="Arial" charset="0"/>
              </a:rPr>
              <a:t>can neither replicate nor distribute itself. Distribution is accomplished by users who distribute it as a utility that, when used, produces unwanted changes in the system's functionality</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C37D227-8BD5-4A71-9BF3-F4588DB49701}" type="slidenum">
              <a:rPr lang="en-US"/>
              <a:pPr/>
              <a:t>14</a:t>
            </a:fld>
            <a:endParaRPr lang="en-US"/>
          </a:p>
        </p:txBody>
      </p:sp>
      <p:sp>
        <p:nvSpPr>
          <p:cNvPr id="17410" name="Rectangle 2"/>
          <p:cNvSpPr>
            <a:spLocks noGrp="1" noChangeArrowheads="1"/>
          </p:cNvSpPr>
          <p:nvPr>
            <p:ph type="title"/>
          </p:nvPr>
        </p:nvSpPr>
        <p:spPr>
          <a:xfrm>
            <a:off x="228600" y="228600"/>
            <a:ext cx="8610600" cy="533400"/>
          </a:xfrm>
        </p:spPr>
        <p:txBody>
          <a:bodyPr/>
          <a:lstStyle/>
          <a:p>
            <a:r>
              <a:rPr lang="en-US" sz="4000" b="1">
                <a:solidFill>
                  <a:srgbClr val="FF0066"/>
                </a:solidFill>
                <a:latin typeface="Arial" charset="0"/>
              </a:rPr>
              <a:t>E-COMMERCE CONSIDERATIONS</a:t>
            </a:r>
          </a:p>
        </p:txBody>
      </p:sp>
      <p:sp>
        <p:nvSpPr>
          <p:cNvPr id="17411" name="Rectangle 3"/>
          <p:cNvSpPr>
            <a:spLocks noGrp="1" noChangeArrowheads="1"/>
          </p:cNvSpPr>
          <p:nvPr>
            <p:ph type="body" idx="1"/>
          </p:nvPr>
        </p:nvSpPr>
        <p:spPr>
          <a:xfrm>
            <a:off x="228600" y="914400"/>
            <a:ext cx="8305800" cy="5486400"/>
          </a:xfrm>
        </p:spPr>
        <p:txBody>
          <a:bodyPr/>
          <a:lstStyle/>
          <a:p>
            <a:r>
              <a:rPr lang="en-US" sz="2800">
                <a:cs typeface="Arial" charset="0"/>
              </a:rPr>
              <a:t>E-commerce has introduced a new security risk: credit card fraud.</a:t>
            </a:r>
            <a:r>
              <a:rPr lang="en-US" sz="2800"/>
              <a:t>  B</a:t>
            </a:r>
            <a:r>
              <a:rPr lang="en-US" sz="2800">
                <a:cs typeface="Arial" charset="0"/>
              </a:rPr>
              <a:t>oth American Express and Visa have implemented programs aimed specifically at e-commerce</a:t>
            </a:r>
            <a:endParaRPr lang="en-US" sz="2800"/>
          </a:p>
          <a:p>
            <a:r>
              <a:rPr lang="en-US" sz="2800">
                <a:cs typeface="Arial" charset="0"/>
              </a:rPr>
              <a:t>American Express has announced "disposable" credit card numbers. </a:t>
            </a:r>
            <a:r>
              <a:rPr lang="en-US" sz="2800">
                <a:cs typeface="Times New Roman" pitchFamily="18" charset="0"/>
              </a:rPr>
              <a:t>These numbers, rather than the customer's credit card numbers, are provided to the e-commerce retailer, who submits it to American Express for repayment</a:t>
            </a:r>
          </a:p>
          <a:p>
            <a:r>
              <a:rPr lang="en-US" sz="2800">
                <a:cs typeface="Arial" charset="0"/>
              </a:rPr>
              <a:t>Visa has announced ten security-related practices they expect their retailers to follow plus three general practices that retailers </a:t>
            </a:r>
            <a:r>
              <a:rPr lang="en-US" sz="2800" u="sng">
                <a:cs typeface="Arial" charset="0"/>
              </a:rPr>
              <a:t>should</a:t>
            </a:r>
            <a:r>
              <a:rPr lang="en-US" sz="2800">
                <a:cs typeface="Arial" charset="0"/>
              </a:rPr>
              <a:t> follow</a:t>
            </a:r>
            <a:r>
              <a:rPr lang="en-US" sz="2800">
                <a:latin typeface="Arial" charset="0"/>
                <a:cs typeface="Arial" charset="0"/>
              </a:rPr>
              <a:t> </a:t>
            </a:r>
            <a:r>
              <a:rPr lang="en-US" sz="2800">
                <a:cs typeface="Arial" charset="0"/>
              </a:rPr>
              <a:t>(next slide)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E74B603-979D-4B4F-94B5-73B8E16B6BCA}" type="slidenum">
              <a:rPr lang="en-US"/>
              <a:pPr/>
              <a:t>15</a:t>
            </a:fld>
            <a:endParaRPr lang="en-US"/>
          </a:p>
        </p:txBody>
      </p:sp>
      <p:sp>
        <p:nvSpPr>
          <p:cNvPr id="38914" name="Rectangle 2"/>
          <p:cNvSpPr>
            <a:spLocks noGrp="1" noChangeArrowheads="1"/>
          </p:cNvSpPr>
          <p:nvPr>
            <p:ph type="title"/>
          </p:nvPr>
        </p:nvSpPr>
        <p:spPr>
          <a:xfrm>
            <a:off x="685800" y="228600"/>
            <a:ext cx="7772400" cy="685800"/>
          </a:xfrm>
        </p:spPr>
        <p:txBody>
          <a:bodyPr/>
          <a:lstStyle/>
          <a:p>
            <a:r>
              <a:rPr lang="en-US">
                <a:latin typeface="Arial" charset="0"/>
              </a:rPr>
              <a:t>Visa’s Security Precautions</a:t>
            </a:r>
          </a:p>
        </p:txBody>
      </p:sp>
      <p:sp>
        <p:nvSpPr>
          <p:cNvPr id="38915" name="Rectangle 3"/>
          <p:cNvSpPr>
            <a:spLocks noGrp="1" noChangeArrowheads="1"/>
          </p:cNvSpPr>
          <p:nvPr>
            <p:ph type="body" idx="1"/>
          </p:nvPr>
        </p:nvSpPr>
        <p:spPr>
          <a:xfrm>
            <a:off x="685800" y="838200"/>
            <a:ext cx="8077200" cy="5715000"/>
          </a:xfrm>
        </p:spPr>
        <p:txBody>
          <a:bodyPr/>
          <a:lstStyle/>
          <a:p>
            <a:pPr>
              <a:lnSpc>
                <a:spcPct val="90000"/>
              </a:lnSpc>
              <a:buFontTx/>
              <a:buNone/>
            </a:pPr>
            <a:r>
              <a:rPr lang="en-US" sz="2400">
                <a:cs typeface="Arial" charset="0"/>
              </a:rPr>
              <a:t>Retailers </a:t>
            </a:r>
            <a:r>
              <a:rPr lang="en-US" sz="2400" u="sng">
                <a:cs typeface="Arial" charset="0"/>
              </a:rPr>
              <a:t>must</a:t>
            </a:r>
            <a:r>
              <a:rPr lang="en-US" sz="2400"/>
              <a:t>:</a:t>
            </a:r>
          </a:p>
          <a:p>
            <a:pPr lvl="1">
              <a:lnSpc>
                <a:spcPct val="90000"/>
              </a:lnSpc>
            </a:pPr>
            <a:r>
              <a:rPr lang="en-US" sz="2400">
                <a:cs typeface="Times New Roman" pitchFamily="18" charset="0"/>
              </a:rPr>
              <a:t>Install and maintain a firewall</a:t>
            </a:r>
          </a:p>
          <a:p>
            <a:pPr lvl="1">
              <a:lnSpc>
                <a:spcPct val="90000"/>
              </a:lnSpc>
            </a:pPr>
            <a:r>
              <a:rPr lang="en-US" sz="2400">
                <a:cs typeface="Times New Roman" pitchFamily="18" charset="0"/>
              </a:rPr>
              <a:t>Keep security patches up to date </a:t>
            </a:r>
          </a:p>
          <a:p>
            <a:pPr lvl="1">
              <a:lnSpc>
                <a:spcPct val="90000"/>
              </a:lnSpc>
            </a:pPr>
            <a:r>
              <a:rPr lang="en-US" sz="2400">
                <a:cs typeface="Times New Roman" pitchFamily="18" charset="0"/>
              </a:rPr>
              <a:t>Encrypt stored data and transmitted data</a:t>
            </a:r>
          </a:p>
          <a:p>
            <a:pPr lvl="1">
              <a:lnSpc>
                <a:spcPct val="90000"/>
              </a:lnSpc>
            </a:pPr>
            <a:r>
              <a:rPr lang="en-US" sz="2400">
                <a:cs typeface="Times New Roman" pitchFamily="18" charset="0"/>
              </a:rPr>
              <a:t>Use and update antivirus software</a:t>
            </a:r>
          </a:p>
          <a:p>
            <a:pPr lvl="1">
              <a:lnSpc>
                <a:spcPct val="90000"/>
              </a:lnSpc>
            </a:pPr>
            <a:r>
              <a:rPr lang="en-US" sz="2400">
                <a:cs typeface="Times New Roman" pitchFamily="18" charset="0"/>
              </a:rPr>
              <a:t>Restrict data access to those with a need to know</a:t>
            </a:r>
          </a:p>
          <a:p>
            <a:pPr lvl="1">
              <a:lnSpc>
                <a:spcPct val="90000"/>
              </a:lnSpc>
            </a:pPr>
            <a:r>
              <a:rPr lang="en-US" sz="2400">
                <a:cs typeface="Times New Roman" pitchFamily="18" charset="0"/>
              </a:rPr>
              <a:t>Assign unique IDs to persons with data access privileges</a:t>
            </a:r>
          </a:p>
          <a:p>
            <a:pPr lvl="1">
              <a:lnSpc>
                <a:spcPct val="90000"/>
              </a:lnSpc>
            </a:pPr>
            <a:r>
              <a:rPr lang="en-US" sz="2400">
                <a:cs typeface="Times New Roman" pitchFamily="18" charset="0"/>
              </a:rPr>
              <a:t>Track data access with the unique ID</a:t>
            </a:r>
          </a:p>
          <a:p>
            <a:pPr lvl="1">
              <a:lnSpc>
                <a:spcPct val="90000"/>
              </a:lnSpc>
            </a:pPr>
            <a:r>
              <a:rPr lang="en-US" sz="2400">
                <a:cs typeface="Times New Roman" pitchFamily="18" charset="0"/>
              </a:rPr>
              <a:t>Not use vendor-supplied password defaults</a:t>
            </a:r>
          </a:p>
          <a:p>
            <a:pPr lvl="1">
              <a:lnSpc>
                <a:spcPct val="90000"/>
              </a:lnSpc>
            </a:pPr>
            <a:r>
              <a:rPr lang="en-US" sz="2400">
                <a:cs typeface="Times New Roman" pitchFamily="18" charset="0"/>
              </a:rPr>
              <a:t>Regularly test the security system</a:t>
            </a:r>
          </a:p>
          <a:p>
            <a:pPr>
              <a:lnSpc>
                <a:spcPct val="90000"/>
              </a:lnSpc>
              <a:buFontTx/>
              <a:buNone/>
            </a:pPr>
            <a:r>
              <a:rPr lang="en-US" sz="2400">
                <a:cs typeface="Arial" charset="0"/>
              </a:rPr>
              <a:t>Retailers </a:t>
            </a:r>
            <a:r>
              <a:rPr lang="en-US" sz="2400" u="sng">
                <a:cs typeface="Arial" charset="0"/>
              </a:rPr>
              <a:t>should</a:t>
            </a:r>
            <a:r>
              <a:rPr lang="en-US" sz="2400">
                <a:cs typeface="Arial" charset="0"/>
              </a:rPr>
              <a:t>:</a:t>
            </a:r>
            <a:endParaRPr lang="en-US" sz="2400" u="sng">
              <a:cs typeface="Arial" charset="0"/>
            </a:endParaRPr>
          </a:p>
          <a:p>
            <a:pPr lvl="1">
              <a:lnSpc>
                <a:spcPct val="90000"/>
              </a:lnSpc>
            </a:pPr>
            <a:r>
              <a:rPr lang="en-US" sz="2000">
                <a:cs typeface="Times New Roman" pitchFamily="18" charset="0"/>
              </a:rPr>
              <a:t>Screen employees who have access to data</a:t>
            </a:r>
          </a:p>
          <a:p>
            <a:pPr lvl="1">
              <a:lnSpc>
                <a:spcPct val="90000"/>
              </a:lnSpc>
            </a:pPr>
            <a:r>
              <a:rPr lang="en-US" sz="2000">
                <a:cs typeface="Times New Roman" pitchFamily="18" charset="0"/>
              </a:rPr>
              <a:t>Not leave data (diskettes, paper, and so forth) or computers unsecured</a:t>
            </a:r>
          </a:p>
          <a:p>
            <a:pPr lvl="1">
              <a:lnSpc>
                <a:spcPct val="90000"/>
              </a:lnSpc>
            </a:pPr>
            <a:r>
              <a:rPr lang="en-US" sz="2000">
                <a:cs typeface="Arial" charset="0"/>
              </a:rPr>
              <a:t>Destroy data when it is no longer needed</a:t>
            </a:r>
            <a:r>
              <a:rPr lang="en-US" sz="2000">
                <a:cs typeface="Times New Roman" pitchFamily="18" charset="0"/>
              </a:rPr>
              <a:t> </a:t>
            </a:r>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B2B1658-F161-45FD-82A2-1D3E88FE8824}" type="slidenum">
              <a:rPr lang="en-US"/>
              <a:pPr/>
              <a:t>16</a:t>
            </a:fld>
            <a:endParaRPr lang="en-US"/>
          </a:p>
        </p:txBody>
      </p:sp>
      <p:sp>
        <p:nvSpPr>
          <p:cNvPr id="18434" name="Rectangle 2"/>
          <p:cNvSpPr>
            <a:spLocks noGrp="1" noChangeArrowheads="1"/>
          </p:cNvSpPr>
          <p:nvPr>
            <p:ph type="title"/>
          </p:nvPr>
        </p:nvSpPr>
        <p:spPr>
          <a:xfrm>
            <a:off x="609600" y="228600"/>
            <a:ext cx="7772400" cy="762000"/>
          </a:xfrm>
        </p:spPr>
        <p:txBody>
          <a:bodyPr/>
          <a:lstStyle/>
          <a:p>
            <a:r>
              <a:rPr lang="en-US" b="1">
                <a:solidFill>
                  <a:srgbClr val="FF0066"/>
                </a:solidFill>
                <a:latin typeface="Arial" charset="0"/>
              </a:rPr>
              <a:t>RISK MANAGEMENT</a:t>
            </a:r>
          </a:p>
        </p:txBody>
      </p:sp>
      <p:sp>
        <p:nvSpPr>
          <p:cNvPr id="18435" name="Rectangle 3"/>
          <p:cNvSpPr>
            <a:spLocks noGrp="1" noChangeArrowheads="1"/>
          </p:cNvSpPr>
          <p:nvPr>
            <p:ph type="body" idx="1"/>
          </p:nvPr>
        </p:nvSpPr>
        <p:spPr>
          <a:xfrm>
            <a:off x="685800" y="1143000"/>
            <a:ext cx="7772400" cy="5181600"/>
          </a:xfrm>
        </p:spPr>
        <p:txBody>
          <a:bodyPr/>
          <a:lstStyle/>
          <a:p>
            <a:pPr marL="533400" indent="-533400">
              <a:lnSpc>
                <a:spcPct val="90000"/>
              </a:lnSpc>
            </a:pPr>
            <a:r>
              <a:rPr lang="en-US" sz="2800">
                <a:cs typeface="Times New Roman" pitchFamily="18" charset="0"/>
              </a:rPr>
              <a:t>The four sub steps to defining information risks are:</a:t>
            </a:r>
          </a:p>
          <a:p>
            <a:pPr marL="914400" lvl="1" indent="-457200">
              <a:lnSpc>
                <a:spcPct val="90000"/>
              </a:lnSpc>
              <a:buFontTx/>
              <a:buAutoNum type="arabicPeriod"/>
            </a:pPr>
            <a:r>
              <a:rPr lang="en-US">
                <a:cs typeface="Times New Roman" pitchFamily="18" charset="0"/>
              </a:rPr>
              <a:t>Identify business assets to be protected from risks</a:t>
            </a:r>
          </a:p>
          <a:p>
            <a:pPr marL="914400" lvl="1" indent="-457200">
              <a:lnSpc>
                <a:spcPct val="90000"/>
              </a:lnSpc>
              <a:buFontTx/>
              <a:buAutoNum type="arabicPeriod"/>
            </a:pPr>
            <a:r>
              <a:rPr lang="en-US">
                <a:cs typeface="Times New Roman" pitchFamily="18" charset="0"/>
              </a:rPr>
              <a:t>Recognize the risks</a:t>
            </a:r>
          </a:p>
          <a:p>
            <a:pPr marL="914400" lvl="1" indent="-457200">
              <a:lnSpc>
                <a:spcPct val="90000"/>
              </a:lnSpc>
              <a:buFontTx/>
              <a:buAutoNum type="arabicPeriod"/>
            </a:pPr>
            <a:r>
              <a:rPr lang="en-US">
                <a:cs typeface="Times New Roman" pitchFamily="18" charset="0"/>
              </a:rPr>
              <a:t>Determine the level of impact on the firm should the risks materialize</a:t>
            </a:r>
          </a:p>
          <a:p>
            <a:pPr marL="914400" lvl="1" indent="-457200">
              <a:lnSpc>
                <a:spcPct val="90000"/>
              </a:lnSpc>
              <a:buFontTx/>
              <a:buAutoNum type="arabicPeriod"/>
            </a:pPr>
            <a:r>
              <a:rPr lang="en-US">
                <a:cs typeface="Times New Roman" pitchFamily="18" charset="0"/>
              </a:rPr>
              <a:t>Analyze the vulnerabilities of the firm</a:t>
            </a:r>
          </a:p>
          <a:p>
            <a:pPr marL="533400" indent="-533400">
              <a:lnSpc>
                <a:spcPct val="90000"/>
              </a:lnSpc>
            </a:pPr>
            <a:r>
              <a:rPr lang="en-US" sz="2800">
                <a:cs typeface="Times New Roman" pitchFamily="18" charset="0"/>
              </a:rPr>
              <a:t>A systematic approach can be taken to sub steps 3 and 4 by determining the impact and analyzing the vulnerabilities</a:t>
            </a:r>
          </a:p>
          <a:p>
            <a:pPr marL="533400" indent="-533400">
              <a:lnSpc>
                <a:spcPct val="90000"/>
              </a:lnSpc>
            </a:pPr>
            <a:r>
              <a:rPr lang="en-US" sz="2800">
                <a:cs typeface="Times New Roman" pitchFamily="18" charset="0"/>
              </a:rPr>
              <a:t>Table 9.1 illustrates the options.</a:t>
            </a: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2F0646-441F-45EE-A3F0-6D62E7B58FE2}" type="slidenum">
              <a:rPr lang="en-US"/>
              <a:pPr/>
              <a:t>17</a:t>
            </a:fld>
            <a:endParaRPr lang="en-US"/>
          </a:p>
        </p:txBody>
      </p:sp>
      <p:pic>
        <p:nvPicPr>
          <p:cNvPr id="19459" name="Picture 3" descr="C:\MyData\MSOffice\McLeod9E\Images\ch09\TBL09_01.gif"/>
          <p:cNvPicPr>
            <a:picLocks noChangeAspect="1" noChangeArrowheads="1"/>
          </p:cNvPicPr>
          <p:nvPr/>
        </p:nvPicPr>
        <p:blipFill>
          <a:blip r:embed="rId2"/>
          <a:srcRect/>
          <a:stretch>
            <a:fillRect/>
          </a:stretch>
        </p:blipFill>
        <p:spPr bwMode="auto">
          <a:xfrm>
            <a:off x="190500" y="522288"/>
            <a:ext cx="8763000" cy="549751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5152344-AB6B-4911-87A6-AC6924740E0B}" type="slidenum">
              <a:rPr lang="en-US"/>
              <a:pPr/>
              <a:t>18</a:t>
            </a:fld>
            <a:endParaRPr lang="en-US"/>
          </a:p>
        </p:txBody>
      </p:sp>
      <p:sp>
        <p:nvSpPr>
          <p:cNvPr id="39938" name="Rectangle 2"/>
          <p:cNvSpPr>
            <a:spLocks noGrp="1" noChangeArrowheads="1"/>
          </p:cNvSpPr>
          <p:nvPr>
            <p:ph type="title"/>
          </p:nvPr>
        </p:nvSpPr>
        <p:spPr>
          <a:xfrm>
            <a:off x="685800" y="381000"/>
            <a:ext cx="7772400" cy="609600"/>
          </a:xfrm>
        </p:spPr>
        <p:txBody>
          <a:bodyPr/>
          <a:lstStyle/>
          <a:p>
            <a:r>
              <a:rPr lang="en-US">
                <a:latin typeface="Arial" charset="0"/>
                <a:cs typeface="Times New Roman" pitchFamily="18" charset="0"/>
              </a:rPr>
              <a:t>Risk Analysis Report</a:t>
            </a:r>
          </a:p>
        </p:txBody>
      </p:sp>
      <p:sp>
        <p:nvSpPr>
          <p:cNvPr id="39939" name="Rectangle 3"/>
          <p:cNvSpPr>
            <a:spLocks noGrp="1" noChangeArrowheads="1"/>
          </p:cNvSpPr>
          <p:nvPr>
            <p:ph type="body" idx="1"/>
          </p:nvPr>
        </p:nvSpPr>
        <p:spPr>
          <a:xfrm>
            <a:off x="685800" y="1143000"/>
            <a:ext cx="7772400" cy="5334000"/>
          </a:xfrm>
        </p:spPr>
        <p:txBody>
          <a:bodyPr/>
          <a:lstStyle/>
          <a:p>
            <a:pPr marL="533400" indent="-533400">
              <a:lnSpc>
                <a:spcPct val="90000"/>
              </a:lnSpc>
            </a:pPr>
            <a:r>
              <a:rPr lang="en-US" sz="2800">
                <a:cs typeface="Times New Roman" pitchFamily="18" charset="0"/>
              </a:rPr>
              <a:t>The findings of the risk analysis should be documented in a report that contains detailed information such as the following for </a:t>
            </a:r>
            <a:r>
              <a:rPr lang="en-US" sz="2800" u="sng">
                <a:cs typeface="Times New Roman" pitchFamily="18" charset="0"/>
              </a:rPr>
              <a:t>each risk</a:t>
            </a:r>
            <a:r>
              <a:rPr lang="en-US" sz="2800">
                <a:cs typeface="Times New Roman" pitchFamily="18" charset="0"/>
              </a:rPr>
              <a:t>:</a:t>
            </a:r>
          </a:p>
          <a:p>
            <a:pPr marL="533400" indent="-533400">
              <a:lnSpc>
                <a:spcPct val="90000"/>
              </a:lnSpc>
              <a:buFontTx/>
              <a:buAutoNum type="arabicPeriod"/>
            </a:pPr>
            <a:r>
              <a:rPr lang="en-US" sz="2800">
                <a:cs typeface="Times New Roman" pitchFamily="18" charset="0"/>
              </a:rPr>
              <a:t>A description of the risk</a:t>
            </a:r>
          </a:p>
          <a:p>
            <a:pPr marL="533400" indent="-533400">
              <a:lnSpc>
                <a:spcPct val="90000"/>
              </a:lnSpc>
              <a:buFontTx/>
              <a:buAutoNum type="arabicPeriod"/>
            </a:pPr>
            <a:r>
              <a:rPr lang="en-US" sz="2800">
                <a:cs typeface="Times New Roman" pitchFamily="18" charset="0"/>
              </a:rPr>
              <a:t>Source of the risk</a:t>
            </a:r>
          </a:p>
          <a:p>
            <a:pPr marL="533400" indent="-533400">
              <a:lnSpc>
                <a:spcPct val="90000"/>
              </a:lnSpc>
              <a:buFontTx/>
              <a:buAutoNum type="arabicPeriod"/>
            </a:pPr>
            <a:r>
              <a:rPr lang="en-US" sz="2800">
                <a:cs typeface="Times New Roman" pitchFamily="18" charset="0"/>
              </a:rPr>
              <a:t>Severity of the risk</a:t>
            </a:r>
          </a:p>
          <a:p>
            <a:pPr marL="533400" indent="-533400">
              <a:lnSpc>
                <a:spcPct val="90000"/>
              </a:lnSpc>
              <a:buFontTx/>
              <a:buAutoNum type="arabicPeriod"/>
            </a:pPr>
            <a:r>
              <a:rPr lang="en-US" sz="2800">
                <a:cs typeface="Times New Roman" pitchFamily="18" charset="0"/>
              </a:rPr>
              <a:t>Controls that are being applied to the risk</a:t>
            </a:r>
          </a:p>
          <a:p>
            <a:pPr marL="533400" indent="-533400">
              <a:lnSpc>
                <a:spcPct val="90000"/>
              </a:lnSpc>
              <a:buFontTx/>
              <a:buAutoNum type="arabicPeriod"/>
            </a:pPr>
            <a:r>
              <a:rPr lang="en-US" sz="2800">
                <a:cs typeface="Times New Roman" pitchFamily="18" charset="0"/>
              </a:rPr>
              <a:t>The owner(s) of the risk</a:t>
            </a:r>
          </a:p>
          <a:p>
            <a:pPr marL="533400" indent="-533400">
              <a:lnSpc>
                <a:spcPct val="90000"/>
              </a:lnSpc>
              <a:buFontTx/>
              <a:buAutoNum type="arabicPeriod"/>
            </a:pPr>
            <a:r>
              <a:rPr lang="en-US" sz="2800">
                <a:cs typeface="Times New Roman" pitchFamily="18" charset="0"/>
              </a:rPr>
              <a:t>Recommended action to address the risk</a:t>
            </a:r>
          </a:p>
          <a:p>
            <a:pPr marL="533400" indent="-533400">
              <a:lnSpc>
                <a:spcPct val="90000"/>
              </a:lnSpc>
              <a:buFontTx/>
              <a:buAutoNum type="arabicPeriod"/>
            </a:pPr>
            <a:r>
              <a:rPr lang="en-US" sz="2800">
                <a:cs typeface="Arial" charset="0"/>
              </a:rPr>
              <a:t>Recommended time frame for addressing the risk</a:t>
            </a:r>
          </a:p>
          <a:p>
            <a:pPr marL="533400" indent="-533400">
              <a:lnSpc>
                <a:spcPct val="90000"/>
              </a:lnSpc>
              <a:buFontTx/>
              <a:buAutoNum type="arabicPeriod"/>
            </a:pPr>
            <a:r>
              <a:rPr lang="en-US" sz="2800" b="1">
                <a:cs typeface="Times New Roman" pitchFamily="18" charset="0"/>
              </a:rPr>
              <a:t>What was done to mitigate the risk</a:t>
            </a:r>
            <a:endParaRPr 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6E2ECC-C990-4C44-AE7A-A84464AD3E1A}" type="slidenum">
              <a:rPr lang="en-US"/>
              <a:pPr/>
              <a:t>19</a:t>
            </a:fld>
            <a:endParaRPr lang="en-US"/>
          </a:p>
        </p:txBody>
      </p:sp>
      <p:sp>
        <p:nvSpPr>
          <p:cNvPr id="20482" name="Rectangle 2"/>
          <p:cNvSpPr>
            <a:spLocks noGrp="1" noChangeArrowheads="1"/>
          </p:cNvSpPr>
          <p:nvPr>
            <p:ph type="title"/>
          </p:nvPr>
        </p:nvSpPr>
        <p:spPr>
          <a:xfrm>
            <a:off x="228600" y="304800"/>
            <a:ext cx="8763000" cy="1295400"/>
          </a:xfrm>
        </p:spPr>
        <p:txBody>
          <a:bodyPr/>
          <a:lstStyle/>
          <a:p>
            <a:r>
              <a:rPr lang="en-US" sz="4000" b="1">
                <a:solidFill>
                  <a:srgbClr val="FF0066"/>
                </a:solidFill>
                <a:latin typeface="Arial" charset="0"/>
              </a:rPr>
              <a:t>INFORMATION SECURITY POLICY</a:t>
            </a:r>
          </a:p>
        </p:txBody>
      </p:sp>
      <p:sp>
        <p:nvSpPr>
          <p:cNvPr id="20483" name="Rectangle 3"/>
          <p:cNvSpPr>
            <a:spLocks noGrp="1" noChangeArrowheads="1"/>
          </p:cNvSpPr>
          <p:nvPr>
            <p:ph type="body" idx="1"/>
          </p:nvPr>
        </p:nvSpPr>
        <p:spPr>
          <a:xfrm>
            <a:off x="685800" y="1676400"/>
            <a:ext cx="7772400" cy="4419600"/>
          </a:xfrm>
        </p:spPr>
        <p:txBody>
          <a:bodyPr/>
          <a:lstStyle/>
          <a:p>
            <a:pPr>
              <a:lnSpc>
                <a:spcPct val="90000"/>
              </a:lnSpc>
            </a:pPr>
            <a:r>
              <a:rPr lang="en-US">
                <a:cs typeface="Arial" charset="0"/>
              </a:rPr>
              <a:t>A security policy can be implemented using the following five phase approach (Fig. 9.3)</a:t>
            </a:r>
            <a:r>
              <a:rPr lang="en-US"/>
              <a:t>:</a:t>
            </a:r>
          </a:p>
          <a:p>
            <a:pPr lvl="2">
              <a:lnSpc>
                <a:spcPct val="90000"/>
              </a:lnSpc>
            </a:pPr>
            <a:r>
              <a:rPr lang="en-US" sz="3200">
                <a:cs typeface="Times New Roman" pitchFamily="18" charset="0"/>
              </a:rPr>
              <a:t>Phase 1: Project Initiation </a:t>
            </a:r>
          </a:p>
          <a:p>
            <a:pPr lvl="2">
              <a:lnSpc>
                <a:spcPct val="90000"/>
              </a:lnSpc>
            </a:pPr>
            <a:r>
              <a:rPr lang="en-US" sz="3200">
                <a:cs typeface="Times New Roman" pitchFamily="18" charset="0"/>
              </a:rPr>
              <a:t>Phase 2: Policy Development </a:t>
            </a:r>
          </a:p>
          <a:p>
            <a:pPr lvl="2">
              <a:lnSpc>
                <a:spcPct val="90000"/>
              </a:lnSpc>
            </a:pPr>
            <a:r>
              <a:rPr lang="en-US" sz="3200">
                <a:cs typeface="Times New Roman" pitchFamily="18" charset="0"/>
              </a:rPr>
              <a:t>Phase 3: Consultation and Approval </a:t>
            </a:r>
          </a:p>
          <a:p>
            <a:pPr lvl="2">
              <a:lnSpc>
                <a:spcPct val="90000"/>
              </a:lnSpc>
            </a:pPr>
            <a:r>
              <a:rPr lang="en-US" sz="3200">
                <a:cs typeface="Times New Roman" pitchFamily="18" charset="0"/>
              </a:rPr>
              <a:t>Phase 4:Awareness and Education </a:t>
            </a:r>
          </a:p>
          <a:p>
            <a:pPr lvl="2">
              <a:lnSpc>
                <a:spcPct val="90000"/>
              </a:lnSpc>
            </a:pPr>
            <a:r>
              <a:rPr lang="en-US" sz="3200">
                <a:cs typeface="Times New Roman" pitchFamily="18" charset="0"/>
              </a:rPr>
              <a:t>Phase 5: Policy Dissemination</a:t>
            </a:r>
            <a:r>
              <a:rPr lang="en-US">
                <a:cs typeface="Times New Roman" pitchFamily="18"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3C4478B-AF0F-44C9-8B79-291E296D70DE}" type="slidenum">
              <a:rPr lang="en-US"/>
              <a:pPr/>
              <a:t>2</a:t>
            </a:fld>
            <a:endParaRPr lang="en-US"/>
          </a:p>
        </p:txBody>
      </p:sp>
      <p:sp>
        <p:nvSpPr>
          <p:cNvPr id="7170" name="Rectangle 2"/>
          <p:cNvSpPr>
            <a:spLocks noGrp="1" noChangeArrowheads="1"/>
          </p:cNvSpPr>
          <p:nvPr>
            <p:ph type="title"/>
          </p:nvPr>
        </p:nvSpPr>
        <p:spPr>
          <a:xfrm>
            <a:off x="685800" y="609600"/>
            <a:ext cx="7772400" cy="609600"/>
          </a:xfrm>
        </p:spPr>
        <p:txBody>
          <a:bodyPr/>
          <a:lstStyle/>
          <a:p>
            <a:r>
              <a:rPr lang="en-US">
                <a:latin typeface="Arial" charset="0"/>
              </a:rPr>
              <a:t>Learning Objectives:</a:t>
            </a:r>
          </a:p>
        </p:txBody>
      </p:sp>
      <p:sp>
        <p:nvSpPr>
          <p:cNvPr id="7171" name="Rectangle 3"/>
          <p:cNvSpPr>
            <a:spLocks noGrp="1" noChangeArrowheads="1"/>
          </p:cNvSpPr>
          <p:nvPr>
            <p:ph type="body" idx="1"/>
          </p:nvPr>
        </p:nvSpPr>
        <p:spPr>
          <a:xfrm>
            <a:off x="685800" y="1524000"/>
            <a:ext cx="7772400" cy="4876800"/>
          </a:xfrm>
        </p:spPr>
        <p:txBody>
          <a:bodyPr/>
          <a:lstStyle/>
          <a:p>
            <a:r>
              <a:rPr lang="en-US" sz="2400">
                <a:cs typeface="Times New Roman" pitchFamily="18" charset="0"/>
              </a:rPr>
              <a:t>Know that information security is concerned with securing all of the information resources, not just hardware and data.</a:t>
            </a:r>
          </a:p>
          <a:p>
            <a:r>
              <a:rPr lang="en-US" sz="2400">
                <a:cs typeface="Times New Roman" pitchFamily="18" charset="0"/>
              </a:rPr>
              <a:t>Know the three main objectives of information security.</a:t>
            </a:r>
          </a:p>
          <a:p>
            <a:r>
              <a:rPr lang="en-US" sz="2400">
                <a:cs typeface="Times New Roman" pitchFamily="18" charset="0"/>
              </a:rPr>
              <a:t>Know that management of information security consists of two areas-information security management (ISM) and business continuity management (BCM).</a:t>
            </a:r>
          </a:p>
          <a:p>
            <a:r>
              <a:rPr lang="en-US" sz="2400">
                <a:cs typeface="Times New Roman" pitchFamily="18" charset="0"/>
              </a:rPr>
              <a:t>See the logical relationship among threats, risks, and controls.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734FE5F-3F30-4AFB-B8CA-349CCA2A82AC}" type="slidenum">
              <a:rPr lang="en-US"/>
              <a:pPr/>
              <a:t>20</a:t>
            </a:fld>
            <a:endParaRPr lang="en-US"/>
          </a:p>
        </p:txBody>
      </p:sp>
      <p:pic>
        <p:nvPicPr>
          <p:cNvPr id="21515" name="Picture 11" descr="C:\MyData\MSOffice\McLeod9E\Images\ch09\FIG09_03.gif"/>
          <p:cNvPicPr>
            <a:picLocks noChangeAspect="1" noChangeArrowheads="1"/>
          </p:cNvPicPr>
          <p:nvPr/>
        </p:nvPicPr>
        <p:blipFill>
          <a:blip r:embed="rId2"/>
          <a:srcRect/>
          <a:stretch>
            <a:fillRect/>
          </a:stretch>
        </p:blipFill>
        <p:spPr bwMode="auto">
          <a:xfrm>
            <a:off x="2133600" y="76200"/>
            <a:ext cx="4918075" cy="67056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11F31C3-5948-484E-AE79-11872C6A46AB}" type="slidenum">
              <a:rPr lang="en-US"/>
              <a:pPr/>
              <a:t>21</a:t>
            </a:fld>
            <a:endParaRPr lang="en-US"/>
          </a:p>
        </p:txBody>
      </p:sp>
      <p:sp>
        <p:nvSpPr>
          <p:cNvPr id="43010" name="Rectangle 2"/>
          <p:cNvSpPr>
            <a:spLocks noGrp="1" noChangeArrowheads="1"/>
          </p:cNvSpPr>
          <p:nvPr>
            <p:ph type="title"/>
          </p:nvPr>
        </p:nvSpPr>
        <p:spPr>
          <a:xfrm>
            <a:off x="228600" y="304800"/>
            <a:ext cx="8534400" cy="685800"/>
          </a:xfrm>
        </p:spPr>
        <p:txBody>
          <a:bodyPr/>
          <a:lstStyle/>
          <a:p>
            <a:r>
              <a:rPr lang="en-US" sz="4000">
                <a:latin typeface="Arial" charset="0"/>
                <a:cs typeface="Times New Roman" pitchFamily="18" charset="0"/>
              </a:rPr>
              <a:t>Separate policies are developed for:</a:t>
            </a:r>
          </a:p>
        </p:txBody>
      </p:sp>
      <p:sp>
        <p:nvSpPr>
          <p:cNvPr id="43011" name="Rectangle 3"/>
          <p:cNvSpPr>
            <a:spLocks noGrp="1" noChangeArrowheads="1"/>
          </p:cNvSpPr>
          <p:nvPr>
            <p:ph type="body" idx="1"/>
          </p:nvPr>
        </p:nvSpPr>
        <p:spPr>
          <a:xfrm>
            <a:off x="685800" y="1143000"/>
            <a:ext cx="8077200" cy="5334000"/>
          </a:xfrm>
        </p:spPr>
        <p:txBody>
          <a:bodyPr/>
          <a:lstStyle/>
          <a:p>
            <a:pPr>
              <a:lnSpc>
                <a:spcPct val="90000"/>
              </a:lnSpc>
            </a:pPr>
            <a:r>
              <a:rPr lang="en-US" sz="2800">
                <a:cs typeface="Times New Roman" pitchFamily="18" charset="0"/>
              </a:rPr>
              <a:t>Information systems security</a:t>
            </a:r>
            <a:endParaRPr lang="en-US" sz="2800">
              <a:latin typeface="Arial" charset="0"/>
              <a:cs typeface="Arial" charset="0"/>
            </a:endParaRPr>
          </a:p>
          <a:p>
            <a:pPr>
              <a:lnSpc>
                <a:spcPct val="90000"/>
              </a:lnSpc>
            </a:pPr>
            <a:r>
              <a:rPr lang="en-US" sz="2800">
                <a:cs typeface="Times New Roman" pitchFamily="18" charset="0"/>
              </a:rPr>
              <a:t>System access control</a:t>
            </a:r>
            <a:endParaRPr lang="en-US" sz="2800">
              <a:latin typeface="Arial" charset="0"/>
              <a:cs typeface="Arial" charset="0"/>
            </a:endParaRPr>
          </a:p>
          <a:p>
            <a:pPr>
              <a:lnSpc>
                <a:spcPct val="90000"/>
              </a:lnSpc>
            </a:pPr>
            <a:r>
              <a:rPr lang="en-US" sz="2800">
                <a:cs typeface="Times New Roman" pitchFamily="18" charset="0"/>
              </a:rPr>
              <a:t>Personnel security</a:t>
            </a:r>
            <a:endParaRPr lang="en-US" sz="2800">
              <a:latin typeface="Arial" charset="0"/>
              <a:cs typeface="Arial" charset="0"/>
            </a:endParaRPr>
          </a:p>
          <a:p>
            <a:pPr>
              <a:lnSpc>
                <a:spcPct val="90000"/>
              </a:lnSpc>
            </a:pPr>
            <a:r>
              <a:rPr lang="en-US" sz="2800">
                <a:cs typeface="Times New Roman" pitchFamily="18" charset="0"/>
              </a:rPr>
              <a:t>Physical and environmental security</a:t>
            </a:r>
            <a:endParaRPr lang="en-US" sz="2800">
              <a:latin typeface="Arial" charset="0"/>
              <a:cs typeface="Arial" charset="0"/>
            </a:endParaRPr>
          </a:p>
          <a:p>
            <a:pPr>
              <a:lnSpc>
                <a:spcPct val="90000"/>
              </a:lnSpc>
            </a:pPr>
            <a:r>
              <a:rPr lang="en-US" sz="2800">
                <a:cs typeface="Times New Roman" pitchFamily="18" charset="0"/>
              </a:rPr>
              <a:t>Telecommunications security</a:t>
            </a:r>
            <a:endParaRPr lang="en-US" sz="2800">
              <a:latin typeface="Arial" charset="0"/>
              <a:cs typeface="Arial" charset="0"/>
            </a:endParaRPr>
          </a:p>
          <a:p>
            <a:pPr>
              <a:lnSpc>
                <a:spcPct val="90000"/>
              </a:lnSpc>
            </a:pPr>
            <a:r>
              <a:rPr lang="en-US" sz="2800">
                <a:cs typeface="Times New Roman" pitchFamily="18" charset="0"/>
              </a:rPr>
              <a:t>Information classification</a:t>
            </a:r>
            <a:endParaRPr lang="en-US" sz="2800">
              <a:latin typeface="Arial" charset="0"/>
              <a:cs typeface="Arial" charset="0"/>
            </a:endParaRPr>
          </a:p>
          <a:p>
            <a:pPr>
              <a:lnSpc>
                <a:spcPct val="90000"/>
              </a:lnSpc>
            </a:pPr>
            <a:r>
              <a:rPr lang="en-US" sz="2800">
                <a:cs typeface="Times New Roman" pitchFamily="18" charset="0"/>
              </a:rPr>
              <a:t>Business continuity planning</a:t>
            </a:r>
            <a:endParaRPr lang="en-US" sz="2800">
              <a:latin typeface="Arial" charset="0"/>
              <a:cs typeface="Arial" charset="0"/>
            </a:endParaRPr>
          </a:p>
          <a:p>
            <a:pPr>
              <a:lnSpc>
                <a:spcPct val="90000"/>
              </a:lnSpc>
            </a:pPr>
            <a:r>
              <a:rPr lang="en-US" sz="2800">
                <a:cs typeface="Arial" charset="0"/>
              </a:rPr>
              <a:t>Management accountability</a:t>
            </a:r>
          </a:p>
          <a:p>
            <a:pPr>
              <a:lnSpc>
                <a:spcPct val="90000"/>
              </a:lnSpc>
              <a:buFontTx/>
              <a:buNone/>
            </a:pPr>
            <a:r>
              <a:rPr lang="en-US" sz="2800">
                <a:cs typeface="Arial" charset="0"/>
              </a:rPr>
              <a:t>	These policies are distributed to employees, preferably in writing and in educational and training programs. With the policies established, controls can be implemented</a:t>
            </a:r>
            <a:r>
              <a:rPr lang="en-US" sz="280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AF5C946-E435-4F80-9FE8-A0DA881905F1}" type="slidenum">
              <a:rPr lang="en-US"/>
              <a:pPr/>
              <a:t>22</a:t>
            </a:fld>
            <a:endParaRPr lang="en-US"/>
          </a:p>
        </p:txBody>
      </p:sp>
      <p:sp>
        <p:nvSpPr>
          <p:cNvPr id="22530" name="Rectangle 2"/>
          <p:cNvSpPr>
            <a:spLocks noGrp="1" noChangeArrowheads="1"/>
          </p:cNvSpPr>
          <p:nvPr>
            <p:ph type="title"/>
          </p:nvPr>
        </p:nvSpPr>
        <p:spPr>
          <a:xfrm>
            <a:off x="685800" y="304800"/>
            <a:ext cx="7772400" cy="838200"/>
          </a:xfrm>
        </p:spPr>
        <p:txBody>
          <a:bodyPr/>
          <a:lstStyle/>
          <a:p>
            <a:r>
              <a:rPr lang="en-US" b="1">
                <a:solidFill>
                  <a:srgbClr val="FF0066"/>
                </a:solidFill>
                <a:latin typeface="Arial" charset="0"/>
              </a:rPr>
              <a:t>CONTROLS</a:t>
            </a:r>
          </a:p>
        </p:txBody>
      </p:sp>
      <p:sp>
        <p:nvSpPr>
          <p:cNvPr id="22531" name="Rectangle 3"/>
          <p:cNvSpPr>
            <a:spLocks noGrp="1" noChangeArrowheads="1"/>
          </p:cNvSpPr>
          <p:nvPr>
            <p:ph type="body" idx="1"/>
          </p:nvPr>
        </p:nvSpPr>
        <p:spPr>
          <a:xfrm>
            <a:off x="685800" y="1066800"/>
            <a:ext cx="7772400" cy="5029200"/>
          </a:xfrm>
        </p:spPr>
        <p:txBody>
          <a:bodyPr/>
          <a:lstStyle/>
          <a:p>
            <a:pPr marL="533400" indent="-533400"/>
            <a:r>
              <a:rPr lang="en-US" sz="2800">
                <a:cs typeface="Arial" charset="0"/>
              </a:rPr>
              <a:t>A </a:t>
            </a:r>
            <a:r>
              <a:rPr lang="en-US" sz="2800" b="1">
                <a:cs typeface="Arial" charset="0"/>
              </a:rPr>
              <a:t>control</a:t>
            </a:r>
            <a:r>
              <a:rPr lang="en-US" sz="2800">
                <a:cs typeface="Arial" charset="0"/>
              </a:rPr>
              <a:t> is a mechanism implemented to protect the firm from risks or minimize the impact of those risks on the firm should they occur:</a:t>
            </a:r>
            <a:r>
              <a:rPr lang="en-US" sz="2800"/>
              <a:t> </a:t>
            </a:r>
          </a:p>
          <a:p>
            <a:pPr marL="914400" lvl="1" indent="-457200">
              <a:buFontTx/>
              <a:buAutoNum type="arabicPeriod"/>
            </a:pPr>
            <a:r>
              <a:rPr lang="en-US" sz="2400" b="1">
                <a:cs typeface="Arial" charset="0"/>
              </a:rPr>
              <a:t>Technical controls</a:t>
            </a:r>
            <a:r>
              <a:rPr lang="en-US" sz="2400">
                <a:cs typeface="Arial" charset="0"/>
              </a:rPr>
              <a:t> are those built into systems by system developers during the system development life cycle</a:t>
            </a:r>
            <a:r>
              <a:rPr lang="en-US" sz="2400"/>
              <a:t> </a:t>
            </a:r>
          </a:p>
          <a:p>
            <a:pPr marL="914400" lvl="1" indent="-457200">
              <a:buFontTx/>
              <a:buAutoNum type="arabicPeriod"/>
            </a:pPr>
            <a:r>
              <a:rPr lang="en-US" sz="2400" b="1">
                <a:cs typeface="Arial" charset="0"/>
              </a:rPr>
              <a:t>Access control</a:t>
            </a:r>
            <a:r>
              <a:rPr lang="en-US" sz="2400"/>
              <a:t> is t</a:t>
            </a:r>
            <a:r>
              <a:rPr lang="en-US" sz="2400">
                <a:cs typeface="Arial" charset="0"/>
              </a:rPr>
              <a:t>he basis for security against threats by unauthorized persons</a:t>
            </a:r>
          </a:p>
          <a:p>
            <a:pPr marL="914400" lvl="1" indent="-457200">
              <a:buFontTx/>
              <a:buAutoNum type="arabicPeriod"/>
            </a:pPr>
            <a:r>
              <a:rPr lang="en-US" sz="2400" b="1">
                <a:cs typeface="Times New Roman" pitchFamily="18" charset="0"/>
              </a:rPr>
              <a:t>Intrusion detection systems</a:t>
            </a:r>
            <a:r>
              <a:rPr lang="en-US" sz="2400">
                <a:cs typeface="Times New Roman" pitchFamily="18" charset="0"/>
              </a:rPr>
              <a:t> try to recognize an attempt to breach security before it has the opportunity to inflict damage</a:t>
            </a:r>
            <a:r>
              <a:rPr lang="en-US" sz="2400">
                <a:cs typeface="Arial"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E8CA86E-20C2-4068-9328-3F43B3ECACCF}" type="slidenum">
              <a:rPr lang="en-US"/>
              <a:pPr/>
              <a:t>23</a:t>
            </a:fld>
            <a:endParaRPr lang="en-US"/>
          </a:p>
        </p:txBody>
      </p:sp>
      <p:pic>
        <p:nvPicPr>
          <p:cNvPr id="23567" name="Picture 15" descr="C:\MyData\MSOffice\McLeod9E\Images\ch09\FIG09_04.gif"/>
          <p:cNvPicPr>
            <a:picLocks noChangeAspect="1" noChangeArrowheads="1"/>
          </p:cNvPicPr>
          <p:nvPr/>
        </p:nvPicPr>
        <p:blipFill>
          <a:blip r:embed="rId2"/>
          <a:srcRect/>
          <a:stretch>
            <a:fillRect/>
          </a:stretch>
        </p:blipFill>
        <p:spPr bwMode="auto">
          <a:xfrm>
            <a:off x="889000" y="152400"/>
            <a:ext cx="7391400" cy="61087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5B41B89-E9DD-4A8C-BF8F-D20361DF1A5E}" type="slidenum">
              <a:rPr lang="en-US"/>
              <a:pPr/>
              <a:t>24</a:t>
            </a:fld>
            <a:endParaRPr lang="en-US"/>
          </a:p>
        </p:txBody>
      </p:sp>
      <p:sp>
        <p:nvSpPr>
          <p:cNvPr id="24578" name="Rectangle 2"/>
          <p:cNvSpPr>
            <a:spLocks noGrp="1" noChangeArrowheads="1"/>
          </p:cNvSpPr>
          <p:nvPr>
            <p:ph type="title"/>
          </p:nvPr>
        </p:nvSpPr>
        <p:spPr>
          <a:xfrm>
            <a:off x="685800" y="228600"/>
            <a:ext cx="7772400" cy="609600"/>
          </a:xfrm>
        </p:spPr>
        <p:txBody>
          <a:bodyPr/>
          <a:lstStyle/>
          <a:p>
            <a:r>
              <a:rPr lang="en-US">
                <a:latin typeface="Arial" charset="0"/>
                <a:cs typeface="Arial" charset="0"/>
              </a:rPr>
              <a:t>Access Control </a:t>
            </a:r>
          </a:p>
        </p:txBody>
      </p:sp>
      <p:sp>
        <p:nvSpPr>
          <p:cNvPr id="24579" name="Rectangle 3"/>
          <p:cNvSpPr>
            <a:spLocks noGrp="1" noChangeArrowheads="1"/>
          </p:cNvSpPr>
          <p:nvPr>
            <p:ph type="body" idx="1"/>
          </p:nvPr>
        </p:nvSpPr>
        <p:spPr>
          <a:xfrm>
            <a:off x="381000" y="914400"/>
            <a:ext cx="8382000" cy="5181600"/>
          </a:xfrm>
        </p:spPr>
        <p:txBody>
          <a:bodyPr/>
          <a:lstStyle/>
          <a:p>
            <a:pPr marL="533400" indent="-533400">
              <a:lnSpc>
                <a:spcPct val="90000"/>
              </a:lnSpc>
              <a:buFontTx/>
              <a:buAutoNum type="arabicPeriod"/>
            </a:pPr>
            <a:r>
              <a:rPr lang="en-US" sz="2800" b="1">
                <a:cs typeface="Times New Roman" pitchFamily="18" charset="0"/>
              </a:rPr>
              <a:t>User identification</a:t>
            </a:r>
            <a:r>
              <a:rPr lang="en-US" sz="2800">
                <a:cs typeface="Times New Roman" pitchFamily="18" charset="0"/>
              </a:rPr>
              <a:t>. Users first identify themselves by providing something that they </a:t>
            </a:r>
            <a:r>
              <a:rPr lang="en-US" sz="2800" i="1">
                <a:cs typeface="Times New Roman" pitchFamily="18" charset="0"/>
              </a:rPr>
              <a:t>know</a:t>
            </a:r>
            <a:r>
              <a:rPr lang="en-US" sz="2800">
                <a:cs typeface="Times New Roman" pitchFamily="18" charset="0"/>
              </a:rPr>
              <a:t>, such as a password</a:t>
            </a:r>
          </a:p>
          <a:p>
            <a:pPr marL="533400" indent="-533400">
              <a:lnSpc>
                <a:spcPct val="90000"/>
              </a:lnSpc>
              <a:buFontTx/>
              <a:buAutoNum type="arabicPeriod"/>
            </a:pPr>
            <a:r>
              <a:rPr lang="en-US" sz="2800" b="1">
                <a:cs typeface="Times New Roman" pitchFamily="18" charset="0"/>
              </a:rPr>
              <a:t>User authentication.</a:t>
            </a:r>
            <a:r>
              <a:rPr lang="en-US" sz="2800">
                <a:cs typeface="Times New Roman" pitchFamily="18" charset="0"/>
              </a:rPr>
              <a:t> Once initial identification has been accomplished, users verify their right to access by providing something that they </a:t>
            </a:r>
            <a:r>
              <a:rPr lang="en-US" sz="2800" i="1">
                <a:cs typeface="Times New Roman" pitchFamily="18" charset="0"/>
              </a:rPr>
              <a:t>have</a:t>
            </a:r>
            <a:r>
              <a:rPr lang="en-US" sz="2800">
                <a:cs typeface="Times New Roman" pitchFamily="18" charset="0"/>
              </a:rPr>
              <a:t>, such as a smart card or token, or an identification chip</a:t>
            </a:r>
          </a:p>
          <a:p>
            <a:pPr marL="533400" indent="-533400">
              <a:lnSpc>
                <a:spcPct val="90000"/>
              </a:lnSpc>
              <a:buFontTx/>
              <a:buAutoNum type="arabicPeriod"/>
            </a:pPr>
            <a:r>
              <a:rPr lang="en-US" sz="2800" b="1">
                <a:cs typeface="Arial" charset="0"/>
              </a:rPr>
              <a:t>User authorization</a:t>
            </a:r>
            <a:r>
              <a:rPr lang="en-US" sz="2800">
                <a:cs typeface="Arial" charset="0"/>
              </a:rPr>
              <a:t>. With the identification and authentication checks passed, a person can then be authorized certain levels or degrees of use. For example, one user might be authorized only to read from a file, whereas another might be authorized to make changes</a:t>
            </a:r>
            <a:r>
              <a:rPr lang="en-US" sz="28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EC8CFE2-8D52-4CFC-850C-B6064A25D95B}" type="slidenum">
              <a:rPr lang="en-US"/>
              <a:pPr/>
              <a:t>25</a:t>
            </a:fld>
            <a:endParaRPr lang="en-US"/>
          </a:p>
        </p:txBody>
      </p:sp>
      <p:sp>
        <p:nvSpPr>
          <p:cNvPr id="44034" name="Rectangle 2"/>
          <p:cNvSpPr>
            <a:spLocks noGrp="1" noChangeArrowheads="1"/>
          </p:cNvSpPr>
          <p:nvPr>
            <p:ph type="title"/>
          </p:nvPr>
        </p:nvSpPr>
        <p:spPr>
          <a:xfrm>
            <a:off x="685800" y="228600"/>
            <a:ext cx="7772400" cy="533400"/>
          </a:xfrm>
        </p:spPr>
        <p:txBody>
          <a:bodyPr/>
          <a:lstStyle/>
          <a:p>
            <a:r>
              <a:rPr lang="en-US">
                <a:latin typeface="Arial" charset="0"/>
                <a:cs typeface="Times New Roman" pitchFamily="18" charset="0"/>
              </a:rPr>
              <a:t>Firewalls</a:t>
            </a:r>
          </a:p>
        </p:txBody>
      </p:sp>
      <p:sp>
        <p:nvSpPr>
          <p:cNvPr id="44035" name="Rectangle 3"/>
          <p:cNvSpPr>
            <a:spLocks noGrp="1" noChangeArrowheads="1"/>
          </p:cNvSpPr>
          <p:nvPr>
            <p:ph type="body" idx="1"/>
          </p:nvPr>
        </p:nvSpPr>
        <p:spPr>
          <a:xfrm>
            <a:off x="457200" y="914400"/>
            <a:ext cx="8229600" cy="5562600"/>
          </a:xfrm>
        </p:spPr>
        <p:txBody>
          <a:bodyPr/>
          <a:lstStyle/>
          <a:p>
            <a:r>
              <a:rPr lang="en-US" sz="2800">
                <a:cs typeface="Times New Roman" pitchFamily="18" charset="0"/>
              </a:rPr>
              <a:t>A firewall acts as a filter and barrier restricting the data flowing between the firm’s network and the Internet</a:t>
            </a:r>
            <a:r>
              <a:rPr lang="en-US" sz="2800"/>
              <a:t> </a:t>
            </a:r>
          </a:p>
          <a:p>
            <a:r>
              <a:rPr lang="en-US" sz="2800">
                <a:cs typeface="Times New Roman" pitchFamily="18" charset="0"/>
              </a:rPr>
              <a:t>There are three types of firewalls:</a:t>
            </a:r>
          </a:p>
          <a:p>
            <a:pPr lvl="1"/>
            <a:r>
              <a:rPr lang="en-US" sz="2400" b="1">
                <a:cs typeface="Times New Roman" pitchFamily="18" charset="0"/>
              </a:rPr>
              <a:t>Packet-Filters </a:t>
            </a:r>
            <a:r>
              <a:rPr lang="en-US" sz="2400">
                <a:cs typeface="Times New Roman" pitchFamily="18" charset="0"/>
              </a:rPr>
              <a:t>– are routers equipped with data tables of IP addresses which reflect the filtering policy positioned between the Internet and the internal network, it can serve as a firewall</a:t>
            </a:r>
          </a:p>
          <a:p>
            <a:pPr lvl="1"/>
            <a:r>
              <a:rPr lang="en-US" sz="2400" b="1">
                <a:cs typeface="Times New Roman" pitchFamily="18" charset="0"/>
              </a:rPr>
              <a:t>Circuit-Level Firewall</a:t>
            </a:r>
            <a:r>
              <a:rPr lang="en-US" sz="2400">
                <a:cs typeface="Times New Roman" pitchFamily="18" charset="0"/>
              </a:rPr>
              <a:t> – installed between the Internet and the firm's network but closer to the communications medium</a:t>
            </a:r>
          </a:p>
          <a:p>
            <a:pPr lvl="1"/>
            <a:r>
              <a:rPr lang="en-US" sz="2400" b="1">
                <a:cs typeface="Times New Roman" pitchFamily="18" charset="0"/>
              </a:rPr>
              <a:t>Application-Level Firewall</a:t>
            </a:r>
            <a:r>
              <a:rPr lang="en-US" sz="2400">
                <a:cs typeface="Times New Roman" pitchFamily="18" charset="0"/>
              </a:rPr>
              <a:t> – located between the router and the computer performing the application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9146AFC-F1E2-4E7C-91D9-B36AFE084DD6}" type="slidenum">
              <a:rPr lang="en-US"/>
              <a:pPr/>
              <a:t>26</a:t>
            </a:fld>
            <a:endParaRPr lang="en-US"/>
          </a:p>
        </p:txBody>
      </p:sp>
      <p:sp>
        <p:nvSpPr>
          <p:cNvPr id="45058" name="Rectangle 2"/>
          <p:cNvSpPr>
            <a:spLocks noGrp="1" noChangeArrowheads="1"/>
          </p:cNvSpPr>
          <p:nvPr>
            <p:ph type="title"/>
          </p:nvPr>
        </p:nvSpPr>
        <p:spPr>
          <a:xfrm>
            <a:off x="685800" y="381000"/>
            <a:ext cx="7772400" cy="533400"/>
          </a:xfrm>
        </p:spPr>
        <p:txBody>
          <a:bodyPr/>
          <a:lstStyle/>
          <a:p>
            <a:r>
              <a:rPr lang="en-US">
                <a:latin typeface="Arial" charset="0"/>
                <a:cs typeface="Times New Roman" pitchFamily="18" charset="0"/>
              </a:rPr>
              <a:t>Cryptographic Controls</a:t>
            </a:r>
            <a:r>
              <a:rPr lang="en-US">
                <a:cs typeface="Times New Roman" pitchFamily="18" charset="0"/>
              </a:rPr>
              <a:t> </a:t>
            </a:r>
          </a:p>
        </p:txBody>
      </p:sp>
      <p:sp>
        <p:nvSpPr>
          <p:cNvPr id="45059" name="Rectangle 3"/>
          <p:cNvSpPr>
            <a:spLocks noGrp="1" noChangeArrowheads="1"/>
          </p:cNvSpPr>
          <p:nvPr>
            <p:ph type="body" idx="1"/>
          </p:nvPr>
        </p:nvSpPr>
        <p:spPr>
          <a:xfrm>
            <a:off x="685800" y="1295400"/>
            <a:ext cx="7772400" cy="4800600"/>
          </a:xfrm>
        </p:spPr>
        <p:txBody>
          <a:bodyPr/>
          <a:lstStyle/>
          <a:p>
            <a:pPr>
              <a:lnSpc>
                <a:spcPct val="90000"/>
              </a:lnSpc>
            </a:pPr>
            <a:r>
              <a:rPr lang="en-US" sz="2800" b="1">
                <a:cs typeface="Times New Roman" pitchFamily="18" charset="0"/>
              </a:rPr>
              <a:t>Cryptography</a:t>
            </a:r>
            <a:r>
              <a:rPr lang="en-US" sz="2800">
                <a:cs typeface="Times New Roman" pitchFamily="18" charset="0"/>
              </a:rPr>
              <a:t> is the use of coding by means of mathematical processes  </a:t>
            </a:r>
          </a:p>
          <a:p>
            <a:pPr>
              <a:lnSpc>
                <a:spcPct val="90000"/>
              </a:lnSpc>
            </a:pPr>
            <a:r>
              <a:rPr lang="en-US" sz="2800">
                <a:cs typeface="Times New Roman" pitchFamily="18" charset="0"/>
              </a:rPr>
              <a:t>The data and information can be encrypted as it resides in storage and or transmitted over networks  </a:t>
            </a:r>
          </a:p>
          <a:p>
            <a:pPr>
              <a:lnSpc>
                <a:spcPct val="90000"/>
              </a:lnSpc>
            </a:pPr>
            <a:r>
              <a:rPr lang="en-US" sz="2800">
                <a:cs typeface="Times New Roman" pitchFamily="18" charset="0"/>
              </a:rPr>
              <a:t>If an unauthorized person gains access, the encryption makes the data and information unreadable and prevents its unauthorized use</a:t>
            </a:r>
            <a:r>
              <a:rPr lang="en-US" sz="2800"/>
              <a:t> </a:t>
            </a:r>
          </a:p>
          <a:p>
            <a:pPr>
              <a:lnSpc>
                <a:spcPct val="90000"/>
              </a:lnSpc>
            </a:pPr>
            <a:r>
              <a:rPr lang="en-US" sz="2800">
                <a:cs typeface="Times New Roman" pitchFamily="18" charset="0"/>
              </a:rPr>
              <a:t>Special protocols such as </a:t>
            </a:r>
            <a:r>
              <a:rPr lang="en-US" sz="2800" b="1">
                <a:cs typeface="Times New Roman" pitchFamily="18" charset="0"/>
              </a:rPr>
              <a:t>SET</a:t>
            </a:r>
            <a:r>
              <a:rPr lang="en-US" sz="2800">
                <a:cs typeface="Times New Roman" pitchFamily="18" charset="0"/>
              </a:rPr>
              <a:t> (Secure Electronic Transactions) have been developed for use in e-commerce</a:t>
            </a:r>
            <a:endParaRPr 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B2F7DE9-AD15-40BF-8843-51D986BC374F}" type="slidenum">
              <a:rPr lang="en-US"/>
              <a:pPr/>
              <a:t>27</a:t>
            </a:fld>
            <a:endParaRPr lang="en-US"/>
          </a:p>
        </p:txBody>
      </p:sp>
      <p:sp>
        <p:nvSpPr>
          <p:cNvPr id="25602" name="Rectangle 2"/>
          <p:cNvSpPr>
            <a:spLocks noGrp="1" noChangeArrowheads="1"/>
          </p:cNvSpPr>
          <p:nvPr>
            <p:ph type="title"/>
          </p:nvPr>
        </p:nvSpPr>
        <p:spPr>
          <a:xfrm>
            <a:off x="685800" y="304800"/>
            <a:ext cx="7772400" cy="685800"/>
          </a:xfrm>
        </p:spPr>
        <p:txBody>
          <a:bodyPr/>
          <a:lstStyle/>
          <a:p>
            <a:r>
              <a:rPr lang="en-US" b="1">
                <a:solidFill>
                  <a:srgbClr val="FF0066"/>
                </a:solidFill>
                <a:latin typeface="Arial" charset="0"/>
              </a:rPr>
              <a:t>FORMAL CONTROLS</a:t>
            </a:r>
          </a:p>
        </p:txBody>
      </p:sp>
      <p:sp>
        <p:nvSpPr>
          <p:cNvPr id="25603" name="Rectangle 3"/>
          <p:cNvSpPr>
            <a:spLocks noGrp="1" noChangeArrowheads="1"/>
          </p:cNvSpPr>
          <p:nvPr>
            <p:ph type="body" idx="1"/>
          </p:nvPr>
        </p:nvSpPr>
        <p:spPr>
          <a:xfrm>
            <a:off x="838200" y="1447800"/>
            <a:ext cx="7543800" cy="4572000"/>
          </a:xfrm>
        </p:spPr>
        <p:txBody>
          <a:bodyPr/>
          <a:lstStyle/>
          <a:p>
            <a:r>
              <a:rPr lang="en-US" sz="2800">
                <a:cs typeface="Arial" charset="0"/>
              </a:rPr>
              <a:t>Formal controls include the establishment of:</a:t>
            </a:r>
          </a:p>
          <a:p>
            <a:pPr lvl="2"/>
            <a:r>
              <a:rPr lang="en-US">
                <a:cs typeface="Arial" charset="0"/>
              </a:rPr>
              <a:t>Codes of conduct </a:t>
            </a:r>
          </a:p>
          <a:p>
            <a:pPr lvl="2"/>
            <a:r>
              <a:rPr lang="en-US">
                <a:cs typeface="Arial" charset="0"/>
              </a:rPr>
              <a:t>Documentation of expected procedures and practices </a:t>
            </a:r>
          </a:p>
          <a:p>
            <a:pPr lvl="2"/>
            <a:r>
              <a:rPr lang="en-US">
                <a:cs typeface="Arial" charset="0"/>
              </a:rPr>
              <a:t>Monitoring and preventing behavior that varies from the established guidelines</a:t>
            </a:r>
            <a:r>
              <a:rPr lang="en-US" sz="2000">
                <a:cs typeface="Arial" charset="0"/>
              </a:rPr>
              <a:t> </a:t>
            </a:r>
          </a:p>
          <a:p>
            <a:r>
              <a:rPr lang="en-US" sz="2800">
                <a:cs typeface="Arial" charset="0"/>
              </a:rPr>
              <a:t>The controls are formal in that management:</a:t>
            </a:r>
          </a:p>
          <a:p>
            <a:pPr lvl="2"/>
            <a:r>
              <a:rPr lang="en-US">
                <a:cs typeface="Arial" charset="0"/>
              </a:rPr>
              <a:t>Devotes considerable time to devising them</a:t>
            </a:r>
          </a:p>
          <a:p>
            <a:pPr lvl="2"/>
            <a:r>
              <a:rPr lang="en-US">
                <a:cs typeface="Arial" charset="0"/>
              </a:rPr>
              <a:t>They are documented in writing </a:t>
            </a:r>
          </a:p>
          <a:p>
            <a:pPr lvl="2"/>
            <a:r>
              <a:rPr lang="en-US">
                <a:cs typeface="Arial" charset="0"/>
              </a:rPr>
              <a:t>They are expected to be in force for the long term</a:t>
            </a:r>
            <a:endParaRPr lang="en-US" sz="2000">
              <a:latin typeface="Arial" charset="0"/>
              <a:cs typeface="Arial"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2CC4A18-B200-4361-9F57-B7CDE16B3556}" type="slidenum">
              <a:rPr lang="en-US"/>
              <a:pPr/>
              <a:t>28</a:t>
            </a:fld>
            <a:endParaRPr lang="en-US"/>
          </a:p>
        </p:txBody>
      </p:sp>
      <p:sp>
        <p:nvSpPr>
          <p:cNvPr id="26626" name="Rectangle 2"/>
          <p:cNvSpPr>
            <a:spLocks noGrp="1" noChangeArrowheads="1"/>
          </p:cNvSpPr>
          <p:nvPr>
            <p:ph type="title"/>
          </p:nvPr>
        </p:nvSpPr>
        <p:spPr>
          <a:xfrm>
            <a:off x="685800" y="381000"/>
            <a:ext cx="7772400" cy="533400"/>
          </a:xfrm>
        </p:spPr>
        <p:txBody>
          <a:bodyPr/>
          <a:lstStyle/>
          <a:p>
            <a:r>
              <a:rPr lang="en-US" b="1">
                <a:solidFill>
                  <a:srgbClr val="FF0066"/>
                </a:solidFill>
                <a:latin typeface="Arial" charset="0"/>
              </a:rPr>
              <a:t>INFORMAL CONTROLS</a:t>
            </a:r>
          </a:p>
        </p:txBody>
      </p:sp>
      <p:sp>
        <p:nvSpPr>
          <p:cNvPr id="26627" name="Rectangle 3"/>
          <p:cNvSpPr>
            <a:spLocks noGrp="1" noChangeArrowheads="1"/>
          </p:cNvSpPr>
          <p:nvPr>
            <p:ph type="body" idx="1"/>
          </p:nvPr>
        </p:nvSpPr>
        <p:spPr>
          <a:xfrm>
            <a:off x="685800" y="1143000"/>
            <a:ext cx="7772400" cy="5257800"/>
          </a:xfrm>
        </p:spPr>
        <p:txBody>
          <a:bodyPr/>
          <a:lstStyle/>
          <a:p>
            <a:pPr>
              <a:lnSpc>
                <a:spcPct val="90000"/>
              </a:lnSpc>
              <a:buFontTx/>
              <a:buNone/>
            </a:pPr>
            <a:r>
              <a:rPr lang="en-US">
                <a:cs typeface="Arial" charset="0"/>
              </a:rPr>
              <a:t>Informal controls include such activities as:</a:t>
            </a:r>
          </a:p>
          <a:p>
            <a:pPr>
              <a:lnSpc>
                <a:spcPct val="90000"/>
              </a:lnSpc>
            </a:pPr>
            <a:r>
              <a:rPr lang="en-US">
                <a:cs typeface="Arial" charset="0"/>
              </a:rPr>
              <a:t>Instilling the firm's ethical beliefs in its employees; </a:t>
            </a:r>
          </a:p>
          <a:p>
            <a:pPr>
              <a:lnSpc>
                <a:spcPct val="90000"/>
              </a:lnSpc>
            </a:pPr>
            <a:r>
              <a:rPr lang="en-US">
                <a:cs typeface="Arial" charset="0"/>
              </a:rPr>
              <a:t>Ensuring an understanding of the firm's mission and objectives; </a:t>
            </a:r>
          </a:p>
          <a:p>
            <a:pPr>
              <a:lnSpc>
                <a:spcPct val="90000"/>
              </a:lnSpc>
            </a:pPr>
            <a:r>
              <a:rPr lang="en-US">
                <a:cs typeface="Arial" charset="0"/>
              </a:rPr>
              <a:t>Education and training programs; and</a:t>
            </a:r>
          </a:p>
          <a:p>
            <a:pPr>
              <a:lnSpc>
                <a:spcPct val="90000"/>
              </a:lnSpc>
            </a:pPr>
            <a:r>
              <a:rPr lang="en-US">
                <a:cs typeface="Arial" charset="0"/>
              </a:rPr>
              <a:t>Management development programs</a:t>
            </a:r>
          </a:p>
          <a:p>
            <a:pPr>
              <a:lnSpc>
                <a:spcPct val="90000"/>
              </a:lnSpc>
              <a:buFontTx/>
              <a:buNone/>
            </a:pPr>
            <a:r>
              <a:rPr lang="en-US">
                <a:cs typeface="Arial" charset="0"/>
              </a:rPr>
              <a:t>These controls are intended to ensure that the firm's employees both understand and support the security program</a:t>
            </a:r>
            <a:r>
              <a:rPr lang="en-US"/>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E0A9647-95DB-4E3D-9872-4E2EFD3EB8E7}" type="slidenum">
              <a:rPr lang="en-US"/>
              <a:pPr/>
              <a:t>29</a:t>
            </a:fld>
            <a:endParaRPr lang="en-US"/>
          </a:p>
        </p:txBody>
      </p:sp>
      <p:sp>
        <p:nvSpPr>
          <p:cNvPr id="27650" name="Rectangle 2"/>
          <p:cNvSpPr>
            <a:spLocks noGrp="1" noChangeArrowheads="1"/>
          </p:cNvSpPr>
          <p:nvPr>
            <p:ph type="title"/>
          </p:nvPr>
        </p:nvSpPr>
        <p:spPr>
          <a:xfrm>
            <a:off x="762000" y="228600"/>
            <a:ext cx="7772400" cy="990600"/>
          </a:xfrm>
        </p:spPr>
        <p:txBody>
          <a:bodyPr/>
          <a:lstStyle/>
          <a:p>
            <a:r>
              <a:rPr lang="en-US" sz="3600" b="1">
                <a:solidFill>
                  <a:srgbClr val="FF0066"/>
                </a:solidFill>
                <a:latin typeface="Arial" charset="0"/>
              </a:rPr>
              <a:t>ACHIEVING THE PROPER LEVEL OF CONTROLS</a:t>
            </a:r>
          </a:p>
        </p:txBody>
      </p:sp>
      <p:sp>
        <p:nvSpPr>
          <p:cNvPr id="27651" name="Rectangle 3"/>
          <p:cNvSpPr>
            <a:spLocks noGrp="1" noChangeArrowheads="1"/>
          </p:cNvSpPr>
          <p:nvPr>
            <p:ph type="body" idx="1"/>
          </p:nvPr>
        </p:nvSpPr>
        <p:spPr>
          <a:xfrm>
            <a:off x="381000" y="1295400"/>
            <a:ext cx="8458200" cy="5181600"/>
          </a:xfrm>
        </p:spPr>
        <p:txBody>
          <a:bodyPr/>
          <a:lstStyle/>
          <a:p>
            <a:r>
              <a:rPr lang="en-US" sz="2800">
                <a:cs typeface="Times New Roman" pitchFamily="18" charset="0"/>
              </a:rPr>
              <a:t>As all three types of controls, technical, formal, and informal - cost money</a:t>
            </a:r>
          </a:p>
          <a:p>
            <a:r>
              <a:rPr lang="en-US" sz="2800">
                <a:cs typeface="Times New Roman" pitchFamily="18" charset="0"/>
              </a:rPr>
              <a:t>The idea is to establish controls at the proper level </a:t>
            </a:r>
          </a:p>
          <a:p>
            <a:r>
              <a:rPr lang="en-US" sz="2800">
                <a:cs typeface="Times New Roman" pitchFamily="18" charset="0"/>
              </a:rPr>
              <a:t>The control decision boils down to cost versus return, but in some industries there are other considerations  </a:t>
            </a:r>
          </a:p>
          <a:p>
            <a:r>
              <a:rPr lang="en-US" sz="2800">
                <a:cs typeface="Times New Roman" pitchFamily="18" charset="0"/>
              </a:rPr>
              <a:t>In banking, when engaging in risk management for ATMs, controls must keep the system secure but not at the cost of diminishing customer convenience</a:t>
            </a:r>
          </a:p>
          <a:p>
            <a:r>
              <a:rPr lang="en-US" sz="2800">
                <a:cs typeface="Times New Roman" pitchFamily="18" charset="0"/>
              </a:rPr>
              <a:t>In health care, the system should not be so secure as to reduce the amount of necessary patient information available to hospitals and physicians</a:t>
            </a:r>
            <a:endParaRPr 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DA890C4-A3D4-4011-9BD4-FFC14135E223}" type="slidenum">
              <a:rPr lang="en-US"/>
              <a:pPr/>
              <a:t>3</a:t>
            </a:fld>
            <a:endParaRPr lang="en-US"/>
          </a:p>
        </p:txBody>
      </p:sp>
      <p:sp>
        <p:nvSpPr>
          <p:cNvPr id="49154" name="Rectangle 2"/>
          <p:cNvSpPr>
            <a:spLocks noGrp="1" noChangeArrowheads="1"/>
          </p:cNvSpPr>
          <p:nvPr>
            <p:ph type="title"/>
          </p:nvPr>
        </p:nvSpPr>
        <p:spPr/>
        <p:txBody>
          <a:bodyPr/>
          <a:lstStyle/>
          <a:p>
            <a:r>
              <a:rPr lang="en-US">
                <a:latin typeface="Arial" charset="0"/>
              </a:rPr>
              <a:t>Learning Objectives (cont.):</a:t>
            </a:r>
          </a:p>
        </p:txBody>
      </p:sp>
      <p:sp>
        <p:nvSpPr>
          <p:cNvPr id="49155" name="Rectangle 3"/>
          <p:cNvSpPr>
            <a:spLocks noGrp="1" noChangeArrowheads="1"/>
          </p:cNvSpPr>
          <p:nvPr>
            <p:ph type="body" idx="1"/>
          </p:nvPr>
        </p:nvSpPr>
        <p:spPr/>
        <p:txBody>
          <a:bodyPr/>
          <a:lstStyle/>
          <a:p>
            <a:r>
              <a:rPr lang="en-US" sz="2400">
                <a:cs typeface="Times New Roman" pitchFamily="18" charset="0"/>
              </a:rPr>
              <a:t>Know what the main security risks are.</a:t>
            </a:r>
          </a:p>
          <a:p>
            <a:r>
              <a:rPr lang="en-US" sz="2400">
                <a:cs typeface="Times New Roman" pitchFamily="18" charset="0"/>
              </a:rPr>
              <a:t>Know the process for implementing an information security policy.</a:t>
            </a:r>
          </a:p>
          <a:p>
            <a:r>
              <a:rPr lang="en-US" sz="2400">
                <a:cs typeface="Times New Roman" pitchFamily="18" charset="0"/>
              </a:rPr>
              <a:t>Be familiar with the more popular security controls.</a:t>
            </a:r>
          </a:p>
          <a:p>
            <a:r>
              <a:rPr lang="en-US" sz="2400">
                <a:cs typeface="Times New Roman" pitchFamily="18" charset="0"/>
              </a:rPr>
              <a:t>Be familiar with actions of government and industry that influence information security. </a:t>
            </a:r>
          </a:p>
          <a:p>
            <a:r>
              <a:rPr lang="en-US" sz="2400">
                <a:cs typeface="Times New Roman" pitchFamily="18" charset="0"/>
              </a:rPr>
              <a:t>Know the types of plans that are included in contingency planning.</a:t>
            </a:r>
            <a:endParaRPr lang="en-US" sz="2400"/>
          </a:p>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33364DA-87AF-4F8E-8DF5-948A44E2B482}" type="slidenum">
              <a:rPr lang="en-US"/>
              <a:pPr/>
              <a:t>30</a:t>
            </a:fld>
            <a:endParaRPr lang="en-US"/>
          </a:p>
        </p:txBody>
      </p:sp>
      <p:sp>
        <p:nvSpPr>
          <p:cNvPr id="28674" name="Rectangle 2"/>
          <p:cNvSpPr>
            <a:spLocks noGrp="1" noChangeArrowheads="1"/>
          </p:cNvSpPr>
          <p:nvPr>
            <p:ph type="title"/>
          </p:nvPr>
        </p:nvSpPr>
        <p:spPr>
          <a:xfrm>
            <a:off x="685800" y="304800"/>
            <a:ext cx="7848600" cy="1447800"/>
          </a:xfrm>
        </p:spPr>
        <p:txBody>
          <a:bodyPr/>
          <a:lstStyle/>
          <a:p>
            <a:r>
              <a:rPr lang="en-US" b="1">
                <a:solidFill>
                  <a:srgbClr val="FF0066"/>
                </a:solidFill>
                <a:latin typeface="Arial" charset="0"/>
              </a:rPr>
              <a:t>GOVERNMENT AND INDUSTRY ASSISTANCE</a:t>
            </a:r>
          </a:p>
        </p:txBody>
      </p:sp>
      <p:sp>
        <p:nvSpPr>
          <p:cNvPr id="28675" name="Rectangle 3"/>
          <p:cNvSpPr>
            <a:spLocks noGrp="1" noChangeArrowheads="1"/>
          </p:cNvSpPr>
          <p:nvPr>
            <p:ph type="body" idx="1"/>
          </p:nvPr>
        </p:nvSpPr>
        <p:spPr>
          <a:xfrm>
            <a:off x="685800" y="1905000"/>
            <a:ext cx="7772400" cy="4191000"/>
          </a:xfrm>
        </p:spPr>
        <p:txBody>
          <a:bodyPr/>
          <a:lstStyle/>
          <a:p>
            <a:r>
              <a:rPr lang="en-US">
                <a:cs typeface="Arial" charset="0"/>
              </a:rPr>
              <a:t>Several governments and international organizations have established standards (next slide) intended to serve as guidelines for organizations seeking to achieve information security </a:t>
            </a:r>
          </a:p>
          <a:p>
            <a:r>
              <a:rPr lang="en-US">
                <a:cs typeface="Arial" charset="0"/>
              </a:rPr>
              <a:t>Some are in the form of benchmarks, sometimes referred to as a </a:t>
            </a:r>
            <a:r>
              <a:rPr lang="en-US" i="1">
                <a:cs typeface="Arial" charset="0"/>
              </a:rPr>
              <a:t>baseline</a:t>
            </a:r>
            <a:r>
              <a:rPr lang="en-US">
                <a:cs typeface="Arial" charset="0"/>
              </a:rPr>
              <a:t> </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585B306-EA11-4C04-9228-5D2F4FE18F6C}" type="slidenum">
              <a:rPr lang="en-US"/>
              <a:pPr/>
              <a:t>31</a:t>
            </a:fld>
            <a:endParaRPr lang="en-US"/>
          </a:p>
        </p:txBody>
      </p:sp>
      <p:sp>
        <p:nvSpPr>
          <p:cNvPr id="48130" name="Rectangle 2"/>
          <p:cNvSpPr>
            <a:spLocks noGrp="1" noChangeArrowheads="1"/>
          </p:cNvSpPr>
          <p:nvPr>
            <p:ph type="title"/>
          </p:nvPr>
        </p:nvSpPr>
        <p:spPr>
          <a:xfrm>
            <a:off x="685800" y="304800"/>
            <a:ext cx="7772400" cy="609600"/>
          </a:xfrm>
        </p:spPr>
        <p:txBody>
          <a:bodyPr/>
          <a:lstStyle/>
          <a:p>
            <a:r>
              <a:rPr lang="en-US" sz="3200">
                <a:latin typeface="Arial" charset="0"/>
                <a:cs typeface="Arial" charset="0"/>
              </a:rPr>
              <a:t>Government and Industry Assistance</a:t>
            </a:r>
            <a:endParaRPr lang="en-US" sz="3200"/>
          </a:p>
        </p:txBody>
      </p:sp>
      <p:sp>
        <p:nvSpPr>
          <p:cNvPr id="48131" name="Rectangle 3"/>
          <p:cNvSpPr>
            <a:spLocks noGrp="1" noChangeArrowheads="1"/>
          </p:cNvSpPr>
          <p:nvPr>
            <p:ph type="body" idx="1"/>
          </p:nvPr>
        </p:nvSpPr>
        <p:spPr>
          <a:xfrm>
            <a:off x="381000" y="914400"/>
            <a:ext cx="8305800" cy="5562600"/>
          </a:xfrm>
        </p:spPr>
        <p:txBody>
          <a:bodyPr/>
          <a:lstStyle/>
          <a:p>
            <a:pPr>
              <a:lnSpc>
                <a:spcPct val="90000"/>
              </a:lnSpc>
            </a:pPr>
            <a:r>
              <a:rPr lang="en-US" sz="1800" b="1">
                <a:cs typeface="Times New Roman" pitchFamily="18" charset="0"/>
              </a:rPr>
              <a:t>United Kingdom's BS7799  </a:t>
            </a:r>
            <a:r>
              <a:rPr lang="en-US" sz="1800">
                <a:cs typeface="Times New Roman" pitchFamily="18" charset="0"/>
              </a:rPr>
              <a:t>The UK standards establish a set of baseline controls.  Both Australia and New Zealand have instituted controls based on BS 7799</a:t>
            </a:r>
          </a:p>
          <a:p>
            <a:pPr>
              <a:lnSpc>
                <a:spcPct val="90000"/>
              </a:lnSpc>
            </a:pPr>
            <a:r>
              <a:rPr lang="en-US" sz="1800" b="1">
                <a:cs typeface="Times New Roman" pitchFamily="18" charset="0"/>
              </a:rPr>
              <a:t>BSI IT Baseline Protection Manual  </a:t>
            </a:r>
            <a:r>
              <a:rPr lang="en-US" sz="1800">
                <a:cs typeface="Times New Roman" pitchFamily="18" charset="0"/>
              </a:rPr>
              <a:t>The baseline approach is also followed by the German Bundesamt fur Sicherheit in der Informationstechnik (BSI).  The baselines are intended to provide reasonable security when normal protection requirements are intended.  The baselines can also serve as the basis for higher degrees of protection when those are desired</a:t>
            </a:r>
          </a:p>
          <a:p>
            <a:pPr>
              <a:lnSpc>
                <a:spcPct val="90000"/>
              </a:lnSpc>
            </a:pPr>
            <a:r>
              <a:rPr lang="en-US" sz="1800" b="1">
                <a:cs typeface="Times New Roman" pitchFamily="18" charset="0"/>
              </a:rPr>
              <a:t>COBIT  </a:t>
            </a:r>
            <a:r>
              <a:rPr lang="en-US" sz="1800">
                <a:cs typeface="Times New Roman" pitchFamily="18" charset="0"/>
              </a:rPr>
              <a:t>COBIT, from the Information Systems Audit and Control Association &amp; Foundation (ISACAF), focuses on the process that a firm can follow in developing standards, paying special attention to the writing and maintaining of the document</a:t>
            </a:r>
          </a:p>
          <a:p>
            <a:pPr>
              <a:lnSpc>
                <a:spcPct val="90000"/>
              </a:lnSpc>
            </a:pPr>
            <a:r>
              <a:rPr lang="en-US" sz="1800" b="1">
                <a:cs typeface="Times New Roman" pitchFamily="18" charset="0"/>
              </a:rPr>
              <a:t>GASSP  </a:t>
            </a:r>
            <a:r>
              <a:rPr lang="en-US" sz="1800">
                <a:cs typeface="Times New Roman" pitchFamily="18" charset="0"/>
              </a:rPr>
              <a:t>Generally Accepted System Security Principles (GASSP) is a product of the U. S. National Research Council.  Emphasis is on the rationale for establishing a security policy</a:t>
            </a:r>
          </a:p>
          <a:p>
            <a:pPr>
              <a:lnSpc>
                <a:spcPct val="90000"/>
              </a:lnSpc>
            </a:pPr>
            <a:r>
              <a:rPr lang="en-US" sz="1800" b="1">
                <a:cs typeface="Times New Roman" pitchFamily="18" charset="0"/>
              </a:rPr>
              <a:t>GMITS  </a:t>
            </a:r>
            <a:r>
              <a:rPr lang="en-US" sz="1800">
                <a:cs typeface="Times New Roman" pitchFamily="18" charset="0"/>
              </a:rPr>
              <a:t>The Guidelines for the Management of IT Security (GMITS) is a product of the International Standards Organization (ISO) Joint Technical Committee and it provides a list of the information security policy topics that should be included in an organization's standards</a:t>
            </a:r>
          </a:p>
          <a:p>
            <a:pPr>
              <a:lnSpc>
                <a:spcPct val="90000"/>
              </a:lnSpc>
            </a:pPr>
            <a:r>
              <a:rPr lang="en-US" sz="1800" b="1">
                <a:cs typeface="Arial" charset="0"/>
              </a:rPr>
              <a:t>ISF Standard of Good Practice  </a:t>
            </a:r>
            <a:r>
              <a:rPr lang="en-US" sz="1800">
                <a:cs typeface="Arial" charset="0"/>
              </a:rPr>
              <a:t>The Information Security Forum Standard of Good Practice takes a baseline approach, devoting considerable attention to the user behavior that is expected if the program is to be successful</a:t>
            </a:r>
            <a:r>
              <a:rPr lang="en-US" sz="160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798BD7B-F1B2-4453-BE75-1DD4D9CF4115}" type="slidenum">
              <a:rPr lang="en-US"/>
              <a:pPr/>
              <a:t>32</a:t>
            </a:fld>
            <a:endParaRPr lang="en-US"/>
          </a:p>
        </p:txBody>
      </p:sp>
      <p:sp>
        <p:nvSpPr>
          <p:cNvPr id="29698" name="Rectangle 2"/>
          <p:cNvSpPr>
            <a:spLocks noGrp="1" noChangeArrowheads="1"/>
          </p:cNvSpPr>
          <p:nvPr>
            <p:ph type="title"/>
          </p:nvPr>
        </p:nvSpPr>
        <p:spPr>
          <a:xfrm>
            <a:off x="609600" y="228600"/>
            <a:ext cx="8153400" cy="838200"/>
          </a:xfrm>
        </p:spPr>
        <p:txBody>
          <a:bodyPr/>
          <a:lstStyle/>
          <a:p>
            <a:r>
              <a:rPr lang="en-US" b="1">
                <a:solidFill>
                  <a:srgbClr val="FF0066"/>
                </a:solidFill>
                <a:latin typeface="Arial" charset="0"/>
              </a:rPr>
              <a:t>GOVERNMENT LEGISLATION</a:t>
            </a:r>
          </a:p>
        </p:txBody>
      </p:sp>
      <p:sp>
        <p:nvSpPr>
          <p:cNvPr id="29699" name="Rectangle 3"/>
          <p:cNvSpPr>
            <a:spLocks noGrp="1" noChangeArrowheads="1"/>
          </p:cNvSpPr>
          <p:nvPr>
            <p:ph type="body" idx="1"/>
          </p:nvPr>
        </p:nvSpPr>
        <p:spPr>
          <a:xfrm>
            <a:off x="609600" y="1295400"/>
            <a:ext cx="7924800" cy="4800600"/>
          </a:xfrm>
        </p:spPr>
        <p:txBody>
          <a:bodyPr/>
          <a:lstStyle/>
          <a:p>
            <a:r>
              <a:rPr lang="en-US">
                <a:cs typeface="Arial" charset="0"/>
              </a:rPr>
              <a:t>Governments in both the U.S. and U.K. have established standards and passed legislation aimed at addressing the increasing importance of information security</a:t>
            </a:r>
            <a:r>
              <a:rPr lang="en-US"/>
              <a:t>:</a:t>
            </a:r>
          </a:p>
          <a:p>
            <a:pPr lvl="1"/>
            <a:r>
              <a:rPr lang="en-US">
                <a:cs typeface="Arial" charset="0"/>
              </a:rPr>
              <a:t>U.S. Government Computer Security Standards </a:t>
            </a:r>
          </a:p>
          <a:p>
            <a:pPr lvl="1"/>
            <a:r>
              <a:rPr lang="en-US">
                <a:cs typeface="Times New Roman" pitchFamily="18" charset="0"/>
              </a:rPr>
              <a:t>The U.K. Anti-terrorism, Crime and Security Act (ATCSA) 2001</a:t>
            </a:r>
          </a:p>
          <a:p>
            <a:pPr lvl="1"/>
            <a:r>
              <a:rPr lang="en-US">
                <a:cs typeface="Arial" charset="0"/>
              </a:rPr>
              <a:t>U.S. Government Internet Crime Legislation</a:t>
            </a:r>
            <a:r>
              <a:rPr lang="en-US" b="1">
                <a:latin typeface="Arial" charset="0"/>
                <a:cs typeface="Arial" charset="0"/>
              </a:rPr>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9671615-3650-4779-B2E2-02DA67FCF6A5}" type="slidenum">
              <a:rPr lang="en-US"/>
              <a:pPr/>
              <a:t>33</a:t>
            </a:fld>
            <a:endParaRPr lang="en-US"/>
          </a:p>
        </p:txBody>
      </p:sp>
      <p:sp>
        <p:nvSpPr>
          <p:cNvPr id="30722" name="Rectangle 2"/>
          <p:cNvSpPr>
            <a:spLocks noGrp="1" noChangeArrowheads="1"/>
          </p:cNvSpPr>
          <p:nvPr>
            <p:ph type="title"/>
          </p:nvPr>
        </p:nvSpPr>
        <p:spPr>
          <a:xfrm>
            <a:off x="685800" y="914400"/>
            <a:ext cx="7772400" cy="685800"/>
          </a:xfrm>
        </p:spPr>
        <p:txBody>
          <a:bodyPr/>
          <a:lstStyle/>
          <a:p>
            <a:r>
              <a:rPr lang="en-US" b="1">
                <a:solidFill>
                  <a:srgbClr val="FF0066"/>
                </a:solidFill>
                <a:latin typeface="Arial" charset="0"/>
              </a:rPr>
              <a:t>INDUSTRY STANDARDS</a:t>
            </a:r>
          </a:p>
        </p:txBody>
      </p:sp>
      <p:sp>
        <p:nvSpPr>
          <p:cNvPr id="30723" name="Rectangle 3"/>
          <p:cNvSpPr>
            <a:spLocks noGrp="1" noChangeArrowheads="1"/>
          </p:cNvSpPr>
          <p:nvPr>
            <p:ph type="body" idx="1"/>
          </p:nvPr>
        </p:nvSpPr>
        <p:spPr>
          <a:xfrm>
            <a:off x="685800" y="1828800"/>
            <a:ext cx="7772400" cy="4267200"/>
          </a:xfrm>
        </p:spPr>
        <p:txBody>
          <a:bodyPr/>
          <a:lstStyle/>
          <a:p>
            <a:r>
              <a:rPr lang="en-US" b="1">
                <a:cs typeface="Arial" charset="0"/>
              </a:rPr>
              <a:t>The Center for Internet Security</a:t>
            </a:r>
            <a:r>
              <a:rPr lang="en-US">
                <a:cs typeface="Arial" charset="0"/>
              </a:rPr>
              <a:t> (CIS) is a non profit organization dedicated to assisting computer users to make their systems more secure</a:t>
            </a:r>
            <a:r>
              <a:rPr lang="en-US"/>
              <a:t> </a:t>
            </a:r>
          </a:p>
          <a:p>
            <a:r>
              <a:rPr lang="en-US">
                <a:cs typeface="Arial" charset="0"/>
              </a:rPr>
              <a:t>CIS Benchmarks have been established and are integrated in a software package that calculates a "security" score on a 10-point scale</a:t>
            </a:r>
            <a:r>
              <a:rPr lang="en-US"/>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5974F68-9F82-474F-9FBE-C6ECDB9081D0}" type="slidenum">
              <a:rPr lang="en-US"/>
              <a:pPr/>
              <a:t>34</a:t>
            </a:fld>
            <a:endParaRPr lang="en-US"/>
          </a:p>
        </p:txBody>
      </p:sp>
      <p:sp>
        <p:nvSpPr>
          <p:cNvPr id="31746" name="Rectangle 2"/>
          <p:cNvSpPr>
            <a:spLocks noGrp="1" noChangeArrowheads="1"/>
          </p:cNvSpPr>
          <p:nvPr>
            <p:ph type="title"/>
          </p:nvPr>
        </p:nvSpPr>
        <p:spPr>
          <a:xfrm>
            <a:off x="304800" y="381000"/>
            <a:ext cx="8610600" cy="990600"/>
          </a:xfrm>
        </p:spPr>
        <p:txBody>
          <a:bodyPr/>
          <a:lstStyle/>
          <a:p>
            <a:r>
              <a:rPr lang="en-US" sz="4000" b="1">
                <a:solidFill>
                  <a:srgbClr val="FF0066"/>
                </a:solidFill>
                <a:latin typeface="Arial" charset="0"/>
              </a:rPr>
              <a:t>PROFESSIONAL CERTIFICATION</a:t>
            </a:r>
          </a:p>
        </p:txBody>
      </p:sp>
      <p:sp>
        <p:nvSpPr>
          <p:cNvPr id="31747" name="Rectangle 3"/>
          <p:cNvSpPr>
            <a:spLocks noGrp="1" noChangeArrowheads="1"/>
          </p:cNvSpPr>
          <p:nvPr>
            <p:ph type="body" idx="1"/>
          </p:nvPr>
        </p:nvSpPr>
        <p:spPr>
          <a:xfrm>
            <a:off x="914400" y="1447800"/>
            <a:ext cx="7391400" cy="4648200"/>
          </a:xfrm>
        </p:spPr>
        <p:txBody>
          <a:bodyPr/>
          <a:lstStyle/>
          <a:p>
            <a:r>
              <a:rPr lang="en-US">
                <a:cs typeface="Arial" charset="0"/>
              </a:rPr>
              <a:t>Beginning in the 1960s the IT profession began offering certification programs</a:t>
            </a:r>
            <a:r>
              <a:rPr lang="en-US"/>
              <a:t>:</a:t>
            </a:r>
          </a:p>
          <a:p>
            <a:pPr lvl="1"/>
            <a:r>
              <a:rPr lang="en-US">
                <a:cs typeface="Times New Roman" pitchFamily="18" charset="0"/>
              </a:rPr>
              <a:t>Information Systems Audit and Control Association (ISACA)</a:t>
            </a:r>
          </a:p>
          <a:p>
            <a:pPr lvl="1"/>
            <a:r>
              <a:rPr lang="en-US">
                <a:cs typeface="Arial" charset="0"/>
              </a:rPr>
              <a:t>International Information System Security Certification Consortium (ISC)</a:t>
            </a:r>
            <a:r>
              <a:rPr lang="en-US">
                <a:cs typeface="Times New Roman" pitchFamily="18" charset="0"/>
              </a:rPr>
              <a:t> </a:t>
            </a:r>
          </a:p>
          <a:p>
            <a:pPr lvl="1"/>
            <a:r>
              <a:rPr lang="en-US">
                <a:cs typeface="Arial" charset="0"/>
              </a:rPr>
              <a:t>SANS (SysAdmin, Audit, Network, Security) Institute</a:t>
            </a:r>
            <a:r>
              <a:rPr lang="en-US">
                <a:latin typeface="Arial" charset="0"/>
                <a:cs typeface="Arial" charset="0"/>
              </a:rPr>
              <a:t> </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A991D4B-0A60-4D2F-A99B-EB3AD2105488}" type="slidenum">
              <a:rPr lang="en-US"/>
              <a:pPr/>
              <a:t>35</a:t>
            </a:fld>
            <a:endParaRPr lang="en-US"/>
          </a:p>
        </p:txBody>
      </p:sp>
      <p:sp>
        <p:nvSpPr>
          <p:cNvPr id="32770" name="Rectangle 2"/>
          <p:cNvSpPr>
            <a:spLocks noGrp="1" noChangeArrowheads="1"/>
          </p:cNvSpPr>
          <p:nvPr>
            <p:ph type="title"/>
          </p:nvPr>
        </p:nvSpPr>
        <p:spPr>
          <a:xfrm>
            <a:off x="685800" y="304800"/>
            <a:ext cx="7848600" cy="1676400"/>
          </a:xfrm>
        </p:spPr>
        <p:txBody>
          <a:bodyPr/>
          <a:lstStyle/>
          <a:p>
            <a:r>
              <a:rPr lang="en-US" sz="3600" b="1">
                <a:solidFill>
                  <a:srgbClr val="FF0066"/>
                </a:solidFill>
                <a:latin typeface="Arial" charset="0"/>
              </a:rPr>
              <a:t>PUTTING INFORMATION SECURITY MANAGEMENT IN PERSPECTIVE</a:t>
            </a:r>
          </a:p>
        </p:txBody>
      </p:sp>
      <p:sp>
        <p:nvSpPr>
          <p:cNvPr id="32771" name="Rectangle 3"/>
          <p:cNvSpPr>
            <a:spLocks noGrp="1" noChangeArrowheads="1"/>
          </p:cNvSpPr>
          <p:nvPr>
            <p:ph type="body" idx="1"/>
          </p:nvPr>
        </p:nvSpPr>
        <p:spPr>
          <a:xfrm>
            <a:off x="685800" y="2133600"/>
            <a:ext cx="8077200" cy="4267200"/>
          </a:xfrm>
        </p:spPr>
        <p:txBody>
          <a:bodyPr/>
          <a:lstStyle/>
          <a:p>
            <a:pPr>
              <a:lnSpc>
                <a:spcPct val="90000"/>
              </a:lnSpc>
            </a:pPr>
            <a:r>
              <a:rPr lang="en-US" sz="2800">
                <a:cs typeface="Times New Roman" pitchFamily="18" charset="0"/>
              </a:rPr>
              <a:t>Firms should put in place an information security management policy before putting controls in place  </a:t>
            </a:r>
          </a:p>
          <a:p>
            <a:pPr>
              <a:lnSpc>
                <a:spcPct val="90000"/>
              </a:lnSpc>
            </a:pPr>
            <a:r>
              <a:rPr lang="en-US" sz="2800">
                <a:cs typeface="Times New Roman" pitchFamily="18" charset="0"/>
              </a:rPr>
              <a:t>The policy can be based on an identification of threats and risks or on guidelines provided by governments and industry associations  </a:t>
            </a:r>
          </a:p>
          <a:p>
            <a:pPr>
              <a:lnSpc>
                <a:spcPct val="90000"/>
              </a:lnSpc>
            </a:pPr>
            <a:r>
              <a:rPr lang="en-US" sz="2800">
                <a:cs typeface="Times New Roman" pitchFamily="18" charset="0"/>
              </a:rPr>
              <a:t>Firms implement a combination of technical, formal, and informal controls expected to offer the desired level of security within cost parameters and in accordance with other considerations that enable the firm and its systems to function effectively</a:t>
            </a:r>
            <a:endParaRPr 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B898471-5538-48F2-B8DE-27E12CE28034}" type="slidenum">
              <a:rPr lang="en-US"/>
              <a:pPr/>
              <a:t>36</a:t>
            </a:fld>
            <a:endParaRPr lang="en-US"/>
          </a:p>
        </p:txBody>
      </p:sp>
      <p:sp>
        <p:nvSpPr>
          <p:cNvPr id="33794" name="Rectangle 2"/>
          <p:cNvSpPr>
            <a:spLocks noGrp="1" noChangeArrowheads="1"/>
          </p:cNvSpPr>
          <p:nvPr>
            <p:ph type="title"/>
          </p:nvPr>
        </p:nvSpPr>
        <p:spPr>
          <a:xfrm>
            <a:off x="685800" y="228600"/>
            <a:ext cx="7772400" cy="1219200"/>
          </a:xfrm>
        </p:spPr>
        <p:txBody>
          <a:bodyPr/>
          <a:lstStyle/>
          <a:p>
            <a:r>
              <a:rPr lang="en-US" sz="4000" b="1">
                <a:solidFill>
                  <a:srgbClr val="FF0066"/>
                </a:solidFill>
                <a:latin typeface="Arial" charset="0"/>
              </a:rPr>
              <a:t>BUSINESS CONTINUITY MANAGEMENT (BCM)</a:t>
            </a:r>
          </a:p>
        </p:txBody>
      </p:sp>
      <p:sp>
        <p:nvSpPr>
          <p:cNvPr id="33795" name="Rectangle 3"/>
          <p:cNvSpPr>
            <a:spLocks noGrp="1" noChangeArrowheads="1"/>
          </p:cNvSpPr>
          <p:nvPr>
            <p:ph type="body" idx="1"/>
          </p:nvPr>
        </p:nvSpPr>
        <p:spPr>
          <a:xfrm>
            <a:off x="685800" y="1447800"/>
            <a:ext cx="7772400" cy="5105400"/>
          </a:xfrm>
        </p:spPr>
        <p:txBody>
          <a:bodyPr/>
          <a:lstStyle/>
          <a:p>
            <a:pPr>
              <a:lnSpc>
                <a:spcPct val="90000"/>
              </a:lnSpc>
            </a:pPr>
            <a:r>
              <a:rPr lang="en-US" sz="2800">
                <a:cs typeface="Times New Roman" pitchFamily="18" charset="0"/>
              </a:rPr>
              <a:t>The key element in BCM is a </a:t>
            </a:r>
            <a:r>
              <a:rPr lang="en-US" sz="2800" b="1">
                <a:cs typeface="Times New Roman" pitchFamily="18" charset="0"/>
              </a:rPr>
              <a:t>contingency plan</a:t>
            </a:r>
            <a:r>
              <a:rPr lang="en-US" sz="2800">
                <a:cs typeface="Times New Roman" pitchFamily="18" charset="0"/>
              </a:rPr>
              <a:t>, formally detailing the actions to be taken in the event that there is a disruption, or threat of disruption, in any part of the firm’s computing operation</a:t>
            </a:r>
            <a:endParaRPr lang="en-US" sz="2800">
              <a:latin typeface="Arial" charset="0"/>
              <a:cs typeface="Arial" charset="0"/>
            </a:endParaRPr>
          </a:p>
          <a:p>
            <a:pPr>
              <a:lnSpc>
                <a:spcPct val="90000"/>
              </a:lnSpc>
            </a:pPr>
            <a:r>
              <a:rPr lang="en-US" sz="2800">
                <a:cs typeface="Times New Roman" pitchFamily="18" charset="0"/>
              </a:rPr>
              <a:t>Rather using a single, large contingency plan, a firm’s best approach is to develop several sub-plans that address specific contingencies. Such as: </a:t>
            </a:r>
          </a:p>
          <a:p>
            <a:pPr lvl="2">
              <a:lnSpc>
                <a:spcPct val="90000"/>
              </a:lnSpc>
            </a:pPr>
            <a:r>
              <a:rPr lang="en-US" sz="2800">
                <a:cs typeface="Times New Roman" pitchFamily="18" charset="0"/>
              </a:rPr>
              <a:t>An emergency plan </a:t>
            </a:r>
          </a:p>
          <a:p>
            <a:pPr lvl="2">
              <a:lnSpc>
                <a:spcPct val="90000"/>
              </a:lnSpc>
            </a:pPr>
            <a:r>
              <a:rPr lang="en-US" sz="2800">
                <a:cs typeface="Times New Roman" pitchFamily="18" charset="0"/>
              </a:rPr>
              <a:t>A backup plan</a:t>
            </a:r>
          </a:p>
          <a:p>
            <a:pPr lvl="2">
              <a:lnSpc>
                <a:spcPct val="90000"/>
              </a:lnSpc>
            </a:pPr>
            <a:r>
              <a:rPr lang="en-US" sz="2800">
                <a:cs typeface="Times New Roman" pitchFamily="18" charset="0"/>
              </a:rPr>
              <a:t>A vital records plan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B53D0E5-E1B4-4524-A1AA-BA3CEDC96EF1}" type="slidenum">
              <a:rPr lang="en-US"/>
              <a:pPr/>
              <a:t>37</a:t>
            </a:fld>
            <a:endParaRPr lang="en-US"/>
          </a:p>
        </p:txBody>
      </p:sp>
      <p:sp>
        <p:nvSpPr>
          <p:cNvPr id="34818" name="Rectangle 2"/>
          <p:cNvSpPr>
            <a:spLocks noGrp="1" noChangeArrowheads="1"/>
          </p:cNvSpPr>
          <p:nvPr>
            <p:ph type="title"/>
          </p:nvPr>
        </p:nvSpPr>
        <p:spPr>
          <a:xfrm>
            <a:off x="304800" y="228600"/>
            <a:ext cx="8610600" cy="1219200"/>
          </a:xfrm>
        </p:spPr>
        <p:txBody>
          <a:bodyPr/>
          <a:lstStyle/>
          <a:p>
            <a:r>
              <a:rPr lang="en-US" sz="4000" b="1">
                <a:solidFill>
                  <a:srgbClr val="FF0066"/>
                </a:solidFill>
                <a:latin typeface="Arial" charset="0"/>
              </a:rPr>
              <a:t>PUTTING BUSINESS CONTINUITY MANAGEMENT IN PERSPECTIVE</a:t>
            </a:r>
          </a:p>
        </p:txBody>
      </p:sp>
      <p:sp>
        <p:nvSpPr>
          <p:cNvPr id="34819" name="Rectangle 3"/>
          <p:cNvSpPr>
            <a:spLocks noGrp="1" noChangeArrowheads="1"/>
          </p:cNvSpPr>
          <p:nvPr>
            <p:ph type="body" idx="1"/>
          </p:nvPr>
        </p:nvSpPr>
        <p:spPr>
          <a:xfrm>
            <a:off x="685800" y="1600200"/>
            <a:ext cx="7772400" cy="4648200"/>
          </a:xfrm>
        </p:spPr>
        <p:txBody>
          <a:bodyPr/>
          <a:lstStyle/>
          <a:p>
            <a:pPr>
              <a:lnSpc>
                <a:spcPct val="90000"/>
              </a:lnSpc>
            </a:pPr>
            <a:r>
              <a:rPr lang="en-US" sz="2800">
                <a:cs typeface="Times New Roman" pitchFamily="18" charset="0"/>
              </a:rPr>
              <a:t>Much effort has gone into contingency planning and much information and assistance is available</a:t>
            </a:r>
          </a:p>
          <a:p>
            <a:pPr>
              <a:lnSpc>
                <a:spcPct val="90000"/>
              </a:lnSpc>
            </a:pPr>
            <a:r>
              <a:rPr lang="en-US" sz="2800">
                <a:cs typeface="Times New Roman" pitchFamily="18" charset="0"/>
              </a:rPr>
              <a:t>Some firms use packaged plans they can adapt to their needs  </a:t>
            </a:r>
          </a:p>
          <a:p>
            <a:pPr>
              <a:lnSpc>
                <a:spcPct val="90000"/>
              </a:lnSpc>
            </a:pPr>
            <a:r>
              <a:rPr lang="en-US" sz="2800">
                <a:cs typeface="Times New Roman" pitchFamily="18" charset="0"/>
              </a:rPr>
              <a:t>TAMP Computer Systems markets a Disaster Recovery System (DRS) that includes a database management system, instructions and tools that can be used in preparing a recovery plan</a:t>
            </a:r>
          </a:p>
          <a:p>
            <a:pPr>
              <a:lnSpc>
                <a:spcPct val="90000"/>
              </a:lnSpc>
            </a:pPr>
            <a:r>
              <a:rPr lang="en-US" sz="2800">
                <a:cs typeface="Times New Roman" pitchFamily="18" charset="0"/>
              </a:rPr>
              <a:t>There are also guidelines and outlines that firms can use as starting points or benchmarks to achieve</a:t>
            </a:r>
            <a:r>
              <a:rPr lang="en-US" sz="280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p:txBody>
          <a:bodyPr/>
          <a:lstStyle/>
          <a:p>
            <a:fld id="{827C0423-C4AE-4180-A9A5-09D09ED28AE1}" type="slidenum">
              <a:rPr lang="en-US"/>
              <a:pPr/>
              <a:t>38</a:t>
            </a:fld>
            <a:endParaRPr lang="en-US"/>
          </a:p>
        </p:txBody>
      </p:sp>
      <p:sp>
        <p:nvSpPr>
          <p:cNvPr id="35842" name="Rectangle 2"/>
          <p:cNvSpPr>
            <a:spLocks noGrp="1" noChangeArrowheads="1"/>
          </p:cNvSpPr>
          <p:nvPr>
            <p:ph type="title"/>
          </p:nvPr>
        </p:nvSpPr>
        <p:spPr>
          <a:xfrm>
            <a:off x="762000" y="2895600"/>
            <a:ext cx="7772400" cy="1143000"/>
          </a:xfrm>
        </p:spPr>
        <p:txBody>
          <a:bodyPr/>
          <a:lstStyle/>
          <a:p>
            <a:r>
              <a:rPr lang="en-US" b="1">
                <a:solidFill>
                  <a:srgbClr val="FF0066"/>
                </a:solidFill>
                <a:latin typeface="Arial" charset="0"/>
              </a:rPr>
              <a:t>END OF CHAPTER 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9D10FE0-16F9-4FEB-A5C5-195F8B00FE9D}" type="slidenum">
              <a:rPr lang="en-US"/>
              <a:pPr/>
              <a:t>4</a:t>
            </a:fld>
            <a:endParaRPr lang="en-US"/>
          </a:p>
        </p:txBody>
      </p:sp>
      <p:sp>
        <p:nvSpPr>
          <p:cNvPr id="6146" name="Rectangle 2"/>
          <p:cNvSpPr>
            <a:spLocks noGrp="1" noChangeArrowheads="1"/>
          </p:cNvSpPr>
          <p:nvPr>
            <p:ph type="title"/>
          </p:nvPr>
        </p:nvSpPr>
        <p:spPr>
          <a:xfrm>
            <a:off x="533400" y="304800"/>
            <a:ext cx="7772400" cy="685800"/>
          </a:xfrm>
        </p:spPr>
        <p:txBody>
          <a:bodyPr/>
          <a:lstStyle/>
          <a:p>
            <a:r>
              <a:rPr lang="en-US">
                <a:latin typeface="Arial" charset="0"/>
              </a:rPr>
              <a:t>Introduction</a:t>
            </a:r>
          </a:p>
        </p:txBody>
      </p:sp>
      <p:sp>
        <p:nvSpPr>
          <p:cNvPr id="6147" name="Rectangle 3"/>
          <p:cNvSpPr>
            <a:spLocks noGrp="1" noChangeArrowheads="1"/>
          </p:cNvSpPr>
          <p:nvPr>
            <p:ph type="body" idx="1"/>
          </p:nvPr>
        </p:nvSpPr>
        <p:spPr>
          <a:xfrm>
            <a:off x="685800" y="1143000"/>
            <a:ext cx="7772400" cy="4953000"/>
          </a:xfrm>
        </p:spPr>
        <p:txBody>
          <a:bodyPr/>
          <a:lstStyle/>
          <a:p>
            <a:pPr marL="533400" indent="-533400"/>
            <a:r>
              <a:rPr lang="en-US">
                <a:cs typeface="Arial" charset="0"/>
              </a:rPr>
              <a:t>Information security is intended to achieve confidentiality, availability, and integrity in the firm's information resources. </a:t>
            </a:r>
          </a:p>
          <a:p>
            <a:pPr marL="533400" indent="-533400"/>
            <a:r>
              <a:rPr lang="en-US">
                <a:cs typeface="Arial" charset="0"/>
              </a:rPr>
              <a:t>The management of information security consists of:</a:t>
            </a:r>
          </a:p>
          <a:p>
            <a:pPr marL="914400" lvl="1" indent="-457200">
              <a:buFontTx/>
              <a:buAutoNum type="arabicPeriod"/>
            </a:pPr>
            <a:r>
              <a:rPr lang="en-US">
                <a:cs typeface="Arial" charset="0"/>
              </a:rPr>
              <a:t>The day-to-day protection called information security management (ISM)</a:t>
            </a:r>
          </a:p>
          <a:p>
            <a:pPr marL="914400" lvl="1" indent="-457200">
              <a:buFontTx/>
              <a:buAutoNum type="arabicPeriod"/>
            </a:pPr>
            <a:r>
              <a:rPr lang="en-US">
                <a:cs typeface="Arial" charset="0"/>
              </a:rPr>
              <a:t>Preparing for operating after a disaster called business continuity management (BCM)</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8C4E022-AF3D-4888-907B-75F0AD70512E}" type="slidenum">
              <a:rPr lang="en-US"/>
              <a:pPr/>
              <a:t>5</a:t>
            </a:fld>
            <a:endParaRPr lang="en-US"/>
          </a:p>
        </p:txBody>
      </p:sp>
      <p:sp>
        <p:nvSpPr>
          <p:cNvPr id="8194" name="Rectangle 2"/>
          <p:cNvSpPr>
            <a:spLocks noGrp="1" noChangeArrowheads="1"/>
          </p:cNvSpPr>
          <p:nvPr>
            <p:ph type="title"/>
          </p:nvPr>
        </p:nvSpPr>
        <p:spPr>
          <a:xfrm>
            <a:off x="685800" y="609600"/>
            <a:ext cx="7772400" cy="685800"/>
          </a:xfrm>
        </p:spPr>
        <p:txBody>
          <a:bodyPr/>
          <a:lstStyle/>
          <a:p>
            <a:r>
              <a:rPr lang="en-US" b="1">
                <a:solidFill>
                  <a:srgbClr val="FF0066"/>
                </a:solidFill>
                <a:latin typeface="Arial" charset="0"/>
              </a:rPr>
              <a:t>INFORMATION SECURITY</a:t>
            </a:r>
          </a:p>
        </p:txBody>
      </p:sp>
      <p:sp>
        <p:nvSpPr>
          <p:cNvPr id="8195" name="Rectangle 3"/>
          <p:cNvSpPr>
            <a:spLocks noGrp="1" noChangeArrowheads="1"/>
          </p:cNvSpPr>
          <p:nvPr>
            <p:ph type="body" idx="1"/>
          </p:nvPr>
        </p:nvSpPr>
        <p:spPr>
          <a:xfrm>
            <a:off x="685800" y="1371600"/>
            <a:ext cx="7772400" cy="4724400"/>
          </a:xfrm>
        </p:spPr>
        <p:txBody>
          <a:bodyPr/>
          <a:lstStyle/>
          <a:p>
            <a:r>
              <a:rPr lang="en-US" b="1">
                <a:cs typeface="Arial" charset="0"/>
              </a:rPr>
              <a:t>Information security</a:t>
            </a:r>
            <a:r>
              <a:rPr lang="en-US">
                <a:cs typeface="Arial" charset="0"/>
              </a:rPr>
              <a:t> describes efforts to protect computer and non computer equipment, facilities, data, and information from misuse by unauthorized parties </a:t>
            </a:r>
          </a:p>
          <a:p>
            <a:r>
              <a:rPr lang="en-US">
                <a:cs typeface="Arial" charset="0"/>
              </a:rPr>
              <a:t>This definition includes copiers, fax machines, and all types of media, including paper documents</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518EA3-1040-4276-AE80-1D9372412FFC}" type="slidenum">
              <a:rPr lang="en-US"/>
              <a:pPr/>
              <a:t>6</a:t>
            </a:fld>
            <a:endParaRPr lang="en-US"/>
          </a:p>
        </p:txBody>
      </p:sp>
      <p:sp>
        <p:nvSpPr>
          <p:cNvPr id="9218" name="Rectangle 2"/>
          <p:cNvSpPr>
            <a:spLocks noGrp="1" noChangeArrowheads="1"/>
          </p:cNvSpPr>
          <p:nvPr>
            <p:ph type="title"/>
          </p:nvPr>
        </p:nvSpPr>
        <p:spPr>
          <a:xfrm>
            <a:off x="381000" y="304800"/>
            <a:ext cx="8077200" cy="838200"/>
          </a:xfrm>
        </p:spPr>
        <p:txBody>
          <a:bodyPr/>
          <a:lstStyle/>
          <a:p>
            <a:r>
              <a:rPr lang="en-US" sz="4000">
                <a:latin typeface="Arial" charset="0"/>
                <a:cs typeface="Arial" charset="0"/>
              </a:rPr>
              <a:t>Objectives of Information Security</a:t>
            </a:r>
            <a:r>
              <a:rPr lang="en-US"/>
              <a:t> </a:t>
            </a:r>
          </a:p>
        </p:txBody>
      </p:sp>
      <p:sp>
        <p:nvSpPr>
          <p:cNvPr id="9219" name="Rectangle 3"/>
          <p:cNvSpPr>
            <a:spLocks noGrp="1" noChangeArrowheads="1"/>
          </p:cNvSpPr>
          <p:nvPr>
            <p:ph type="body" idx="1"/>
          </p:nvPr>
        </p:nvSpPr>
        <p:spPr>
          <a:xfrm>
            <a:off x="685800" y="1219200"/>
            <a:ext cx="7848600" cy="4876800"/>
          </a:xfrm>
        </p:spPr>
        <p:txBody>
          <a:bodyPr/>
          <a:lstStyle/>
          <a:p>
            <a:pPr>
              <a:lnSpc>
                <a:spcPct val="90000"/>
              </a:lnSpc>
            </a:pPr>
            <a:r>
              <a:rPr lang="en-US" sz="2800">
                <a:cs typeface="Arial" charset="0"/>
              </a:rPr>
              <a:t>Information security is intended to achieve three main objectives</a:t>
            </a:r>
            <a:r>
              <a:rPr lang="en-US" sz="2800"/>
              <a:t>:</a:t>
            </a:r>
          </a:p>
          <a:p>
            <a:pPr lvl="1">
              <a:lnSpc>
                <a:spcPct val="90000"/>
              </a:lnSpc>
            </a:pPr>
            <a:r>
              <a:rPr lang="en-US" b="1">
                <a:cs typeface="Arial" charset="0"/>
              </a:rPr>
              <a:t>Confidentiality:</a:t>
            </a:r>
            <a:r>
              <a:rPr lang="en-US">
                <a:cs typeface="Arial" charset="0"/>
              </a:rPr>
              <a:t> protecting a firm’s data and information from disclosure to unauthorized persons</a:t>
            </a:r>
          </a:p>
          <a:p>
            <a:pPr lvl="1">
              <a:lnSpc>
                <a:spcPct val="90000"/>
              </a:lnSpc>
            </a:pPr>
            <a:r>
              <a:rPr lang="en-US" b="1">
                <a:cs typeface="Arial" charset="0"/>
              </a:rPr>
              <a:t>Availability:</a:t>
            </a:r>
            <a:r>
              <a:rPr lang="en-US">
                <a:cs typeface="Arial" charset="0"/>
              </a:rPr>
              <a:t> making sure that the firm's data and information is only available to those authorized to use it</a:t>
            </a:r>
          </a:p>
          <a:p>
            <a:pPr lvl="1">
              <a:lnSpc>
                <a:spcPct val="90000"/>
              </a:lnSpc>
            </a:pPr>
            <a:r>
              <a:rPr lang="en-US" b="1">
                <a:cs typeface="Arial" charset="0"/>
              </a:rPr>
              <a:t>Integrity:</a:t>
            </a:r>
            <a:r>
              <a:rPr lang="en-US">
                <a:cs typeface="Arial" charset="0"/>
              </a:rPr>
              <a:t> information systems should provide an accurate representation of the physical systems that they represent</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2E6EB6A-0BAC-460B-91FD-297F05D9C370}" type="slidenum">
              <a:rPr lang="en-US"/>
              <a:pPr/>
              <a:t>7</a:t>
            </a:fld>
            <a:endParaRPr lang="en-US"/>
          </a:p>
        </p:txBody>
      </p:sp>
      <p:sp>
        <p:nvSpPr>
          <p:cNvPr id="36866" name="Rectangle 2"/>
          <p:cNvSpPr>
            <a:spLocks noGrp="1" noChangeArrowheads="1"/>
          </p:cNvSpPr>
          <p:nvPr>
            <p:ph type="title"/>
          </p:nvPr>
        </p:nvSpPr>
        <p:spPr>
          <a:xfrm>
            <a:off x="228600" y="228600"/>
            <a:ext cx="8610600" cy="762000"/>
          </a:xfrm>
        </p:spPr>
        <p:txBody>
          <a:bodyPr/>
          <a:lstStyle/>
          <a:p>
            <a:r>
              <a:rPr lang="en-US" sz="4000">
                <a:latin typeface="Arial" charset="0"/>
                <a:cs typeface="Times New Roman" pitchFamily="18" charset="0"/>
              </a:rPr>
              <a:t>Management of Information Security</a:t>
            </a:r>
            <a:r>
              <a:rPr lang="en-US">
                <a:cs typeface="Times New Roman" pitchFamily="18" charset="0"/>
              </a:rPr>
              <a:t> </a:t>
            </a:r>
          </a:p>
        </p:txBody>
      </p:sp>
      <p:sp>
        <p:nvSpPr>
          <p:cNvPr id="36867" name="Rectangle 3"/>
          <p:cNvSpPr>
            <a:spLocks noGrp="1" noChangeArrowheads="1"/>
          </p:cNvSpPr>
          <p:nvPr>
            <p:ph type="body" idx="1"/>
          </p:nvPr>
        </p:nvSpPr>
        <p:spPr>
          <a:xfrm>
            <a:off x="685800" y="1219200"/>
            <a:ext cx="7772400" cy="5257800"/>
          </a:xfrm>
        </p:spPr>
        <p:txBody>
          <a:bodyPr/>
          <a:lstStyle/>
          <a:p>
            <a:r>
              <a:rPr lang="en-US">
                <a:cs typeface="Times New Roman" pitchFamily="18" charset="0"/>
              </a:rPr>
              <a:t>The title </a:t>
            </a:r>
            <a:r>
              <a:rPr lang="en-US" b="1">
                <a:cs typeface="Times New Roman" pitchFamily="18" charset="0"/>
              </a:rPr>
              <a:t>corporate information systems security officer (CISSO)</a:t>
            </a:r>
            <a:r>
              <a:rPr lang="en-US">
                <a:cs typeface="Times New Roman" pitchFamily="18" charset="0"/>
              </a:rPr>
              <a:t> has been used for the person in the organization responsible for the firm's information systems security.</a:t>
            </a:r>
          </a:p>
          <a:p>
            <a:r>
              <a:rPr lang="en-US">
                <a:cs typeface="Times New Roman" pitchFamily="18" charset="0"/>
              </a:rPr>
              <a:t>Now there is a move to designate a </a:t>
            </a:r>
            <a:r>
              <a:rPr lang="en-US" b="1">
                <a:cs typeface="Times New Roman" pitchFamily="18" charset="0"/>
              </a:rPr>
              <a:t>corporate information assurance officer (CIAO)</a:t>
            </a:r>
            <a:r>
              <a:rPr lang="en-US">
                <a:cs typeface="Times New Roman" pitchFamily="18" charset="0"/>
              </a:rPr>
              <a:t> who reports to the CEO and manages an information assurance unit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45327AE-5EE5-41BD-B5D3-D4E9180E3A1E}" type="slidenum">
              <a:rPr lang="en-US"/>
              <a:pPr/>
              <a:t>8</a:t>
            </a:fld>
            <a:endParaRPr lang="en-US"/>
          </a:p>
        </p:txBody>
      </p:sp>
      <p:sp>
        <p:nvSpPr>
          <p:cNvPr id="10242" name="Rectangle 2"/>
          <p:cNvSpPr>
            <a:spLocks noGrp="1" noChangeArrowheads="1"/>
          </p:cNvSpPr>
          <p:nvPr>
            <p:ph type="title"/>
          </p:nvPr>
        </p:nvSpPr>
        <p:spPr>
          <a:xfrm>
            <a:off x="685800" y="228600"/>
            <a:ext cx="7772400" cy="1371600"/>
          </a:xfrm>
        </p:spPr>
        <p:txBody>
          <a:bodyPr/>
          <a:lstStyle/>
          <a:p>
            <a:r>
              <a:rPr lang="en-US" b="1">
                <a:solidFill>
                  <a:srgbClr val="FF0066"/>
                </a:solidFill>
                <a:latin typeface="Arial" charset="0"/>
              </a:rPr>
              <a:t>INFORMATION SECURITY MANAGEMENT (ISM)</a:t>
            </a:r>
          </a:p>
        </p:txBody>
      </p:sp>
      <p:sp>
        <p:nvSpPr>
          <p:cNvPr id="10243" name="Rectangle 3"/>
          <p:cNvSpPr>
            <a:spLocks noGrp="1" noChangeArrowheads="1"/>
          </p:cNvSpPr>
          <p:nvPr>
            <p:ph type="body" idx="1"/>
          </p:nvPr>
        </p:nvSpPr>
        <p:spPr>
          <a:xfrm>
            <a:off x="762000" y="1905000"/>
            <a:ext cx="7543800" cy="4191000"/>
          </a:xfrm>
        </p:spPr>
        <p:txBody>
          <a:bodyPr/>
          <a:lstStyle/>
          <a:p>
            <a:pPr marL="533400" indent="-533400"/>
            <a:r>
              <a:rPr lang="en-US" sz="2400">
                <a:cs typeface="Times New Roman" pitchFamily="18" charset="0"/>
              </a:rPr>
              <a:t>ISM consists of four steps:</a:t>
            </a:r>
          </a:p>
          <a:p>
            <a:pPr marL="914400" lvl="1" indent="-457200">
              <a:buFontTx/>
              <a:buAutoNum type="arabicPeriod"/>
            </a:pPr>
            <a:r>
              <a:rPr lang="en-US" sz="2400">
                <a:cs typeface="Times New Roman" pitchFamily="18" charset="0"/>
              </a:rPr>
              <a:t>Identifying the </a:t>
            </a:r>
            <a:r>
              <a:rPr lang="en-US" sz="2400" i="1">
                <a:cs typeface="Times New Roman" pitchFamily="18" charset="0"/>
              </a:rPr>
              <a:t>threats</a:t>
            </a:r>
            <a:r>
              <a:rPr lang="en-US" sz="2400">
                <a:cs typeface="Times New Roman" pitchFamily="18" charset="0"/>
              </a:rPr>
              <a:t> that can attack the firm's information resources </a:t>
            </a:r>
          </a:p>
          <a:p>
            <a:pPr marL="914400" lvl="1" indent="-457200">
              <a:buFontTx/>
              <a:buAutoNum type="arabicPeriod"/>
            </a:pPr>
            <a:r>
              <a:rPr lang="en-US" sz="2400">
                <a:cs typeface="Times New Roman" pitchFamily="18" charset="0"/>
              </a:rPr>
              <a:t>Defining the </a:t>
            </a:r>
            <a:r>
              <a:rPr lang="en-US" sz="2400" i="1">
                <a:cs typeface="Times New Roman" pitchFamily="18" charset="0"/>
              </a:rPr>
              <a:t>risks </a:t>
            </a:r>
            <a:r>
              <a:rPr lang="en-US" sz="2400">
                <a:cs typeface="Times New Roman" pitchFamily="18" charset="0"/>
              </a:rPr>
              <a:t>that the threats can impose </a:t>
            </a:r>
          </a:p>
          <a:p>
            <a:pPr marL="914400" lvl="1" indent="-457200">
              <a:buFontTx/>
              <a:buAutoNum type="arabicPeriod"/>
            </a:pPr>
            <a:r>
              <a:rPr lang="en-US" sz="2400">
                <a:cs typeface="Times New Roman" pitchFamily="18" charset="0"/>
              </a:rPr>
              <a:t>Establishing an information security policy </a:t>
            </a:r>
          </a:p>
          <a:p>
            <a:pPr marL="914400" lvl="1" indent="-457200">
              <a:buFontTx/>
              <a:buAutoNum type="arabicPeriod"/>
            </a:pPr>
            <a:r>
              <a:rPr lang="en-US" sz="2400">
                <a:cs typeface="Times New Roman" pitchFamily="18" charset="0"/>
              </a:rPr>
              <a:t>Implementing </a:t>
            </a:r>
            <a:r>
              <a:rPr lang="en-US" sz="2400" i="1">
                <a:cs typeface="Times New Roman" pitchFamily="18" charset="0"/>
              </a:rPr>
              <a:t>controls</a:t>
            </a:r>
            <a:r>
              <a:rPr lang="en-US" sz="2400">
                <a:cs typeface="Times New Roman" pitchFamily="18" charset="0"/>
              </a:rPr>
              <a:t> that address the risks</a:t>
            </a:r>
          </a:p>
          <a:p>
            <a:pPr marL="533400" indent="-533400"/>
            <a:r>
              <a:rPr lang="en-US" sz="2400">
                <a:cs typeface="Times New Roman" pitchFamily="18" charset="0"/>
              </a:rPr>
              <a:t>Figure 9.1 illustrates the risk management  approach</a:t>
            </a:r>
            <a:r>
              <a:rPr lang="en-US" sz="2000">
                <a:cs typeface="Times New Roman" pitchFamily="18" charset="0"/>
              </a:rPr>
              <a:t> </a:t>
            </a:r>
          </a:p>
          <a:p>
            <a:pPr marL="533400" indent="-533400"/>
            <a:r>
              <a:rPr lang="en-US" sz="2400">
                <a:cs typeface="Times New Roman" pitchFamily="18" charset="0"/>
              </a:rPr>
              <a:t>Benchmarks are also used to ensure the integrity of the risk management system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38BFA55-6D18-40B1-8E5B-8C711BACADA8}" type="slidenum">
              <a:rPr lang="en-US"/>
              <a:pPr/>
              <a:t>9</a:t>
            </a:fld>
            <a:endParaRPr lang="en-US"/>
          </a:p>
        </p:txBody>
      </p:sp>
      <p:pic>
        <p:nvPicPr>
          <p:cNvPr id="12301" name="Picture 13" descr="C:\MyData\MSOffice\McLeod9E\Images\ch09\FIG09_01.gif"/>
          <p:cNvPicPr>
            <a:picLocks noChangeAspect="1" noChangeArrowheads="1"/>
          </p:cNvPicPr>
          <p:nvPr/>
        </p:nvPicPr>
        <p:blipFill>
          <a:blip r:embed="rId2"/>
          <a:srcRect/>
          <a:stretch>
            <a:fillRect/>
          </a:stretch>
        </p:blipFill>
        <p:spPr bwMode="auto">
          <a:xfrm>
            <a:off x="2273300" y="76200"/>
            <a:ext cx="4660900" cy="6705600"/>
          </a:xfrm>
          <a:prstGeom prst="rect">
            <a:avLst/>
          </a:prstGeom>
          <a:noFill/>
        </p:spPr>
      </p:pic>
    </p:spTree>
  </p:cSld>
  <p:clrMapOvr>
    <a:masterClrMapping/>
  </p:clrMapOvr>
</p:sld>
</file>

<file path=ppt/theme/theme1.xml><?xml version="1.0" encoding="utf-8"?>
<a:theme xmlns:a="http://schemas.openxmlformats.org/drawingml/2006/main" name="Default Design">
  <a:themeElements>
    <a:clrScheme name="">
      <a:dk1>
        <a:srgbClr val="000000"/>
      </a:dk1>
      <a:lt1>
        <a:srgbClr val="CCECFF"/>
      </a:lt1>
      <a:dk2>
        <a:srgbClr val="0000CC"/>
      </a:dk2>
      <a:lt2>
        <a:srgbClr val="808080"/>
      </a:lt2>
      <a:accent1>
        <a:srgbClr val="C0C0C0"/>
      </a:accent1>
      <a:accent2>
        <a:srgbClr val="0066FF"/>
      </a:accent2>
      <a:accent3>
        <a:srgbClr val="E2F4FF"/>
      </a:accent3>
      <a:accent4>
        <a:srgbClr val="000000"/>
      </a:accent4>
      <a:accent5>
        <a:srgbClr val="DCDCDC"/>
      </a:accent5>
      <a:accent6>
        <a:srgbClr val="005CE7"/>
      </a:accent6>
      <a:hlink>
        <a:srgbClr val="FF0000"/>
      </a:hlink>
      <a:folHlink>
        <a:srgbClr val="0099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931</TotalTime>
  <Words>2180</Words>
  <Application>Microsoft PowerPoint</Application>
  <PresentationFormat>On-screen Show (4:3)</PresentationFormat>
  <Paragraphs>228</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Times New Roman</vt:lpstr>
      <vt:lpstr>Arial</vt:lpstr>
      <vt:lpstr>Georgia</vt:lpstr>
      <vt:lpstr>Default Design</vt:lpstr>
      <vt:lpstr>CHAPTER 9 INFORMATION SECURITY</vt:lpstr>
      <vt:lpstr>Learning Objectives:</vt:lpstr>
      <vt:lpstr>Learning Objectives (cont.):</vt:lpstr>
      <vt:lpstr>Introduction</vt:lpstr>
      <vt:lpstr>INFORMATION SECURITY</vt:lpstr>
      <vt:lpstr>Objectives of Information Security </vt:lpstr>
      <vt:lpstr>Management of Information Security </vt:lpstr>
      <vt:lpstr>INFORMATION SECURITY MANAGEMENT (ISM)</vt:lpstr>
      <vt:lpstr>Slide 9</vt:lpstr>
      <vt:lpstr>THREATS</vt:lpstr>
      <vt:lpstr>Slide 11</vt:lpstr>
      <vt:lpstr>RISKS</vt:lpstr>
      <vt:lpstr>THE MOST NOTORIOUS THREAT—THE “VIRUS”</vt:lpstr>
      <vt:lpstr>E-COMMERCE CONSIDERATIONS</vt:lpstr>
      <vt:lpstr>Visa’s Security Precautions</vt:lpstr>
      <vt:lpstr>RISK MANAGEMENT</vt:lpstr>
      <vt:lpstr>Slide 17</vt:lpstr>
      <vt:lpstr>Risk Analysis Report</vt:lpstr>
      <vt:lpstr>INFORMATION SECURITY POLICY</vt:lpstr>
      <vt:lpstr>Slide 20</vt:lpstr>
      <vt:lpstr>Separate policies are developed for:</vt:lpstr>
      <vt:lpstr>CONTROLS</vt:lpstr>
      <vt:lpstr>Slide 23</vt:lpstr>
      <vt:lpstr>Access Control </vt:lpstr>
      <vt:lpstr>Firewalls</vt:lpstr>
      <vt:lpstr>Cryptographic Controls </vt:lpstr>
      <vt:lpstr>FORMAL CONTROLS</vt:lpstr>
      <vt:lpstr>INFORMAL CONTROLS</vt:lpstr>
      <vt:lpstr>ACHIEVING THE PROPER LEVEL OF CONTROLS</vt:lpstr>
      <vt:lpstr>GOVERNMENT AND INDUSTRY ASSISTANCE</vt:lpstr>
      <vt:lpstr>Government and Industry Assistance</vt:lpstr>
      <vt:lpstr>GOVERNMENT LEGISLATION</vt:lpstr>
      <vt:lpstr>INDUSTRY STANDARDS</vt:lpstr>
      <vt:lpstr>PROFESSIONAL CERTIFICATION</vt:lpstr>
      <vt:lpstr>PUTTING INFORMATION SECURITY MANAGEMENT IN PERSPECTIVE</vt:lpstr>
      <vt:lpstr>BUSINESS CONTINUITY MANAGEMENT (BCM)</vt:lpstr>
      <vt:lpstr>PUTTING BUSINESS CONTINUITY MANAGEMENT IN PERSPECTIVE</vt:lpstr>
      <vt:lpstr>END OF CHAPTER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MCLEOD</dc:title>
  <dc:creator>Robert</dc:creator>
  <cp:lastModifiedBy>Subur H</cp:lastModifiedBy>
  <cp:revision>61</cp:revision>
  <dcterms:created xsi:type="dcterms:W3CDTF">2003-07-07T20:50:11Z</dcterms:created>
  <dcterms:modified xsi:type="dcterms:W3CDTF">2018-10-09T09:39:10Z</dcterms:modified>
</cp:coreProperties>
</file>