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37"/>
  </p:notesMasterIdLst>
  <p:sldIdLst>
    <p:sldId id="314" r:id="rId2"/>
    <p:sldId id="316" r:id="rId3"/>
    <p:sldId id="257" r:id="rId4"/>
    <p:sldId id="258" r:id="rId5"/>
    <p:sldId id="322" r:id="rId6"/>
    <p:sldId id="323" r:id="rId7"/>
    <p:sldId id="324" r:id="rId8"/>
    <p:sldId id="325" r:id="rId9"/>
    <p:sldId id="326" r:id="rId10"/>
    <p:sldId id="317" r:id="rId11"/>
    <p:sldId id="327" r:id="rId12"/>
    <p:sldId id="318" r:id="rId13"/>
    <p:sldId id="328" r:id="rId14"/>
    <p:sldId id="329" r:id="rId15"/>
    <p:sldId id="330" r:id="rId16"/>
    <p:sldId id="331" r:id="rId17"/>
    <p:sldId id="332" r:id="rId18"/>
    <p:sldId id="334" r:id="rId19"/>
    <p:sldId id="333" r:id="rId20"/>
    <p:sldId id="319" r:id="rId21"/>
    <p:sldId id="335" r:id="rId22"/>
    <p:sldId id="336" r:id="rId23"/>
    <p:sldId id="320" r:id="rId24"/>
    <p:sldId id="337" r:id="rId25"/>
    <p:sldId id="338" r:id="rId26"/>
    <p:sldId id="321" r:id="rId27"/>
    <p:sldId id="339" r:id="rId28"/>
    <p:sldId id="340" r:id="rId29"/>
    <p:sldId id="341" r:id="rId30"/>
    <p:sldId id="342" r:id="rId31"/>
    <p:sldId id="343" r:id="rId32"/>
    <p:sldId id="344" r:id="rId33"/>
    <p:sldId id="345" r:id="rId34"/>
    <p:sldId id="346" r:id="rId35"/>
    <p:sldId id="347"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Tahoma"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Tahoma"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Tahoma"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atin typeface="Arial" panose="020B0604020202020204" pitchFamily="34" charset="0"/>
                <a:cs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Arial" panose="020B0604020202020204" pitchFamily="34" charset="0"/>
                <a:cs typeface="Arial" panose="020B0604020202020204" pitchFamily="34" charset="0"/>
              </a:defRPr>
            </a:lvl1pPr>
          </a:lstStyle>
          <a:p>
            <a:pPr>
              <a:defRPr/>
            </a:pPr>
            <a:endParaRPr lang="en-US" altLang="en-US"/>
          </a:p>
        </p:txBody>
      </p:sp>
      <p:sp>
        <p:nvSpPr>
          <p:cNvPr id="30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atin typeface="Arial" panose="020B0604020202020204" pitchFamily="34" charset="0"/>
                <a:cs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84D49FC3-035A-4CF4-9FF8-F106624EB37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4"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5"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6"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7"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8"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1"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4"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6"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7"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8"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3"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79"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0"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3"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4"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5"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6"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8"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0"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1"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6"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7"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8"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endParaRPr lang="en-US"/>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endParaRPr lang="en-US"/>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endParaRPr lang="en-US"/>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39" name="Freeform 150"/>
              <p:cNvSpPr>
                <a:spLocks/>
              </p:cNvSpPr>
              <p:nvPr userDrawn="1"/>
            </p:nvSpPr>
            <p:spPr bwMode="ltGray">
              <a:xfrm rot="-2857037">
                <a:off x="619" y="3550"/>
                <a:ext cx="68" cy="69"/>
              </a:xfrm>
              <a:custGeom>
                <a:avLst/>
                <a:gdLst>
                  <a:gd name="T0" fmla="*/ 0 w 144"/>
                  <a:gd name="T1" fmla="*/ 46 h 154"/>
                  <a:gd name="T2" fmla="*/ 28 w 144"/>
                  <a:gd name="T3" fmla="*/ 69 h 154"/>
                  <a:gd name="T4" fmla="*/ 55 w 144"/>
                  <a:gd name="T5" fmla="*/ 54 h 154"/>
                  <a:gd name="T6" fmla="*/ 29 w 144"/>
                  <a:gd name="T7" fmla="*/ 25 h 154"/>
                  <a:gd name="T8" fmla="*/ 49 w 144"/>
                  <a:gd name="T9" fmla="*/ 15 h 154"/>
                  <a:gd name="T10" fmla="*/ 55 w 144"/>
                  <a:gd name="T11" fmla="*/ 24 h 154"/>
                  <a:gd name="T12" fmla="*/ 67 w 144"/>
                  <a:gd name="T13" fmla="*/ 21 h 154"/>
                  <a:gd name="T14" fmla="*/ 46 w 144"/>
                  <a:gd name="T15" fmla="*/ 1 h 154"/>
                  <a:gd name="T16" fmla="*/ 17 w 144"/>
                  <a:gd name="T17" fmla="*/ 15 h 154"/>
                  <a:gd name="T18" fmla="*/ 43 w 144"/>
                  <a:gd name="T19" fmla="*/ 48 h 154"/>
                  <a:gd name="T20" fmla="*/ 13 w 144"/>
                  <a:gd name="T21" fmla="*/ 45 h 154"/>
                  <a:gd name="T22" fmla="*/ 0 w 144"/>
                  <a:gd name="T23" fmla="*/ 46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xmlns=""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eaLnBrk="1" hangingPunct="1">
                  <a:defRPr/>
                </a:pPr>
                <a:endParaRPr lang="en-CA">
                  <a:cs typeface="Arial" panose="020B0604020202020204" pitchFamily="34" charset="0"/>
                </a:endParaRPr>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eaLnBrk="1" hangingPunct="1">
                  <a:defRPr/>
                </a:pPr>
                <a:endParaRPr lang="en-CA">
                  <a:cs typeface="Arial" panose="020B0604020202020204" pitchFamily="34" charset="0"/>
                </a:endParaRPr>
              </a:p>
            </p:txBody>
          </p:sp>
        </p:grpSp>
      </p:grpSp>
      <p:sp>
        <p:nvSpPr>
          <p:cNvPr id="101529"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altLang="en-US" noProof="0" smtClean="0"/>
              <a:t>Click to edit Master title style</a:t>
            </a:r>
          </a:p>
        </p:txBody>
      </p:sp>
      <p:sp>
        <p:nvSpPr>
          <p:cNvPr id="101530" name="Rectangle 154"/>
          <p:cNvSpPr>
            <a:spLocks noGrp="1" noChangeArrowheads="1"/>
          </p:cNvSpPr>
          <p:nvPr>
            <p:ph type="subTitle" sz="quarter" idx="1"/>
          </p:nvPr>
        </p:nvSpPr>
        <p:spPr>
          <a:xfrm>
            <a:off x="1371600" y="3886200"/>
            <a:ext cx="6400800" cy="1752600"/>
          </a:xfrm>
        </p:spPr>
        <p:txBody>
          <a:bodyPr/>
          <a:lstStyle>
            <a:lvl1pPr marL="0" indent="0" algn="ctr">
              <a:buFont typeface="Arial" panose="020B0604020202020204" pitchFamily="34" charset="0"/>
              <a:buNone/>
              <a:defRPr/>
            </a:lvl1pPr>
          </a:lstStyle>
          <a:p>
            <a:pPr lvl="0"/>
            <a:r>
              <a:rPr lang="en-US" altLang="en-US" noProof="0" smtClean="0"/>
              <a:t>Click to edit Master subtitle style</a:t>
            </a:r>
          </a:p>
        </p:txBody>
      </p:sp>
      <p:sp>
        <p:nvSpPr>
          <p:cNvPr id="155" name="Rectangle 155"/>
          <p:cNvSpPr>
            <a:spLocks noGrp="1" noChangeArrowheads="1"/>
          </p:cNvSpPr>
          <p:nvPr>
            <p:ph type="dt" sz="quarter" idx="10"/>
          </p:nvPr>
        </p:nvSpPr>
        <p:spPr>
          <a:xfrm>
            <a:off x="304800" y="6248400"/>
            <a:ext cx="2286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mtClean="0">
                <a:effectLst>
                  <a:outerShdw blurRad="38100" dist="38100" dir="2700000" algn="tl">
                    <a:srgbClr val="000000"/>
                  </a:outerShdw>
                </a:effectLst>
                <a:latin typeface="+mn-lt"/>
              </a:defRPr>
            </a:lvl1pPr>
          </a:lstStyle>
          <a:p>
            <a:pPr>
              <a:defRPr/>
            </a:pPr>
            <a:r>
              <a:rPr lang="en-US" altLang="en-US"/>
              <a:t>© 2007 by Prentice Hall</a:t>
            </a:r>
          </a:p>
        </p:txBody>
      </p:sp>
      <p:sp>
        <p:nvSpPr>
          <p:cNvPr id="156" name="Rectangle 156"/>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mtClean="0">
                <a:effectLst>
                  <a:outerShdw blurRad="38100" dist="38100" dir="2700000" algn="tl">
                    <a:srgbClr val="000000"/>
                  </a:outerShdw>
                </a:effectLst>
                <a:latin typeface="+mn-lt"/>
              </a:defRPr>
            </a:lvl1pPr>
          </a:lstStyle>
          <a:p>
            <a:pPr>
              <a:defRPr/>
            </a:pPr>
            <a:r>
              <a:rPr lang="en-US" altLang="en-US"/>
              <a:t>Management Information Systems, 10/e  Raymond McLeod and George Schell  </a:t>
            </a:r>
          </a:p>
        </p:txBody>
      </p:sp>
      <p:sp>
        <p:nvSpPr>
          <p:cNvPr id="157" name="Rectangle 157"/>
          <p:cNvSpPr>
            <a:spLocks noGrp="1" noChangeArrowheads="1"/>
          </p:cNvSpPr>
          <p:nvPr>
            <p:ph type="sldNum" sz="quarter" idx="12"/>
          </p:nvPr>
        </p:nvSpPr>
        <p:spPr>
          <a:xfrm>
            <a:off x="6553200" y="6248400"/>
            <a:ext cx="2286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effectLst>
                  <a:outerShdw blurRad="38100" dist="38100" dir="2700000" algn="tl">
                    <a:srgbClr val="000000"/>
                  </a:outerShdw>
                </a:effectLst>
                <a:latin typeface="Tahoma" pitchFamily="34" charset="0"/>
              </a:defRPr>
            </a:lvl1pPr>
          </a:lstStyle>
          <a:p>
            <a:fld id="{92C561DA-4563-4C87-AEAA-1EE3D48BBA84}"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5"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6" name="Rectangle 156"/>
          <p:cNvSpPr>
            <a:spLocks noGrp="1" noChangeArrowheads="1"/>
          </p:cNvSpPr>
          <p:nvPr>
            <p:ph type="sldNum" sz="quarter" idx="12"/>
          </p:nvPr>
        </p:nvSpPr>
        <p:spPr>
          <a:ln/>
        </p:spPr>
        <p:txBody>
          <a:bodyPr/>
          <a:lstStyle>
            <a:lvl1pPr>
              <a:defRPr/>
            </a:lvl1pPr>
          </a:lstStyle>
          <a:p>
            <a:fld id="{5525A843-0D5B-4D0C-B9AD-60F828CAB298}"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5"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6" name="Rectangle 156"/>
          <p:cNvSpPr>
            <a:spLocks noGrp="1" noChangeArrowheads="1"/>
          </p:cNvSpPr>
          <p:nvPr>
            <p:ph type="sldNum" sz="quarter" idx="12"/>
          </p:nvPr>
        </p:nvSpPr>
        <p:spPr>
          <a:ln/>
        </p:spPr>
        <p:txBody>
          <a:bodyPr/>
          <a:lstStyle>
            <a:lvl1pPr>
              <a:defRPr/>
            </a:lvl1pPr>
          </a:lstStyle>
          <a:p>
            <a:fld id="{C278D9C4-7F0D-4338-AF88-D2342800749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5"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6" name="Rectangle 156"/>
          <p:cNvSpPr>
            <a:spLocks noGrp="1" noChangeArrowheads="1"/>
          </p:cNvSpPr>
          <p:nvPr>
            <p:ph type="sldNum" sz="quarter" idx="12"/>
          </p:nvPr>
        </p:nvSpPr>
        <p:spPr>
          <a:ln/>
        </p:spPr>
        <p:txBody>
          <a:bodyPr/>
          <a:lstStyle>
            <a:lvl1pPr>
              <a:defRPr/>
            </a:lvl1pPr>
          </a:lstStyle>
          <a:p>
            <a:fld id="{494C0F90-8177-40E1-A601-7C82A97573C1}"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5"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6" name="Rectangle 156"/>
          <p:cNvSpPr>
            <a:spLocks noGrp="1" noChangeArrowheads="1"/>
          </p:cNvSpPr>
          <p:nvPr>
            <p:ph type="sldNum" sz="quarter" idx="12"/>
          </p:nvPr>
        </p:nvSpPr>
        <p:spPr>
          <a:ln/>
        </p:spPr>
        <p:txBody>
          <a:bodyPr/>
          <a:lstStyle>
            <a:lvl1pPr>
              <a:defRPr/>
            </a:lvl1pPr>
          </a:lstStyle>
          <a:p>
            <a:fld id="{AB5314DB-A439-4E0F-B358-5F8BF8B3C330}"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6"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7" name="Rectangle 156"/>
          <p:cNvSpPr>
            <a:spLocks noGrp="1" noChangeArrowheads="1"/>
          </p:cNvSpPr>
          <p:nvPr>
            <p:ph type="sldNum" sz="quarter" idx="12"/>
          </p:nvPr>
        </p:nvSpPr>
        <p:spPr>
          <a:ln/>
        </p:spPr>
        <p:txBody>
          <a:bodyPr/>
          <a:lstStyle>
            <a:lvl1pPr>
              <a:defRPr/>
            </a:lvl1pPr>
          </a:lstStyle>
          <a:p>
            <a:fld id="{5171B2AA-E9E7-4F47-8F74-0514B81E5C48}"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8"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9" name="Rectangle 156"/>
          <p:cNvSpPr>
            <a:spLocks noGrp="1" noChangeArrowheads="1"/>
          </p:cNvSpPr>
          <p:nvPr>
            <p:ph type="sldNum" sz="quarter" idx="12"/>
          </p:nvPr>
        </p:nvSpPr>
        <p:spPr>
          <a:ln/>
        </p:spPr>
        <p:txBody>
          <a:bodyPr/>
          <a:lstStyle>
            <a:lvl1pPr>
              <a:defRPr/>
            </a:lvl1pPr>
          </a:lstStyle>
          <a:p>
            <a:fld id="{AF62ECAF-2535-4690-A6B5-1B7C26258C1E}"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4"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5" name="Rectangle 156"/>
          <p:cNvSpPr>
            <a:spLocks noGrp="1" noChangeArrowheads="1"/>
          </p:cNvSpPr>
          <p:nvPr>
            <p:ph type="sldNum" sz="quarter" idx="12"/>
          </p:nvPr>
        </p:nvSpPr>
        <p:spPr>
          <a:ln/>
        </p:spPr>
        <p:txBody>
          <a:bodyPr/>
          <a:lstStyle>
            <a:lvl1pPr>
              <a:defRPr/>
            </a:lvl1pPr>
          </a:lstStyle>
          <a:p>
            <a:fld id="{A7954EE7-F764-4BE7-B3D2-FE305BEFDBAC}"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3"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4" name="Rectangle 156"/>
          <p:cNvSpPr>
            <a:spLocks noGrp="1" noChangeArrowheads="1"/>
          </p:cNvSpPr>
          <p:nvPr>
            <p:ph type="sldNum" sz="quarter" idx="12"/>
          </p:nvPr>
        </p:nvSpPr>
        <p:spPr>
          <a:ln/>
        </p:spPr>
        <p:txBody>
          <a:bodyPr/>
          <a:lstStyle>
            <a:lvl1pPr>
              <a:defRPr/>
            </a:lvl1pPr>
          </a:lstStyle>
          <a:p>
            <a:fld id="{8EE668BF-EBB0-4C97-AD87-E9648B58C414}"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6"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7" name="Rectangle 156"/>
          <p:cNvSpPr>
            <a:spLocks noGrp="1" noChangeArrowheads="1"/>
          </p:cNvSpPr>
          <p:nvPr>
            <p:ph type="sldNum" sz="quarter" idx="12"/>
          </p:nvPr>
        </p:nvSpPr>
        <p:spPr>
          <a:ln/>
        </p:spPr>
        <p:txBody>
          <a:bodyPr/>
          <a:lstStyle>
            <a:lvl1pPr>
              <a:defRPr/>
            </a:lvl1pPr>
          </a:lstStyle>
          <a:p>
            <a:fld id="{7934480D-88B4-4392-8F0F-BD912F91CDE0}"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r>
              <a:rPr lang="en-US" altLang="en-US"/>
              <a:t>© 2007 by Prentice Hall</a:t>
            </a:r>
          </a:p>
        </p:txBody>
      </p:sp>
      <p:sp>
        <p:nvSpPr>
          <p:cNvPr id="6" name="Rectangle 155"/>
          <p:cNvSpPr>
            <a:spLocks noGrp="1" noChangeArrowheads="1"/>
          </p:cNvSpPr>
          <p:nvPr>
            <p:ph type="ftr" sz="quarter" idx="11"/>
          </p:nvPr>
        </p:nvSpPr>
        <p:spPr>
          <a:ln/>
        </p:spPr>
        <p:txBody>
          <a:bodyPr/>
          <a:lstStyle>
            <a:lvl1pPr>
              <a:defRPr/>
            </a:lvl1pPr>
          </a:lstStyle>
          <a:p>
            <a:pPr>
              <a:defRPr/>
            </a:pPr>
            <a:r>
              <a:rPr lang="en-US" altLang="en-US"/>
              <a:t>Management Information Systems, 10/e  Raymond McLeod and George Schell  </a:t>
            </a:r>
          </a:p>
        </p:txBody>
      </p:sp>
      <p:sp>
        <p:nvSpPr>
          <p:cNvPr id="7" name="Rectangle 156"/>
          <p:cNvSpPr>
            <a:spLocks noGrp="1" noChangeArrowheads="1"/>
          </p:cNvSpPr>
          <p:nvPr>
            <p:ph type="sldNum" sz="quarter" idx="12"/>
          </p:nvPr>
        </p:nvSpPr>
        <p:spPr>
          <a:ln/>
        </p:spPr>
        <p:txBody>
          <a:bodyPr/>
          <a:lstStyle>
            <a:lvl1pPr>
              <a:defRPr/>
            </a:lvl1pPr>
          </a:lstStyle>
          <a:p>
            <a:fld id="{7DD05D72-9922-4C56-BE5A-A0B08688161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169"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170"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71"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72"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173"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1174"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75"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1176"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77"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78"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79"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80"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1181"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1033" name="Group 17"/>
            <p:cNvGrpSpPr>
              <a:grpSpLocks/>
            </p:cNvGrpSpPr>
            <p:nvPr userDrawn="1"/>
          </p:nvGrpSpPr>
          <p:grpSpPr bwMode="auto">
            <a:xfrm>
              <a:off x="0" y="2291"/>
              <a:ext cx="1385" cy="1702"/>
              <a:chOff x="0" y="2291"/>
              <a:chExt cx="1385" cy="1702"/>
            </a:xfrm>
          </p:grpSpPr>
          <p:sp>
            <p:nvSpPr>
              <p:cNvPr id="1034"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35"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36"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37"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38"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39"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0"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1"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2"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3"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4"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5"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6"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7"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8"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49"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0"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1"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2"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3"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4"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5"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6"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7"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8"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59"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0"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1"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2"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3"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4"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5"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6"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7"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8"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69"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0"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1"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2"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3"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4"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5"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6"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7"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8"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79"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0"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1"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2"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3"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4"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5"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6"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7"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8"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89"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0"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1"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2"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3"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4"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5"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6"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1098"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099"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0"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1"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2"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3"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4"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5"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6"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7"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8"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09"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0"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1"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2"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3"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4"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5"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6"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7"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8"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19"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0"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1"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2"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3"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4"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5"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6"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7"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8"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29"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0"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1"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2"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3"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4"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5"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6"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7"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8"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39"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0"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1"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2"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3"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4"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5"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6"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7"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8"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49"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50"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51"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52"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53"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5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115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115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115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115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115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116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endParaRPr lang="en-US"/>
              </a:p>
            </p:txBody>
          </p:sp>
          <p:sp>
            <p:nvSpPr>
              <p:cNvPr id="116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endParaRPr lang="en-US"/>
              </a:p>
            </p:txBody>
          </p:sp>
          <p:sp>
            <p:nvSpPr>
              <p:cNvPr id="116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endParaRPr lang="en-US"/>
              </a:p>
            </p:txBody>
          </p:sp>
          <p:sp>
            <p:nvSpPr>
              <p:cNvPr id="1163"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64"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eaLnBrk="1" hangingPunct="1"/>
                <a:endParaRPr lang="en-CA"/>
              </a:p>
            </p:txBody>
          </p:sp>
          <p:sp>
            <p:nvSpPr>
              <p:cNvPr id="116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166" name="Freeform 150"/>
              <p:cNvSpPr>
                <a:spLocks/>
              </p:cNvSpPr>
              <p:nvPr userDrawn="1"/>
            </p:nvSpPr>
            <p:spPr bwMode="ltGray">
              <a:xfrm rot="-2857037">
                <a:off x="619" y="3550"/>
                <a:ext cx="68" cy="69"/>
              </a:xfrm>
              <a:custGeom>
                <a:avLst/>
                <a:gdLst>
                  <a:gd name="T0" fmla="*/ 0 w 144"/>
                  <a:gd name="T1" fmla="*/ 46 h 154"/>
                  <a:gd name="T2" fmla="*/ 28 w 144"/>
                  <a:gd name="T3" fmla="*/ 69 h 154"/>
                  <a:gd name="T4" fmla="*/ 55 w 144"/>
                  <a:gd name="T5" fmla="*/ 54 h 154"/>
                  <a:gd name="T6" fmla="*/ 29 w 144"/>
                  <a:gd name="T7" fmla="*/ 25 h 154"/>
                  <a:gd name="T8" fmla="*/ 49 w 144"/>
                  <a:gd name="T9" fmla="*/ 15 h 154"/>
                  <a:gd name="T10" fmla="*/ 55 w 144"/>
                  <a:gd name="T11" fmla="*/ 24 h 154"/>
                  <a:gd name="T12" fmla="*/ 67 w 144"/>
                  <a:gd name="T13" fmla="*/ 21 h 154"/>
                  <a:gd name="T14" fmla="*/ 46 w 144"/>
                  <a:gd name="T15" fmla="*/ 1 h 154"/>
                  <a:gd name="T16" fmla="*/ 17 w 144"/>
                  <a:gd name="T17" fmla="*/ 15 h 154"/>
                  <a:gd name="T18" fmla="*/ 43 w 144"/>
                  <a:gd name="T19" fmla="*/ 48 h 154"/>
                  <a:gd name="T20" fmla="*/ 13 w 144"/>
                  <a:gd name="T21" fmla="*/ 45 h 154"/>
                  <a:gd name="T22" fmla="*/ 0 w 144"/>
                  <a:gd name="T23" fmla="*/ 46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100503"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xmlns=""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eaLnBrk="1" hangingPunct="1">
                  <a:defRPr/>
                </a:pPr>
                <a:endParaRPr lang="en-CA">
                  <a:cs typeface="Arial" panose="020B0604020202020204" pitchFamily="34" charset="0"/>
                </a:endParaRPr>
              </a:p>
            </p:txBody>
          </p:sp>
          <p:sp>
            <p:nvSpPr>
              <p:cNvPr id="10050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xmlns="" w="9525">
                    <a:solidFill>
                      <a:srgbClr val="00000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pPr eaLnBrk="1" hangingPunct="1">
                  <a:defRPr/>
                </a:pPr>
                <a:endParaRPr lang="en-CA">
                  <a:cs typeface="Arial" panose="020B0604020202020204" pitchFamily="34" charset="0"/>
                </a:endParaRPr>
              </a:p>
            </p:txBody>
          </p:sp>
        </p:grpSp>
      </p:grpSp>
      <p:sp>
        <p:nvSpPr>
          <p:cNvPr id="100505"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0506"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latin typeface="Arial" panose="020B0604020202020204" pitchFamily="34" charset="0"/>
                <a:cs typeface="Arial" panose="020B0604020202020204" pitchFamily="34" charset="0"/>
              </a:defRPr>
            </a:lvl1pPr>
          </a:lstStyle>
          <a:p>
            <a:pPr>
              <a:defRPr/>
            </a:pPr>
            <a:r>
              <a:rPr lang="en-US" altLang="en-US"/>
              <a:t>© 2007 by Prentice Hall</a:t>
            </a:r>
          </a:p>
        </p:txBody>
      </p:sp>
      <p:sp>
        <p:nvSpPr>
          <p:cNvPr id="100507"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smtClean="0">
                <a:latin typeface="Arial" panose="020B0604020202020204" pitchFamily="34" charset="0"/>
                <a:cs typeface="Arial" panose="020B0604020202020204" pitchFamily="34" charset="0"/>
              </a:defRPr>
            </a:lvl1pPr>
          </a:lstStyle>
          <a:p>
            <a:pPr>
              <a:defRPr/>
            </a:pPr>
            <a:r>
              <a:rPr lang="en-US" altLang="en-US"/>
              <a:t>Management Information Systems, 10/e  Raymond McLeod and George Schell  </a:t>
            </a:r>
          </a:p>
        </p:txBody>
      </p:sp>
      <p:sp>
        <p:nvSpPr>
          <p:cNvPr id="100508"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AA6525DB-BCFD-4517-AAE0-5EECEFDF3AA8}" type="slidenum">
              <a:rPr lang="en-US" altLang="en-US"/>
              <a:pPr/>
              <a:t>‹#›</a:t>
            </a:fld>
            <a:endParaRPr lang="en-US" altLang="en-US"/>
          </a:p>
        </p:txBody>
      </p:sp>
      <p:sp>
        <p:nvSpPr>
          <p:cNvPr id="100509"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dk2" tx1="lt1" bg2="dk1" tx2="lt2" accent1="accent1" accent2="accent2" accent3="accent3" accent4="accent4" accent5="accent5" accent6="accent6" hlink="hlink" folHlink="folHlink"/>
  <p:sldLayoutIdLst>
    <p:sldLayoutId id="2147483694"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80000"/>
        <a:buFont typeface="Arial"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Font typeface="Wingdings"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80000"/>
        <a:buFont typeface="Arial"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5"/>
          <p:cNvSpPr>
            <a:spLocks noGrp="1" noChangeArrowheads="1"/>
          </p:cNvSpPr>
          <p:nvPr>
            <p:ph type="dt"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defRPr/>
            </a:pPr>
            <a:r>
              <a:rPr lang="en-US" altLang="en-US"/>
              <a:t>© 2007 by Prentice Hall</a:t>
            </a:r>
          </a:p>
        </p:txBody>
      </p:sp>
      <p:sp>
        <p:nvSpPr>
          <p:cNvPr id="5" name="Rectangle 156"/>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defRPr/>
            </a:pPr>
            <a:r>
              <a:rPr lang="en-US" altLang="en-US"/>
              <a:t>Management Information Systems, 10/e  Raymond McLeod and George Schell  </a:t>
            </a:r>
          </a:p>
        </p:txBody>
      </p:sp>
      <p:sp>
        <p:nvSpPr>
          <p:cNvPr id="6" name="Rectangle 157"/>
          <p:cNvSpPr>
            <a:spLocks noGrp="1" noChangeArrowheads="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fld id="{4870C914-3822-4C85-A551-9BB0201EFAED}" type="slidenum">
              <a:rPr lang="en-US" altLang="en-US"/>
              <a:pPr/>
              <a:t>1</a:t>
            </a:fld>
            <a:endParaRPr lang="en-US" altLang="en-US"/>
          </a:p>
        </p:txBody>
      </p:sp>
      <p:sp>
        <p:nvSpPr>
          <p:cNvPr id="92162" name="Rectangle 2"/>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defRPr/>
            </a:pPr>
            <a:r>
              <a:rPr lang="en-US" altLang="en-US" smtClean="0"/>
              <a:t>Management Information Systems, 10/e</a:t>
            </a:r>
          </a:p>
        </p:txBody>
      </p:sp>
      <p:sp>
        <p:nvSpPr>
          <p:cNvPr id="92163" name="Rectangle 3"/>
          <p:cNvSpPr>
            <a:spLocks noGrp="1" noChangeArrowheads="1"/>
          </p:cNvSpPr>
          <p:nvPr>
            <p:ph type="subTitle" idx="1"/>
          </p:nvPr>
        </p:nvSpPr>
        <p:spPr>
          <a:xfrm>
            <a:off x="838200" y="3657600"/>
            <a:ext cx="7848600" cy="22098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defRPr/>
            </a:pPr>
            <a:r>
              <a:rPr lang="en-US" altLang="en-US" smtClean="0"/>
              <a:t>Raymond McLeod Jr. and George P. Schell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331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3316" name="Slide Number Placeholder 5"/>
          <p:cNvSpPr>
            <a:spLocks noGrp="1"/>
          </p:cNvSpPr>
          <p:nvPr>
            <p:ph type="sldNum" sz="quarter" idx="12"/>
          </p:nvPr>
        </p:nvSpPr>
        <p:spPr>
          <a:noFill/>
          <a:ln>
            <a:miter lim="800000"/>
            <a:headEnd/>
            <a:tailEnd/>
          </a:ln>
        </p:spPr>
        <p:txBody>
          <a:bodyPr/>
          <a:lstStyle/>
          <a:p>
            <a:fld id="{9030C009-1A26-4517-B8D9-D9344ED69874}" type="slidenum">
              <a:rPr lang="en-US" altLang="en-US"/>
              <a:pPr/>
              <a:t>10</a:t>
            </a:fld>
            <a:endParaRPr lang="en-US" altLang="en-US"/>
          </a:p>
        </p:txBody>
      </p:sp>
      <p:sp>
        <p:nvSpPr>
          <p:cNvPr id="103426" name="Rectangle 2"/>
          <p:cNvSpPr>
            <a:spLocks noGrp="1" noRot="1" noChangeArrowheads="1"/>
          </p:cNvSpPr>
          <p:nvPr>
            <p:ph type="title"/>
          </p:nvPr>
        </p:nvSpPr>
        <p:spPr/>
        <p:txBody>
          <a:bodyPr/>
          <a:lstStyle/>
          <a:p>
            <a:pPr eaLnBrk="1" hangingPunct="1">
              <a:defRPr/>
            </a:pPr>
            <a:r>
              <a:rPr lang="en-US" altLang="en-US" sz="4000" smtClean="0"/>
              <a:t>Figure 9.1 Information Security Management (ISM) Strategies</a:t>
            </a:r>
          </a:p>
        </p:txBody>
      </p:sp>
      <p:pic>
        <p:nvPicPr>
          <p:cNvPr id="13318" name="Picture 5"/>
          <p:cNvPicPr>
            <a:picLocks noChangeAspect="1" noChangeArrowheads="1"/>
          </p:cNvPicPr>
          <p:nvPr>
            <p:ph type="body" idx="1"/>
          </p:nvPr>
        </p:nvPicPr>
        <p:blipFill>
          <a:blip r:embed="rId2"/>
          <a:srcRect/>
          <a:stretch>
            <a:fillRect/>
          </a:stretch>
        </p:blipFill>
        <p:spPr>
          <a:xfrm>
            <a:off x="2813050" y="1600200"/>
            <a:ext cx="3517900" cy="4498975"/>
          </a:xfr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4339"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4340" name="Slide Number Placeholder 5"/>
          <p:cNvSpPr>
            <a:spLocks noGrp="1"/>
          </p:cNvSpPr>
          <p:nvPr>
            <p:ph type="sldNum" sz="quarter" idx="12"/>
          </p:nvPr>
        </p:nvSpPr>
        <p:spPr>
          <a:noFill/>
          <a:ln>
            <a:miter lim="800000"/>
            <a:headEnd/>
            <a:tailEnd/>
          </a:ln>
        </p:spPr>
        <p:txBody>
          <a:bodyPr/>
          <a:lstStyle/>
          <a:p>
            <a:fld id="{AC432B07-A1A8-4E71-BE9A-C6CB3EDCC292}" type="slidenum">
              <a:rPr lang="en-US" altLang="en-US"/>
              <a:pPr/>
              <a:t>11</a:t>
            </a:fld>
            <a:endParaRPr lang="en-US" altLang="en-US"/>
          </a:p>
        </p:txBody>
      </p:sp>
      <p:sp>
        <p:nvSpPr>
          <p:cNvPr id="113666" name="Rectangle 2"/>
          <p:cNvSpPr>
            <a:spLocks noGrp="1" noRot="1" noChangeArrowheads="1"/>
          </p:cNvSpPr>
          <p:nvPr>
            <p:ph type="title"/>
          </p:nvPr>
        </p:nvSpPr>
        <p:spPr/>
        <p:txBody>
          <a:bodyPr/>
          <a:lstStyle/>
          <a:p>
            <a:pPr eaLnBrk="1" hangingPunct="1">
              <a:defRPr/>
            </a:pPr>
            <a:r>
              <a:rPr lang="en-US" altLang="en-US" smtClean="0"/>
              <a:t>Threats</a:t>
            </a:r>
          </a:p>
        </p:txBody>
      </p:sp>
      <p:sp>
        <p:nvSpPr>
          <p:cNvPr id="113667" name="Rectangle 3"/>
          <p:cNvSpPr>
            <a:spLocks noGrp="1" noRot="1" noChangeArrowheads="1"/>
          </p:cNvSpPr>
          <p:nvPr>
            <p:ph type="body" idx="1"/>
          </p:nvPr>
        </p:nvSpPr>
        <p:spPr>
          <a:xfrm>
            <a:off x="0" y="1219200"/>
            <a:ext cx="9144000" cy="4879975"/>
          </a:xfrm>
        </p:spPr>
        <p:txBody>
          <a:bodyPr/>
          <a:lstStyle/>
          <a:p>
            <a:pPr eaLnBrk="1" hangingPunct="1">
              <a:buFont typeface="Arial" panose="020B0604020202020204" pitchFamily="34" charset="0"/>
              <a:buChar char="►"/>
              <a:defRPr/>
            </a:pPr>
            <a:r>
              <a:rPr lang="en-US" altLang="en-US" sz="2800" b="1" smtClean="0"/>
              <a:t>Information security threat</a:t>
            </a:r>
            <a:r>
              <a:rPr lang="en-US" altLang="en-US" sz="2800" smtClean="0"/>
              <a:t> is a person, organization, mechanism, or event that has potential to inflict harm on the firm’s information resources.</a:t>
            </a:r>
          </a:p>
          <a:p>
            <a:pPr eaLnBrk="1" hangingPunct="1">
              <a:buFont typeface="Arial" panose="020B0604020202020204" pitchFamily="34" charset="0"/>
              <a:buChar char="►"/>
              <a:defRPr/>
            </a:pPr>
            <a:r>
              <a:rPr lang="en-US" altLang="en-US" sz="2800" i="1" smtClean="0"/>
              <a:t>Internal and external threats</a:t>
            </a:r>
          </a:p>
          <a:p>
            <a:pPr lvl="1" eaLnBrk="1" hangingPunct="1">
              <a:defRPr/>
            </a:pPr>
            <a:r>
              <a:rPr lang="en-US" altLang="en-US" sz="2400" smtClean="0"/>
              <a:t>Internal include firm’s employees, temporary workers, consultants, contractors, and even business partners.</a:t>
            </a:r>
          </a:p>
          <a:p>
            <a:pPr lvl="1" eaLnBrk="1" hangingPunct="1">
              <a:defRPr/>
            </a:pPr>
            <a:r>
              <a:rPr lang="en-US" altLang="en-US" sz="2400" smtClean="0"/>
              <a:t>As high as 81% of computer crimes have been committed by employees.</a:t>
            </a:r>
          </a:p>
          <a:p>
            <a:pPr lvl="1" eaLnBrk="1" hangingPunct="1">
              <a:defRPr/>
            </a:pPr>
            <a:r>
              <a:rPr lang="en-US" altLang="en-US" sz="2400" smtClean="0"/>
              <a:t>Internal threats present potentially more serious damage due to more intimate knowledge of the system.</a:t>
            </a:r>
          </a:p>
          <a:p>
            <a:pPr eaLnBrk="1" hangingPunct="1">
              <a:buFont typeface="Arial" panose="020B0604020202020204" pitchFamily="34" charset="0"/>
              <a:buChar char="►"/>
              <a:defRPr/>
            </a:pPr>
            <a:r>
              <a:rPr lang="en-US" altLang="en-US" sz="2800" i="1" smtClean="0"/>
              <a:t>Accidental and deliberate acts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5363"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5364" name="Slide Number Placeholder 5"/>
          <p:cNvSpPr>
            <a:spLocks noGrp="1"/>
          </p:cNvSpPr>
          <p:nvPr>
            <p:ph type="sldNum" sz="quarter" idx="12"/>
          </p:nvPr>
        </p:nvSpPr>
        <p:spPr>
          <a:noFill/>
          <a:ln>
            <a:miter lim="800000"/>
            <a:headEnd/>
            <a:tailEnd/>
          </a:ln>
        </p:spPr>
        <p:txBody>
          <a:bodyPr/>
          <a:lstStyle/>
          <a:p>
            <a:fld id="{2607F837-C418-4E27-8D67-CF30120DD5E7}" type="slidenum">
              <a:rPr lang="en-US" altLang="en-US"/>
              <a:pPr/>
              <a:t>12</a:t>
            </a:fld>
            <a:endParaRPr lang="en-US" altLang="en-US"/>
          </a:p>
        </p:txBody>
      </p:sp>
      <p:sp>
        <p:nvSpPr>
          <p:cNvPr id="104450" name="Rectangle 2"/>
          <p:cNvSpPr>
            <a:spLocks noGrp="1" noRot="1" noChangeArrowheads="1"/>
          </p:cNvSpPr>
          <p:nvPr>
            <p:ph type="title"/>
          </p:nvPr>
        </p:nvSpPr>
        <p:spPr/>
        <p:txBody>
          <a:bodyPr/>
          <a:lstStyle/>
          <a:p>
            <a:pPr eaLnBrk="1" hangingPunct="1">
              <a:defRPr/>
            </a:pPr>
            <a:r>
              <a:rPr lang="en-US" altLang="en-US" sz="4000" smtClean="0"/>
              <a:t>Figure 9.2 Unauthorized Acts Threaten System Security Objectives</a:t>
            </a:r>
          </a:p>
        </p:txBody>
      </p:sp>
      <p:pic>
        <p:nvPicPr>
          <p:cNvPr id="15366" name="Picture 5"/>
          <p:cNvPicPr>
            <a:picLocks noChangeAspect="1" noChangeArrowheads="1"/>
          </p:cNvPicPr>
          <p:nvPr>
            <p:ph type="body" idx="1"/>
          </p:nvPr>
        </p:nvPicPr>
        <p:blipFill>
          <a:blip r:embed="rId2"/>
          <a:srcRect/>
          <a:stretch>
            <a:fillRect/>
          </a:stretch>
        </p:blipFill>
        <p:spPr>
          <a:xfrm>
            <a:off x="1300163" y="1600200"/>
            <a:ext cx="6543675" cy="4498975"/>
          </a:xfr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638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6388" name="Slide Number Placeholder 5"/>
          <p:cNvSpPr>
            <a:spLocks noGrp="1"/>
          </p:cNvSpPr>
          <p:nvPr>
            <p:ph type="sldNum" sz="quarter" idx="12"/>
          </p:nvPr>
        </p:nvSpPr>
        <p:spPr>
          <a:noFill/>
          <a:ln>
            <a:miter lim="800000"/>
            <a:headEnd/>
            <a:tailEnd/>
          </a:ln>
        </p:spPr>
        <p:txBody>
          <a:bodyPr/>
          <a:lstStyle/>
          <a:p>
            <a:fld id="{3BDCA6F0-F506-41A3-96B8-4A8DC49D8641}" type="slidenum">
              <a:rPr lang="en-US" altLang="en-US"/>
              <a:pPr/>
              <a:t>13</a:t>
            </a:fld>
            <a:endParaRPr lang="en-US" altLang="en-US"/>
          </a:p>
        </p:txBody>
      </p:sp>
      <p:sp>
        <p:nvSpPr>
          <p:cNvPr id="114690" name="Rectangle 2"/>
          <p:cNvSpPr>
            <a:spLocks noGrp="1" noRot="1" noChangeArrowheads="1"/>
          </p:cNvSpPr>
          <p:nvPr>
            <p:ph type="title"/>
          </p:nvPr>
        </p:nvSpPr>
        <p:spPr/>
        <p:txBody>
          <a:bodyPr/>
          <a:lstStyle/>
          <a:p>
            <a:pPr eaLnBrk="1" hangingPunct="1">
              <a:defRPr/>
            </a:pPr>
            <a:r>
              <a:rPr lang="en-US" altLang="en-US" smtClean="0"/>
              <a:t>Types of Threats</a:t>
            </a:r>
          </a:p>
        </p:txBody>
      </p:sp>
      <p:sp>
        <p:nvSpPr>
          <p:cNvPr id="114691" name="Rectangle 3"/>
          <p:cNvSpPr>
            <a:spLocks noGrp="1" noRot="1" noChangeArrowheads="1"/>
          </p:cNvSpPr>
          <p:nvPr>
            <p:ph type="body" idx="1"/>
          </p:nvPr>
        </p:nvSpPr>
        <p:spPr>
          <a:xfrm>
            <a:off x="301625" y="1371600"/>
            <a:ext cx="8540750" cy="4727575"/>
          </a:xfrm>
        </p:spPr>
        <p:txBody>
          <a:bodyPr/>
          <a:lstStyle/>
          <a:p>
            <a:pPr eaLnBrk="1" hangingPunct="1">
              <a:lnSpc>
                <a:spcPct val="80000"/>
              </a:lnSpc>
              <a:buFont typeface="Arial" panose="020B0604020202020204" pitchFamily="34" charset="0"/>
              <a:buChar char="►"/>
              <a:defRPr/>
            </a:pPr>
            <a:r>
              <a:rPr lang="en-US" altLang="en-US" sz="2400" b="1" smtClean="0"/>
              <a:t>Malicious software</a:t>
            </a:r>
            <a:r>
              <a:rPr lang="en-US" altLang="en-US" sz="2400" smtClean="0"/>
              <a:t> (</a:t>
            </a:r>
            <a:r>
              <a:rPr lang="en-US" altLang="en-US" sz="2400" b="1" smtClean="0"/>
              <a:t>malware</a:t>
            </a:r>
            <a:r>
              <a:rPr lang="en-US" altLang="en-US" sz="2400" smtClean="0"/>
              <a:t>) consists of complete programs or segments of code that can invade a system and perform functions not intended by the system owners (i.e., erase files, halt system, etc.).</a:t>
            </a:r>
          </a:p>
          <a:p>
            <a:pPr eaLnBrk="1" hangingPunct="1">
              <a:lnSpc>
                <a:spcPct val="80000"/>
              </a:lnSpc>
              <a:buFont typeface="Arial" panose="020B0604020202020204" pitchFamily="34" charset="0"/>
              <a:buChar char="►"/>
              <a:defRPr/>
            </a:pPr>
            <a:r>
              <a:rPr lang="en-US" altLang="en-US" sz="2400" b="1" smtClean="0"/>
              <a:t>Virus</a:t>
            </a:r>
            <a:r>
              <a:rPr lang="en-US" altLang="en-US" sz="2400" smtClean="0"/>
              <a:t> is a computer program that can replicate itself without being observable to the user and embed copies of itself in other programs and boot sectors.</a:t>
            </a:r>
          </a:p>
          <a:p>
            <a:pPr eaLnBrk="1" hangingPunct="1">
              <a:lnSpc>
                <a:spcPct val="80000"/>
              </a:lnSpc>
              <a:buFont typeface="Arial" panose="020B0604020202020204" pitchFamily="34" charset="0"/>
              <a:buChar char="►"/>
              <a:defRPr/>
            </a:pPr>
            <a:r>
              <a:rPr lang="en-US" altLang="en-US" sz="2400" b="1" smtClean="0"/>
              <a:t>Worm</a:t>
            </a:r>
            <a:r>
              <a:rPr lang="en-US" altLang="en-US" sz="2400" smtClean="0"/>
              <a:t> cannot replicate itself within a system, but it can transmit its copies by means of e-mail.</a:t>
            </a:r>
          </a:p>
          <a:p>
            <a:pPr eaLnBrk="1" hangingPunct="1">
              <a:lnSpc>
                <a:spcPct val="80000"/>
              </a:lnSpc>
              <a:buFont typeface="Arial" panose="020B0604020202020204" pitchFamily="34" charset="0"/>
              <a:buChar char="►"/>
              <a:defRPr/>
            </a:pPr>
            <a:r>
              <a:rPr lang="en-US" altLang="en-US" sz="2400" b="1" smtClean="0"/>
              <a:t>Trojan horse </a:t>
            </a:r>
            <a:r>
              <a:rPr lang="en-US" altLang="en-US" sz="2400" smtClean="0"/>
              <a:t>is distributed by users as a utility and when the utility is used, it produces unwanted changes in the system’s functionality; can’t replicate nor duplicate itself.</a:t>
            </a:r>
          </a:p>
          <a:p>
            <a:pPr eaLnBrk="1" hangingPunct="1">
              <a:lnSpc>
                <a:spcPct val="80000"/>
              </a:lnSpc>
              <a:buFont typeface="Arial" panose="020B0604020202020204" pitchFamily="34" charset="0"/>
              <a:buChar char="►"/>
              <a:defRPr/>
            </a:pPr>
            <a:r>
              <a:rPr lang="en-US" altLang="en-US" sz="2400" b="1" smtClean="0"/>
              <a:t>Adware</a:t>
            </a:r>
            <a:r>
              <a:rPr lang="en-US" altLang="en-US" sz="2400" smtClean="0"/>
              <a:t> generates intrusive advertising messages.</a:t>
            </a:r>
          </a:p>
          <a:p>
            <a:pPr eaLnBrk="1" hangingPunct="1">
              <a:lnSpc>
                <a:spcPct val="80000"/>
              </a:lnSpc>
              <a:buFont typeface="Arial" panose="020B0604020202020204" pitchFamily="34" charset="0"/>
              <a:buChar char="►"/>
              <a:defRPr/>
            </a:pPr>
            <a:r>
              <a:rPr lang="en-US" altLang="en-US" sz="2400" b="1" smtClean="0"/>
              <a:t>Spyware</a:t>
            </a:r>
            <a:r>
              <a:rPr lang="en-US" altLang="en-US" sz="2400" smtClean="0"/>
              <a:t> gathers data from the user’s machine.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741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7412" name="Slide Number Placeholder 5"/>
          <p:cNvSpPr>
            <a:spLocks noGrp="1"/>
          </p:cNvSpPr>
          <p:nvPr>
            <p:ph type="sldNum" sz="quarter" idx="12"/>
          </p:nvPr>
        </p:nvSpPr>
        <p:spPr>
          <a:noFill/>
          <a:ln>
            <a:miter lim="800000"/>
            <a:headEnd/>
            <a:tailEnd/>
          </a:ln>
        </p:spPr>
        <p:txBody>
          <a:bodyPr/>
          <a:lstStyle/>
          <a:p>
            <a:fld id="{9D7A6811-1A4B-4DD7-86C9-B0B9A9D9AE81}" type="slidenum">
              <a:rPr lang="en-US" altLang="en-US"/>
              <a:pPr/>
              <a:t>14</a:t>
            </a:fld>
            <a:endParaRPr lang="en-US" altLang="en-US"/>
          </a:p>
        </p:txBody>
      </p:sp>
      <p:sp>
        <p:nvSpPr>
          <p:cNvPr id="115714" name="Rectangle 2"/>
          <p:cNvSpPr>
            <a:spLocks noGrp="1" noRot="1" noChangeArrowheads="1"/>
          </p:cNvSpPr>
          <p:nvPr>
            <p:ph type="title"/>
          </p:nvPr>
        </p:nvSpPr>
        <p:spPr/>
        <p:txBody>
          <a:bodyPr/>
          <a:lstStyle/>
          <a:p>
            <a:pPr eaLnBrk="1" hangingPunct="1">
              <a:defRPr/>
            </a:pPr>
            <a:r>
              <a:rPr lang="en-US" altLang="en-US" smtClean="0"/>
              <a:t>Risks</a:t>
            </a:r>
          </a:p>
        </p:txBody>
      </p:sp>
      <p:sp>
        <p:nvSpPr>
          <p:cNvPr id="115715" name="Rectangle 3"/>
          <p:cNvSpPr>
            <a:spLocks noGrp="1" noRot="1" noChangeArrowheads="1"/>
          </p:cNvSpPr>
          <p:nvPr>
            <p:ph type="body" idx="1"/>
          </p:nvPr>
        </p:nvSpPr>
        <p:spPr>
          <a:xfrm>
            <a:off x="301625" y="1600200"/>
            <a:ext cx="8613775" cy="4498975"/>
          </a:xfrm>
        </p:spPr>
        <p:txBody>
          <a:bodyPr/>
          <a:lstStyle/>
          <a:p>
            <a:pPr eaLnBrk="1" hangingPunct="1">
              <a:buFont typeface="Arial" panose="020B0604020202020204" pitchFamily="34" charset="0"/>
              <a:buChar char="►"/>
              <a:defRPr/>
            </a:pPr>
            <a:r>
              <a:rPr lang="en-US" altLang="en-US" sz="2800" b="1" smtClean="0"/>
              <a:t>Information security risk</a:t>
            </a:r>
            <a:r>
              <a:rPr lang="en-US" altLang="en-US" sz="2800" smtClean="0"/>
              <a:t> is a potential undesirable outcome of a breach of information security by an information security threat.</a:t>
            </a:r>
          </a:p>
          <a:p>
            <a:pPr lvl="1" eaLnBrk="1" hangingPunct="1">
              <a:defRPr/>
            </a:pPr>
            <a:r>
              <a:rPr lang="en-US" altLang="en-US" sz="2400" smtClean="0"/>
              <a:t>all risks represent unauthorized acts.</a:t>
            </a:r>
          </a:p>
          <a:p>
            <a:pPr eaLnBrk="1" hangingPunct="1">
              <a:buFont typeface="Arial" panose="020B0604020202020204" pitchFamily="34" charset="0"/>
              <a:buChar char="►"/>
              <a:defRPr/>
            </a:pPr>
            <a:r>
              <a:rPr lang="en-US" altLang="en-US" sz="2800" i="1" smtClean="0"/>
              <a:t>Unauthorized disclosure and threats</a:t>
            </a:r>
            <a:endParaRPr lang="en-US" altLang="en-US" sz="2800" smtClean="0"/>
          </a:p>
          <a:p>
            <a:pPr eaLnBrk="1" hangingPunct="1">
              <a:buFont typeface="Arial" panose="020B0604020202020204" pitchFamily="34" charset="0"/>
              <a:buChar char="►"/>
              <a:defRPr/>
            </a:pPr>
            <a:r>
              <a:rPr lang="en-US" altLang="en-US" sz="2800" i="1" smtClean="0"/>
              <a:t>Unauthorized use</a:t>
            </a:r>
            <a:endParaRPr lang="en-US" altLang="en-US" sz="2800" smtClean="0"/>
          </a:p>
          <a:p>
            <a:pPr eaLnBrk="1" hangingPunct="1">
              <a:buFont typeface="Arial" panose="020B0604020202020204" pitchFamily="34" charset="0"/>
              <a:buChar char="►"/>
              <a:defRPr/>
            </a:pPr>
            <a:r>
              <a:rPr lang="en-US" altLang="en-US" sz="2800" i="1" smtClean="0"/>
              <a:t>Unauthorized destruction and denial of service</a:t>
            </a:r>
            <a:endParaRPr lang="en-US" altLang="en-US" sz="2800" smtClean="0"/>
          </a:p>
          <a:p>
            <a:pPr eaLnBrk="1" hangingPunct="1">
              <a:buFont typeface="Arial" panose="020B0604020202020204" pitchFamily="34" charset="0"/>
              <a:buChar char="►"/>
              <a:defRPr/>
            </a:pPr>
            <a:r>
              <a:rPr lang="en-US" altLang="en-US" sz="2800" i="1" smtClean="0"/>
              <a:t>Unauthorized modifications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843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8436" name="Slide Number Placeholder 5"/>
          <p:cNvSpPr>
            <a:spLocks noGrp="1"/>
          </p:cNvSpPr>
          <p:nvPr>
            <p:ph type="sldNum" sz="quarter" idx="12"/>
          </p:nvPr>
        </p:nvSpPr>
        <p:spPr>
          <a:noFill/>
          <a:ln>
            <a:miter lim="800000"/>
            <a:headEnd/>
            <a:tailEnd/>
          </a:ln>
        </p:spPr>
        <p:txBody>
          <a:bodyPr/>
          <a:lstStyle/>
          <a:p>
            <a:fld id="{80B61491-CB13-4EA3-8239-C74F9FC17930}" type="slidenum">
              <a:rPr lang="en-US" altLang="en-US"/>
              <a:pPr/>
              <a:t>15</a:t>
            </a:fld>
            <a:endParaRPr lang="en-US" altLang="en-US"/>
          </a:p>
        </p:txBody>
      </p:sp>
      <p:sp>
        <p:nvSpPr>
          <p:cNvPr id="116738" name="Rectangle 2"/>
          <p:cNvSpPr>
            <a:spLocks noGrp="1" noRot="1" noChangeArrowheads="1"/>
          </p:cNvSpPr>
          <p:nvPr>
            <p:ph type="title"/>
          </p:nvPr>
        </p:nvSpPr>
        <p:spPr/>
        <p:txBody>
          <a:bodyPr/>
          <a:lstStyle/>
          <a:p>
            <a:pPr eaLnBrk="1" hangingPunct="1">
              <a:defRPr/>
            </a:pPr>
            <a:r>
              <a:rPr lang="en-US" altLang="en-US" smtClean="0"/>
              <a:t>E-commerce Considerations</a:t>
            </a:r>
          </a:p>
        </p:txBody>
      </p:sp>
      <p:sp>
        <p:nvSpPr>
          <p:cNvPr id="116739" name="Rectangle 3"/>
          <p:cNvSpPr>
            <a:spLocks noGrp="1" noRot="1" noChangeArrowheads="1"/>
          </p:cNvSpPr>
          <p:nvPr>
            <p:ph type="body" idx="1"/>
          </p:nvPr>
        </p:nvSpPr>
        <p:spPr>
          <a:xfrm>
            <a:off x="152400" y="1600200"/>
            <a:ext cx="8991600" cy="4498975"/>
          </a:xfrm>
        </p:spPr>
        <p:txBody>
          <a:bodyPr/>
          <a:lstStyle/>
          <a:p>
            <a:pPr eaLnBrk="1" hangingPunct="1">
              <a:buFont typeface="Arial" panose="020B0604020202020204" pitchFamily="34" charset="0"/>
              <a:buChar char="►"/>
              <a:defRPr/>
            </a:pPr>
            <a:r>
              <a:rPr lang="en-US" altLang="en-US" i="1" smtClean="0"/>
              <a:t>Disposable credit card</a:t>
            </a:r>
            <a:r>
              <a:rPr lang="en-US" altLang="en-US" smtClean="0"/>
              <a:t> (AMEX) – an action aimed at 60 to 70% of consumers who fear credit card fraud arising from Internet use.</a:t>
            </a:r>
          </a:p>
          <a:p>
            <a:pPr eaLnBrk="1" hangingPunct="1">
              <a:buFont typeface="Arial" panose="020B0604020202020204" pitchFamily="34" charset="0"/>
              <a:buChar char="►"/>
              <a:defRPr/>
            </a:pPr>
            <a:r>
              <a:rPr lang="en-US" altLang="en-US" i="1" smtClean="0"/>
              <a:t>Visa’s 10 required security practices</a:t>
            </a:r>
            <a:r>
              <a:rPr lang="en-US" altLang="en-US" smtClean="0"/>
              <a:t> for its retailers plus 3 general practices for achieving information security in all retailers’ activities.</a:t>
            </a:r>
          </a:p>
          <a:p>
            <a:pPr eaLnBrk="1" hangingPunct="1">
              <a:buFont typeface="Arial" panose="020B0604020202020204" pitchFamily="34" charset="0"/>
              <a:buChar char="►"/>
              <a:defRPr/>
            </a:pPr>
            <a:r>
              <a:rPr lang="en-US" altLang="en-US" i="1" smtClean="0"/>
              <a:t>Cardholder Information Security Program</a:t>
            </a:r>
            <a:r>
              <a:rPr lang="en-US" altLang="en-US" smtClean="0"/>
              <a:t> (</a:t>
            </a:r>
            <a:r>
              <a:rPr lang="en-US" altLang="en-US" i="1" smtClean="0"/>
              <a:t>CISP</a:t>
            </a:r>
            <a:r>
              <a:rPr lang="en-US" altLang="en-US" smtClean="0"/>
              <a:t>) augmented these required practices.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9459"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9460" name="Slide Number Placeholder 5"/>
          <p:cNvSpPr>
            <a:spLocks noGrp="1"/>
          </p:cNvSpPr>
          <p:nvPr>
            <p:ph type="sldNum" sz="quarter" idx="12"/>
          </p:nvPr>
        </p:nvSpPr>
        <p:spPr>
          <a:noFill/>
          <a:ln>
            <a:miter lim="800000"/>
            <a:headEnd/>
            <a:tailEnd/>
          </a:ln>
        </p:spPr>
        <p:txBody>
          <a:bodyPr/>
          <a:lstStyle/>
          <a:p>
            <a:fld id="{C9D4D3E8-20ED-4942-BD34-9051F184E856}" type="slidenum">
              <a:rPr lang="en-US" altLang="en-US"/>
              <a:pPr/>
              <a:t>16</a:t>
            </a:fld>
            <a:endParaRPr lang="en-US" altLang="en-US"/>
          </a:p>
        </p:txBody>
      </p:sp>
      <p:sp>
        <p:nvSpPr>
          <p:cNvPr id="117762" name="Rectangle 2"/>
          <p:cNvSpPr>
            <a:spLocks noGrp="1" noRot="1" noChangeArrowheads="1"/>
          </p:cNvSpPr>
          <p:nvPr>
            <p:ph type="title"/>
          </p:nvPr>
        </p:nvSpPr>
        <p:spPr/>
        <p:txBody>
          <a:bodyPr/>
          <a:lstStyle/>
          <a:p>
            <a:pPr eaLnBrk="1" hangingPunct="1">
              <a:defRPr/>
            </a:pPr>
            <a:r>
              <a:rPr lang="en-US" altLang="en-US" smtClean="0"/>
              <a:t>Risk Management</a:t>
            </a:r>
          </a:p>
        </p:txBody>
      </p:sp>
      <p:sp>
        <p:nvSpPr>
          <p:cNvPr id="117763" name="Rectangle 3"/>
          <p:cNvSpPr>
            <a:spLocks noGrp="1" noRot="1" noChangeArrowheads="1"/>
          </p:cNvSpPr>
          <p:nvPr>
            <p:ph type="body" idx="1"/>
          </p:nvPr>
        </p:nvSpPr>
        <p:spPr>
          <a:xfrm>
            <a:off x="0" y="1600200"/>
            <a:ext cx="9144000" cy="4498975"/>
          </a:xfrm>
        </p:spPr>
        <p:txBody>
          <a:bodyPr/>
          <a:lstStyle/>
          <a:p>
            <a:pPr eaLnBrk="1" hangingPunct="1">
              <a:lnSpc>
                <a:spcPct val="90000"/>
              </a:lnSpc>
              <a:buFont typeface="Arial" panose="020B0604020202020204" pitchFamily="34" charset="0"/>
              <a:buChar char="►"/>
              <a:defRPr/>
            </a:pPr>
            <a:r>
              <a:rPr lang="en-US" altLang="en-US" sz="2400" smtClean="0"/>
              <a:t>Defining risks consists of four substeps.</a:t>
            </a:r>
          </a:p>
          <a:p>
            <a:pPr lvl="1" eaLnBrk="1" hangingPunct="1">
              <a:lnSpc>
                <a:spcPct val="90000"/>
              </a:lnSpc>
              <a:defRPr/>
            </a:pPr>
            <a:r>
              <a:rPr lang="en-US" altLang="en-US" sz="2000" smtClean="0"/>
              <a:t>Identify business assets to be protected from risks.</a:t>
            </a:r>
          </a:p>
          <a:p>
            <a:pPr lvl="1" eaLnBrk="1" hangingPunct="1">
              <a:lnSpc>
                <a:spcPct val="90000"/>
              </a:lnSpc>
              <a:defRPr/>
            </a:pPr>
            <a:r>
              <a:rPr lang="en-US" altLang="en-US" sz="2000" smtClean="0"/>
              <a:t>Recognize the risks.</a:t>
            </a:r>
          </a:p>
          <a:p>
            <a:pPr lvl="1" eaLnBrk="1" hangingPunct="1">
              <a:lnSpc>
                <a:spcPct val="90000"/>
              </a:lnSpc>
              <a:defRPr/>
            </a:pPr>
            <a:r>
              <a:rPr lang="en-US" altLang="en-US" sz="2000" smtClean="0"/>
              <a:t>Determine the level of of impact on the firm should the risks materialize.</a:t>
            </a:r>
          </a:p>
          <a:p>
            <a:pPr lvl="1" eaLnBrk="1" hangingPunct="1">
              <a:lnSpc>
                <a:spcPct val="90000"/>
              </a:lnSpc>
              <a:defRPr/>
            </a:pPr>
            <a:r>
              <a:rPr lang="en-US" altLang="en-US" sz="2000" smtClean="0"/>
              <a:t>Analyze the firm’s vulnerabilities.</a:t>
            </a:r>
          </a:p>
          <a:p>
            <a:pPr eaLnBrk="1" hangingPunct="1">
              <a:lnSpc>
                <a:spcPct val="90000"/>
              </a:lnSpc>
              <a:buFont typeface="Arial" panose="020B0604020202020204" pitchFamily="34" charset="0"/>
              <a:buChar char="►"/>
              <a:defRPr/>
            </a:pPr>
            <a:r>
              <a:rPr lang="en-US" altLang="en-US" sz="2400" smtClean="0"/>
              <a:t>Impact severity can be classified as:</a:t>
            </a:r>
          </a:p>
          <a:p>
            <a:pPr lvl="1" eaLnBrk="1" hangingPunct="1">
              <a:lnSpc>
                <a:spcPct val="90000"/>
              </a:lnSpc>
              <a:defRPr/>
            </a:pPr>
            <a:r>
              <a:rPr lang="en-US" altLang="en-US" sz="2000" b="1" smtClean="0"/>
              <a:t>Severe impact</a:t>
            </a:r>
            <a:r>
              <a:rPr lang="en-US" altLang="en-US" sz="2000" smtClean="0"/>
              <a:t> puts the firm out of business or severely limits its ability to function.</a:t>
            </a:r>
          </a:p>
          <a:p>
            <a:pPr lvl="1" eaLnBrk="1" hangingPunct="1">
              <a:lnSpc>
                <a:spcPct val="90000"/>
              </a:lnSpc>
              <a:defRPr/>
            </a:pPr>
            <a:r>
              <a:rPr lang="en-US" altLang="en-US" sz="2000" b="1" smtClean="0"/>
              <a:t>Significant impact</a:t>
            </a:r>
            <a:r>
              <a:rPr lang="en-US" altLang="en-US" sz="2000" smtClean="0"/>
              <a:t> causes significant damage and cost, but the firm will survive.</a:t>
            </a:r>
          </a:p>
          <a:p>
            <a:pPr lvl="1" eaLnBrk="1" hangingPunct="1">
              <a:lnSpc>
                <a:spcPct val="90000"/>
              </a:lnSpc>
              <a:defRPr/>
            </a:pPr>
            <a:r>
              <a:rPr lang="en-US" altLang="en-US" sz="2000" b="1" smtClean="0"/>
              <a:t>Minor impact</a:t>
            </a:r>
            <a:r>
              <a:rPr lang="en-US" altLang="en-US" sz="2000" smtClean="0"/>
              <a:t> causes breakdowns that are typical of day-to-day operations.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0483"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0484" name="Slide Number Placeholder 5"/>
          <p:cNvSpPr>
            <a:spLocks noGrp="1"/>
          </p:cNvSpPr>
          <p:nvPr>
            <p:ph type="sldNum" sz="quarter" idx="12"/>
          </p:nvPr>
        </p:nvSpPr>
        <p:spPr>
          <a:noFill/>
          <a:ln>
            <a:miter lim="800000"/>
            <a:headEnd/>
            <a:tailEnd/>
          </a:ln>
        </p:spPr>
        <p:txBody>
          <a:bodyPr/>
          <a:lstStyle/>
          <a:p>
            <a:fld id="{EE1E37C8-459A-43D7-8DA4-7A0D6858E20B}" type="slidenum">
              <a:rPr lang="en-US" altLang="en-US"/>
              <a:pPr/>
              <a:t>17</a:t>
            </a:fld>
            <a:endParaRPr lang="en-US" altLang="en-US"/>
          </a:p>
        </p:txBody>
      </p:sp>
      <p:sp>
        <p:nvSpPr>
          <p:cNvPr id="118786" name="Rectangle 2"/>
          <p:cNvSpPr>
            <a:spLocks noGrp="1" noRot="1" noChangeArrowheads="1"/>
          </p:cNvSpPr>
          <p:nvPr>
            <p:ph type="title"/>
          </p:nvPr>
        </p:nvSpPr>
        <p:spPr/>
        <p:txBody>
          <a:bodyPr/>
          <a:lstStyle/>
          <a:p>
            <a:pPr eaLnBrk="1" hangingPunct="1">
              <a:defRPr/>
            </a:pPr>
            <a:r>
              <a:rPr lang="en-US" altLang="en-US" sz="4000" smtClean="0"/>
              <a:t>Table 9.1 Degree of Impact and Vulnerability Determine Controls</a:t>
            </a:r>
          </a:p>
        </p:txBody>
      </p:sp>
      <p:pic>
        <p:nvPicPr>
          <p:cNvPr id="20486" name="Picture 4"/>
          <p:cNvPicPr>
            <a:picLocks noChangeAspect="1" noChangeArrowheads="1"/>
          </p:cNvPicPr>
          <p:nvPr>
            <p:ph type="body" idx="1"/>
          </p:nvPr>
        </p:nvPicPr>
        <p:blipFill>
          <a:blip r:embed="rId2"/>
          <a:srcRect/>
          <a:stretch>
            <a:fillRect/>
          </a:stretch>
        </p:blipFill>
        <p:spPr>
          <a:xfrm>
            <a:off x="685800" y="1524000"/>
            <a:ext cx="7742238" cy="4445000"/>
          </a:xfr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150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1508" name="Slide Number Placeholder 5"/>
          <p:cNvSpPr>
            <a:spLocks noGrp="1"/>
          </p:cNvSpPr>
          <p:nvPr>
            <p:ph type="sldNum" sz="quarter" idx="12"/>
          </p:nvPr>
        </p:nvSpPr>
        <p:spPr>
          <a:noFill/>
          <a:ln>
            <a:miter lim="800000"/>
            <a:headEnd/>
            <a:tailEnd/>
          </a:ln>
        </p:spPr>
        <p:txBody>
          <a:bodyPr/>
          <a:lstStyle/>
          <a:p>
            <a:fld id="{1B631238-C7AF-4E49-95B2-2C3C1731F842}" type="slidenum">
              <a:rPr lang="en-US" altLang="en-US"/>
              <a:pPr/>
              <a:t>18</a:t>
            </a:fld>
            <a:endParaRPr lang="en-US" altLang="en-US"/>
          </a:p>
        </p:txBody>
      </p:sp>
      <p:sp>
        <p:nvSpPr>
          <p:cNvPr id="120834" name="Rectangle 2"/>
          <p:cNvSpPr>
            <a:spLocks noGrp="1" noRot="1" noChangeArrowheads="1"/>
          </p:cNvSpPr>
          <p:nvPr>
            <p:ph type="title"/>
          </p:nvPr>
        </p:nvSpPr>
        <p:spPr/>
        <p:txBody>
          <a:bodyPr/>
          <a:lstStyle/>
          <a:p>
            <a:pPr eaLnBrk="1" hangingPunct="1">
              <a:defRPr/>
            </a:pPr>
            <a:r>
              <a:rPr lang="en-US" altLang="en-US" smtClean="0"/>
              <a:t>Risk Analysis Report</a:t>
            </a:r>
          </a:p>
        </p:txBody>
      </p:sp>
      <p:sp>
        <p:nvSpPr>
          <p:cNvPr id="120835" name="Rectangle 3"/>
          <p:cNvSpPr>
            <a:spLocks noGrp="1" noRot="1" noChangeArrowheads="1"/>
          </p:cNvSpPr>
          <p:nvPr>
            <p:ph type="body" idx="1"/>
          </p:nvPr>
        </p:nvSpPr>
        <p:spPr/>
        <p:txBody>
          <a:bodyPr/>
          <a:lstStyle/>
          <a:p>
            <a:pPr eaLnBrk="1" hangingPunct="1">
              <a:lnSpc>
                <a:spcPct val="90000"/>
              </a:lnSpc>
              <a:buFont typeface="Arial" panose="020B0604020202020204" pitchFamily="34" charset="0"/>
              <a:buChar char="►"/>
              <a:defRPr/>
            </a:pPr>
            <a:r>
              <a:rPr lang="en-US" altLang="en-US" sz="2800" smtClean="0">
                <a:cs typeface="Times New Roman" panose="02020603050405020304" pitchFamily="18" charset="0"/>
              </a:rPr>
              <a:t>The findings of the risk analysis should be documented in a report that contains detailed information such as the following for </a:t>
            </a:r>
            <a:r>
              <a:rPr lang="en-US" altLang="en-US" sz="2800" u="sng" smtClean="0">
                <a:cs typeface="Times New Roman" panose="02020603050405020304" pitchFamily="18" charset="0"/>
              </a:rPr>
              <a:t>each risk</a:t>
            </a:r>
            <a:r>
              <a:rPr lang="en-US" altLang="en-US" sz="2800" smtClean="0">
                <a:cs typeface="Times New Roman" panose="02020603050405020304" pitchFamily="18" charset="0"/>
              </a:rPr>
              <a:t>:</a:t>
            </a:r>
          </a:p>
          <a:p>
            <a:pPr lvl="1" eaLnBrk="1" hangingPunct="1">
              <a:lnSpc>
                <a:spcPct val="90000"/>
              </a:lnSpc>
              <a:defRPr/>
            </a:pPr>
            <a:r>
              <a:rPr lang="en-US" altLang="en-US" sz="2400" smtClean="0">
                <a:cs typeface="Times New Roman" panose="02020603050405020304" pitchFamily="18" charset="0"/>
              </a:rPr>
              <a:t>A description of the risk </a:t>
            </a:r>
          </a:p>
          <a:p>
            <a:pPr lvl="1" eaLnBrk="1" hangingPunct="1">
              <a:lnSpc>
                <a:spcPct val="90000"/>
              </a:lnSpc>
              <a:defRPr/>
            </a:pPr>
            <a:r>
              <a:rPr lang="en-US" altLang="en-US" sz="2400" smtClean="0">
                <a:cs typeface="Times New Roman" panose="02020603050405020304" pitchFamily="18" charset="0"/>
              </a:rPr>
              <a:t>Source of the risk</a:t>
            </a:r>
          </a:p>
          <a:p>
            <a:pPr lvl="1" eaLnBrk="1" hangingPunct="1">
              <a:lnSpc>
                <a:spcPct val="90000"/>
              </a:lnSpc>
              <a:defRPr/>
            </a:pPr>
            <a:r>
              <a:rPr lang="en-US" altLang="en-US" sz="2400" smtClean="0">
                <a:cs typeface="Times New Roman" panose="02020603050405020304" pitchFamily="18" charset="0"/>
              </a:rPr>
              <a:t>Severity of the risk</a:t>
            </a:r>
          </a:p>
          <a:p>
            <a:pPr lvl="1" eaLnBrk="1" hangingPunct="1">
              <a:lnSpc>
                <a:spcPct val="90000"/>
              </a:lnSpc>
              <a:defRPr/>
            </a:pPr>
            <a:r>
              <a:rPr lang="en-US" altLang="en-US" sz="2400" smtClean="0">
                <a:cs typeface="Times New Roman" panose="02020603050405020304" pitchFamily="18" charset="0"/>
              </a:rPr>
              <a:t>Controls that are being applied to the risk</a:t>
            </a:r>
          </a:p>
          <a:p>
            <a:pPr lvl="1" eaLnBrk="1" hangingPunct="1">
              <a:lnSpc>
                <a:spcPct val="90000"/>
              </a:lnSpc>
              <a:defRPr/>
            </a:pPr>
            <a:r>
              <a:rPr lang="en-US" altLang="en-US" sz="2400" smtClean="0">
                <a:cs typeface="Times New Roman" panose="02020603050405020304" pitchFamily="18" charset="0"/>
              </a:rPr>
              <a:t>The owner(s) of the risk</a:t>
            </a:r>
          </a:p>
          <a:p>
            <a:pPr lvl="1" eaLnBrk="1" hangingPunct="1">
              <a:lnSpc>
                <a:spcPct val="90000"/>
              </a:lnSpc>
              <a:defRPr/>
            </a:pPr>
            <a:r>
              <a:rPr lang="en-US" altLang="en-US" sz="2400" smtClean="0">
                <a:cs typeface="Times New Roman" panose="02020603050405020304" pitchFamily="18" charset="0"/>
              </a:rPr>
              <a:t>Recommended action to address the risk</a:t>
            </a:r>
          </a:p>
          <a:p>
            <a:pPr lvl="1" eaLnBrk="1" hangingPunct="1">
              <a:lnSpc>
                <a:spcPct val="90000"/>
              </a:lnSpc>
              <a:defRPr/>
            </a:pPr>
            <a:r>
              <a:rPr lang="en-US" altLang="en-US" sz="2400" smtClean="0"/>
              <a:t>Recommended time frame for addressing the risk</a:t>
            </a:r>
          </a:p>
          <a:p>
            <a:pPr lvl="1" eaLnBrk="1" hangingPunct="1">
              <a:lnSpc>
                <a:spcPct val="90000"/>
              </a:lnSpc>
              <a:defRPr/>
            </a:pPr>
            <a:r>
              <a:rPr lang="en-US" altLang="en-US" sz="2400" smtClean="0">
                <a:cs typeface="Times New Roman" panose="02020603050405020304" pitchFamily="18" charset="0"/>
              </a:rPr>
              <a:t>What was done to mitigate the risk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253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2532" name="Slide Number Placeholder 5"/>
          <p:cNvSpPr>
            <a:spLocks noGrp="1"/>
          </p:cNvSpPr>
          <p:nvPr>
            <p:ph type="sldNum" sz="quarter" idx="12"/>
          </p:nvPr>
        </p:nvSpPr>
        <p:spPr>
          <a:noFill/>
          <a:ln>
            <a:miter lim="800000"/>
            <a:headEnd/>
            <a:tailEnd/>
          </a:ln>
        </p:spPr>
        <p:txBody>
          <a:bodyPr/>
          <a:lstStyle/>
          <a:p>
            <a:fld id="{D4EB7CFB-5AEB-4D3D-A0AD-E30191E43532}" type="slidenum">
              <a:rPr lang="en-US" altLang="en-US"/>
              <a:pPr/>
              <a:t>19</a:t>
            </a:fld>
            <a:endParaRPr lang="en-US" altLang="en-US"/>
          </a:p>
        </p:txBody>
      </p:sp>
      <p:sp>
        <p:nvSpPr>
          <p:cNvPr id="119810" name="Rectangle 2"/>
          <p:cNvSpPr>
            <a:spLocks noGrp="1" noRot="1" noChangeArrowheads="1"/>
          </p:cNvSpPr>
          <p:nvPr>
            <p:ph type="title"/>
          </p:nvPr>
        </p:nvSpPr>
        <p:spPr/>
        <p:txBody>
          <a:bodyPr/>
          <a:lstStyle/>
          <a:p>
            <a:pPr eaLnBrk="1" hangingPunct="1">
              <a:defRPr/>
            </a:pPr>
            <a:r>
              <a:rPr lang="en-US" altLang="en-US" smtClean="0"/>
              <a:t>Information Security Policy</a:t>
            </a:r>
          </a:p>
        </p:txBody>
      </p:sp>
      <p:sp>
        <p:nvSpPr>
          <p:cNvPr id="119811" name="Rectangle 3"/>
          <p:cNvSpPr>
            <a:spLocks noGrp="1" noRot="1" noChangeArrowheads="1"/>
          </p:cNvSpPr>
          <p:nvPr>
            <p:ph type="body" idx="1"/>
          </p:nvPr>
        </p:nvSpPr>
        <p:spPr/>
        <p:txBody>
          <a:bodyPr/>
          <a:lstStyle/>
          <a:p>
            <a:pPr eaLnBrk="1" hangingPunct="1">
              <a:buFont typeface="Arial" panose="020B0604020202020204" pitchFamily="34" charset="0"/>
              <a:buChar char="►"/>
              <a:defRPr/>
            </a:pPr>
            <a:r>
              <a:rPr lang="en-US" altLang="en-US" sz="4000" smtClean="0">
                <a:cs typeface="Times New Roman" panose="02020603050405020304" pitchFamily="18" charset="0"/>
              </a:rPr>
              <a:t>The five phases of implementing:</a:t>
            </a:r>
          </a:p>
          <a:p>
            <a:pPr lvl="1" eaLnBrk="1" hangingPunct="1">
              <a:defRPr/>
            </a:pPr>
            <a:r>
              <a:rPr lang="en-US" altLang="en-US" sz="3600" smtClean="0">
                <a:cs typeface="Times New Roman" panose="02020603050405020304" pitchFamily="18" charset="0"/>
              </a:rPr>
              <a:t>Phase 1: Project Initiation.</a:t>
            </a:r>
          </a:p>
          <a:p>
            <a:pPr lvl="1" eaLnBrk="1" hangingPunct="1">
              <a:defRPr/>
            </a:pPr>
            <a:r>
              <a:rPr lang="en-US" altLang="en-US" sz="3600" smtClean="0">
                <a:cs typeface="Times New Roman" panose="02020603050405020304" pitchFamily="18" charset="0"/>
              </a:rPr>
              <a:t>Phase 2: Policy Development. </a:t>
            </a:r>
          </a:p>
          <a:p>
            <a:pPr lvl="1" eaLnBrk="1" hangingPunct="1">
              <a:defRPr/>
            </a:pPr>
            <a:r>
              <a:rPr lang="en-US" altLang="en-US" sz="3600" smtClean="0">
                <a:cs typeface="Times New Roman" panose="02020603050405020304" pitchFamily="18" charset="0"/>
              </a:rPr>
              <a:t>Phase 3: Consultation and Approval. </a:t>
            </a:r>
          </a:p>
          <a:p>
            <a:pPr lvl="1" eaLnBrk="1" hangingPunct="1">
              <a:defRPr/>
            </a:pPr>
            <a:r>
              <a:rPr lang="en-US" altLang="en-US" sz="3600" smtClean="0">
                <a:cs typeface="Times New Roman" panose="02020603050405020304" pitchFamily="18" charset="0"/>
              </a:rPr>
              <a:t>Phase 4:Awareness and Education. </a:t>
            </a:r>
          </a:p>
          <a:p>
            <a:pPr lvl="1" eaLnBrk="1" hangingPunct="1">
              <a:defRPr/>
            </a:pPr>
            <a:r>
              <a:rPr lang="en-US" altLang="en-US" sz="3600" smtClean="0">
                <a:cs typeface="Times New Roman" panose="02020603050405020304" pitchFamily="18" charset="0"/>
              </a:rPr>
              <a:t>Phase 5: Policy Dissemination.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5"/>
          <p:cNvSpPr>
            <a:spLocks noGrp="1" noChangeArrowheads="1"/>
          </p:cNvSpPr>
          <p:nvPr>
            <p:ph type="dt"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defRPr/>
            </a:pPr>
            <a:r>
              <a:rPr lang="en-US" altLang="en-US"/>
              <a:t>© 2007 by Prentice Hall</a:t>
            </a:r>
          </a:p>
        </p:txBody>
      </p:sp>
      <p:sp>
        <p:nvSpPr>
          <p:cNvPr id="5" name="Rectangle 156"/>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defRPr/>
            </a:pPr>
            <a:r>
              <a:rPr lang="en-US" altLang="en-US"/>
              <a:t>Management Information Systems, 10/e  Raymond McLeod and George Schell  </a:t>
            </a:r>
          </a:p>
        </p:txBody>
      </p:sp>
      <p:sp>
        <p:nvSpPr>
          <p:cNvPr id="6" name="Rectangle 157"/>
          <p:cNvSpPr>
            <a:spLocks noGrp="1" noChangeArrowheads="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fld id="{BE4D5EB4-FA26-4D19-8779-A54849238DEE}" type="slidenum">
              <a:rPr lang="en-US" altLang="en-US"/>
              <a:pPr/>
              <a:t>2</a:t>
            </a:fld>
            <a:endParaRPr lang="en-US" altLang="en-US"/>
          </a:p>
        </p:txBody>
      </p:sp>
      <p:sp>
        <p:nvSpPr>
          <p:cNvPr id="94210" name="Rectangle 2"/>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defRPr/>
            </a:pPr>
            <a:r>
              <a:rPr lang="en-US" altLang="en-US" smtClean="0"/>
              <a:t>Chapter 9</a:t>
            </a:r>
          </a:p>
        </p:txBody>
      </p:sp>
      <p:sp>
        <p:nvSpPr>
          <p:cNvPr id="94211" name="Rectangle 3"/>
          <p:cNvSpPr>
            <a:spLocks noGrp="1" noChangeArrowheads="1"/>
          </p:cNvSpPr>
          <p:nvPr>
            <p:ph type="subTitle" idx="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eaLnBrk="1" hangingPunct="1">
              <a:defRPr/>
            </a:pPr>
            <a:r>
              <a:rPr lang="en-US" altLang="en-US" smtClean="0"/>
              <a:t>Information Security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355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3556" name="Slide Number Placeholder 5"/>
          <p:cNvSpPr>
            <a:spLocks noGrp="1"/>
          </p:cNvSpPr>
          <p:nvPr>
            <p:ph type="sldNum" sz="quarter" idx="12"/>
          </p:nvPr>
        </p:nvSpPr>
        <p:spPr>
          <a:noFill/>
          <a:ln>
            <a:miter lim="800000"/>
            <a:headEnd/>
            <a:tailEnd/>
          </a:ln>
        </p:spPr>
        <p:txBody>
          <a:bodyPr/>
          <a:lstStyle/>
          <a:p>
            <a:fld id="{05C8576A-8F0B-4FF5-8CD1-9332BA313CB7}" type="slidenum">
              <a:rPr lang="en-US" altLang="en-US"/>
              <a:pPr/>
              <a:t>20</a:t>
            </a:fld>
            <a:endParaRPr lang="en-US" altLang="en-US"/>
          </a:p>
        </p:txBody>
      </p:sp>
      <p:sp>
        <p:nvSpPr>
          <p:cNvPr id="105474" name="Rectangle 2"/>
          <p:cNvSpPr>
            <a:spLocks noGrp="1" noRot="1" noChangeArrowheads="1"/>
          </p:cNvSpPr>
          <p:nvPr>
            <p:ph type="title"/>
          </p:nvPr>
        </p:nvSpPr>
        <p:spPr/>
        <p:txBody>
          <a:bodyPr/>
          <a:lstStyle/>
          <a:p>
            <a:pPr eaLnBrk="1" hangingPunct="1">
              <a:defRPr/>
            </a:pPr>
            <a:r>
              <a:rPr lang="en-US" altLang="en-US" sz="4000" smtClean="0"/>
              <a:t>Figure 9.3 Development of Security Policy</a:t>
            </a:r>
          </a:p>
        </p:txBody>
      </p:sp>
      <p:pic>
        <p:nvPicPr>
          <p:cNvPr id="23558" name="Picture 5"/>
          <p:cNvPicPr>
            <a:picLocks noChangeAspect="1" noChangeArrowheads="1"/>
          </p:cNvPicPr>
          <p:nvPr>
            <p:ph type="body" idx="1"/>
          </p:nvPr>
        </p:nvPicPr>
        <p:blipFill>
          <a:blip r:embed="rId2"/>
          <a:srcRect/>
          <a:stretch>
            <a:fillRect/>
          </a:stretch>
        </p:blipFill>
        <p:spPr>
          <a:xfrm>
            <a:off x="2813050" y="1600200"/>
            <a:ext cx="3517900" cy="4498975"/>
          </a:xfr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4579"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4580" name="Slide Number Placeholder 5"/>
          <p:cNvSpPr>
            <a:spLocks noGrp="1"/>
          </p:cNvSpPr>
          <p:nvPr>
            <p:ph type="sldNum" sz="quarter" idx="12"/>
          </p:nvPr>
        </p:nvSpPr>
        <p:spPr>
          <a:noFill/>
          <a:ln>
            <a:miter lim="800000"/>
            <a:headEnd/>
            <a:tailEnd/>
          </a:ln>
        </p:spPr>
        <p:txBody>
          <a:bodyPr/>
          <a:lstStyle/>
          <a:p>
            <a:fld id="{F214A6A8-3E6C-44BE-B1D8-BA98D1D5767B}" type="slidenum">
              <a:rPr lang="en-US" altLang="en-US"/>
              <a:pPr/>
              <a:t>21</a:t>
            </a:fld>
            <a:endParaRPr lang="en-US" altLang="en-US"/>
          </a:p>
        </p:txBody>
      </p:sp>
      <p:sp>
        <p:nvSpPr>
          <p:cNvPr id="121858" name="Rectangle 2"/>
          <p:cNvSpPr>
            <a:spLocks noGrp="1" noRot="1" noChangeArrowheads="1"/>
          </p:cNvSpPr>
          <p:nvPr>
            <p:ph type="title"/>
          </p:nvPr>
        </p:nvSpPr>
        <p:spPr/>
        <p:txBody>
          <a:bodyPr/>
          <a:lstStyle/>
          <a:p>
            <a:pPr eaLnBrk="1" hangingPunct="1">
              <a:defRPr/>
            </a:pPr>
            <a:r>
              <a:rPr lang="en-US" altLang="en-US" smtClean="0"/>
              <a:t>Controls</a:t>
            </a:r>
          </a:p>
        </p:txBody>
      </p:sp>
      <p:sp>
        <p:nvSpPr>
          <p:cNvPr id="121859" name="Rectangle 3"/>
          <p:cNvSpPr>
            <a:spLocks noGrp="1" noRot="1" noChangeArrowheads="1"/>
          </p:cNvSpPr>
          <p:nvPr>
            <p:ph type="body" idx="1"/>
          </p:nvPr>
        </p:nvSpPr>
        <p:spPr/>
        <p:txBody>
          <a:bodyPr/>
          <a:lstStyle/>
          <a:p>
            <a:pPr eaLnBrk="1" hangingPunct="1">
              <a:lnSpc>
                <a:spcPct val="90000"/>
              </a:lnSpc>
              <a:buFont typeface="Arial" panose="020B0604020202020204" pitchFamily="34" charset="0"/>
              <a:buChar char="►"/>
              <a:defRPr/>
            </a:pPr>
            <a:r>
              <a:rPr lang="en-US" altLang="en-US" b="1" smtClean="0"/>
              <a:t>Control</a:t>
            </a:r>
            <a:r>
              <a:rPr lang="en-US" altLang="en-US" smtClean="0"/>
              <a:t> is a mechanism that is implemented to either protect the firm from risks or to minimize the impact of risks on the firm should they occur.</a:t>
            </a:r>
          </a:p>
          <a:p>
            <a:pPr eaLnBrk="1" hangingPunct="1">
              <a:lnSpc>
                <a:spcPct val="90000"/>
              </a:lnSpc>
              <a:buFont typeface="Arial" panose="020B0604020202020204" pitchFamily="34" charset="0"/>
              <a:buChar char="►"/>
              <a:defRPr/>
            </a:pPr>
            <a:r>
              <a:rPr lang="en-US" altLang="en-US" b="1" smtClean="0"/>
              <a:t>Technical controls</a:t>
            </a:r>
            <a:r>
              <a:rPr lang="en-US" altLang="en-US" smtClean="0"/>
              <a:t> are those that are built into systems by the system developers during the systems development life cycle.</a:t>
            </a:r>
          </a:p>
          <a:p>
            <a:pPr lvl="1" eaLnBrk="1" hangingPunct="1">
              <a:lnSpc>
                <a:spcPct val="90000"/>
              </a:lnSpc>
              <a:defRPr/>
            </a:pPr>
            <a:r>
              <a:rPr lang="en-US" altLang="en-US" smtClean="0"/>
              <a:t>Include an internal auditor on project team.</a:t>
            </a:r>
          </a:p>
          <a:p>
            <a:pPr lvl="1" eaLnBrk="1" hangingPunct="1">
              <a:lnSpc>
                <a:spcPct val="90000"/>
              </a:lnSpc>
              <a:defRPr/>
            </a:pPr>
            <a:r>
              <a:rPr lang="en-US" altLang="en-US" smtClean="0"/>
              <a:t>Based on hardware and software technology.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5603"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5604" name="Slide Number Placeholder 5"/>
          <p:cNvSpPr>
            <a:spLocks noGrp="1"/>
          </p:cNvSpPr>
          <p:nvPr>
            <p:ph type="sldNum" sz="quarter" idx="12"/>
          </p:nvPr>
        </p:nvSpPr>
        <p:spPr>
          <a:noFill/>
          <a:ln>
            <a:miter lim="800000"/>
            <a:headEnd/>
            <a:tailEnd/>
          </a:ln>
        </p:spPr>
        <p:txBody>
          <a:bodyPr/>
          <a:lstStyle/>
          <a:p>
            <a:fld id="{16D79182-29FB-4E6C-869F-7B627822AC7B}" type="slidenum">
              <a:rPr lang="en-US" altLang="en-US"/>
              <a:pPr/>
              <a:t>22</a:t>
            </a:fld>
            <a:endParaRPr lang="en-US" altLang="en-US"/>
          </a:p>
        </p:txBody>
      </p:sp>
      <p:sp>
        <p:nvSpPr>
          <p:cNvPr id="122882" name="Rectangle 2"/>
          <p:cNvSpPr>
            <a:spLocks noGrp="1" noRot="1" noChangeArrowheads="1"/>
          </p:cNvSpPr>
          <p:nvPr>
            <p:ph type="title"/>
          </p:nvPr>
        </p:nvSpPr>
        <p:spPr/>
        <p:txBody>
          <a:bodyPr/>
          <a:lstStyle/>
          <a:p>
            <a:pPr eaLnBrk="1" hangingPunct="1">
              <a:defRPr/>
            </a:pPr>
            <a:r>
              <a:rPr lang="en-US" altLang="en-US" smtClean="0"/>
              <a:t>Technical Controls</a:t>
            </a:r>
          </a:p>
        </p:txBody>
      </p:sp>
      <p:sp>
        <p:nvSpPr>
          <p:cNvPr id="122883" name="Rectangle 3"/>
          <p:cNvSpPr>
            <a:spLocks noGrp="1" noRot="1" noChangeArrowheads="1"/>
          </p:cNvSpPr>
          <p:nvPr>
            <p:ph type="body" idx="1"/>
          </p:nvPr>
        </p:nvSpPr>
        <p:spPr/>
        <p:txBody>
          <a:bodyPr/>
          <a:lstStyle/>
          <a:p>
            <a:pPr eaLnBrk="1" hangingPunct="1">
              <a:lnSpc>
                <a:spcPct val="90000"/>
              </a:lnSpc>
              <a:buFont typeface="Arial" panose="020B0604020202020204" pitchFamily="34" charset="0"/>
              <a:buChar char="►"/>
              <a:defRPr/>
            </a:pPr>
            <a:r>
              <a:rPr lang="en-US" altLang="en-US" b="1" smtClean="0"/>
              <a:t>Access control</a:t>
            </a:r>
            <a:r>
              <a:rPr lang="en-US" altLang="en-US" smtClean="0"/>
              <a:t> is the basis for security against threats by unauthorized persons.</a:t>
            </a:r>
          </a:p>
          <a:p>
            <a:pPr eaLnBrk="1" hangingPunct="1">
              <a:lnSpc>
                <a:spcPct val="90000"/>
              </a:lnSpc>
              <a:buFont typeface="Arial" panose="020B0604020202020204" pitchFamily="34" charset="0"/>
              <a:buChar char="►"/>
              <a:defRPr/>
            </a:pPr>
            <a:r>
              <a:rPr lang="en-US" altLang="en-US" smtClean="0"/>
              <a:t>Access control three-step process includes:</a:t>
            </a:r>
          </a:p>
          <a:p>
            <a:pPr lvl="1" eaLnBrk="1" hangingPunct="1">
              <a:lnSpc>
                <a:spcPct val="90000"/>
              </a:lnSpc>
              <a:defRPr/>
            </a:pPr>
            <a:r>
              <a:rPr lang="en-US" altLang="en-US" i="1" smtClean="0"/>
              <a:t>User identification.</a:t>
            </a:r>
            <a:endParaRPr lang="en-US" altLang="en-US" smtClean="0"/>
          </a:p>
          <a:p>
            <a:pPr lvl="1" eaLnBrk="1" hangingPunct="1">
              <a:lnSpc>
                <a:spcPct val="90000"/>
              </a:lnSpc>
              <a:defRPr/>
            </a:pPr>
            <a:r>
              <a:rPr lang="en-US" altLang="en-US" i="1" smtClean="0"/>
              <a:t>User authentication.</a:t>
            </a:r>
            <a:endParaRPr lang="en-US" altLang="en-US" smtClean="0"/>
          </a:p>
          <a:p>
            <a:pPr lvl="1" eaLnBrk="1" hangingPunct="1">
              <a:lnSpc>
                <a:spcPct val="90000"/>
              </a:lnSpc>
              <a:defRPr/>
            </a:pPr>
            <a:r>
              <a:rPr lang="en-US" altLang="en-US" i="1" smtClean="0"/>
              <a:t>User authorization</a:t>
            </a:r>
            <a:r>
              <a:rPr lang="en-US" altLang="en-US" smtClean="0"/>
              <a:t>.</a:t>
            </a:r>
          </a:p>
          <a:p>
            <a:pPr eaLnBrk="1" hangingPunct="1">
              <a:lnSpc>
                <a:spcPct val="90000"/>
              </a:lnSpc>
              <a:buFont typeface="Arial" panose="020B0604020202020204" pitchFamily="34" charset="0"/>
              <a:buChar char="►"/>
              <a:defRPr/>
            </a:pPr>
            <a:r>
              <a:rPr lang="en-US" altLang="en-US" b="1" smtClean="0"/>
              <a:t>User profiles</a:t>
            </a:r>
            <a:r>
              <a:rPr lang="en-US" altLang="en-US" smtClean="0"/>
              <a:t>-descriptions of authorized users; used in identification and authorization.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662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6628" name="Slide Number Placeholder 5"/>
          <p:cNvSpPr>
            <a:spLocks noGrp="1"/>
          </p:cNvSpPr>
          <p:nvPr>
            <p:ph type="sldNum" sz="quarter" idx="12"/>
          </p:nvPr>
        </p:nvSpPr>
        <p:spPr>
          <a:noFill/>
          <a:ln>
            <a:miter lim="800000"/>
            <a:headEnd/>
            <a:tailEnd/>
          </a:ln>
        </p:spPr>
        <p:txBody>
          <a:bodyPr/>
          <a:lstStyle/>
          <a:p>
            <a:fld id="{B4C41530-C659-4D15-AA67-1280A75C7C01}" type="slidenum">
              <a:rPr lang="en-US" altLang="en-US"/>
              <a:pPr/>
              <a:t>23</a:t>
            </a:fld>
            <a:endParaRPr lang="en-US" altLang="en-US"/>
          </a:p>
        </p:txBody>
      </p:sp>
      <p:sp>
        <p:nvSpPr>
          <p:cNvPr id="106498" name="Rectangle 2"/>
          <p:cNvSpPr>
            <a:spLocks noGrp="1" noRot="1" noChangeArrowheads="1"/>
          </p:cNvSpPr>
          <p:nvPr>
            <p:ph type="title"/>
          </p:nvPr>
        </p:nvSpPr>
        <p:spPr/>
        <p:txBody>
          <a:bodyPr/>
          <a:lstStyle/>
          <a:p>
            <a:pPr eaLnBrk="1" hangingPunct="1">
              <a:defRPr/>
            </a:pPr>
            <a:r>
              <a:rPr lang="en-US" altLang="en-US" sz="4000" smtClean="0"/>
              <a:t>Figure 9.4 Access Control Functions</a:t>
            </a:r>
          </a:p>
        </p:txBody>
      </p:sp>
      <p:pic>
        <p:nvPicPr>
          <p:cNvPr id="26630" name="Picture 5"/>
          <p:cNvPicPr>
            <a:picLocks noChangeAspect="1" noChangeArrowheads="1"/>
          </p:cNvPicPr>
          <p:nvPr>
            <p:ph type="body" idx="1"/>
          </p:nvPr>
        </p:nvPicPr>
        <p:blipFill>
          <a:blip r:embed="rId2"/>
          <a:srcRect/>
          <a:stretch>
            <a:fillRect/>
          </a:stretch>
        </p:blipFill>
        <p:spPr>
          <a:xfrm>
            <a:off x="304800" y="1447800"/>
            <a:ext cx="6562725" cy="4498975"/>
          </a:xfrm>
          <a:noFill/>
        </p:spPr>
      </p:pic>
      <p:sp>
        <p:nvSpPr>
          <p:cNvPr id="26631" name="Text Box 6"/>
          <p:cNvSpPr txBox="1">
            <a:spLocks noChangeArrowheads="1"/>
          </p:cNvSpPr>
          <p:nvPr/>
        </p:nvSpPr>
        <p:spPr bwMode="auto">
          <a:xfrm>
            <a:off x="7070725" y="1560513"/>
            <a:ext cx="184150" cy="366712"/>
          </a:xfrm>
          <a:prstGeom prst="rect">
            <a:avLst/>
          </a:prstGeom>
          <a:noFill/>
          <a:ln w="9525">
            <a:noFill/>
            <a:miter lim="800000"/>
            <a:headEnd/>
            <a:tailEnd/>
          </a:ln>
          <a:effectLst/>
        </p:spPr>
        <p:txBody>
          <a:bodyPr wrap="none">
            <a:spAutoFit/>
          </a:bodyPr>
          <a:lstStyle/>
          <a:p>
            <a:pPr eaLnBrk="1" hangingPunct="1"/>
            <a:endParaRPr lang="en-US" altLang="en-US"/>
          </a:p>
        </p:txBody>
      </p:sp>
      <p:pic>
        <p:nvPicPr>
          <p:cNvPr id="26632" name="Picture 7"/>
          <p:cNvPicPr>
            <a:picLocks noChangeAspect="1" noChangeArrowheads="1"/>
          </p:cNvPicPr>
          <p:nvPr/>
        </p:nvPicPr>
        <p:blipFill>
          <a:blip r:embed="rId3"/>
          <a:srcRect/>
          <a:stretch>
            <a:fillRect/>
          </a:stretch>
        </p:blipFill>
        <p:spPr bwMode="auto">
          <a:xfrm>
            <a:off x="7239000" y="1524000"/>
            <a:ext cx="1327150" cy="1379538"/>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765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7652" name="Slide Number Placeholder 5"/>
          <p:cNvSpPr>
            <a:spLocks noGrp="1"/>
          </p:cNvSpPr>
          <p:nvPr>
            <p:ph type="sldNum" sz="quarter" idx="12"/>
          </p:nvPr>
        </p:nvSpPr>
        <p:spPr>
          <a:noFill/>
          <a:ln>
            <a:miter lim="800000"/>
            <a:headEnd/>
            <a:tailEnd/>
          </a:ln>
        </p:spPr>
        <p:txBody>
          <a:bodyPr/>
          <a:lstStyle/>
          <a:p>
            <a:fld id="{F048F299-B9D5-40C7-82E0-F2BE84C7B6A5}" type="slidenum">
              <a:rPr lang="en-US" altLang="en-US"/>
              <a:pPr/>
              <a:t>24</a:t>
            </a:fld>
            <a:endParaRPr lang="en-US" altLang="en-US"/>
          </a:p>
        </p:txBody>
      </p:sp>
      <p:sp>
        <p:nvSpPr>
          <p:cNvPr id="123906" name="Rectangle 2"/>
          <p:cNvSpPr>
            <a:spLocks noGrp="1" noRot="1" noChangeArrowheads="1"/>
          </p:cNvSpPr>
          <p:nvPr>
            <p:ph type="title"/>
          </p:nvPr>
        </p:nvSpPr>
        <p:spPr/>
        <p:txBody>
          <a:bodyPr/>
          <a:lstStyle/>
          <a:p>
            <a:pPr eaLnBrk="1" hangingPunct="1">
              <a:defRPr/>
            </a:pPr>
            <a:r>
              <a:rPr lang="en-US" altLang="en-US" smtClean="0"/>
              <a:t>Technical Controls (Cont’d)</a:t>
            </a:r>
          </a:p>
        </p:txBody>
      </p:sp>
      <p:sp>
        <p:nvSpPr>
          <p:cNvPr id="123907" name="Rectangle 3"/>
          <p:cNvSpPr>
            <a:spLocks noGrp="1" noRot="1" noChangeArrowheads="1"/>
          </p:cNvSpPr>
          <p:nvPr>
            <p:ph type="body" idx="1"/>
          </p:nvPr>
        </p:nvSpPr>
        <p:spPr/>
        <p:txBody>
          <a:bodyPr/>
          <a:lstStyle/>
          <a:p>
            <a:pPr eaLnBrk="1" hangingPunct="1">
              <a:lnSpc>
                <a:spcPct val="80000"/>
              </a:lnSpc>
              <a:buFont typeface="Arial" panose="020B0604020202020204" pitchFamily="34" charset="0"/>
              <a:buChar char="►"/>
              <a:defRPr/>
            </a:pPr>
            <a:r>
              <a:rPr lang="en-US" altLang="en-US" sz="2800" b="1" smtClean="0"/>
              <a:t>Intrusion detection systems</a:t>
            </a:r>
            <a:r>
              <a:rPr lang="en-US" altLang="en-US" sz="2800" smtClean="0"/>
              <a:t> (</a:t>
            </a:r>
            <a:r>
              <a:rPr lang="en-US" altLang="en-US" sz="2800" b="1" smtClean="0"/>
              <a:t>IDS</a:t>
            </a:r>
            <a:r>
              <a:rPr lang="en-US" altLang="en-US" sz="2800" smtClean="0"/>
              <a:t>) recognize an attempt to break the security </a:t>
            </a:r>
            <a:r>
              <a:rPr lang="en-US" altLang="en-US" sz="2800" i="1" smtClean="0"/>
              <a:t>before</a:t>
            </a:r>
            <a:r>
              <a:rPr lang="en-US" altLang="en-US" sz="2800" smtClean="0"/>
              <a:t> it has an opportunity to inflict damage.</a:t>
            </a:r>
          </a:p>
          <a:p>
            <a:pPr eaLnBrk="1" hangingPunct="1">
              <a:lnSpc>
                <a:spcPct val="80000"/>
              </a:lnSpc>
              <a:buFont typeface="Arial" panose="020B0604020202020204" pitchFamily="34" charset="0"/>
              <a:buChar char="►"/>
              <a:defRPr/>
            </a:pPr>
            <a:r>
              <a:rPr lang="en-US" altLang="en-US" sz="2800" smtClean="0"/>
              <a:t>Virus protection software that is effective against viruses transported in e-mail.</a:t>
            </a:r>
          </a:p>
          <a:p>
            <a:pPr lvl="1" eaLnBrk="1" hangingPunct="1">
              <a:lnSpc>
                <a:spcPct val="80000"/>
              </a:lnSpc>
              <a:defRPr/>
            </a:pPr>
            <a:r>
              <a:rPr lang="en-US" altLang="en-US" sz="2400" smtClean="0"/>
              <a:t>Identifies virus-carrying message and warns user.</a:t>
            </a:r>
          </a:p>
          <a:p>
            <a:pPr eaLnBrk="1" hangingPunct="1">
              <a:lnSpc>
                <a:spcPct val="80000"/>
              </a:lnSpc>
              <a:buFont typeface="Arial" panose="020B0604020202020204" pitchFamily="34" charset="0"/>
              <a:buChar char="►"/>
              <a:defRPr/>
            </a:pPr>
            <a:r>
              <a:rPr lang="en-US" altLang="en-US" sz="2800" b="1" smtClean="0"/>
              <a:t>Inside threat prediction tools</a:t>
            </a:r>
            <a:r>
              <a:rPr lang="en-US" altLang="en-US" sz="2800" smtClean="0"/>
              <a:t> classify internal threats in categories such as:</a:t>
            </a:r>
          </a:p>
          <a:p>
            <a:pPr lvl="1" eaLnBrk="1" hangingPunct="1">
              <a:lnSpc>
                <a:spcPct val="80000"/>
              </a:lnSpc>
              <a:defRPr/>
            </a:pPr>
            <a:r>
              <a:rPr lang="en-US" altLang="en-US" sz="2400" smtClean="0"/>
              <a:t>Possible intentional threat.</a:t>
            </a:r>
          </a:p>
          <a:p>
            <a:pPr lvl="1" eaLnBrk="1" hangingPunct="1">
              <a:lnSpc>
                <a:spcPct val="80000"/>
              </a:lnSpc>
              <a:defRPr/>
            </a:pPr>
            <a:r>
              <a:rPr lang="en-US" altLang="en-US" sz="2400" smtClean="0"/>
              <a:t>Potential accidental threat.</a:t>
            </a:r>
          </a:p>
          <a:p>
            <a:pPr lvl="1" eaLnBrk="1" hangingPunct="1">
              <a:lnSpc>
                <a:spcPct val="80000"/>
              </a:lnSpc>
              <a:defRPr/>
            </a:pPr>
            <a:r>
              <a:rPr lang="en-US" altLang="en-US" sz="2400" smtClean="0"/>
              <a:t>Suspicious.</a:t>
            </a:r>
          </a:p>
          <a:p>
            <a:pPr lvl="1" eaLnBrk="1" hangingPunct="1">
              <a:lnSpc>
                <a:spcPct val="80000"/>
              </a:lnSpc>
              <a:defRPr/>
            </a:pPr>
            <a:r>
              <a:rPr lang="en-US" altLang="en-US" sz="2400" smtClean="0"/>
              <a:t>Harmless.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867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8676" name="Slide Number Placeholder 5"/>
          <p:cNvSpPr>
            <a:spLocks noGrp="1"/>
          </p:cNvSpPr>
          <p:nvPr>
            <p:ph type="sldNum" sz="quarter" idx="12"/>
          </p:nvPr>
        </p:nvSpPr>
        <p:spPr>
          <a:noFill/>
          <a:ln>
            <a:miter lim="800000"/>
            <a:headEnd/>
            <a:tailEnd/>
          </a:ln>
        </p:spPr>
        <p:txBody>
          <a:bodyPr/>
          <a:lstStyle/>
          <a:p>
            <a:fld id="{C77E3279-3412-4781-9834-9637926EB49B}" type="slidenum">
              <a:rPr lang="en-US" altLang="en-US"/>
              <a:pPr/>
              <a:t>25</a:t>
            </a:fld>
            <a:endParaRPr lang="en-US" altLang="en-US"/>
          </a:p>
        </p:txBody>
      </p:sp>
      <p:sp>
        <p:nvSpPr>
          <p:cNvPr id="124930" name="Rectangle 2"/>
          <p:cNvSpPr>
            <a:spLocks noGrp="1" noRot="1" noChangeArrowheads="1"/>
          </p:cNvSpPr>
          <p:nvPr>
            <p:ph type="title"/>
          </p:nvPr>
        </p:nvSpPr>
        <p:spPr/>
        <p:txBody>
          <a:bodyPr/>
          <a:lstStyle/>
          <a:p>
            <a:pPr eaLnBrk="1" hangingPunct="1">
              <a:defRPr/>
            </a:pPr>
            <a:r>
              <a:rPr lang="en-US" altLang="en-US" smtClean="0"/>
              <a:t>Firewalls</a:t>
            </a:r>
          </a:p>
        </p:txBody>
      </p:sp>
      <p:sp>
        <p:nvSpPr>
          <p:cNvPr id="124931" name="Rectangle 3"/>
          <p:cNvSpPr>
            <a:spLocks noGrp="1" noRot="1" noChangeArrowheads="1"/>
          </p:cNvSpPr>
          <p:nvPr>
            <p:ph type="body" idx="1"/>
          </p:nvPr>
        </p:nvSpPr>
        <p:spPr>
          <a:xfrm>
            <a:off x="0" y="1600200"/>
            <a:ext cx="9144000" cy="4343400"/>
          </a:xfrm>
        </p:spPr>
        <p:txBody>
          <a:bodyPr/>
          <a:lstStyle/>
          <a:p>
            <a:pPr eaLnBrk="1" hangingPunct="1">
              <a:lnSpc>
                <a:spcPct val="80000"/>
              </a:lnSpc>
              <a:buFont typeface="Arial" panose="020B0604020202020204" pitchFamily="34" charset="0"/>
              <a:buChar char="►"/>
              <a:defRPr/>
            </a:pPr>
            <a:r>
              <a:rPr lang="en-US" altLang="en-US" sz="2000" b="1" smtClean="0"/>
              <a:t>Firewall</a:t>
            </a:r>
            <a:r>
              <a:rPr lang="en-US" altLang="en-US" sz="2000" smtClean="0"/>
              <a:t> acts as a filter and barrier that restricts the flow of data to and from the firm and the Internet. Three types of firewalls are:</a:t>
            </a:r>
          </a:p>
          <a:p>
            <a:pPr eaLnBrk="1" hangingPunct="1">
              <a:lnSpc>
                <a:spcPct val="80000"/>
              </a:lnSpc>
              <a:buFont typeface="Arial" panose="020B0604020202020204" pitchFamily="34" charset="0"/>
              <a:buChar char="►"/>
              <a:defRPr/>
            </a:pPr>
            <a:r>
              <a:rPr lang="en-US" altLang="en-US" sz="2000" b="1" smtClean="0"/>
              <a:t>Packet-filtering </a:t>
            </a:r>
            <a:r>
              <a:rPr lang="en-US" altLang="en-US" sz="2000" smtClean="0">
                <a:cs typeface="Times New Roman" panose="02020603050405020304" pitchFamily="18" charset="0"/>
              </a:rPr>
              <a:t>are routers equipped with data tables of IP addresses that reflect the filtering policy positioned between the Internet and the internal network, it can serve as a firewall.</a:t>
            </a:r>
            <a:endParaRPr lang="en-US" altLang="en-US" sz="2000" smtClean="0"/>
          </a:p>
          <a:p>
            <a:pPr lvl="1" eaLnBrk="1" hangingPunct="1">
              <a:lnSpc>
                <a:spcPct val="80000"/>
              </a:lnSpc>
              <a:defRPr/>
            </a:pPr>
            <a:r>
              <a:rPr lang="en-US" altLang="en-US" sz="2000" i="1" smtClean="0"/>
              <a:t>Router</a:t>
            </a:r>
            <a:r>
              <a:rPr lang="en-US" altLang="en-US" sz="2000" smtClean="0"/>
              <a:t> is a network device that directs the flow of network traffic.</a:t>
            </a:r>
          </a:p>
          <a:p>
            <a:pPr lvl="1" eaLnBrk="1" hangingPunct="1">
              <a:lnSpc>
                <a:spcPct val="80000"/>
              </a:lnSpc>
              <a:defRPr/>
            </a:pPr>
            <a:r>
              <a:rPr lang="en-US" altLang="en-US" sz="2000" b="1" smtClean="0"/>
              <a:t>IP address</a:t>
            </a:r>
            <a:r>
              <a:rPr lang="en-US" altLang="en-US" sz="2000" smtClean="0"/>
              <a:t> is a set of four numbers (each from 0 to 255) that uniquely identify each computer connected to the Internet.</a:t>
            </a:r>
          </a:p>
          <a:p>
            <a:pPr eaLnBrk="1" hangingPunct="1">
              <a:lnSpc>
                <a:spcPct val="80000"/>
              </a:lnSpc>
              <a:buFont typeface="Arial" panose="020B0604020202020204" pitchFamily="34" charset="0"/>
              <a:buChar char="►"/>
              <a:defRPr/>
            </a:pPr>
            <a:r>
              <a:rPr lang="en-US" altLang="en-US" sz="2000" b="1" smtClean="0"/>
              <a:t>Circuit-level firewall</a:t>
            </a:r>
            <a:r>
              <a:rPr lang="en-US" altLang="en-US" sz="2000" smtClean="0"/>
              <a:t> installed between the Internet and the firm’s network but closer to the communications medium (circuit) than the router.</a:t>
            </a:r>
          </a:p>
          <a:p>
            <a:pPr lvl="1" eaLnBrk="1" hangingPunct="1">
              <a:lnSpc>
                <a:spcPct val="80000"/>
              </a:lnSpc>
              <a:defRPr/>
            </a:pPr>
            <a:r>
              <a:rPr lang="en-US" altLang="en-US" sz="2000" smtClean="0"/>
              <a:t>Allows for a high amount of authentication and filtering to be performed.</a:t>
            </a:r>
          </a:p>
          <a:p>
            <a:pPr eaLnBrk="1" hangingPunct="1">
              <a:lnSpc>
                <a:spcPct val="80000"/>
              </a:lnSpc>
              <a:buFont typeface="Arial" panose="020B0604020202020204" pitchFamily="34" charset="0"/>
              <a:buChar char="►"/>
              <a:defRPr/>
            </a:pPr>
            <a:r>
              <a:rPr lang="en-US" altLang="en-US" sz="2000" b="1" smtClean="0"/>
              <a:t>Application-level firewall </a:t>
            </a:r>
            <a:r>
              <a:rPr lang="en-US" altLang="en-US" sz="2000" smtClean="0"/>
              <a:t>located between the router and computer performing the application.</a:t>
            </a:r>
          </a:p>
          <a:p>
            <a:pPr lvl="1" eaLnBrk="1" hangingPunct="1">
              <a:lnSpc>
                <a:spcPct val="80000"/>
              </a:lnSpc>
              <a:defRPr/>
            </a:pPr>
            <a:r>
              <a:rPr lang="en-US" altLang="en-US" sz="2000" smtClean="0"/>
              <a:t>Allows for full power of additional security checks to be performed.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29699"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29700" name="Slide Number Placeholder 5"/>
          <p:cNvSpPr>
            <a:spLocks noGrp="1"/>
          </p:cNvSpPr>
          <p:nvPr>
            <p:ph type="sldNum" sz="quarter" idx="12"/>
          </p:nvPr>
        </p:nvSpPr>
        <p:spPr>
          <a:noFill/>
          <a:ln>
            <a:miter lim="800000"/>
            <a:headEnd/>
            <a:tailEnd/>
          </a:ln>
        </p:spPr>
        <p:txBody>
          <a:bodyPr/>
          <a:lstStyle/>
          <a:p>
            <a:fld id="{1ADAB66A-08F9-4B2E-B494-7625FF8476DF}" type="slidenum">
              <a:rPr lang="en-US" altLang="en-US"/>
              <a:pPr/>
              <a:t>26</a:t>
            </a:fld>
            <a:endParaRPr lang="en-US" altLang="en-US"/>
          </a:p>
        </p:txBody>
      </p:sp>
      <p:sp>
        <p:nvSpPr>
          <p:cNvPr id="107522" name="Rectangle 2"/>
          <p:cNvSpPr>
            <a:spLocks noGrp="1" noRot="1" noChangeArrowheads="1"/>
          </p:cNvSpPr>
          <p:nvPr>
            <p:ph type="title"/>
          </p:nvPr>
        </p:nvSpPr>
        <p:spPr/>
        <p:txBody>
          <a:bodyPr/>
          <a:lstStyle/>
          <a:p>
            <a:pPr eaLnBrk="1" hangingPunct="1">
              <a:defRPr/>
            </a:pPr>
            <a:r>
              <a:rPr lang="en-US" altLang="en-US" sz="4000" smtClean="0"/>
              <a:t>Figure 9.5 Location of Firewalls in the Network</a:t>
            </a:r>
          </a:p>
        </p:txBody>
      </p:sp>
      <p:pic>
        <p:nvPicPr>
          <p:cNvPr id="29702" name="Picture 5"/>
          <p:cNvPicPr>
            <a:picLocks noChangeAspect="1" noChangeArrowheads="1"/>
          </p:cNvPicPr>
          <p:nvPr>
            <p:ph type="body" idx="1"/>
          </p:nvPr>
        </p:nvPicPr>
        <p:blipFill>
          <a:blip r:embed="rId2"/>
          <a:srcRect/>
          <a:stretch>
            <a:fillRect/>
          </a:stretch>
        </p:blipFill>
        <p:spPr>
          <a:xfrm>
            <a:off x="996950" y="1600200"/>
            <a:ext cx="7148513" cy="4498975"/>
          </a:xfr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0723"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0724" name="Slide Number Placeholder 5"/>
          <p:cNvSpPr>
            <a:spLocks noGrp="1"/>
          </p:cNvSpPr>
          <p:nvPr>
            <p:ph type="sldNum" sz="quarter" idx="12"/>
          </p:nvPr>
        </p:nvSpPr>
        <p:spPr>
          <a:noFill/>
          <a:ln>
            <a:miter lim="800000"/>
            <a:headEnd/>
            <a:tailEnd/>
          </a:ln>
        </p:spPr>
        <p:txBody>
          <a:bodyPr/>
          <a:lstStyle/>
          <a:p>
            <a:fld id="{8A02B178-3D7C-4642-B54D-C86EBDEA3897}" type="slidenum">
              <a:rPr lang="en-US" altLang="en-US"/>
              <a:pPr/>
              <a:t>27</a:t>
            </a:fld>
            <a:endParaRPr lang="en-US" altLang="en-US"/>
          </a:p>
        </p:txBody>
      </p:sp>
      <p:sp>
        <p:nvSpPr>
          <p:cNvPr id="125954" name="Rectangle 2"/>
          <p:cNvSpPr>
            <a:spLocks noGrp="1" noRot="1" noChangeArrowheads="1"/>
          </p:cNvSpPr>
          <p:nvPr>
            <p:ph type="title"/>
          </p:nvPr>
        </p:nvSpPr>
        <p:spPr/>
        <p:txBody>
          <a:bodyPr/>
          <a:lstStyle/>
          <a:p>
            <a:pPr eaLnBrk="1" hangingPunct="1">
              <a:defRPr/>
            </a:pPr>
            <a:r>
              <a:rPr lang="en-US" altLang="en-US" sz="4000" smtClean="0"/>
              <a:t>Cryptographic and Physical Controls</a:t>
            </a:r>
          </a:p>
        </p:txBody>
      </p:sp>
      <p:sp>
        <p:nvSpPr>
          <p:cNvPr id="125955" name="Rectangle 3"/>
          <p:cNvSpPr>
            <a:spLocks noGrp="1" noRot="1" noChangeArrowheads="1"/>
          </p:cNvSpPr>
          <p:nvPr>
            <p:ph type="body" idx="1"/>
          </p:nvPr>
        </p:nvSpPr>
        <p:spPr/>
        <p:txBody>
          <a:bodyPr/>
          <a:lstStyle/>
          <a:p>
            <a:pPr eaLnBrk="1" hangingPunct="1">
              <a:lnSpc>
                <a:spcPct val="80000"/>
              </a:lnSpc>
              <a:buFont typeface="Arial" panose="020B0604020202020204" pitchFamily="34" charset="0"/>
              <a:buChar char="►"/>
              <a:defRPr/>
            </a:pPr>
            <a:r>
              <a:rPr lang="en-US" altLang="en-US" sz="2000" b="1" smtClean="0"/>
              <a:t>Cryptography</a:t>
            </a:r>
            <a:r>
              <a:rPr lang="en-US" altLang="en-US" sz="2000" smtClean="0"/>
              <a:t> is the use of coding by means of mathematical processes.</a:t>
            </a:r>
          </a:p>
          <a:p>
            <a:pPr eaLnBrk="1" hangingPunct="1">
              <a:lnSpc>
                <a:spcPct val="80000"/>
              </a:lnSpc>
              <a:buFont typeface="Arial" panose="020B0604020202020204" pitchFamily="34" charset="0"/>
              <a:buChar char="►"/>
              <a:defRPr/>
            </a:pPr>
            <a:r>
              <a:rPr lang="en-US" altLang="en-US" sz="2000" smtClean="0">
                <a:cs typeface="Times New Roman" panose="02020603050405020304" pitchFamily="18" charset="0"/>
              </a:rPr>
              <a:t>The data and information can be encrypted as it resides in storage and or transmitted over networks. </a:t>
            </a:r>
          </a:p>
          <a:p>
            <a:pPr eaLnBrk="1" hangingPunct="1">
              <a:lnSpc>
                <a:spcPct val="80000"/>
              </a:lnSpc>
              <a:buFont typeface="Arial" panose="020B0604020202020204" pitchFamily="34" charset="0"/>
              <a:buChar char="►"/>
              <a:defRPr/>
            </a:pPr>
            <a:r>
              <a:rPr lang="en-US" altLang="en-US" sz="2000" smtClean="0">
                <a:cs typeface="Times New Roman" panose="02020603050405020304" pitchFamily="18" charset="0"/>
              </a:rPr>
              <a:t>If an unauthorized person gains access, the encryption makes the data and information unreadable and prevents its unauthorized use.</a:t>
            </a:r>
            <a:r>
              <a:rPr lang="en-US" altLang="en-US" sz="2000" smtClean="0"/>
              <a:t> </a:t>
            </a:r>
          </a:p>
          <a:p>
            <a:pPr eaLnBrk="1" hangingPunct="1">
              <a:lnSpc>
                <a:spcPct val="80000"/>
              </a:lnSpc>
              <a:buFont typeface="Arial" panose="020B0604020202020204" pitchFamily="34" charset="0"/>
              <a:buChar char="►"/>
              <a:defRPr/>
            </a:pPr>
            <a:r>
              <a:rPr lang="en-US" altLang="en-US" sz="2000" smtClean="0">
                <a:cs typeface="Times New Roman" panose="02020603050405020304" pitchFamily="18" charset="0"/>
              </a:rPr>
              <a:t>Special protocols such as </a:t>
            </a:r>
            <a:r>
              <a:rPr lang="en-US" altLang="en-US" sz="2000" b="1" smtClean="0">
                <a:cs typeface="Times New Roman" panose="02020603050405020304" pitchFamily="18" charset="0"/>
              </a:rPr>
              <a:t>SET</a:t>
            </a:r>
            <a:r>
              <a:rPr lang="en-US" altLang="en-US" sz="2000" smtClean="0">
                <a:cs typeface="Times New Roman" panose="02020603050405020304" pitchFamily="18" charset="0"/>
              </a:rPr>
              <a:t> (Secure Electronic Transactions) perform security checks using digital signatures developed for use in e-commerce.</a:t>
            </a:r>
            <a:endParaRPr lang="en-US" altLang="en-US" sz="2000" smtClean="0"/>
          </a:p>
          <a:p>
            <a:pPr eaLnBrk="1" hangingPunct="1">
              <a:lnSpc>
                <a:spcPct val="80000"/>
              </a:lnSpc>
              <a:buFont typeface="Arial" panose="020B0604020202020204" pitchFamily="34" charset="0"/>
              <a:buChar char="►"/>
              <a:defRPr/>
            </a:pPr>
            <a:r>
              <a:rPr lang="en-US" altLang="en-US" sz="2000" smtClean="0"/>
              <a:t>Export of encryption technology is prohibited to Cuba, Iran, Iraq, Libya, North Korea, Sudan, and Syria.</a:t>
            </a:r>
          </a:p>
          <a:p>
            <a:pPr eaLnBrk="1" hangingPunct="1">
              <a:lnSpc>
                <a:spcPct val="80000"/>
              </a:lnSpc>
              <a:buFont typeface="Arial" panose="020B0604020202020204" pitchFamily="34" charset="0"/>
              <a:buChar char="►"/>
              <a:defRPr/>
            </a:pPr>
            <a:r>
              <a:rPr lang="en-US" altLang="en-US" sz="2000" i="1" smtClean="0"/>
              <a:t>Physical controls</a:t>
            </a:r>
            <a:r>
              <a:rPr lang="en-US" altLang="en-US" sz="2000" smtClean="0"/>
              <a:t> against unauthorized intrusions such as door locks, palm prints, voice prints, surveillance cameras, and security guards.</a:t>
            </a:r>
          </a:p>
          <a:p>
            <a:pPr lvl="1" eaLnBrk="1" hangingPunct="1">
              <a:lnSpc>
                <a:spcPct val="80000"/>
              </a:lnSpc>
              <a:defRPr/>
            </a:pPr>
            <a:r>
              <a:rPr lang="en-US" altLang="en-US" sz="1800" smtClean="0"/>
              <a:t>Locate computer centers in remote areas that are less susceptible to natural disasters such as earthquakes, floods, and hurricanes.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174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1748" name="Slide Number Placeholder 5"/>
          <p:cNvSpPr>
            <a:spLocks noGrp="1"/>
          </p:cNvSpPr>
          <p:nvPr>
            <p:ph type="sldNum" sz="quarter" idx="12"/>
          </p:nvPr>
        </p:nvSpPr>
        <p:spPr>
          <a:noFill/>
          <a:ln>
            <a:miter lim="800000"/>
            <a:headEnd/>
            <a:tailEnd/>
          </a:ln>
        </p:spPr>
        <p:txBody>
          <a:bodyPr/>
          <a:lstStyle/>
          <a:p>
            <a:fld id="{548AE533-12BE-4040-BE71-5D661A2DB060}" type="slidenum">
              <a:rPr lang="en-US" altLang="en-US"/>
              <a:pPr/>
              <a:t>28</a:t>
            </a:fld>
            <a:endParaRPr lang="en-US" altLang="en-US"/>
          </a:p>
        </p:txBody>
      </p:sp>
      <p:sp>
        <p:nvSpPr>
          <p:cNvPr id="126978" name="Rectangle 2"/>
          <p:cNvSpPr>
            <a:spLocks noGrp="1" noRot="1" noChangeArrowheads="1"/>
          </p:cNvSpPr>
          <p:nvPr>
            <p:ph type="title"/>
          </p:nvPr>
        </p:nvSpPr>
        <p:spPr/>
        <p:txBody>
          <a:bodyPr/>
          <a:lstStyle/>
          <a:p>
            <a:pPr eaLnBrk="1" hangingPunct="1">
              <a:defRPr/>
            </a:pPr>
            <a:r>
              <a:rPr lang="en-US" altLang="en-US" smtClean="0"/>
              <a:t>Formal Controls</a:t>
            </a:r>
          </a:p>
        </p:txBody>
      </p:sp>
      <p:sp>
        <p:nvSpPr>
          <p:cNvPr id="126979" name="Rectangle 3"/>
          <p:cNvSpPr>
            <a:spLocks noGrp="1" noRot="1" noChangeArrowheads="1"/>
          </p:cNvSpPr>
          <p:nvPr>
            <p:ph type="body" idx="1"/>
          </p:nvPr>
        </p:nvSpPr>
        <p:spPr/>
        <p:txBody>
          <a:bodyPr/>
          <a:lstStyle/>
          <a:p>
            <a:pPr eaLnBrk="1" hangingPunct="1">
              <a:lnSpc>
                <a:spcPct val="90000"/>
              </a:lnSpc>
              <a:buFont typeface="Arial" panose="020B0604020202020204" pitchFamily="34" charset="0"/>
              <a:buChar char="►"/>
              <a:defRPr/>
            </a:pPr>
            <a:r>
              <a:rPr lang="en-US" altLang="en-US" sz="2800" b="1" smtClean="0"/>
              <a:t>Formal controls</a:t>
            </a:r>
            <a:r>
              <a:rPr lang="en-US" altLang="en-US" sz="2800" smtClean="0"/>
              <a:t> include the establishment of codes of conduct, documentation of expected procedures and practices, monitoring, and preventing behavior that varies from the established guidelines.</a:t>
            </a:r>
          </a:p>
          <a:p>
            <a:pPr lvl="1" eaLnBrk="1" hangingPunct="1">
              <a:lnSpc>
                <a:spcPct val="90000"/>
              </a:lnSpc>
              <a:defRPr/>
            </a:pPr>
            <a:r>
              <a:rPr lang="en-US" altLang="en-US" sz="2400" smtClean="0"/>
              <a:t>Management denotes considerable time to devising them.</a:t>
            </a:r>
          </a:p>
          <a:p>
            <a:pPr lvl="1" eaLnBrk="1" hangingPunct="1">
              <a:lnSpc>
                <a:spcPct val="90000"/>
              </a:lnSpc>
              <a:defRPr/>
            </a:pPr>
            <a:r>
              <a:rPr lang="en-US" altLang="en-US" sz="2400" smtClean="0"/>
              <a:t>Documented in writing.</a:t>
            </a:r>
          </a:p>
          <a:p>
            <a:pPr lvl="1" eaLnBrk="1" hangingPunct="1">
              <a:lnSpc>
                <a:spcPct val="90000"/>
              </a:lnSpc>
              <a:defRPr/>
            </a:pPr>
            <a:r>
              <a:rPr lang="en-US" altLang="en-US" sz="2400" smtClean="0"/>
              <a:t>Expected to be in force for the long term.</a:t>
            </a:r>
          </a:p>
          <a:p>
            <a:pPr eaLnBrk="1" hangingPunct="1">
              <a:lnSpc>
                <a:spcPct val="90000"/>
              </a:lnSpc>
              <a:buFont typeface="Arial" panose="020B0604020202020204" pitchFamily="34" charset="0"/>
              <a:buChar char="►"/>
              <a:defRPr/>
            </a:pPr>
            <a:r>
              <a:rPr lang="en-US" altLang="en-US" sz="2800" smtClean="0"/>
              <a:t>Top management must participate actively in their establishment and enforcement.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277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2772" name="Slide Number Placeholder 5"/>
          <p:cNvSpPr>
            <a:spLocks noGrp="1"/>
          </p:cNvSpPr>
          <p:nvPr>
            <p:ph type="sldNum" sz="quarter" idx="12"/>
          </p:nvPr>
        </p:nvSpPr>
        <p:spPr>
          <a:noFill/>
          <a:ln>
            <a:miter lim="800000"/>
            <a:headEnd/>
            <a:tailEnd/>
          </a:ln>
        </p:spPr>
        <p:txBody>
          <a:bodyPr/>
          <a:lstStyle/>
          <a:p>
            <a:fld id="{B1407143-DF17-4392-89C7-E9FE1C8CDD05}" type="slidenum">
              <a:rPr lang="en-US" altLang="en-US"/>
              <a:pPr/>
              <a:t>29</a:t>
            </a:fld>
            <a:endParaRPr lang="en-US" altLang="en-US"/>
          </a:p>
        </p:txBody>
      </p:sp>
      <p:sp>
        <p:nvSpPr>
          <p:cNvPr id="128002" name="Rectangle 2"/>
          <p:cNvSpPr>
            <a:spLocks noGrp="1" noRot="1" noChangeArrowheads="1"/>
          </p:cNvSpPr>
          <p:nvPr>
            <p:ph type="title"/>
          </p:nvPr>
        </p:nvSpPr>
        <p:spPr/>
        <p:txBody>
          <a:bodyPr/>
          <a:lstStyle/>
          <a:p>
            <a:pPr eaLnBrk="1" hangingPunct="1">
              <a:defRPr/>
            </a:pPr>
            <a:r>
              <a:rPr lang="en-US" altLang="en-US" smtClean="0"/>
              <a:t>Informal Controls</a:t>
            </a:r>
          </a:p>
        </p:txBody>
      </p:sp>
      <p:sp>
        <p:nvSpPr>
          <p:cNvPr id="128003" name="Rectangle 3"/>
          <p:cNvSpPr>
            <a:spLocks noGrp="1" noRot="1" noChangeArrowheads="1"/>
          </p:cNvSpPr>
          <p:nvPr>
            <p:ph type="body" idx="1"/>
          </p:nvPr>
        </p:nvSpPr>
        <p:spPr>
          <a:xfrm>
            <a:off x="0" y="1600200"/>
            <a:ext cx="9144000" cy="4498975"/>
          </a:xfrm>
        </p:spPr>
        <p:txBody>
          <a:bodyPr/>
          <a:lstStyle/>
          <a:p>
            <a:pPr eaLnBrk="1" hangingPunct="1">
              <a:lnSpc>
                <a:spcPct val="90000"/>
              </a:lnSpc>
              <a:buFont typeface="Arial" panose="020B0604020202020204" pitchFamily="34" charset="0"/>
              <a:buChar char="►"/>
              <a:defRPr/>
            </a:pPr>
            <a:r>
              <a:rPr lang="en-US" altLang="en-US" smtClean="0"/>
              <a:t>Education.</a:t>
            </a:r>
          </a:p>
          <a:p>
            <a:pPr eaLnBrk="1" hangingPunct="1">
              <a:lnSpc>
                <a:spcPct val="90000"/>
              </a:lnSpc>
              <a:buFont typeface="Arial" panose="020B0604020202020204" pitchFamily="34" charset="0"/>
              <a:buChar char="►"/>
              <a:defRPr/>
            </a:pPr>
            <a:r>
              <a:rPr lang="en-US" altLang="en-US" smtClean="0"/>
              <a:t>Training programs.</a:t>
            </a:r>
          </a:p>
          <a:p>
            <a:pPr eaLnBrk="1" hangingPunct="1">
              <a:lnSpc>
                <a:spcPct val="90000"/>
              </a:lnSpc>
              <a:buFont typeface="Arial" panose="020B0604020202020204" pitchFamily="34" charset="0"/>
              <a:buChar char="►"/>
              <a:defRPr/>
            </a:pPr>
            <a:r>
              <a:rPr lang="en-US" altLang="en-US" smtClean="0"/>
              <a:t>Management development programs.</a:t>
            </a:r>
          </a:p>
          <a:p>
            <a:pPr eaLnBrk="1" hangingPunct="1">
              <a:lnSpc>
                <a:spcPct val="90000"/>
              </a:lnSpc>
              <a:buFont typeface="Arial" panose="020B0604020202020204" pitchFamily="34" charset="0"/>
              <a:buChar char="►"/>
              <a:defRPr/>
            </a:pPr>
            <a:r>
              <a:rPr lang="en-US" altLang="en-US" smtClean="0"/>
              <a:t>Intended to ensure the firm’s employees both understand and support the security program.</a:t>
            </a:r>
          </a:p>
          <a:p>
            <a:pPr eaLnBrk="1" hangingPunct="1">
              <a:lnSpc>
                <a:spcPct val="90000"/>
              </a:lnSpc>
              <a:buFont typeface="Arial" panose="020B0604020202020204" pitchFamily="34" charset="0"/>
              <a:buChar char="►"/>
              <a:defRPr/>
            </a:pPr>
            <a:r>
              <a:rPr lang="en-US" altLang="en-US" smtClean="0"/>
              <a:t>Good business practice is not to spend more for a control than the expected cost of the risk that it addresses.</a:t>
            </a:r>
          </a:p>
          <a:p>
            <a:pPr lvl="1" eaLnBrk="1" hangingPunct="1">
              <a:lnSpc>
                <a:spcPct val="90000"/>
              </a:lnSpc>
              <a:defRPr/>
            </a:pPr>
            <a:r>
              <a:rPr lang="en-US" altLang="en-US" smtClean="0"/>
              <a:t>Establish controls at the proper level.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614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6148" name="Slide Number Placeholder 5"/>
          <p:cNvSpPr>
            <a:spLocks noGrp="1"/>
          </p:cNvSpPr>
          <p:nvPr>
            <p:ph type="sldNum" sz="quarter" idx="12"/>
          </p:nvPr>
        </p:nvSpPr>
        <p:spPr>
          <a:noFill/>
          <a:ln>
            <a:miter lim="800000"/>
            <a:headEnd/>
            <a:tailEnd/>
          </a:ln>
        </p:spPr>
        <p:txBody>
          <a:bodyPr/>
          <a:lstStyle/>
          <a:p>
            <a:fld id="{40AEE5DA-14E6-4EF5-9163-6C1F58116B25}" type="slidenum">
              <a:rPr lang="en-US" altLang="en-US"/>
              <a:pPr/>
              <a:t>3</a:t>
            </a:fld>
            <a:endParaRPr lang="en-US" altLang="en-US"/>
          </a:p>
        </p:txBody>
      </p:sp>
      <p:sp>
        <p:nvSpPr>
          <p:cNvPr id="10242" name="Rectangle 2"/>
          <p:cNvSpPr>
            <a:spLocks noGrp="1" noRot="1" noChangeArrowheads="1"/>
          </p:cNvSpPr>
          <p:nvPr>
            <p:ph type="title"/>
          </p:nvPr>
        </p:nvSpPr>
        <p:spPr/>
        <p:txBody>
          <a:bodyPr/>
          <a:lstStyle/>
          <a:p>
            <a:pPr eaLnBrk="1" hangingPunct="1">
              <a:defRPr/>
            </a:pPr>
            <a:r>
              <a:rPr lang="en-US" altLang="en-US" smtClean="0"/>
              <a:t>Learning Objectives</a:t>
            </a:r>
          </a:p>
        </p:txBody>
      </p:sp>
      <p:sp>
        <p:nvSpPr>
          <p:cNvPr id="10243" name="Rectangle 3"/>
          <p:cNvSpPr>
            <a:spLocks noGrp="1" noRot="1" noChangeArrowheads="1"/>
          </p:cNvSpPr>
          <p:nvPr>
            <p:ph type="body" idx="1"/>
          </p:nvPr>
        </p:nvSpPr>
        <p:spPr/>
        <p:txBody>
          <a:bodyPr/>
          <a:lstStyle/>
          <a:p>
            <a:pPr eaLnBrk="1" hangingPunct="1">
              <a:lnSpc>
                <a:spcPct val="90000"/>
              </a:lnSpc>
              <a:buFont typeface="Arial" panose="020B0604020202020204" pitchFamily="34" charset="0"/>
              <a:buChar char="►"/>
              <a:defRPr/>
            </a:pPr>
            <a:r>
              <a:rPr lang="en-US" altLang="en-US" sz="2400" smtClean="0"/>
              <a:t>Understand the organizational needs for information security and control.</a:t>
            </a:r>
          </a:p>
          <a:p>
            <a:pPr eaLnBrk="1" hangingPunct="1">
              <a:lnSpc>
                <a:spcPct val="90000"/>
              </a:lnSpc>
              <a:buFont typeface="Arial" panose="020B0604020202020204" pitchFamily="34" charset="0"/>
              <a:buChar char="►"/>
              <a:defRPr/>
            </a:pPr>
            <a:r>
              <a:rPr lang="en-US" altLang="en-US" sz="2400" smtClean="0"/>
              <a:t>Know that information security is concerned with securing all information resources, not just hardware and data.</a:t>
            </a:r>
          </a:p>
          <a:p>
            <a:pPr eaLnBrk="1" hangingPunct="1">
              <a:lnSpc>
                <a:spcPct val="90000"/>
              </a:lnSpc>
              <a:buFont typeface="Arial" panose="020B0604020202020204" pitchFamily="34" charset="0"/>
              <a:buChar char="►"/>
              <a:defRPr/>
            </a:pPr>
            <a:r>
              <a:rPr lang="en-US" altLang="en-US" sz="2400" smtClean="0"/>
              <a:t>Know the three main objectives of information security.</a:t>
            </a:r>
          </a:p>
          <a:p>
            <a:pPr eaLnBrk="1" hangingPunct="1">
              <a:lnSpc>
                <a:spcPct val="90000"/>
              </a:lnSpc>
              <a:buFont typeface="Arial" panose="020B0604020202020204" pitchFamily="34" charset="0"/>
              <a:buChar char="►"/>
              <a:defRPr/>
            </a:pPr>
            <a:r>
              <a:rPr lang="en-US" altLang="en-US" sz="2400" smtClean="0"/>
              <a:t>Know that management of information security consists of two areas: information security management (ISM) and business continuity management (BCM).</a:t>
            </a:r>
          </a:p>
          <a:p>
            <a:pPr eaLnBrk="1" hangingPunct="1">
              <a:lnSpc>
                <a:spcPct val="90000"/>
              </a:lnSpc>
              <a:buFont typeface="Arial" panose="020B0604020202020204" pitchFamily="34" charset="0"/>
              <a:buChar char="►"/>
              <a:defRPr/>
            </a:pPr>
            <a:r>
              <a:rPr lang="en-US" altLang="en-US" sz="2400" smtClean="0"/>
              <a:t>See the logical relationship among threats, risks and controls.</a:t>
            </a:r>
          </a:p>
          <a:p>
            <a:pPr eaLnBrk="1" hangingPunct="1">
              <a:lnSpc>
                <a:spcPct val="90000"/>
              </a:lnSpc>
              <a:buFont typeface="Arial" panose="020B0604020202020204" pitchFamily="34" charset="0"/>
              <a:buChar char="►"/>
              <a:defRPr/>
            </a:pPr>
            <a:r>
              <a:rPr lang="en-US" altLang="en-US" sz="2400" smtClean="0"/>
              <a:t>Know what the main security threats are.</a:t>
            </a:r>
          </a:p>
          <a:p>
            <a:pPr eaLnBrk="1" hangingPunct="1">
              <a:lnSpc>
                <a:spcPct val="90000"/>
              </a:lnSpc>
              <a:buFont typeface="Arial" panose="020B0604020202020204" pitchFamily="34" charset="0"/>
              <a:buChar char="►"/>
              <a:defRPr/>
            </a:pPr>
            <a:r>
              <a:rPr lang="en-US" altLang="en-US" sz="2400" smtClean="0"/>
              <a:t>Know what the main security risks are.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379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3796" name="Slide Number Placeholder 5"/>
          <p:cNvSpPr>
            <a:spLocks noGrp="1"/>
          </p:cNvSpPr>
          <p:nvPr>
            <p:ph type="sldNum" sz="quarter" idx="12"/>
          </p:nvPr>
        </p:nvSpPr>
        <p:spPr>
          <a:noFill/>
          <a:ln>
            <a:miter lim="800000"/>
            <a:headEnd/>
            <a:tailEnd/>
          </a:ln>
        </p:spPr>
        <p:txBody>
          <a:bodyPr/>
          <a:lstStyle/>
          <a:p>
            <a:fld id="{E832E675-141A-4009-B4FA-19BD95694178}" type="slidenum">
              <a:rPr lang="en-US" altLang="en-US"/>
              <a:pPr/>
              <a:t>30</a:t>
            </a:fld>
            <a:endParaRPr lang="en-US" altLang="en-US"/>
          </a:p>
        </p:txBody>
      </p:sp>
      <p:sp>
        <p:nvSpPr>
          <p:cNvPr id="129026" name="Rectangle 2"/>
          <p:cNvSpPr>
            <a:spLocks noGrp="1" noRot="1" noChangeArrowheads="1"/>
          </p:cNvSpPr>
          <p:nvPr>
            <p:ph type="title"/>
          </p:nvPr>
        </p:nvSpPr>
        <p:spPr/>
        <p:txBody>
          <a:bodyPr/>
          <a:lstStyle/>
          <a:p>
            <a:pPr eaLnBrk="1" hangingPunct="1">
              <a:defRPr/>
            </a:pPr>
            <a:r>
              <a:rPr lang="en-US" altLang="en-US" sz="4000" smtClean="0"/>
              <a:t>Government and Industry Assistance</a:t>
            </a:r>
          </a:p>
        </p:txBody>
      </p:sp>
      <p:sp>
        <p:nvSpPr>
          <p:cNvPr id="129027" name="Rectangle 3"/>
          <p:cNvSpPr>
            <a:spLocks noGrp="1" noRot="1" noChangeArrowheads="1"/>
          </p:cNvSpPr>
          <p:nvPr>
            <p:ph type="body" idx="1"/>
          </p:nvPr>
        </p:nvSpPr>
        <p:spPr>
          <a:xfrm>
            <a:off x="0" y="1295400"/>
            <a:ext cx="9144000" cy="4803775"/>
          </a:xfrm>
        </p:spPr>
        <p:txBody>
          <a:bodyPr/>
          <a:lstStyle/>
          <a:p>
            <a:pPr eaLnBrk="1" hangingPunct="1">
              <a:lnSpc>
                <a:spcPct val="80000"/>
              </a:lnSpc>
              <a:buFont typeface="Arial" panose="020B0604020202020204" pitchFamily="34" charset="0"/>
              <a:buChar char="►"/>
              <a:defRPr/>
            </a:pPr>
            <a:r>
              <a:rPr lang="en-US" altLang="en-US" sz="1800" b="1" smtClean="0">
                <a:cs typeface="Times New Roman" panose="02020603050405020304" pitchFamily="18" charset="0"/>
              </a:rPr>
              <a:t>United Kingdom's BS7799. </a:t>
            </a:r>
            <a:r>
              <a:rPr lang="en-US" altLang="en-US" sz="1800" smtClean="0">
                <a:cs typeface="Times New Roman" panose="02020603050405020304" pitchFamily="18" charset="0"/>
              </a:rPr>
              <a:t>The UK standards establish a set of baseline controls. They were first published by the British Standards Institute in 1995, then published by the International Standards Organization as ISO 17799 in 2000, and made available to potential adopters online in 2003.</a:t>
            </a:r>
          </a:p>
          <a:p>
            <a:pPr eaLnBrk="1" hangingPunct="1">
              <a:lnSpc>
                <a:spcPct val="80000"/>
              </a:lnSpc>
              <a:buFont typeface="Arial" panose="020B0604020202020204" pitchFamily="34" charset="0"/>
              <a:buChar char="►"/>
              <a:defRPr/>
            </a:pPr>
            <a:r>
              <a:rPr lang="en-US" altLang="en-US" sz="1800" b="1" smtClean="0">
                <a:cs typeface="Times New Roman" panose="02020603050405020304" pitchFamily="18" charset="0"/>
              </a:rPr>
              <a:t>BSI IT Baseline Protection Manual. </a:t>
            </a:r>
            <a:r>
              <a:rPr lang="en-US" altLang="en-US" sz="1800" smtClean="0">
                <a:cs typeface="Times New Roman" panose="02020603050405020304" pitchFamily="18" charset="0"/>
              </a:rPr>
              <a:t>The baseline approach is also followed by the German Bundesamt fur Sicherheit in der Informationstechnik (BSI). The baselines are intended to provide reasonable security when normal protection requirements are intended. The baselines can also serve as the basis for higher degrees of protection when those are desired.</a:t>
            </a:r>
          </a:p>
          <a:p>
            <a:pPr eaLnBrk="1" hangingPunct="1">
              <a:lnSpc>
                <a:spcPct val="80000"/>
              </a:lnSpc>
              <a:buFont typeface="Arial" panose="020B0604020202020204" pitchFamily="34" charset="0"/>
              <a:buChar char="►"/>
              <a:defRPr/>
            </a:pPr>
            <a:r>
              <a:rPr lang="en-US" altLang="en-US" sz="1800" b="1" smtClean="0">
                <a:cs typeface="Times New Roman" panose="02020603050405020304" pitchFamily="18" charset="0"/>
              </a:rPr>
              <a:t>COBIT. </a:t>
            </a:r>
            <a:r>
              <a:rPr lang="en-US" altLang="en-US" sz="1800" smtClean="0">
                <a:cs typeface="Times New Roman" panose="02020603050405020304" pitchFamily="18" charset="0"/>
              </a:rPr>
              <a:t>COBIT, from the Information Systems Audit and Control Association and Foundation (ISACAF), focuses on the process that a firm can follow in developing standards, paying special attention to the writing and maintaining of the documentation.</a:t>
            </a:r>
          </a:p>
          <a:p>
            <a:pPr eaLnBrk="1" hangingPunct="1">
              <a:lnSpc>
                <a:spcPct val="80000"/>
              </a:lnSpc>
              <a:buFont typeface="Arial" panose="020B0604020202020204" pitchFamily="34" charset="0"/>
              <a:buChar char="►"/>
              <a:defRPr/>
            </a:pPr>
            <a:r>
              <a:rPr lang="en-US" altLang="en-US" sz="1800" b="1" smtClean="0">
                <a:cs typeface="Times New Roman" panose="02020603050405020304" pitchFamily="18" charset="0"/>
              </a:rPr>
              <a:t>GASSP. </a:t>
            </a:r>
            <a:r>
              <a:rPr lang="en-US" altLang="en-US" sz="1800" smtClean="0">
                <a:cs typeface="Times New Roman" panose="02020603050405020304" pitchFamily="18" charset="0"/>
              </a:rPr>
              <a:t>Generally Accepted System Security Principles (GASSP) is a product of the U. S. National Research Council. Emphasis is on the rationale for establishing a security policy.</a:t>
            </a:r>
          </a:p>
          <a:p>
            <a:pPr eaLnBrk="1" hangingPunct="1">
              <a:lnSpc>
                <a:spcPct val="80000"/>
              </a:lnSpc>
              <a:buFont typeface="Arial" panose="020B0604020202020204" pitchFamily="34" charset="0"/>
              <a:buChar char="►"/>
              <a:defRPr/>
            </a:pPr>
            <a:r>
              <a:rPr lang="en-US" altLang="en-US" sz="1800" b="1" smtClean="0"/>
              <a:t>ISF Standard of Good Practice. </a:t>
            </a:r>
            <a:r>
              <a:rPr lang="en-US" altLang="en-US" sz="1800" smtClean="0"/>
              <a:t>The Information Security Forum Standard of Good Practice takes a baseline approach, devoting considerable attention to the user behavior that is expected if the program is to be successful. The 2005 edition addresses such topics as secure instant messaging, Web server security, and virus protection.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4819"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4820" name="Slide Number Placeholder 5"/>
          <p:cNvSpPr>
            <a:spLocks noGrp="1"/>
          </p:cNvSpPr>
          <p:nvPr>
            <p:ph type="sldNum" sz="quarter" idx="12"/>
          </p:nvPr>
        </p:nvSpPr>
        <p:spPr>
          <a:noFill/>
          <a:ln>
            <a:miter lim="800000"/>
            <a:headEnd/>
            <a:tailEnd/>
          </a:ln>
        </p:spPr>
        <p:txBody>
          <a:bodyPr/>
          <a:lstStyle/>
          <a:p>
            <a:fld id="{2BEA6BA1-432E-41D2-ABD1-4B6EA42F24D0}" type="slidenum">
              <a:rPr lang="en-US" altLang="en-US"/>
              <a:pPr/>
              <a:t>31</a:t>
            </a:fld>
            <a:endParaRPr lang="en-US" altLang="en-US"/>
          </a:p>
        </p:txBody>
      </p:sp>
      <p:sp>
        <p:nvSpPr>
          <p:cNvPr id="130050" name="Rectangle 2"/>
          <p:cNvSpPr>
            <a:spLocks noGrp="1" noRot="1" noChangeArrowheads="1"/>
          </p:cNvSpPr>
          <p:nvPr>
            <p:ph type="title"/>
          </p:nvPr>
        </p:nvSpPr>
        <p:spPr/>
        <p:txBody>
          <a:bodyPr/>
          <a:lstStyle/>
          <a:p>
            <a:pPr eaLnBrk="1" hangingPunct="1">
              <a:defRPr/>
            </a:pPr>
            <a:r>
              <a:rPr lang="en-US" altLang="en-US" smtClean="0"/>
              <a:t>Government Legislation</a:t>
            </a:r>
          </a:p>
        </p:txBody>
      </p:sp>
      <p:sp>
        <p:nvSpPr>
          <p:cNvPr id="130051" name="Rectangle 3"/>
          <p:cNvSpPr>
            <a:spLocks noGrp="1" noRot="1" noChangeArrowheads="1"/>
          </p:cNvSpPr>
          <p:nvPr>
            <p:ph type="body" idx="1"/>
          </p:nvPr>
        </p:nvSpPr>
        <p:spPr>
          <a:xfrm>
            <a:off x="0" y="1600200"/>
            <a:ext cx="9144000" cy="4498975"/>
          </a:xfrm>
        </p:spPr>
        <p:txBody>
          <a:bodyPr/>
          <a:lstStyle/>
          <a:p>
            <a:pPr eaLnBrk="1" hangingPunct="1">
              <a:buFont typeface="Arial" panose="020B0604020202020204" pitchFamily="34" charset="0"/>
              <a:buChar char="►"/>
              <a:defRPr/>
            </a:pPr>
            <a:r>
              <a:rPr lang="en-US" altLang="en-US" sz="2800" smtClean="0"/>
              <a:t>Both United States and United Kingdom established standards and passed legislation aimed at addressing the increasing importance of information security.</a:t>
            </a:r>
          </a:p>
          <a:p>
            <a:pPr eaLnBrk="1" hangingPunct="1">
              <a:buFont typeface="Arial" panose="020B0604020202020204" pitchFamily="34" charset="0"/>
              <a:buChar char="►"/>
              <a:defRPr/>
            </a:pPr>
            <a:r>
              <a:rPr lang="en-US" altLang="en-US" sz="2800" smtClean="0"/>
              <a:t>U.S. Government Computer Security Standards.</a:t>
            </a:r>
          </a:p>
          <a:p>
            <a:pPr lvl="1" eaLnBrk="1" hangingPunct="1">
              <a:defRPr/>
            </a:pPr>
            <a:r>
              <a:rPr lang="en-US" altLang="en-US" sz="2400" smtClean="0"/>
              <a:t>Set of security standards organizations should meet. </a:t>
            </a:r>
          </a:p>
          <a:p>
            <a:pPr lvl="1" eaLnBrk="1" hangingPunct="1">
              <a:defRPr/>
            </a:pPr>
            <a:r>
              <a:rPr lang="en-US" altLang="en-US" sz="2400" smtClean="0"/>
              <a:t>Availability of software program that grades users</a:t>
            </a:r>
            <a:r>
              <a:rPr lang="en-US" altLang="en-US" sz="2400" smtClean="0">
                <a:latin typeface="Times New Roman" panose="02020603050405020304" pitchFamily="18" charset="0"/>
              </a:rPr>
              <a:t>’</a:t>
            </a:r>
            <a:r>
              <a:rPr lang="en-US" altLang="en-US" sz="2400" smtClean="0"/>
              <a:t> systems and assists them in configuring their systems to meet standards.</a:t>
            </a:r>
          </a:p>
          <a:p>
            <a:pPr eaLnBrk="1" hangingPunct="1">
              <a:buFont typeface="Arial" panose="020B0604020202020204" pitchFamily="34" charset="0"/>
              <a:buChar char="►"/>
              <a:defRPr/>
            </a:pPr>
            <a:r>
              <a:rPr lang="en-US" altLang="en-US" sz="2800" smtClean="0">
                <a:cs typeface="Times New Roman" panose="02020603050405020304" pitchFamily="18" charset="0"/>
              </a:rPr>
              <a:t>U.K. Anti-terrorism, Crime and Security Act (ATCSA) 2001.</a:t>
            </a:r>
            <a:endParaRPr lang="en-US" altLang="en-US" sz="28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5843"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5844" name="Slide Number Placeholder 5"/>
          <p:cNvSpPr>
            <a:spLocks noGrp="1"/>
          </p:cNvSpPr>
          <p:nvPr>
            <p:ph type="sldNum" sz="quarter" idx="12"/>
          </p:nvPr>
        </p:nvSpPr>
        <p:spPr>
          <a:noFill/>
          <a:ln>
            <a:miter lim="800000"/>
            <a:headEnd/>
            <a:tailEnd/>
          </a:ln>
        </p:spPr>
        <p:txBody>
          <a:bodyPr/>
          <a:lstStyle/>
          <a:p>
            <a:fld id="{7C21B2FA-A6A2-4279-A0A4-87CC7776B34E}" type="slidenum">
              <a:rPr lang="en-US" altLang="en-US"/>
              <a:pPr/>
              <a:t>32</a:t>
            </a:fld>
            <a:endParaRPr lang="en-US" altLang="en-US"/>
          </a:p>
        </p:txBody>
      </p:sp>
      <p:sp>
        <p:nvSpPr>
          <p:cNvPr id="131074" name="Rectangle 2"/>
          <p:cNvSpPr>
            <a:spLocks noGrp="1" noRot="1" noChangeArrowheads="1"/>
          </p:cNvSpPr>
          <p:nvPr>
            <p:ph type="title"/>
          </p:nvPr>
        </p:nvSpPr>
        <p:spPr/>
        <p:txBody>
          <a:bodyPr/>
          <a:lstStyle/>
          <a:p>
            <a:pPr eaLnBrk="1" hangingPunct="1">
              <a:defRPr/>
            </a:pPr>
            <a:r>
              <a:rPr lang="en-US" altLang="en-US" smtClean="0"/>
              <a:t>Industry Standards</a:t>
            </a:r>
          </a:p>
        </p:txBody>
      </p:sp>
      <p:sp>
        <p:nvSpPr>
          <p:cNvPr id="131075" name="Rectangle 3"/>
          <p:cNvSpPr>
            <a:spLocks noGrp="1" noRot="1" noChangeArrowheads="1"/>
          </p:cNvSpPr>
          <p:nvPr>
            <p:ph type="body" idx="1"/>
          </p:nvPr>
        </p:nvSpPr>
        <p:spPr/>
        <p:txBody>
          <a:bodyPr/>
          <a:lstStyle/>
          <a:p>
            <a:pPr eaLnBrk="1" hangingPunct="1">
              <a:buFont typeface="Arial" panose="020B0604020202020204" pitchFamily="34" charset="0"/>
              <a:buChar char="►"/>
              <a:defRPr/>
            </a:pPr>
            <a:r>
              <a:rPr lang="en-US" altLang="en-US" sz="2800" b="1" smtClean="0"/>
              <a:t>Center for Internet Security (CIS)</a:t>
            </a:r>
            <a:r>
              <a:rPr lang="en-US" altLang="en-US" sz="2800" smtClean="0"/>
              <a:t> is a nonprofit organization dedicated to assisting computer users to make their systems more secure.</a:t>
            </a:r>
          </a:p>
          <a:p>
            <a:pPr lvl="1" eaLnBrk="1" hangingPunct="1">
              <a:defRPr/>
            </a:pPr>
            <a:r>
              <a:rPr lang="en-US" altLang="en-US" sz="2400" b="1" smtClean="0"/>
              <a:t>CIS Benchmarks</a:t>
            </a:r>
            <a:r>
              <a:rPr lang="en-US" altLang="en-US" sz="2400" smtClean="0"/>
              <a:t> help users secure their information systems by implementing technology-specific controls.</a:t>
            </a:r>
          </a:p>
          <a:p>
            <a:pPr lvl="1" eaLnBrk="1" hangingPunct="1">
              <a:defRPr/>
            </a:pPr>
            <a:r>
              <a:rPr lang="en-US" altLang="en-US" sz="2400" b="1" smtClean="0"/>
              <a:t>CIS Scoring Tools</a:t>
            </a:r>
            <a:r>
              <a:rPr lang="en-US" altLang="en-US" sz="2400" smtClean="0"/>
              <a:t> enables users to calculate their security level, compare it to benchmarks, and prepare reports that guide users and system administrators to secure systems.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686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6868" name="Slide Number Placeholder 5"/>
          <p:cNvSpPr>
            <a:spLocks noGrp="1"/>
          </p:cNvSpPr>
          <p:nvPr>
            <p:ph type="sldNum" sz="quarter" idx="12"/>
          </p:nvPr>
        </p:nvSpPr>
        <p:spPr>
          <a:noFill/>
          <a:ln>
            <a:miter lim="800000"/>
            <a:headEnd/>
            <a:tailEnd/>
          </a:ln>
        </p:spPr>
        <p:txBody>
          <a:bodyPr/>
          <a:lstStyle/>
          <a:p>
            <a:fld id="{F9BE8435-2966-4EE5-A28B-608AD4EEF62D}" type="slidenum">
              <a:rPr lang="en-US" altLang="en-US"/>
              <a:pPr/>
              <a:t>33</a:t>
            </a:fld>
            <a:endParaRPr lang="en-US" altLang="en-US"/>
          </a:p>
        </p:txBody>
      </p:sp>
      <p:sp>
        <p:nvSpPr>
          <p:cNvPr id="132098" name="Rectangle 2"/>
          <p:cNvSpPr>
            <a:spLocks noGrp="1" noRot="1" noChangeArrowheads="1"/>
          </p:cNvSpPr>
          <p:nvPr>
            <p:ph type="title"/>
          </p:nvPr>
        </p:nvSpPr>
        <p:spPr/>
        <p:txBody>
          <a:bodyPr/>
          <a:lstStyle/>
          <a:p>
            <a:pPr eaLnBrk="1" hangingPunct="1">
              <a:defRPr/>
            </a:pPr>
            <a:r>
              <a:rPr lang="en-US" altLang="en-US" smtClean="0"/>
              <a:t>Professional Certification</a:t>
            </a:r>
          </a:p>
        </p:txBody>
      </p:sp>
      <p:sp>
        <p:nvSpPr>
          <p:cNvPr id="132099" name="Rectangle 3"/>
          <p:cNvSpPr>
            <a:spLocks noGrp="1" noRot="1" noChangeArrowheads="1"/>
          </p:cNvSpPr>
          <p:nvPr>
            <p:ph type="body" idx="1"/>
          </p:nvPr>
        </p:nvSpPr>
        <p:spPr/>
        <p:txBody>
          <a:bodyPr/>
          <a:lstStyle/>
          <a:p>
            <a:pPr eaLnBrk="1" hangingPunct="1">
              <a:buFont typeface="Arial" panose="020B0604020202020204" pitchFamily="34" charset="0"/>
              <a:buChar char="►"/>
              <a:defRPr/>
            </a:pPr>
            <a:r>
              <a:rPr lang="en-US" altLang="en-US" smtClean="0"/>
              <a:t>Beginning in the 1960s the IT profession began offering certification programs:</a:t>
            </a:r>
          </a:p>
          <a:p>
            <a:pPr lvl="1" eaLnBrk="1" hangingPunct="1">
              <a:defRPr/>
            </a:pPr>
            <a:r>
              <a:rPr lang="en-US" altLang="en-US" i="1" smtClean="0">
                <a:cs typeface="Times New Roman" panose="02020603050405020304" pitchFamily="18" charset="0"/>
              </a:rPr>
              <a:t>Information Systems Audit and Control Association</a:t>
            </a:r>
            <a:r>
              <a:rPr lang="en-US" altLang="en-US" smtClean="0">
                <a:cs typeface="Times New Roman" panose="02020603050405020304" pitchFamily="18" charset="0"/>
              </a:rPr>
              <a:t> (</a:t>
            </a:r>
            <a:r>
              <a:rPr lang="en-US" altLang="en-US" i="1" smtClean="0">
                <a:cs typeface="Times New Roman" panose="02020603050405020304" pitchFamily="18" charset="0"/>
              </a:rPr>
              <a:t>ISACA</a:t>
            </a:r>
            <a:r>
              <a:rPr lang="en-US" altLang="en-US" smtClean="0">
                <a:cs typeface="Times New Roman" panose="02020603050405020304" pitchFamily="18" charset="0"/>
              </a:rPr>
              <a:t>)</a:t>
            </a:r>
          </a:p>
          <a:p>
            <a:pPr lvl="1" eaLnBrk="1" hangingPunct="1">
              <a:defRPr/>
            </a:pPr>
            <a:r>
              <a:rPr lang="en-US" altLang="en-US" i="1" smtClean="0"/>
              <a:t>International Information System Security Certification Consortium</a:t>
            </a:r>
            <a:r>
              <a:rPr lang="en-US" altLang="en-US" smtClean="0"/>
              <a:t> (</a:t>
            </a:r>
            <a:r>
              <a:rPr lang="en-US" altLang="en-US" i="1" smtClean="0"/>
              <a:t>ISC</a:t>
            </a:r>
            <a:r>
              <a:rPr lang="en-US" altLang="en-US" smtClean="0"/>
              <a:t>)</a:t>
            </a:r>
            <a:r>
              <a:rPr lang="en-US" altLang="en-US" smtClean="0">
                <a:cs typeface="Times New Roman" panose="02020603050405020304" pitchFamily="18" charset="0"/>
              </a:rPr>
              <a:t> </a:t>
            </a:r>
          </a:p>
          <a:p>
            <a:pPr lvl="1" eaLnBrk="1" hangingPunct="1">
              <a:defRPr/>
            </a:pPr>
            <a:r>
              <a:rPr lang="en-US" altLang="en-US" i="1" smtClean="0"/>
              <a:t>SANS</a:t>
            </a:r>
            <a:r>
              <a:rPr lang="en-US" altLang="en-US" smtClean="0"/>
              <a:t> (</a:t>
            </a:r>
            <a:r>
              <a:rPr lang="en-US" altLang="en-US" i="1" smtClean="0"/>
              <a:t>SysAdmin, Audit, Network, Security</a:t>
            </a:r>
            <a:r>
              <a:rPr lang="en-US" altLang="en-US" smtClean="0"/>
              <a:t>) </a:t>
            </a:r>
            <a:r>
              <a:rPr lang="en-US" altLang="en-US" i="1" smtClean="0"/>
              <a:t>Institute</a:t>
            </a:r>
            <a:r>
              <a:rPr lang="en-US" altLang="en-US" smtClean="0">
                <a:latin typeface="Arial" panose="020B0604020202020204" pitchFamily="34" charset="0"/>
              </a:rPr>
              <a:t> </a:t>
            </a:r>
            <a:endParaRPr lang="en-US" altLang="en-US" smtClean="0"/>
          </a:p>
          <a:p>
            <a:pPr eaLnBrk="1" hangingPunct="1">
              <a:buFont typeface="Arial" panose="020B0604020202020204" pitchFamily="34" charset="0"/>
              <a:buChar char="►"/>
              <a:defRPr/>
            </a:pPr>
            <a:endParaRPr lang="en-US" altLang="en-US"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789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7892" name="Slide Number Placeholder 5"/>
          <p:cNvSpPr>
            <a:spLocks noGrp="1"/>
          </p:cNvSpPr>
          <p:nvPr>
            <p:ph type="sldNum" sz="quarter" idx="12"/>
          </p:nvPr>
        </p:nvSpPr>
        <p:spPr>
          <a:noFill/>
          <a:ln>
            <a:miter lim="800000"/>
            <a:headEnd/>
            <a:tailEnd/>
          </a:ln>
        </p:spPr>
        <p:txBody>
          <a:bodyPr/>
          <a:lstStyle/>
          <a:p>
            <a:fld id="{65EC076A-AAB3-4070-8C27-F49B1066BCB5}" type="slidenum">
              <a:rPr lang="en-US" altLang="en-US"/>
              <a:pPr/>
              <a:t>34</a:t>
            </a:fld>
            <a:endParaRPr lang="en-US" altLang="en-US"/>
          </a:p>
        </p:txBody>
      </p:sp>
      <p:sp>
        <p:nvSpPr>
          <p:cNvPr id="133122" name="Rectangle 2"/>
          <p:cNvSpPr>
            <a:spLocks noGrp="1" noRot="1" noChangeArrowheads="1"/>
          </p:cNvSpPr>
          <p:nvPr>
            <p:ph type="title"/>
          </p:nvPr>
        </p:nvSpPr>
        <p:spPr/>
        <p:txBody>
          <a:bodyPr/>
          <a:lstStyle/>
          <a:p>
            <a:pPr eaLnBrk="1" hangingPunct="1">
              <a:defRPr/>
            </a:pPr>
            <a:r>
              <a:rPr lang="en-US" altLang="en-US" smtClean="0"/>
              <a:t>Business Continuity Management</a:t>
            </a:r>
          </a:p>
        </p:txBody>
      </p:sp>
      <p:sp>
        <p:nvSpPr>
          <p:cNvPr id="133123" name="Rectangle 3"/>
          <p:cNvSpPr>
            <a:spLocks noGrp="1" noRot="1" noChangeArrowheads="1"/>
          </p:cNvSpPr>
          <p:nvPr>
            <p:ph type="body" idx="1"/>
          </p:nvPr>
        </p:nvSpPr>
        <p:spPr/>
        <p:txBody>
          <a:bodyPr/>
          <a:lstStyle/>
          <a:p>
            <a:pPr eaLnBrk="1" hangingPunct="1">
              <a:lnSpc>
                <a:spcPct val="90000"/>
              </a:lnSpc>
              <a:buFont typeface="Arial" panose="020B0604020202020204" pitchFamily="34" charset="0"/>
              <a:buChar char="►"/>
              <a:defRPr/>
            </a:pPr>
            <a:r>
              <a:rPr lang="en-US" altLang="en-US" sz="2800" b="1" smtClean="0"/>
              <a:t>Business continuity management</a:t>
            </a:r>
            <a:r>
              <a:rPr lang="en-US" altLang="en-US" sz="2800" smtClean="0"/>
              <a:t> (</a:t>
            </a:r>
            <a:r>
              <a:rPr lang="en-US" altLang="en-US" sz="2800" b="1" smtClean="0"/>
              <a:t>BCM</a:t>
            </a:r>
            <a:r>
              <a:rPr lang="en-US" altLang="en-US" sz="2800" smtClean="0"/>
              <a:t>) are activities aimed at continuing operations after an information system disruption.</a:t>
            </a:r>
          </a:p>
          <a:p>
            <a:pPr eaLnBrk="1" hangingPunct="1">
              <a:lnSpc>
                <a:spcPct val="90000"/>
              </a:lnSpc>
              <a:buFont typeface="Arial" panose="020B0604020202020204" pitchFamily="34" charset="0"/>
              <a:buChar char="►"/>
              <a:defRPr/>
            </a:pPr>
            <a:r>
              <a:rPr lang="en-US" altLang="en-US" sz="2800" smtClean="0"/>
              <a:t>This activity was called </a:t>
            </a:r>
            <a:r>
              <a:rPr lang="en-US" altLang="en-US" sz="2800" b="1" smtClean="0"/>
              <a:t>disaster planning</a:t>
            </a:r>
            <a:r>
              <a:rPr lang="en-US" altLang="en-US" sz="2800" smtClean="0"/>
              <a:t>, then more positive term </a:t>
            </a:r>
            <a:r>
              <a:rPr lang="en-US" altLang="en-US" sz="2800" b="1" smtClean="0"/>
              <a:t>contingency planning</a:t>
            </a:r>
            <a:r>
              <a:rPr lang="en-US" altLang="en-US" sz="2800" smtClean="0"/>
              <a:t>.</a:t>
            </a:r>
          </a:p>
          <a:p>
            <a:pPr eaLnBrk="1" hangingPunct="1">
              <a:lnSpc>
                <a:spcPct val="90000"/>
              </a:lnSpc>
              <a:buFont typeface="Arial" panose="020B0604020202020204" pitchFamily="34" charset="0"/>
              <a:buChar char="►"/>
              <a:defRPr/>
            </a:pPr>
            <a:r>
              <a:rPr lang="en-US" altLang="en-US" sz="2800" b="1" smtClean="0"/>
              <a:t>Contingency plan</a:t>
            </a:r>
            <a:r>
              <a:rPr lang="en-US" altLang="en-US" sz="2800" smtClean="0"/>
              <a:t> is the </a:t>
            </a:r>
            <a:r>
              <a:rPr lang="en-US" altLang="en-US" sz="2800" i="1" smtClean="0"/>
              <a:t>key</a:t>
            </a:r>
            <a:r>
              <a:rPr lang="en-US" altLang="en-US" sz="2800" smtClean="0"/>
              <a:t> element in contingency planning; it is a formal written document that spells out in detail the actions to be taken in the event that there is a disruption, or threat of disruption, in any part of the firm’s computing operations.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3891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38916" name="Slide Number Placeholder 5"/>
          <p:cNvSpPr>
            <a:spLocks noGrp="1"/>
          </p:cNvSpPr>
          <p:nvPr>
            <p:ph type="sldNum" sz="quarter" idx="12"/>
          </p:nvPr>
        </p:nvSpPr>
        <p:spPr>
          <a:noFill/>
          <a:ln>
            <a:miter lim="800000"/>
            <a:headEnd/>
            <a:tailEnd/>
          </a:ln>
        </p:spPr>
        <p:txBody>
          <a:bodyPr/>
          <a:lstStyle/>
          <a:p>
            <a:fld id="{E195AD6C-513A-47F4-BA93-94009045AB2C}" type="slidenum">
              <a:rPr lang="en-US" altLang="en-US"/>
              <a:pPr/>
              <a:t>35</a:t>
            </a:fld>
            <a:endParaRPr lang="en-US" altLang="en-US"/>
          </a:p>
        </p:txBody>
      </p:sp>
      <p:sp>
        <p:nvSpPr>
          <p:cNvPr id="134146" name="Rectangle 2"/>
          <p:cNvSpPr>
            <a:spLocks noGrp="1" noRot="1" noChangeArrowheads="1"/>
          </p:cNvSpPr>
          <p:nvPr>
            <p:ph type="title"/>
          </p:nvPr>
        </p:nvSpPr>
        <p:spPr/>
        <p:txBody>
          <a:bodyPr/>
          <a:lstStyle/>
          <a:p>
            <a:pPr eaLnBrk="1" hangingPunct="1">
              <a:defRPr/>
            </a:pPr>
            <a:r>
              <a:rPr lang="en-US" altLang="en-US" smtClean="0"/>
              <a:t>Contingency Subplans</a:t>
            </a:r>
          </a:p>
        </p:txBody>
      </p:sp>
      <p:sp>
        <p:nvSpPr>
          <p:cNvPr id="134147" name="Rectangle 3"/>
          <p:cNvSpPr>
            <a:spLocks noGrp="1" noRot="1" noChangeArrowheads="1"/>
          </p:cNvSpPr>
          <p:nvPr>
            <p:ph type="body" idx="1"/>
          </p:nvPr>
        </p:nvSpPr>
        <p:spPr/>
        <p:txBody>
          <a:bodyPr/>
          <a:lstStyle/>
          <a:p>
            <a:pPr eaLnBrk="1" hangingPunct="1">
              <a:lnSpc>
                <a:spcPct val="80000"/>
              </a:lnSpc>
              <a:buFont typeface="Arial" panose="020B0604020202020204" pitchFamily="34" charset="0"/>
              <a:buChar char="►"/>
              <a:defRPr/>
            </a:pPr>
            <a:r>
              <a:rPr lang="en-US" altLang="en-US" sz="2400" b="1" smtClean="0"/>
              <a:t>Emergency plan</a:t>
            </a:r>
            <a:r>
              <a:rPr lang="en-US" altLang="en-US" sz="2400" smtClean="0"/>
              <a:t> specifies those measures that ensure the safety of </a:t>
            </a:r>
            <a:r>
              <a:rPr lang="en-US" altLang="en-US" sz="2400" i="1" smtClean="0"/>
              <a:t>employees</a:t>
            </a:r>
            <a:r>
              <a:rPr lang="en-US" altLang="en-US" sz="2400" smtClean="0"/>
              <a:t> when disaster strikes.</a:t>
            </a:r>
          </a:p>
          <a:p>
            <a:pPr lvl="1" eaLnBrk="1" hangingPunct="1">
              <a:lnSpc>
                <a:spcPct val="80000"/>
              </a:lnSpc>
              <a:defRPr/>
            </a:pPr>
            <a:r>
              <a:rPr lang="en-US" altLang="en-US" sz="2000" smtClean="0"/>
              <a:t>Include alarm systems, evacuation procedures, and fire-suppression systems.</a:t>
            </a:r>
          </a:p>
          <a:p>
            <a:pPr eaLnBrk="1" hangingPunct="1">
              <a:lnSpc>
                <a:spcPct val="80000"/>
              </a:lnSpc>
              <a:buFont typeface="Arial" panose="020B0604020202020204" pitchFamily="34" charset="0"/>
              <a:buChar char="►"/>
              <a:defRPr/>
            </a:pPr>
            <a:r>
              <a:rPr lang="en-US" altLang="en-US" sz="2400" b="1" smtClean="0"/>
              <a:t>Backup plan</a:t>
            </a:r>
            <a:r>
              <a:rPr lang="en-US" altLang="en-US" sz="2400" smtClean="0"/>
              <a:t> is the arrangements for backup computing facilities in the event that the regular facilities are destroyed or damaged beyond use. Backup can be achieved by some combination of redundancy, diversity, and mobility.</a:t>
            </a:r>
          </a:p>
          <a:p>
            <a:pPr eaLnBrk="1" hangingPunct="1">
              <a:lnSpc>
                <a:spcPct val="80000"/>
              </a:lnSpc>
              <a:buFont typeface="Arial" panose="020B0604020202020204" pitchFamily="34" charset="0"/>
              <a:buChar char="►"/>
              <a:defRPr/>
            </a:pPr>
            <a:r>
              <a:rPr lang="en-US" altLang="en-US" sz="2400" b="1" smtClean="0"/>
              <a:t>Vital records</a:t>
            </a:r>
            <a:r>
              <a:rPr lang="en-US" altLang="en-US" sz="2400" smtClean="0"/>
              <a:t> are those paper documents, microforms, and magnetic and optical storage media that are necessary for carrying on the firm’s business.</a:t>
            </a:r>
          </a:p>
          <a:p>
            <a:pPr eaLnBrk="1" hangingPunct="1">
              <a:lnSpc>
                <a:spcPct val="80000"/>
              </a:lnSpc>
              <a:buFont typeface="Arial" panose="020B0604020202020204" pitchFamily="34" charset="0"/>
              <a:buChar char="►"/>
              <a:defRPr/>
            </a:pPr>
            <a:r>
              <a:rPr lang="en-US" altLang="en-US" sz="2400" b="1" smtClean="0"/>
              <a:t>Vital records plan</a:t>
            </a:r>
            <a:r>
              <a:rPr lang="en-US" altLang="en-US" sz="2400" smtClean="0"/>
              <a:t> specifies how the vital records will be protected and should include offsite backup copies.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717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7172" name="Slide Number Placeholder 5"/>
          <p:cNvSpPr>
            <a:spLocks noGrp="1"/>
          </p:cNvSpPr>
          <p:nvPr>
            <p:ph type="sldNum" sz="quarter" idx="12"/>
          </p:nvPr>
        </p:nvSpPr>
        <p:spPr>
          <a:noFill/>
          <a:ln>
            <a:miter lim="800000"/>
            <a:headEnd/>
            <a:tailEnd/>
          </a:ln>
        </p:spPr>
        <p:txBody>
          <a:bodyPr/>
          <a:lstStyle/>
          <a:p>
            <a:fld id="{09C0CC78-89DF-4692-9FAA-96FD55B78C8B}" type="slidenum">
              <a:rPr lang="en-US" altLang="en-US"/>
              <a:pPr/>
              <a:t>4</a:t>
            </a:fld>
            <a:endParaRPr lang="en-US" altLang="en-US"/>
          </a:p>
        </p:txBody>
      </p:sp>
      <p:sp>
        <p:nvSpPr>
          <p:cNvPr id="11266" name="Rectangle 2"/>
          <p:cNvSpPr>
            <a:spLocks noGrp="1" noRot="1" noChangeArrowheads="1"/>
          </p:cNvSpPr>
          <p:nvPr>
            <p:ph type="title"/>
          </p:nvPr>
        </p:nvSpPr>
        <p:spPr/>
        <p:txBody>
          <a:bodyPr/>
          <a:lstStyle/>
          <a:p>
            <a:pPr eaLnBrk="1" hangingPunct="1">
              <a:defRPr/>
            </a:pPr>
            <a:r>
              <a:rPr lang="en-US" altLang="en-US" smtClean="0"/>
              <a:t>Learning Objectives (Cont’d)</a:t>
            </a:r>
          </a:p>
        </p:txBody>
      </p:sp>
      <p:sp>
        <p:nvSpPr>
          <p:cNvPr id="11267" name="Rectangle 3"/>
          <p:cNvSpPr>
            <a:spLocks noGrp="1" noRot="1" noChangeArrowheads="1"/>
          </p:cNvSpPr>
          <p:nvPr>
            <p:ph type="body" idx="1"/>
          </p:nvPr>
        </p:nvSpPr>
        <p:spPr/>
        <p:txBody>
          <a:bodyPr/>
          <a:lstStyle/>
          <a:p>
            <a:pPr eaLnBrk="1" hangingPunct="1">
              <a:lnSpc>
                <a:spcPct val="80000"/>
              </a:lnSpc>
              <a:buFont typeface="Arial" panose="020B0604020202020204" pitchFamily="34" charset="0"/>
              <a:buChar char="►"/>
              <a:defRPr/>
            </a:pPr>
            <a:r>
              <a:rPr lang="en-US" altLang="en-US" sz="2400" smtClean="0"/>
              <a:t>Recognize the security concerns of e-commerce and how credit card companies are dealing with them.</a:t>
            </a:r>
          </a:p>
          <a:p>
            <a:pPr eaLnBrk="1" hangingPunct="1">
              <a:lnSpc>
                <a:spcPct val="80000"/>
              </a:lnSpc>
              <a:buFont typeface="Arial" panose="020B0604020202020204" pitchFamily="34" charset="0"/>
              <a:buChar char="►"/>
              <a:defRPr/>
            </a:pPr>
            <a:r>
              <a:rPr lang="en-US" altLang="en-US" sz="2400" smtClean="0"/>
              <a:t>Be familiar with a formal way to engage in risk management.</a:t>
            </a:r>
          </a:p>
          <a:p>
            <a:pPr eaLnBrk="1" hangingPunct="1">
              <a:lnSpc>
                <a:spcPct val="80000"/>
              </a:lnSpc>
              <a:buFont typeface="Arial" panose="020B0604020202020204" pitchFamily="34" charset="0"/>
              <a:buChar char="►"/>
              <a:defRPr/>
            </a:pPr>
            <a:r>
              <a:rPr lang="en-US" altLang="en-US" sz="2400" smtClean="0"/>
              <a:t>Know the process for implementing an information security policy.</a:t>
            </a:r>
          </a:p>
          <a:p>
            <a:pPr eaLnBrk="1" hangingPunct="1">
              <a:lnSpc>
                <a:spcPct val="80000"/>
              </a:lnSpc>
              <a:buFont typeface="Arial" panose="020B0604020202020204" pitchFamily="34" charset="0"/>
              <a:buChar char="►"/>
              <a:defRPr/>
            </a:pPr>
            <a:r>
              <a:rPr lang="en-US" altLang="en-US" sz="2400" smtClean="0"/>
              <a:t>Be familiar with the more popular security controls.</a:t>
            </a:r>
          </a:p>
          <a:p>
            <a:pPr eaLnBrk="1" hangingPunct="1">
              <a:lnSpc>
                <a:spcPct val="80000"/>
              </a:lnSpc>
              <a:buFont typeface="Arial" panose="020B0604020202020204" pitchFamily="34" charset="0"/>
              <a:buChar char="►"/>
              <a:defRPr/>
            </a:pPr>
            <a:r>
              <a:rPr lang="en-US" altLang="en-US" sz="2400" smtClean="0"/>
              <a:t>Be familiar with actions of government and industry that influence information security.</a:t>
            </a:r>
          </a:p>
          <a:p>
            <a:pPr eaLnBrk="1" hangingPunct="1">
              <a:lnSpc>
                <a:spcPct val="80000"/>
              </a:lnSpc>
              <a:buFont typeface="Arial" panose="020B0604020202020204" pitchFamily="34" charset="0"/>
              <a:buChar char="►"/>
              <a:defRPr/>
            </a:pPr>
            <a:r>
              <a:rPr lang="en-US" altLang="en-US" sz="2400" smtClean="0"/>
              <a:t>Know how to obtain professional certification in security and control.</a:t>
            </a:r>
          </a:p>
          <a:p>
            <a:pPr eaLnBrk="1" hangingPunct="1">
              <a:lnSpc>
                <a:spcPct val="80000"/>
              </a:lnSpc>
              <a:buFont typeface="Arial" panose="020B0604020202020204" pitchFamily="34" charset="0"/>
              <a:buChar char="►"/>
              <a:defRPr/>
            </a:pPr>
            <a:r>
              <a:rPr lang="en-US" altLang="en-US" sz="2400" smtClean="0"/>
              <a:t>Know the types of plans that are included in contingency planning.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8195"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8196" name="Slide Number Placeholder 5"/>
          <p:cNvSpPr>
            <a:spLocks noGrp="1"/>
          </p:cNvSpPr>
          <p:nvPr>
            <p:ph type="sldNum" sz="quarter" idx="12"/>
          </p:nvPr>
        </p:nvSpPr>
        <p:spPr>
          <a:noFill/>
          <a:ln>
            <a:miter lim="800000"/>
            <a:headEnd/>
            <a:tailEnd/>
          </a:ln>
        </p:spPr>
        <p:txBody>
          <a:bodyPr/>
          <a:lstStyle/>
          <a:p>
            <a:fld id="{D9CF09C6-2946-4FCC-B75E-022E48B783FB}" type="slidenum">
              <a:rPr lang="en-US" altLang="en-US"/>
              <a:pPr/>
              <a:t>5</a:t>
            </a:fld>
            <a:endParaRPr lang="en-US" altLang="en-US"/>
          </a:p>
        </p:txBody>
      </p:sp>
      <p:sp>
        <p:nvSpPr>
          <p:cNvPr id="108546" name="Rectangle 2"/>
          <p:cNvSpPr>
            <a:spLocks noGrp="1" noRot="1" noChangeArrowheads="1"/>
          </p:cNvSpPr>
          <p:nvPr>
            <p:ph type="title"/>
          </p:nvPr>
        </p:nvSpPr>
        <p:spPr/>
        <p:txBody>
          <a:bodyPr/>
          <a:lstStyle/>
          <a:p>
            <a:pPr eaLnBrk="1" hangingPunct="1">
              <a:defRPr/>
            </a:pPr>
            <a:r>
              <a:rPr lang="en-US" altLang="en-US" sz="4000" smtClean="0"/>
              <a:t>Organizational Needs for Security and Control</a:t>
            </a:r>
          </a:p>
        </p:txBody>
      </p:sp>
      <p:sp>
        <p:nvSpPr>
          <p:cNvPr id="108547" name="Rectangle 3"/>
          <p:cNvSpPr>
            <a:spLocks noGrp="1" noRot="1" noChangeArrowheads="1"/>
          </p:cNvSpPr>
          <p:nvPr>
            <p:ph type="body" idx="1"/>
          </p:nvPr>
        </p:nvSpPr>
        <p:spPr/>
        <p:txBody>
          <a:bodyPr/>
          <a:lstStyle/>
          <a:p>
            <a:pPr eaLnBrk="1" hangingPunct="1">
              <a:buFont typeface="Arial" panose="020B0604020202020204" pitchFamily="34" charset="0"/>
              <a:buChar char="►"/>
              <a:defRPr/>
            </a:pPr>
            <a:r>
              <a:rPr lang="en-US" altLang="en-US" sz="2800" smtClean="0"/>
              <a:t>Experience inspired industry to:</a:t>
            </a:r>
          </a:p>
          <a:p>
            <a:pPr lvl="1" eaLnBrk="1" hangingPunct="1">
              <a:defRPr/>
            </a:pPr>
            <a:r>
              <a:rPr lang="en-US" altLang="en-US" sz="2400" smtClean="0"/>
              <a:t>Place security precautions aimed at eliminating or reducing the opportunity of damage or destruction.</a:t>
            </a:r>
          </a:p>
          <a:p>
            <a:pPr lvl="1" eaLnBrk="1" hangingPunct="1">
              <a:defRPr/>
            </a:pPr>
            <a:r>
              <a:rPr lang="en-US" altLang="en-US" sz="2400" smtClean="0"/>
              <a:t>Provide the organization the ability to continue operations after disruption.</a:t>
            </a:r>
          </a:p>
          <a:p>
            <a:pPr eaLnBrk="1" hangingPunct="1">
              <a:buFont typeface="Arial" panose="020B0604020202020204" pitchFamily="34" charset="0"/>
              <a:buChar char="►"/>
              <a:defRPr/>
            </a:pPr>
            <a:r>
              <a:rPr lang="en-US" altLang="en-US" sz="2800" smtClean="0"/>
              <a:t>Patriot Act and the Office of Homeland Security</a:t>
            </a:r>
          </a:p>
          <a:p>
            <a:pPr lvl="1" eaLnBrk="1" hangingPunct="1">
              <a:defRPr/>
            </a:pPr>
            <a:r>
              <a:rPr lang="en-US" altLang="en-US" sz="2400" smtClean="0"/>
              <a:t>1</a:t>
            </a:r>
            <a:r>
              <a:rPr lang="en-US" altLang="en-US" sz="2400" baseline="30000" smtClean="0"/>
              <a:t>st</a:t>
            </a:r>
            <a:r>
              <a:rPr lang="en-US" altLang="en-US" sz="2400" smtClean="0"/>
              <a:t> issue is security vs. individual rights.</a:t>
            </a:r>
          </a:p>
          <a:p>
            <a:pPr lvl="1" eaLnBrk="1" hangingPunct="1">
              <a:defRPr/>
            </a:pPr>
            <a:r>
              <a:rPr lang="en-US" altLang="en-US" sz="2400" smtClean="0"/>
              <a:t>2</a:t>
            </a:r>
            <a:r>
              <a:rPr lang="en-US" altLang="en-US" sz="2400" baseline="30000" smtClean="0"/>
              <a:t>nd</a:t>
            </a:r>
            <a:r>
              <a:rPr lang="en-US" altLang="en-US" sz="2400" smtClean="0"/>
              <a:t> issue is security vs. availability (i.e., HIPPA).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9219"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9220" name="Slide Number Placeholder 5"/>
          <p:cNvSpPr>
            <a:spLocks noGrp="1"/>
          </p:cNvSpPr>
          <p:nvPr>
            <p:ph type="sldNum" sz="quarter" idx="12"/>
          </p:nvPr>
        </p:nvSpPr>
        <p:spPr>
          <a:noFill/>
          <a:ln>
            <a:miter lim="800000"/>
            <a:headEnd/>
            <a:tailEnd/>
          </a:ln>
        </p:spPr>
        <p:txBody>
          <a:bodyPr/>
          <a:lstStyle/>
          <a:p>
            <a:fld id="{AE5A554F-2848-4A85-B5B6-0D6B569EF931}" type="slidenum">
              <a:rPr lang="en-US" altLang="en-US"/>
              <a:pPr/>
              <a:t>6</a:t>
            </a:fld>
            <a:endParaRPr lang="en-US" altLang="en-US"/>
          </a:p>
        </p:txBody>
      </p:sp>
      <p:sp>
        <p:nvSpPr>
          <p:cNvPr id="109570" name="Rectangle 2"/>
          <p:cNvSpPr>
            <a:spLocks noGrp="1" noRot="1" noChangeArrowheads="1"/>
          </p:cNvSpPr>
          <p:nvPr>
            <p:ph type="title"/>
          </p:nvPr>
        </p:nvSpPr>
        <p:spPr/>
        <p:txBody>
          <a:bodyPr/>
          <a:lstStyle/>
          <a:p>
            <a:pPr eaLnBrk="1" hangingPunct="1">
              <a:defRPr/>
            </a:pPr>
            <a:r>
              <a:rPr lang="en-US" altLang="en-US" smtClean="0"/>
              <a:t>Information Security</a:t>
            </a:r>
          </a:p>
        </p:txBody>
      </p:sp>
      <p:sp>
        <p:nvSpPr>
          <p:cNvPr id="109571" name="Rectangle 3"/>
          <p:cNvSpPr>
            <a:spLocks noGrp="1" noRot="1" noChangeArrowheads="1"/>
          </p:cNvSpPr>
          <p:nvPr>
            <p:ph type="body" idx="1"/>
          </p:nvPr>
        </p:nvSpPr>
        <p:spPr/>
        <p:txBody>
          <a:bodyPr/>
          <a:lstStyle/>
          <a:p>
            <a:pPr eaLnBrk="1" hangingPunct="1">
              <a:buFont typeface="Arial" panose="020B0604020202020204" pitchFamily="34" charset="0"/>
              <a:buChar char="►"/>
              <a:defRPr/>
            </a:pPr>
            <a:r>
              <a:rPr lang="en-US" altLang="en-US" sz="2800" b="1" smtClean="0"/>
              <a:t>System security</a:t>
            </a:r>
            <a:r>
              <a:rPr lang="en-US" altLang="en-US" sz="2800" smtClean="0"/>
              <a:t> focuses on protecting hardware, data, software, computer facilities, and personnel.</a:t>
            </a:r>
          </a:p>
          <a:p>
            <a:pPr eaLnBrk="1" hangingPunct="1">
              <a:buFont typeface="Arial" panose="020B0604020202020204" pitchFamily="34" charset="0"/>
              <a:buChar char="►"/>
              <a:defRPr/>
            </a:pPr>
            <a:r>
              <a:rPr lang="en-US" altLang="en-US" sz="2800" b="1" smtClean="0"/>
              <a:t>Information security</a:t>
            </a:r>
            <a:r>
              <a:rPr lang="en-US" altLang="en-US" sz="2800" smtClean="0"/>
              <a:t> describes the protection of both computer and non-computer equipment, facilities, data, and information from misuse by unauthorized parties.</a:t>
            </a:r>
          </a:p>
          <a:p>
            <a:pPr lvl="1" eaLnBrk="1" hangingPunct="1">
              <a:defRPr/>
            </a:pPr>
            <a:r>
              <a:rPr lang="en-US" altLang="en-US" sz="2400" smtClean="0"/>
              <a:t>Includes copiers, faxes, all types of media, paper documents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0243"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0244" name="Slide Number Placeholder 5"/>
          <p:cNvSpPr>
            <a:spLocks noGrp="1"/>
          </p:cNvSpPr>
          <p:nvPr>
            <p:ph type="sldNum" sz="quarter" idx="12"/>
          </p:nvPr>
        </p:nvSpPr>
        <p:spPr>
          <a:noFill/>
          <a:ln>
            <a:miter lim="800000"/>
            <a:headEnd/>
            <a:tailEnd/>
          </a:ln>
        </p:spPr>
        <p:txBody>
          <a:bodyPr/>
          <a:lstStyle/>
          <a:p>
            <a:fld id="{EF5E7216-74A8-4551-8F07-4B3FB6DFFF89}" type="slidenum">
              <a:rPr lang="en-US" altLang="en-US"/>
              <a:pPr/>
              <a:t>7</a:t>
            </a:fld>
            <a:endParaRPr lang="en-US" altLang="en-US"/>
          </a:p>
        </p:txBody>
      </p:sp>
      <p:sp>
        <p:nvSpPr>
          <p:cNvPr id="110594" name="Rectangle 2"/>
          <p:cNvSpPr>
            <a:spLocks noGrp="1" noRot="1" noChangeArrowheads="1"/>
          </p:cNvSpPr>
          <p:nvPr>
            <p:ph type="title"/>
          </p:nvPr>
        </p:nvSpPr>
        <p:spPr/>
        <p:txBody>
          <a:bodyPr/>
          <a:lstStyle/>
          <a:p>
            <a:pPr eaLnBrk="1" hangingPunct="1">
              <a:defRPr/>
            </a:pPr>
            <a:r>
              <a:rPr lang="en-US" altLang="en-US" sz="4000" smtClean="0"/>
              <a:t>Objectives of Information Security</a:t>
            </a:r>
          </a:p>
        </p:txBody>
      </p:sp>
      <p:sp>
        <p:nvSpPr>
          <p:cNvPr id="110595" name="Rectangle 3"/>
          <p:cNvSpPr>
            <a:spLocks noGrp="1" noRot="1" noChangeArrowheads="1"/>
          </p:cNvSpPr>
          <p:nvPr>
            <p:ph type="body" idx="1"/>
          </p:nvPr>
        </p:nvSpPr>
        <p:spPr>
          <a:xfrm>
            <a:off x="0" y="1600200"/>
            <a:ext cx="9144000" cy="4498975"/>
          </a:xfrm>
        </p:spPr>
        <p:txBody>
          <a:bodyPr/>
          <a:lstStyle/>
          <a:p>
            <a:pPr eaLnBrk="1" hangingPunct="1">
              <a:lnSpc>
                <a:spcPct val="90000"/>
              </a:lnSpc>
              <a:buFont typeface="Arial" panose="020B0604020202020204" pitchFamily="34" charset="0"/>
              <a:buChar char="►"/>
              <a:defRPr/>
            </a:pPr>
            <a:r>
              <a:rPr lang="en-US" altLang="en-US" sz="2800" smtClean="0"/>
              <a:t>Information security is intended to achieve three main objectives:</a:t>
            </a:r>
          </a:p>
          <a:p>
            <a:pPr lvl="1" eaLnBrk="1" hangingPunct="1">
              <a:lnSpc>
                <a:spcPct val="90000"/>
              </a:lnSpc>
              <a:defRPr/>
            </a:pPr>
            <a:r>
              <a:rPr lang="en-US" altLang="en-US" sz="2400" b="1" smtClean="0"/>
              <a:t>Confidentiality:</a:t>
            </a:r>
            <a:r>
              <a:rPr lang="en-US" altLang="en-US" sz="2400" smtClean="0">
                <a:latin typeface="Times New Roman" panose="02020603050405020304" pitchFamily="18" charset="0"/>
              </a:rPr>
              <a:t> </a:t>
            </a:r>
            <a:r>
              <a:rPr lang="en-US" altLang="en-US" sz="2400" smtClean="0"/>
              <a:t>protecting a firm</a:t>
            </a:r>
            <a:r>
              <a:rPr lang="en-US" altLang="en-US" sz="2400" smtClean="0">
                <a:latin typeface="Times New Roman" panose="02020603050405020304" pitchFamily="18" charset="0"/>
              </a:rPr>
              <a:t>’</a:t>
            </a:r>
            <a:r>
              <a:rPr lang="en-US" altLang="en-US" sz="2400" smtClean="0"/>
              <a:t>s data and information from disclosure to unauthorized persons.</a:t>
            </a:r>
          </a:p>
          <a:p>
            <a:pPr lvl="1" eaLnBrk="1" hangingPunct="1">
              <a:lnSpc>
                <a:spcPct val="90000"/>
              </a:lnSpc>
              <a:defRPr/>
            </a:pPr>
            <a:r>
              <a:rPr lang="en-US" altLang="en-US" sz="2400" b="1" smtClean="0"/>
              <a:t>Availability:</a:t>
            </a:r>
            <a:r>
              <a:rPr lang="en-US" altLang="en-US" sz="2400" smtClean="0">
                <a:latin typeface="Times New Roman" panose="02020603050405020304" pitchFamily="18" charset="0"/>
              </a:rPr>
              <a:t> </a:t>
            </a:r>
            <a:r>
              <a:rPr lang="en-US" altLang="en-US" sz="2400" smtClean="0"/>
              <a:t>making sure that the firm's data and information is only available to those authorized to use it.</a:t>
            </a:r>
          </a:p>
          <a:p>
            <a:pPr lvl="1" eaLnBrk="1" hangingPunct="1">
              <a:lnSpc>
                <a:spcPct val="90000"/>
              </a:lnSpc>
              <a:defRPr/>
            </a:pPr>
            <a:r>
              <a:rPr lang="en-US" altLang="en-US" sz="2400" b="1" smtClean="0"/>
              <a:t>Integrity:</a:t>
            </a:r>
            <a:r>
              <a:rPr lang="en-US" altLang="en-US" sz="2400" smtClean="0"/>
              <a:t> information systems should provide an accurate representation of the physical systems that they represent.</a:t>
            </a:r>
          </a:p>
          <a:p>
            <a:pPr eaLnBrk="1" hangingPunct="1">
              <a:lnSpc>
                <a:spcPct val="90000"/>
              </a:lnSpc>
              <a:buFont typeface="Arial" panose="020B0604020202020204" pitchFamily="34" charset="0"/>
              <a:buChar char="►"/>
              <a:defRPr/>
            </a:pPr>
            <a:r>
              <a:rPr lang="en-US" altLang="en-US" sz="2800" smtClean="0"/>
              <a:t>Firm</a:t>
            </a:r>
            <a:r>
              <a:rPr lang="en-US" altLang="en-US" sz="2800" smtClean="0">
                <a:latin typeface="Times New Roman" panose="02020603050405020304" pitchFamily="18" charset="0"/>
              </a:rPr>
              <a:t>’</a:t>
            </a:r>
            <a:r>
              <a:rPr lang="en-US" altLang="en-US" sz="2800" smtClean="0"/>
              <a:t>s information systems must protect data and information from misuse, ensure availability to authorized users, display confidence in its accuracy.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1267"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1268" name="Slide Number Placeholder 5"/>
          <p:cNvSpPr>
            <a:spLocks noGrp="1"/>
          </p:cNvSpPr>
          <p:nvPr>
            <p:ph type="sldNum" sz="quarter" idx="12"/>
          </p:nvPr>
        </p:nvSpPr>
        <p:spPr>
          <a:noFill/>
          <a:ln>
            <a:miter lim="800000"/>
            <a:headEnd/>
            <a:tailEnd/>
          </a:ln>
        </p:spPr>
        <p:txBody>
          <a:bodyPr/>
          <a:lstStyle/>
          <a:p>
            <a:fld id="{33DCC23D-65A0-448C-926A-32B265FC6154}" type="slidenum">
              <a:rPr lang="en-US" altLang="en-US"/>
              <a:pPr/>
              <a:t>8</a:t>
            </a:fld>
            <a:endParaRPr lang="en-US" altLang="en-US"/>
          </a:p>
        </p:txBody>
      </p:sp>
      <p:sp>
        <p:nvSpPr>
          <p:cNvPr id="111618" name="Rectangle 2"/>
          <p:cNvSpPr>
            <a:spLocks noGrp="1" noRot="1" noChangeArrowheads="1"/>
          </p:cNvSpPr>
          <p:nvPr>
            <p:ph type="title"/>
          </p:nvPr>
        </p:nvSpPr>
        <p:spPr/>
        <p:txBody>
          <a:bodyPr/>
          <a:lstStyle/>
          <a:p>
            <a:pPr eaLnBrk="1" hangingPunct="1">
              <a:defRPr/>
            </a:pPr>
            <a:r>
              <a:rPr lang="en-US" altLang="en-US" sz="4000" smtClean="0"/>
              <a:t>Management of Information Security</a:t>
            </a:r>
          </a:p>
        </p:txBody>
      </p:sp>
      <p:sp>
        <p:nvSpPr>
          <p:cNvPr id="111619" name="Rectangle 3"/>
          <p:cNvSpPr>
            <a:spLocks noGrp="1" noRot="1" noChangeArrowheads="1"/>
          </p:cNvSpPr>
          <p:nvPr>
            <p:ph type="body" idx="1"/>
          </p:nvPr>
        </p:nvSpPr>
        <p:spPr/>
        <p:txBody>
          <a:bodyPr/>
          <a:lstStyle/>
          <a:p>
            <a:pPr eaLnBrk="1" hangingPunct="1">
              <a:lnSpc>
                <a:spcPct val="80000"/>
              </a:lnSpc>
              <a:buFont typeface="Arial" panose="020B0604020202020204" pitchFamily="34" charset="0"/>
              <a:buChar char="►"/>
              <a:defRPr/>
            </a:pPr>
            <a:r>
              <a:rPr lang="en-US" altLang="en-US" sz="2800" b="1" smtClean="0"/>
              <a:t>Information security management</a:t>
            </a:r>
            <a:r>
              <a:rPr lang="en-US" altLang="en-US" sz="2800" smtClean="0"/>
              <a:t> (</a:t>
            </a:r>
            <a:r>
              <a:rPr lang="en-US" altLang="en-US" sz="2800" b="1" smtClean="0"/>
              <a:t>ISM</a:t>
            </a:r>
            <a:r>
              <a:rPr lang="en-US" altLang="en-US" sz="2800" smtClean="0"/>
              <a:t>) is the activity of keeping information resources secure.</a:t>
            </a:r>
          </a:p>
          <a:p>
            <a:pPr eaLnBrk="1" hangingPunct="1">
              <a:lnSpc>
                <a:spcPct val="80000"/>
              </a:lnSpc>
              <a:buFont typeface="Arial" panose="020B0604020202020204" pitchFamily="34" charset="0"/>
              <a:buChar char="►"/>
              <a:defRPr/>
            </a:pPr>
            <a:r>
              <a:rPr lang="en-US" altLang="en-US" sz="2800" b="1" smtClean="0"/>
              <a:t>Business continuity management</a:t>
            </a:r>
            <a:r>
              <a:rPr lang="en-US" altLang="en-US" sz="2800" smtClean="0"/>
              <a:t> (</a:t>
            </a:r>
            <a:r>
              <a:rPr lang="en-US" altLang="en-US" sz="2800" b="1" smtClean="0"/>
              <a:t>BCM</a:t>
            </a:r>
            <a:r>
              <a:rPr lang="en-US" altLang="en-US" sz="2800" smtClean="0"/>
              <a:t>) is the activity of keeping the firm and its information resources functioning after a catastrophe.</a:t>
            </a:r>
          </a:p>
          <a:p>
            <a:pPr eaLnBrk="1" hangingPunct="1">
              <a:lnSpc>
                <a:spcPct val="80000"/>
              </a:lnSpc>
              <a:buFont typeface="Arial" panose="020B0604020202020204" pitchFamily="34" charset="0"/>
              <a:buChar char="►"/>
              <a:defRPr/>
            </a:pPr>
            <a:r>
              <a:rPr lang="en-US" altLang="en-US" sz="2800" b="1" smtClean="0"/>
              <a:t>Corporate information systems security officer</a:t>
            </a:r>
            <a:r>
              <a:rPr lang="en-US" altLang="en-US" sz="2800" smtClean="0"/>
              <a:t> (</a:t>
            </a:r>
            <a:r>
              <a:rPr lang="en-US" altLang="en-US" sz="2800" b="1" smtClean="0"/>
              <a:t>CISSO</a:t>
            </a:r>
            <a:r>
              <a:rPr lang="en-US" altLang="en-US" sz="2800" smtClean="0"/>
              <a:t>) is responsible for the firm’s information systems security.</a:t>
            </a:r>
          </a:p>
          <a:p>
            <a:pPr eaLnBrk="1" hangingPunct="1">
              <a:lnSpc>
                <a:spcPct val="80000"/>
              </a:lnSpc>
              <a:buFont typeface="Arial" panose="020B0604020202020204" pitchFamily="34" charset="0"/>
              <a:buChar char="►"/>
              <a:defRPr/>
            </a:pPr>
            <a:r>
              <a:rPr lang="en-US" altLang="en-US" sz="2800" b="1" smtClean="0"/>
              <a:t>Corporate information assurance officer</a:t>
            </a:r>
            <a:r>
              <a:rPr lang="en-US" altLang="en-US" sz="2800" smtClean="0"/>
              <a:t> (</a:t>
            </a:r>
            <a:r>
              <a:rPr lang="en-US" altLang="en-US" sz="2800" b="1" smtClean="0"/>
              <a:t>CIAO</a:t>
            </a:r>
            <a:r>
              <a:rPr lang="en-US" altLang="en-US" sz="2800" smtClean="0"/>
              <a:t>) reports to the CEO and manage an information assurance unit.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miter lim="800000"/>
            <a:headEnd/>
            <a:tailEnd/>
          </a:ln>
        </p:spPr>
        <p:txBody>
          <a:bodyPr/>
          <a:lstStyle/>
          <a:p>
            <a:r>
              <a:rPr lang="en-US" altLang="en-US">
                <a:latin typeface="Arial" charset="0"/>
                <a:cs typeface="Arial" charset="0"/>
              </a:rPr>
              <a:t>© 2007 by Prentice Hall</a:t>
            </a:r>
          </a:p>
        </p:txBody>
      </p:sp>
      <p:sp>
        <p:nvSpPr>
          <p:cNvPr id="12291" name="Footer Placeholder 4"/>
          <p:cNvSpPr>
            <a:spLocks noGrp="1"/>
          </p:cNvSpPr>
          <p:nvPr>
            <p:ph type="ftr" sz="quarter" idx="11"/>
          </p:nvPr>
        </p:nvSpPr>
        <p:spPr>
          <a:noFill/>
          <a:ln>
            <a:miter lim="800000"/>
            <a:headEnd/>
            <a:tailEnd/>
          </a:ln>
        </p:spPr>
        <p:txBody>
          <a:bodyPr/>
          <a:lstStyle/>
          <a:p>
            <a:r>
              <a:rPr lang="en-US" altLang="en-US">
                <a:latin typeface="Arial" charset="0"/>
                <a:cs typeface="Arial" charset="0"/>
              </a:rPr>
              <a:t>Management Information Systems, 10/e  Raymond McLeod and George Schell  </a:t>
            </a:r>
          </a:p>
        </p:txBody>
      </p:sp>
      <p:sp>
        <p:nvSpPr>
          <p:cNvPr id="12292" name="Slide Number Placeholder 5"/>
          <p:cNvSpPr>
            <a:spLocks noGrp="1"/>
          </p:cNvSpPr>
          <p:nvPr>
            <p:ph type="sldNum" sz="quarter" idx="12"/>
          </p:nvPr>
        </p:nvSpPr>
        <p:spPr>
          <a:noFill/>
          <a:ln>
            <a:miter lim="800000"/>
            <a:headEnd/>
            <a:tailEnd/>
          </a:ln>
        </p:spPr>
        <p:txBody>
          <a:bodyPr/>
          <a:lstStyle/>
          <a:p>
            <a:fld id="{C9C5E80F-0E85-44B4-A786-5DB604F75EDC}" type="slidenum">
              <a:rPr lang="en-US" altLang="en-US"/>
              <a:pPr/>
              <a:t>9</a:t>
            </a:fld>
            <a:endParaRPr lang="en-US" altLang="en-US"/>
          </a:p>
        </p:txBody>
      </p:sp>
      <p:sp>
        <p:nvSpPr>
          <p:cNvPr id="112642" name="Rectangle 2"/>
          <p:cNvSpPr>
            <a:spLocks noGrp="1" noRot="1" noChangeArrowheads="1"/>
          </p:cNvSpPr>
          <p:nvPr>
            <p:ph type="title"/>
          </p:nvPr>
        </p:nvSpPr>
        <p:spPr/>
        <p:txBody>
          <a:bodyPr/>
          <a:lstStyle/>
          <a:p>
            <a:pPr eaLnBrk="1" hangingPunct="1">
              <a:defRPr/>
            </a:pPr>
            <a:r>
              <a:rPr lang="en-US" altLang="en-US" sz="4000" smtClean="0"/>
              <a:t>Information Security Management</a:t>
            </a:r>
          </a:p>
        </p:txBody>
      </p:sp>
      <p:sp>
        <p:nvSpPr>
          <p:cNvPr id="112643" name="Rectangle 3"/>
          <p:cNvSpPr>
            <a:spLocks noGrp="1" noRot="1" noChangeArrowheads="1"/>
          </p:cNvSpPr>
          <p:nvPr>
            <p:ph type="body" idx="1"/>
          </p:nvPr>
        </p:nvSpPr>
        <p:spPr>
          <a:xfrm>
            <a:off x="301625" y="1295400"/>
            <a:ext cx="8540750" cy="4803775"/>
          </a:xfrm>
        </p:spPr>
        <p:txBody>
          <a:bodyPr/>
          <a:lstStyle/>
          <a:p>
            <a:pPr eaLnBrk="1" hangingPunct="1">
              <a:lnSpc>
                <a:spcPct val="80000"/>
              </a:lnSpc>
              <a:buFont typeface="Arial" panose="020B0604020202020204" pitchFamily="34" charset="0"/>
              <a:buChar char="►"/>
              <a:defRPr/>
            </a:pPr>
            <a:r>
              <a:rPr lang="en-US" altLang="en-US" sz="2400" smtClean="0"/>
              <a:t>Concerned with formulating the firm’s information security policy.</a:t>
            </a:r>
          </a:p>
          <a:p>
            <a:pPr eaLnBrk="1" hangingPunct="1">
              <a:lnSpc>
                <a:spcPct val="80000"/>
              </a:lnSpc>
              <a:buFont typeface="Arial" panose="020B0604020202020204" pitchFamily="34" charset="0"/>
              <a:buChar char="►"/>
              <a:defRPr/>
            </a:pPr>
            <a:r>
              <a:rPr lang="en-US" altLang="en-US" sz="2400" b="1" smtClean="0"/>
              <a:t>Risk management</a:t>
            </a:r>
            <a:r>
              <a:rPr lang="en-US" altLang="en-US" sz="2400" smtClean="0"/>
              <a:t> approach is basing the security of the firm’s information resources on the risks (threats imposed) that it faces.</a:t>
            </a:r>
          </a:p>
          <a:p>
            <a:pPr eaLnBrk="1" hangingPunct="1">
              <a:lnSpc>
                <a:spcPct val="80000"/>
              </a:lnSpc>
              <a:buFont typeface="Arial" panose="020B0604020202020204" pitchFamily="34" charset="0"/>
              <a:buChar char="►"/>
              <a:defRPr/>
            </a:pPr>
            <a:r>
              <a:rPr lang="en-US" altLang="en-US" sz="2400" b="1" smtClean="0"/>
              <a:t>Information security benchmark</a:t>
            </a:r>
            <a:r>
              <a:rPr lang="en-US" altLang="en-US" sz="2400" smtClean="0"/>
              <a:t> is a recommended level of security that in normal circumstances should offer reasonable protection against unauthorized intrusion.</a:t>
            </a:r>
          </a:p>
          <a:p>
            <a:pPr lvl="1" eaLnBrk="1" hangingPunct="1">
              <a:lnSpc>
                <a:spcPct val="80000"/>
              </a:lnSpc>
              <a:defRPr/>
            </a:pPr>
            <a:r>
              <a:rPr lang="en-US" altLang="en-US" sz="2400" i="1" smtClean="0"/>
              <a:t>Benchmark</a:t>
            </a:r>
            <a:r>
              <a:rPr lang="en-US" altLang="en-US" sz="2400" smtClean="0"/>
              <a:t> is a recommended level of performance.</a:t>
            </a:r>
          </a:p>
          <a:p>
            <a:pPr lvl="1" eaLnBrk="1" hangingPunct="1">
              <a:lnSpc>
                <a:spcPct val="80000"/>
              </a:lnSpc>
              <a:defRPr/>
            </a:pPr>
            <a:r>
              <a:rPr lang="en-US" altLang="en-US" sz="2400" smtClean="0"/>
              <a:t>Defined by governments and industry associations</a:t>
            </a:r>
          </a:p>
          <a:p>
            <a:pPr lvl="1" eaLnBrk="1" hangingPunct="1">
              <a:lnSpc>
                <a:spcPct val="80000"/>
              </a:lnSpc>
              <a:defRPr/>
            </a:pPr>
            <a:r>
              <a:rPr lang="en-US" altLang="en-US" sz="2400" smtClean="0"/>
              <a:t>What authorities believe to be components of a good information security program.</a:t>
            </a:r>
          </a:p>
          <a:p>
            <a:pPr eaLnBrk="1" hangingPunct="1">
              <a:lnSpc>
                <a:spcPct val="80000"/>
              </a:lnSpc>
              <a:buFont typeface="Arial" panose="020B0604020202020204" pitchFamily="34" charset="0"/>
              <a:buChar char="►"/>
              <a:defRPr/>
            </a:pPr>
            <a:r>
              <a:rPr lang="en-US" altLang="en-US" sz="2400" b="1" smtClean="0"/>
              <a:t>Benchmark compliance</a:t>
            </a:r>
            <a:r>
              <a:rPr lang="en-US" altLang="en-US" sz="2400" smtClean="0"/>
              <a:t> is when a firm adheres to the information security benchmark and recommended standards by industry authorities.</a:t>
            </a:r>
          </a:p>
        </p:txBody>
      </p:sp>
    </p:spTree>
  </p:cSld>
  <p:clrMapOvr>
    <a:masterClrMapping/>
  </p:clrMapOvr>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Compass</Template>
  <TotalTime>1300</TotalTime>
  <Words>2848</Words>
  <Application>Microsoft Office PowerPoint</Application>
  <PresentationFormat>On-screen Show (4:3)</PresentationFormat>
  <Paragraphs>295</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Tahoma</vt:lpstr>
      <vt:lpstr>Arial</vt:lpstr>
      <vt:lpstr>Wingdings</vt:lpstr>
      <vt:lpstr>Times New Roman</vt:lpstr>
      <vt:lpstr>Compass</vt:lpstr>
      <vt:lpstr>Management Information Systems, 10/e</vt:lpstr>
      <vt:lpstr>Chapter 9</vt:lpstr>
      <vt:lpstr>Learning Objectives</vt:lpstr>
      <vt:lpstr>Learning Objectives (Cont’d)</vt:lpstr>
      <vt:lpstr>Organizational Needs for Security and Control</vt:lpstr>
      <vt:lpstr>Information Security</vt:lpstr>
      <vt:lpstr>Objectives of Information Security</vt:lpstr>
      <vt:lpstr>Management of Information Security</vt:lpstr>
      <vt:lpstr>Information Security Management</vt:lpstr>
      <vt:lpstr>Figure 9.1 Information Security Management (ISM) Strategies</vt:lpstr>
      <vt:lpstr>Threats</vt:lpstr>
      <vt:lpstr>Figure 9.2 Unauthorized Acts Threaten System Security Objectives</vt:lpstr>
      <vt:lpstr>Types of Threats</vt:lpstr>
      <vt:lpstr>Risks</vt:lpstr>
      <vt:lpstr>E-commerce Considerations</vt:lpstr>
      <vt:lpstr>Risk Management</vt:lpstr>
      <vt:lpstr>Table 9.1 Degree of Impact and Vulnerability Determine Controls</vt:lpstr>
      <vt:lpstr>Risk Analysis Report</vt:lpstr>
      <vt:lpstr>Information Security Policy</vt:lpstr>
      <vt:lpstr>Figure 9.3 Development of Security Policy</vt:lpstr>
      <vt:lpstr>Controls</vt:lpstr>
      <vt:lpstr>Technical Controls</vt:lpstr>
      <vt:lpstr>Figure 9.4 Access Control Functions</vt:lpstr>
      <vt:lpstr>Technical Controls (Cont’d)</vt:lpstr>
      <vt:lpstr>Firewalls</vt:lpstr>
      <vt:lpstr>Figure 9.5 Location of Firewalls in the Network</vt:lpstr>
      <vt:lpstr>Cryptographic and Physical Controls</vt:lpstr>
      <vt:lpstr>Formal Controls</vt:lpstr>
      <vt:lpstr>Informal Controls</vt:lpstr>
      <vt:lpstr>Government and Industry Assistance</vt:lpstr>
      <vt:lpstr>Government Legislation</vt:lpstr>
      <vt:lpstr>Industry Standards</vt:lpstr>
      <vt:lpstr>Professional Certification</vt:lpstr>
      <vt:lpstr>Business Continuity Management</vt:lpstr>
      <vt:lpstr>Contingency Subplans</vt:lpstr>
    </vt:vector>
  </TitlesOfParts>
  <Company>Drexel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Queenie</dc:creator>
  <cp:lastModifiedBy>Subur H</cp:lastModifiedBy>
  <cp:revision>78</cp:revision>
  <dcterms:created xsi:type="dcterms:W3CDTF">2006-04-11T04:03:49Z</dcterms:created>
  <dcterms:modified xsi:type="dcterms:W3CDTF">2018-10-09T09:37:06Z</dcterms:modified>
</cp:coreProperties>
</file>