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8"/>
  </p:notesMasterIdLst>
  <p:sldIdLst>
    <p:sldId id="314" r:id="rId2"/>
    <p:sldId id="316" r:id="rId3"/>
    <p:sldId id="257" r:id="rId4"/>
    <p:sldId id="258" r:id="rId5"/>
    <p:sldId id="323" r:id="rId6"/>
    <p:sldId id="324" r:id="rId7"/>
    <p:sldId id="325" r:id="rId8"/>
    <p:sldId id="326" r:id="rId9"/>
    <p:sldId id="327" r:id="rId10"/>
    <p:sldId id="328" r:id="rId11"/>
    <p:sldId id="329" r:id="rId12"/>
    <p:sldId id="330" r:id="rId13"/>
    <p:sldId id="317" r:id="rId14"/>
    <p:sldId id="318" r:id="rId15"/>
    <p:sldId id="331" r:id="rId16"/>
    <p:sldId id="332" r:id="rId17"/>
    <p:sldId id="333" r:id="rId18"/>
    <p:sldId id="334" r:id="rId19"/>
    <p:sldId id="336" r:id="rId20"/>
    <p:sldId id="335" r:id="rId21"/>
    <p:sldId id="319" r:id="rId22"/>
    <p:sldId id="339" r:id="rId23"/>
    <p:sldId id="320" r:id="rId24"/>
    <p:sldId id="341" r:id="rId25"/>
    <p:sldId id="342" r:id="rId26"/>
    <p:sldId id="343" r:id="rId27"/>
    <p:sldId id="322" r:id="rId28"/>
    <p:sldId id="346" r:id="rId29"/>
    <p:sldId id="347" r:id="rId30"/>
    <p:sldId id="344" r:id="rId31"/>
    <p:sldId id="345" r:id="rId32"/>
    <p:sldId id="348" r:id="rId33"/>
    <p:sldId id="349" r:id="rId34"/>
    <p:sldId id="350" r:id="rId35"/>
    <p:sldId id="351" r:id="rId36"/>
    <p:sldId id="35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0EAD9A1-301C-476D-AE8B-06A22E1969C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1378" name="Group 2"/>
          <p:cNvGrpSpPr>
            <a:grpSpLocks/>
          </p:cNvGrpSpPr>
          <p:nvPr/>
        </p:nvGrpSpPr>
        <p:grpSpPr bwMode="auto">
          <a:xfrm>
            <a:off x="0" y="1422400"/>
            <a:ext cx="9147175" cy="5435600"/>
            <a:chOff x="0" y="896"/>
            <a:chExt cx="5762" cy="3424"/>
          </a:xfrm>
        </p:grpSpPr>
        <p:grpSp>
          <p:nvGrpSpPr>
            <p:cNvPr id="101379" name="Group 3"/>
            <p:cNvGrpSpPr>
              <a:grpSpLocks/>
            </p:cNvGrpSpPr>
            <p:nvPr userDrawn="1"/>
          </p:nvGrpSpPr>
          <p:grpSpPr bwMode="auto">
            <a:xfrm>
              <a:off x="20" y="896"/>
              <a:ext cx="5742" cy="3424"/>
              <a:chOff x="20" y="896"/>
              <a:chExt cx="5742" cy="3424"/>
            </a:xfrm>
          </p:grpSpPr>
          <p:sp>
            <p:nvSpPr>
              <p:cNvPr id="1013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013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013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013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013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013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013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013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13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13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13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13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13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101393" name="Group 17"/>
            <p:cNvGrpSpPr>
              <a:grpSpLocks/>
            </p:cNvGrpSpPr>
            <p:nvPr userDrawn="1"/>
          </p:nvGrpSpPr>
          <p:grpSpPr bwMode="auto">
            <a:xfrm>
              <a:off x="0" y="2291"/>
              <a:ext cx="1385" cy="1702"/>
              <a:chOff x="0" y="2291"/>
              <a:chExt cx="1385" cy="1702"/>
            </a:xfrm>
          </p:grpSpPr>
          <p:sp>
            <p:nvSpPr>
              <p:cNvPr id="101394"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3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396"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3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398"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399"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01"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02"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03"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04"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05"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08"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11"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13"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14"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15"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1014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1014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101460"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1014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66"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67"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1014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70"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71"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72"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73"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75"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77"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78"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83"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101484"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85"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14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1014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014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014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1014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1014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1014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14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14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14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14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15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15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15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1015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1015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1015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15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15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1015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15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15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15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15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1015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1015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015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015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015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015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015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015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1015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1015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1015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1015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1015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015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015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1015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10152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0153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101531"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r>
              <a:rPr lang="en-US"/>
              <a:t>© 2007 by Prentice Hall</a:t>
            </a:r>
          </a:p>
        </p:txBody>
      </p:sp>
      <p:sp>
        <p:nvSpPr>
          <p:cNvPr id="101532"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r>
              <a:rPr lang="en-US"/>
              <a:t>Management Information Systems, 10/e  Raymond McLeod and George Schell  </a:t>
            </a:r>
          </a:p>
        </p:txBody>
      </p:sp>
      <p:sp>
        <p:nvSpPr>
          <p:cNvPr id="101533"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3C75D63C-239D-493A-B3B5-52AB8905CED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 2007 by Prentice Hall</a:t>
            </a:r>
          </a:p>
        </p:txBody>
      </p:sp>
      <p:sp>
        <p:nvSpPr>
          <p:cNvPr id="5" name="Footer Placeholder 4"/>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lvl1pPr>
              <a:defRPr/>
            </a:lvl1pPr>
          </a:lstStyle>
          <a:p>
            <a:fld id="{F7CF9DAA-DEF8-463C-805B-FF895651A82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 2007 by Prentice Hall</a:t>
            </a:r>
          </a:p>
        </p:txBody>
      </p:sp>
      <p:sp>
        <p:nvSpPr>
          <p:cNvPr id="5" name="Footer Placeholder 4"/>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lvl1pPr>
              <a:defRPr/>
            </a:lvl1pPr>
          </a:lstStyle>
          <a:p>
            <a:fld id="{CC543A62-FE90-4CCC-A207-D60D88BCC7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 2007 by Prentice Hall</a:t>
            </a:r>
          </a:p>
        </p:txBody>
      </p:sp>
      <p:sp>
        <p:nvSpPr>
          <p:cNvPr id="5" name="Footer Placeholder 4"/>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lvl1pPr>
              <a:defRPr/>
            </a:lvl1pPr>
          </a:lstStyle>
          <a:p>
            <a:fld id="{4F34E8A8-0680-46AA-99D4-D7EB1607EA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 2007 by Prentice Hall</a:t>
            </a:r>
          </a:p>
        </p:txBody>
      </p:sp>
      <p:sp>
        <p:nvSpPr>
          <p:cNvPr id="5" name="Footer Placeholder 4"/>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lvl1pPr>
              <a:defRPr/>
            </a:lvl1pPr>
          </a:lstStyle>
          <a:p>
            <a:fld id="{5B896EBF-EC8A-4899-B307-01B2A00DD6D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 2007 by Prentice Hall</a:t>
            </a:r>
          </a:p>
        </p:txBody>
      </p:sp>
      <p:sp>
        <p:nvSpPr>
          <p:cNvPr id="6" name="Footer Placeholder 5"/>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7" name="Slide Number Placeholder 6"/>
          <p:cNvSpPr>
            <a:spLocks noGrp="1"/>
          </p:cNvSpPr>
          <p:nvPr>
            <p:ph type="sldNum" sz="quarter" idx="12"/>
          </p:nvPr>
        </p:nvSpPr>
        <p:spPr/>
        <p:txBody>
          <a:bodyPr/>
          <a:lstStyle>
            <a:lvl1pPr>
              <a:defRPr/>
            </a:lvl1pPr>
          </a:lstStyle>
          <a:p>
            <a:fld id="{DF57DEB4-FE05-4378-AA6E-5FF2A9DD39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 2007 by Prentice Hall</a:t>
            </a:r>
          </a:p>
        </p:txBody>
      </p:sp>
      <p:sp>
        <p:nvSpPr>
          <p:cNvPr id="8" name="Footer Placeholder 7"/>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9" name="Slide Number Placeholder 8"/>
          <p:cNvSpPr>
            <a:spLocks noGrp="1"/>
          </p:cNvSpPr>
          <p:nvPr>
            <p:ph type="sldNum" sz="quarter" idx="12"/>
          </p:nvPr>
        </p:nvSpPr>
        <p:spPr/>
        <p:txBody>
          <a:bodyPr/>
          <a:lstStyle>
            <a:lvl1pPr>
              <a:defRPr/>
            </a:lvl1pPr>
          </a:lstStyle>
          <a:p>
            <a:fld id="{D239383A-BA0E-4BDD-8AFE-49D3805F3A7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 2007 by Prentice Hall</a:t>
            </a:r>
          </a:p>
        </p:txBody>
      </p:sp>
      <p:sp>
        <p:nvSpPr>
          <p:cNvPr id="4" name="Footer Placeholder 3"/>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5" name="Slide Number Placeholder 4"/>
          <p:cNvSpPr>
            <a:spLocks noGrp="1"/>
          </p:cNvSpPr>
          <p:nvPr>
            <p:ph type="sldNum" sz="quarter" idx="12"/>
          </p:nvPr>
        </p:nvSpPr>
        <p:spPr/>
        <p:txBody>
          <a:bodyPr/>
          <a:lstStyle>
            <a:lvl1pPr>
              <a:defRPr/>
            </a:lvl1pPr>
          </a:lstStyle>
          <a:p>
            <a:fld id="{95070D13-D535-41C8-808D-C15A27AA56E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 2007 by Prentice Hall</a:t>
            </a:r>
          </a:p>
        </p:txBody>
      </p:sp>
      <p:sp>
        <p:nvSpPr>
          <p:cNvPr id="3" name="Footer Placeholder 2"/>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4" name="Slide Number Placeholder 3"/>
          <p:cNvSpPr>
            <a:spLocks noGrp="1"/>
          </p:cNvSpPr>
          <p:nvPr>
            <p:ph type="sldNum" sz="quarter" idx="12"/>
          </p:nvPr>
        </p:nvSpPr>
        <p:spPr/>
        <p:txBody>
          <a:bodyPr/>
          <a:lstStyle>
            <a:lvl1pPr>
              <a:defRPr/>
            </a:lvl1pPr>
          </a:lstStyle>
          <a:p>
            <a:fld id="{F39A741C-E961-4A3D-A682-1DFA9A5BAFB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 2007 by Prentice Hall</a:t>
            </a:r>
          </a:p>
        </p:txBody>
      </p:sp>
      <p:sp>
        <p:nvSpPr>
          <p:cNvPr id="6" name="Footer Placeholder 5"/>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7" name="Slide Number Placeholder 6"/>
          <p:cNvSpPr>
            <a:spLocks noGrp="1"/>
          </p:cNvSpPr>
          <p:nvPr>
            <p:ph type="sldNum" sz="quarter" idx="12"/>
          </p:nvPr>
        </p:nvSpPr>
        <p:spPr/>
        <p:txBody>
          <a:bodyPr/>
          <a:lstStyle>
            <a:lvl1pPr>
              <a:defRPr/>
            </a:lvl1pPr>
          </a:lstStyle>
          <a:p>
            <a:fld id="{B7625204-69AA-4F28-9101-40F189A9106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 2007 by Prentice Hall</a:t>
            </a:r>
          </a:p>
        </p:txBody>
      </p:sp>
      <p:sp>
        <p:nvSpPr>
          <p:cNvPr id="6" name="Footer Placeholder 5"/>
          <p:cNvSpPr>
            <a:spLocks noGrp="1"/>
          </p:cNvSpPr>
          <p:nvPr>
            <p:ph type="ftr" sz="quarter" idx="11"/>
          </p:nvPr>
        </p:nvSpPr>
        <p:spPr/>
        <p:txBody>
          <a:bodyPr/>
          <a:lstStyle>
            <a:lvl1pPr>
              <a:defRPr/>
            </a:lvl1pPr>
          </a:lstStyle>
          <a:p>
            <a:r>
              <a:rPr lang="en-US"/>
              <a:t>Management Information Systems, 10/e  Raymond McLeod and George Schell  </a:t>
            </a:r>
          </a:p>
        </p:txBody>
      </p:sp>
      <p:sp>
        <p:nvSpPr>
          <p:cNvPr id="7" name="Slide Number Placeholder 6"/>
          <p:cNvSpPr>
            <a:spLocks noGrp="1"/>
          </p:cNvSpPr>
          <p:nvPr>
            <p:ph type="sldNum" sz="quarter" idx="12"/>
          </p:nvPr>
        </p:nvSpPr>
        <p:spPr/>
        <p:txBody>
          <a:bodyPr/>
          <a:lstStyle>
            <a:lvl1pPr>
              <a:defRPr/>
            </a:lvl1pPr>
          </a:lstStyle>
          <a:p>
            <a:fld id="{E8B370B1-1A9B-48D0-897A-17A67741F50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0354" name="Group 2"/>
          <p:cNvGrpSpPr>
            <a:grpSpLocks/>
          </p:cNvGrpSpPr>
          <p:nvPr/>
        </p:nvGrpSpPr>
        <p:grpSpPr bwMode="auto">
          <a:xfrm>
            <a:off x="0" y="1422400"/>
            <a:ext cx="9147175" cy="5435600"/>
            <a:chOff x="0" y="896"/>
            <a:chExt cx="5762" cy="3424"/>
          </a:xfrm>
        </p:grpSpPr>
        <p:grpSp>
          <p:nvGrpSpPr>
            <p:cNvPr id="100355" name="Group 3"/>
            <p:cNvGrpSpPr>
              <a:grpSpLocks/>
            </p:cNvGrpSpPr>
            <p:nvPr userDrawn="1"/>
          </p:nvGrpSpPr>
          <p:grpSpPr bwMode="auto">
            <a:xfrm>
              <a:off x="20" y="896"/>
              <a:ext cx="5742" cy="3424"/>
              <a:chOff x="20" y="896"/>
              <a:chExt cx="5742" cy="3424"/>
            </a:xfrm>
          </p:grpSpPr>
          <p:sp>
            <p:nvSpPr>
              <p:cNvPr id="10035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0035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0035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0035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0036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10036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0036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10036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036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036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036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036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10036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100369" name="Group 17"/>
            <p:cNvGrpSpPr>
              <a:grpSpLocks/>
            </p:cNvGrpSpPr>
            <p:nvPr userDrawn="1"/>
          </p:nvGrpSpPr>
          <p:grpSpPr bwMode="auto">
            <a:xfrm>
              <a:off x="0" y="2291"/>
              <a:ext cx="1385" cy="1702"/>
              <a:chOff x="0" y="2291"/>
              <a:chExt cx="1385" cy="1702"/>
            </a:xfrm>
          </p:grpSpPr>
          <p:sp>
            <p:nvSpPr>
              <p:cNvPr id="10037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37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37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37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7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7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7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7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7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7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8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8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8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8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8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8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8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8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8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8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9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9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9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9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9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9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9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39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9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39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0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0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0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0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0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0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0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0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0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0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1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1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1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1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1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1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1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1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1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1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2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3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3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3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3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10043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10043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10043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3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3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3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10044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4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4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4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10044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4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4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4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4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4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5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5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5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5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5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5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5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45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45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45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10046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46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46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46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46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10046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10046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0046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10046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10046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10047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10047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047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047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047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047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047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047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10047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10047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10048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10048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048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048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10048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048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048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048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10048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10048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10049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10049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10049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10049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10049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10049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10049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10049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10049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10049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10050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10050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0050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10050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10050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10050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50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r>
              <a:rPr lang="en-US"/>
              <a:t>© 2007 by Prentice Hall</a:t>
            </a:r>
          </a:p>
        </p:txBody>
      </p:sp>
      <p:sp>
        <p:nvSpPr>
          <p:cNvPr id="10050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r>
              <a:rPr lang="en-US"/>
              <a:t>Management Information Systems, 10/e  Raymond McLeod and George Schell  </a:t>
            </a:r>
          </a:p>
        </p:txBody>
      </p:sp>
      <p:sp>
        <p:nvSpPr>
          <p:cNvPr id="10050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3B39E6BC-9BDD-4464-9960-17FEC83BCA25}" type="slidenum">
              <a:rPr lang="en-US"/>
              <a:pPr/>
              <a:t>‹#›</a:t>
            </a:fld>
            <a:endParaRPr lang="en-US"/>
          </a:p>
        </p:txBody>
      </p:sp>
      <p:sp>
        <p:nvSpPr>
          <p:cNvPr id="10050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5"/>
          <p:cNvSpPr>
            <a:spLocks noGrp="1" noChangeArrowheads="1"/>
          </p:cNvSpPr>
          <p:nvPr>
            <p:ph type="dt" sz="quarter" idx="2"/>
          </p:nvPr>
        </p:nvSpPr>
        <p:spPr/>
        <p:txBody>
          <a:bodyPr/>
          <a:lstStyle/>
          <a:p>
            <a:r>
              <a:rPr lang="en-US"/>
              <a:t>© 2007 by Prentice Hall</a:t>
            </a:r>
          </a:p>
        </p:txBody>
      </p:sp>
      <p:sp>
        <p:nvSpPr>
          <p:cNvPr id="5" name="Rectangle 156"/>
          <p:cNvSpPr>
            <a:spLocks noGrp="1" noChangeArrowheads="1"/>
          </p:cNvSpPr>
          <p:nvPr>
            <p:ph type="ftr" sz="quarter" idx="3"/>
          </p:nvPr>
        </p:nvSpPr>
        <p:spPr/>
        <p:txBody>
          <a:bodyPr/>
          <a:lstStyle/>
          <a:p>
            <a:r>
              <a:rPr lang="en-US"/>
              <a:t>Management Information Systems, 10/e  Raymond McLeod and George Schell  </a:t>
            </a:r>
          </a:p>
        </p:txBody>
      </p:sp>
      <p:sp>
        <p:nvSpPr>
          <p:cNvPr id="6" name="Rectangle 157"/>
          <p:cNvSpPr>
            <a:spLocks noGrp="1" noChangeArrowheads="1"/>
          </p:cNvSpPr>
          <p:nvPr>
            <p:ph type="sldNum" sz="quarter" idx="4"/>
          </p:nvPr>
        </p:nvSpPr>
        <p:spPr/>
        <p:txBody>
          <a:bodyPr/>
          <a:lstStyle/>
          <a:p>
            <a:fld id="{1A1A6DDB-E109-42EF-B5D2-CEDB1558E98F}" type="slidenum">
              <a:rPr lang="en-US"/>
              <a:pPr/>
              <a:t>1</a:t>
            </a:fld>
            <a:endParaRPr lang="en-US"/>
          </a:p>
        </p:txBody>
      </p:sp>
      <p:sp>
        <p:nvSpPr>
          <p:cNvPr id="92162" name="Rectangle 2"/>
          <p:cNvSpPr>
            <a:spLocks noGrp="1" noChangeArrowheads="1"/>
          </p:cNvSpPr>
          <p:nvPr>
            <p:ph type="ctrTitle"/>
          </p:nvPr>
        </p:nvSpPr>
        <p:spPr/>
        <p:txBody>
          <a:bodyPr/>
          <a:lstStyle/>
          <a:p>
            <a:r>
              <a:rPr lang="en-US"/>
              <a:t>Management Information Systems, 10/e</a:t>
            </a:r>
          </a:p>
        </p:txBody>
      </p:sp>
      <p:sp>
        <p:nvSpPr>
          <p:cNvPr id="92163" name="Rectangle 3"/>
          <p:cNvSpPr>
            <a:spLocks noGrp="1" noChangeArrowheads="1"/>
          </p:cNvSpPr>
          <p:nvPr>
            <p:ph type="subTitle" idx="1"/>
          </p:nvPr>
        </p:nvSpPr>
        <p:spPr>
          <a:xfrm>
            <a:off x="838200" y="3657600"/>
            <a:ext cx="7848600" cy="2209800"/>
          </a:xfrm>
        </p:spPr>
        <p:txBody>
          <a:bodyPr/>
          <a:lstStyle/>
          <a:p>
            <a:r>
              <a:rPr lang="en-US"/>
              <a:t>Raymond McLeod Jr. and George P. Schell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8B07AD74-6864-4A9D-8E05-3421BC9C260A}" type="slidenum">
              <a:rPr lang="en-US"/>
              <a:pPr/>
              <a:t>10</a:t>
            </a:fld>
            <a:endParaRPr lang="en-US"/>
          </a:p>
        </p:txBody>
      </p:sp>
      <p:sp>
        <p:nvSpPr>
          <p:cNvPr id="114690" name="Rectangle 2"/>
          <p:cNvSpPr>
            <a:spLocks noGrp="1" noRot="1" noChangeArrowheads="1"/>
          </p:cNvSpPr>
          <p:nvPr>
            <p:ph type="title"/>
          </p:nvPr>
        </p:nvSpPr>
        <p:spPr/>
        <p:txBody>
          <a:bodyPr/>
          <a:lstStyle/>
          <a:p>
            <a:r>
              <a:rPr lang="en-US" sz="4000"/>
              <a:t>Computer Legislation in U.S.A. (Cont’d)</a:t>
            </a:r>
          </a:p>
        </p:txBody>
      </p:sp>
      <p:sp>
        <p:nvSpPr>
          <p:cNvPr id="114691" name="Rectangle 3"/>
          <p:cNvSpPr>
            <a:spLocks noGrp="1" noRot="1" noChangeArrowheads="1"/>
          </p:cNvSpPr>
          <p:nvPr>
            <p:ph type="body" idx="1"/>
          </p:nvPr>
        </p:nvSpPr>
        <p:spPr/>
        <p:txBody>
          <a:bodyPr/>
          <a:lstStyle/>
          <a:p>
            <a:r>
              <a:rPr lang="en-US" sz="2800"/>
              <a:t>The Counterfeit Access Device and Computer Fraud and Abuse Act made it a federal felony for someone to gain unauthorized access to information pertaining to national defense or foreign relations.</a:t>
            </a:r>
          </a:p>
          <a:p>
            <a:pPr lvl="1"/>
            <a:r>
              <a:rPr lang="en-US" sz="2400"/>
              <a:t>Misdemeanor to gain unauthorized access to a computer protected by the Right to Financial Privacy Act or the Fair Credit Reporting Act and to misuse information in a computer owned by the federal government.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FD9EEE40-CD46-4C99-B764-CB57D9A60B61}" type="slidenum">
              <a:rPr lang="en-US"/>
              <a:pPr/>
              <a:t>11</a:t>
            </a:fld>
            <a:endParaRPr lang="en-US"/>
          </a:p>
        </p:txBody>
      </p:sp>
      <p:sp>
        <p:nvSpPr>
          <p:cNvPr id="115714" name="Rectangle 2"/>
          <p:cNvSpPr>
            <a:spLocks noGrp="1" noRot="1" noChangeArrowheads="1"/>
          </p:cNvSpPr>
          <p:nvPr>
            <p:ph type="title"/>
          </p:nvPr>
        </p:nvSpPr>
        <p:spPr/>
        <p:txBody>
          <a:bodyPr/>
          <a:lstStyle/>
          <a:p>
            <a:r>
              <a:rPr lang="en-US"/>
              <a:t>Software Patents</a:t>
            </a:r>
          </a:p>
        </p:txBody>
      </p:sp>
      <p:sp>
        <p:nvSpPr>
          <p:cNvPr id="115715" name="Rectangle 3"/>
          <p:cNvSpPr>
            <a:spLocks noGrp="1" noRot="1" noChangeArrowheads="1"/>
          </p:cNvSpPr>
          <p:nvPr>
            <p:ph type="body" idx="1"/>
          </p:nvPr>
        </p:nvSpPr>
        <p:spPr/>
        <p:txBody>
          <a:bodyPr/>
          <a:lstStyle/>
          <a:p>
            <a:pPr>
              <a:lnSpc>
                <a:spcPct val="80000"/>
              </a:lnSpc>
            </a:pPr>
            <a:r>
              <a:rPr lang="en-US" sz="2800">
                <a:cs typeface="Times New Roman" pitchFamily="18" charset="0"/>
              </a:rPr>
              <a:t>In July 1998, in the</a:t>
            </a:r>
            <a:r>
              <a:rPr lang="en-US" sz="2800" b="1">
                <a:cs typeface="Times New Roman" pitchFamily="18" charset="0"/>
              </a:rPr>
              <a:t> State Street Decision,</a:t>
            </a:r>
            <a:r>
              <a:rPr lang="en-US" sz="2800"/>
              <a:t> </a:t>
            </a:r>
            <a:r>
              <a:rPr lang="en-US" sz="2800">
                <a:cs typeface="Times New Roman" pitchFamily="18" charset="0"/>
              </a:rPr>
              <a:t>the US Court of Appeals affirmed that a business process could be patented.</a:t>
            </a:r>
          </a:p>
          <a:p>
            <a:pPr>
              <a:lnSpc>
                <a:spcPct val="80000"/>
              </a:lnSpc>
            </a:pPr>
            <a:r>
              <a:rPr lang="en-US" sz="2800"/>
              <a:t>In April 2001, the U.S. Congress introduced a bill requiring a determination of the significance of the patent and whether it is appropriate for use with computer technology.</a:t>
            </a:r>
          </a:p>
          <a:p>
            <a:pPr>
              <a:lnSpc>
                <a:spcPct val="80000"/>
              </a:lnSpc>
            </a:pPr>
            <a:r>
              <a:rPr lang="en-US" sz="2800"/>
              <a:t>In this fashion, the U.S. federal government has gradually established a legal framework for computer use.</a:t>
            </a:r>
          </a:p>
          <a:p>
            <a:pPr>
              <a:lnSpc>
                <a:spcPct val="80000"/>
              </a:lnSpc>
            </a:pPr>
            <a:r>
              <a:rPr lang="en-US" sz="2800"/>
              <a:t>As with ethics, however, the computer laws can vary considerably from one country to the next.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5785C858-4069-46B2-90D7-41772EA4AC2E}" type="slidenum">
              <a:rPr lang="en-US"/>
              <a:pPr/>
              <a:t>12</a:t>
            </a:fld>
            <a:endParaRPr lang="en-US"/>
          </a:p>
        </p:txBody>
      </p:sp>
      <p:sp>
        <p:nvSpPr>
          <p:cNvPr id="116738" name="Rectangle 2"/>
          <p:cNvSpPr>
            <a:spLocks noGrp="1" noRot="1" noChangeArrowheads="1"/>
          </p:cNvSpPr>
          <p:nvPr>
            <p:ph type="title"/>
          </p:nvPr>
        </p:nvSpPr>
        <p:spPr/>
        <p:txBody>
          <a:bodyPr/>
          <a:lstStyle/>
          <a:p>
            <a:r>
              <a:rPr lang="en-US"/>
              <a:t>Ethics Culture Concept</a:t>
            </a:r>
          </a:p>
        </p:txBody>
      </p:sp>
      <p:sp>
        <p:nvSpPr>
          <p:cNvPr id="116739" name="Rectangle 3"/>
          <p:cNvSpPr>
            <a:spLocks noGrp="1" noRot="1" noChangeArrowheads="1"/>
          </p:cNvSpPr>
          <p:nvPr>
            <p:ph type="body" idx="1"/>
          </p:nvPr>
        </p:nvSpPr>
        <p:spPr/>
        <p:txBody>
          <a:bodyPr/>
          <a:lstStyle/>
          <a:p>
            <a:r>
              <a:rPr lang="en-US" sz="2800" b="1"/>
              <a:t>Ethics culture</a:t>
            </a:r>
            <a:r>
              <a:rPr lang="en-US" sz="2800"/>
              <a:t> states that if a firm is to be ethical, then top-management must be ethical in everything that it does and says, i.e., lead by example.</a:t>
            </a:r>
          </a:p>
          <a:p>
            <a:r>
              <a:rPr lang="en-US" sz="2800" b="1"/>
              <a:t>Corporate credo</a:t>
            </a:r>
            <a:r>
              <a:rPr lang="en-US" sz="2800"/>
              <a:t> is a succinct statement of values that the firm seeks to uphold.</a:t>
            </a:r>
          </a:p>
          <a:p>
            <a:r>
              <a:rPr lang="en-US" sz="2800" b="1"/>
              <a:t>Ethics program</a:t>
            </a:r>
            <a:r>
              <a:rPr lang="en-US" sz="2800"/>
              <a:t> is an effort consisting of multiple activities designed to provide employees with direction in carrying out the corporate credo.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0D19FBD6-6276-40B6-9816-4B224158F69B}" type="slidenum">
              <a:rPr lang="en-US"/>
              <a:pPr/>
              <a:t>13</a:t>
            </a:fld>
            <a:endParaRPr lang="en-US"/>
          </a:p>
        </p:txBody>
      </p:sp>
      <p:sp>
        <p:nvSpPr>
          <p:cNvPr id="103426" name="Rectangle 2"/>
          <p:cNvSpPr>
            <a:spLocks noGrp="1" noRot="1" noChangeArrowheads="1"/>
          </p:cNvSpPr>
          <p:nvPr>
            <p:ph type="title"/>
          </p:nvPr>
        </p:nvSpPr>
        <p:spPr/>
        <p:txBody>
          <a:bodyPr/>
          <a:lstStyle/>
          <a:p>
            <a:r>
              <a:rPr lang="en-US" sz="3200"/>
              <a:t>Figure 10.1 Top-Level Management Imposes Ethics Culture in a Top-Down Manner</a:t>
            </a:r>
          </a:p>
        </p:txBody>
      </p:sp>
      <p:pic>
        <p:nvPicPr>
          <p:cNvPr id="103429" name="Picture 5"/>
          <p:cNvPicPr>
            <a:picLocks noChangeAspect="1" noChangeArrowheads="1"/>
          </p:cNvPicPr>
          <p:nvPr>
            <p:ph type="body" idx="1"/>
          </p:nvPr>
        </p:nvPicPr>
        <p:blipFill>
          <a:blip r:embed="rId2"/>
          <a:srcRect/>
          <a:stretch>
            <a:fillRect/>
          </a:stretch>
        </p:blipFill>
        <p:spPr>
          <a:xfrm>
            <a:off x="2965450" y="1600200"/>
            <a:ext cx="3213100" cy="4498975"/>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 2007 by Prentice Hall</a:t>
            </a:r>
          </a:p>
        </p:txBody>
      </p:sp>
      <p:sp>
        <p:nvSpPr>
          <p:cNvPr id="7" name="Footer Placeholder 4"/>
          <p:cNvSpPr>
            <a:spLocks noGrp="1"/>
          </p:cNvSpPr>
          <p:nvPr>
            <p:ph type="ftr" sz="quarter" idx="11"/>
          </p:nvPr>
        </p:nvSpPr>
        <p:spPr/>
        <p:txBody>
          <a:bodyPr/>
          <a:lstStyle/>
          <a:p>
            <a:r>
              <a:rPr lang="en-US"/>
              <a:t>Management Information Systems, 10/e  Raymond McLeod and George Schell  </a:t>
            </a:r>
          </a:p>
        </p:txBody>
      </p:sp>
      <p:sp>
        <p:nvSpPr>
          <p:cNvPr id="8" name="Slide Number Placeholder 5"/>
          <p:cNvSpPr>
            <a:spLocks noGrp="1"/>
          </p:cNvSpPr>
          <p:nvPr>
            <p:ph type="sldNum" sz="quarter" idx="12"/>
          </p:nvPr>
        </p:nvSpPr>
        <p:spPr/>
        <p:txBody>
          <a:bodyPr/>
          <a:lstStyle/>
          <a:p>
            <a:fld id="{40BFC402-FA9C-435B-AD30-39199F6E7B15}" type="slidenum">
              <a:rPr lang="en-US"/>
              <a:pPr/>
              <a:t>14</a:t>
            </a:fld>
            <a:endParaRPr lang="en-US"/>
          </a:p>
        </p:txBody>
      </p:sp>
      <p:sp>
        <p:nvSpPr>
          <p:cNvPr id="104450" name="Rectangle 2"/>
          <p:cNvSpPr>
            <a:spLocks noGrp="1" noRot="1" noChangeArrowheads="1"/>
          </p:cNvSpPr>
          <p:nvPr>
            <p:ph type="title"/>
          </p:nvPr>
        </p:nvSpPr>
        <p:spPr/>
        <p:txBody>
          <a:bodyPr/>
          <a:lstStyle/>
          <a:p>
            <a:r>
              <a:rPr lang="en-US" sz="4000"/>
              <a:t>Figure 10.2 Example of a Corporate Credo</a:t>
            </a:r>
          </a:p>
        </p:txBody>
      </p:sp>
      <p:pic>
        <p:nvPicPr>
          <p:cNvPr id="104453" name="Picture 5"/>
          <p:cNvPicPr>
            <a:picLocks noChangeAspect="1" noChangeArrowheads="1"/>
          </p:cNvPicPr>
          <p:nvPr>
            <p:ph type="body" idx="1"/>
          </p:nvPr>
        </p:nvPicPr>
        <p:blipFill>
          <a:blip r:embed="rId2" cstate="print"/>
          <a:srcRect/>
          <a:stretch>
            <a:fillRect/>
          </a:stretch>
        </p:blipFill>
        <p:spPr>
          <a:xfrm>
            <a:off x="685800" y="1524000"/>
            <a:ext cx="5148263" cy="4498975"/>
          </a:xfrm>
          <a:noFill/>
          <a:ln/>
        </p:spPr>
      </p:pic>
      <p:sp>
        <p:nvSpPr>
          <p:cNvPr id="104454" name="Text Box 6"/>
          <p:cNvSpPr txBox="1">
            <a:spLocks noChangeArrowheads="1"/>
          </p:cNvSpPr>
          <p:nvPr/>
        </p:nvSpPr>
        <p:spPr bwMode="auto">
          <a:xfrm>
            <a:off x="6232525" y="1712913"/>
            <a:ext cx="184150" cy="366712"/>
          </a:xfrm>
          <a:prstGeom prst="rect">
            <a:avLst/>
          </a:prstGeom>
          <a:noFill/>
          <a:ln w="9525">
            <a:noFill/>
            <a:miter lim="800000"/>
            <a:headEnd/>
            <a:tailEnd/>
          </a:ln>
          <a:effectLst/>
        </p:spPr>
        <p:txBody>
          <a:bodyPr wrap="none">
            <a:spAutoFit/>
          </a:bodyPr>
          <a:lstStyle/>
          <a:p>
            <a:endParaRPr lang="en-US"/>
          </a:p>
        </p:txBody>
      </p:sp>
      <p:pic>
        <p:nvPicPr>
          <p:cNvPr id="104455" name="Picture 7"/>
          <p:cNvPicPr>
            <a:picLocks noChangeAspect="1" noChangeArrowheads="1"/>
          </p:cNvPicPr>
          <p:nvPr/>
        </p:nvPicPr>
        <p:blipFill>
          <a:blip r:embed="rId3"/>
          <a:srcRect/>
          <a:stretch>
            <a:fillRect/>
          </a:stretch>
        </p:blipFill>
        <p:spPr bwMode="auto">
          <a:xfrm>
            <a:off x="6400800" y="1676400"/>
            <a:ext cx="1928813" cy="15113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8C7987E4-AF05-4EAE-896F-4CCF9500C12E}" type="slidenum">
              <a:rPr lang="en-US"/>
              <a:pPr/>
              <a:t>15</a:t>
            </a:fld>
            <a:endParaRPr lang="en-US"/>
          </a:p>
        </p:txBody>
      </p:sp>
      <p:sp>
        <p:nvSpPr>
          <p:cNvPr id="117762" name="Rectangle 2"/>
          <p:cNvSpPr>
            <a:spLocks noGrp="1" noRot="1" noChangeArrowheads="1"/>
          </p:cNvSpPr>
          <p:nvPr>
            <p:ph type="title"/>
          </p:nvPr>
        </p:nvSpPr>
        <p:spPr/>
        <p:txBody>
          <a:bodyPr/>
          <a:lstStyle/>
          <a:p>
            <a:r>
              <a:rPr lang="en-US"/>
              <a:t>Ethics Culture Concept (Cont’d)</a:t>
            </a:r>
          </a:p>
        </p:txBody>
      </p:sp>
      <p:sp>
        <p:nvSpPr>
          <p:cNvPr id="117763" name="Rectangle 3"/>
          <p:cNvSpPr>
            <a:spLocks noGrp="1" noRot="1" noChangeArrowheads="1"/>
          </p:cNvSpPr>
          <p:nvPr>
            <p:ph type="body" idx="1"/>
          </p:nvPr>
        </p:nvSpPr>
        <p:spPr/>
        <p:txBody>
          <a:bodyPr/>
          <a:lstStyle/>
          <a:p>
            <a:pPr>
              <a:lnSpc>
                <a:spcPct val="90000"/>
              </a:lnSpc>
            </a:pPr>
            <a:r>
              <a:rPr lang="en-US" b="1"/>
              <a:t>Ethics audit</a:t>
            </a:r>
            <a:r>
              <a:rPr lang="en-US"/>
              <a:t> is when an internal auditor meets with a manager in a several-hour session for the purpose of learning how the manager’s unit is carrying out the corporate credo.</a:t>
            </a:r>
          </a:p>
          <a:p>
            <a:pPr>
              <a:lnSpc>
                <a:spcPct val="90000"/>
              </a:lnSpc>
            </a:pPr>
            <a:r>
              <a:rPr lang="en-US" i="1"/>
              <a:t>Tailored corporate credo</a:t>
            </a:r>
            <a:r>
              <a:rPr lang="en-US"/>
              <a:t> are usually adaptations of codes for a particular industry or profession that a firm has devised for their own corporate credo.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9A7EE623-1B4E-4E52-8196-93E6DB3CBC3D}" type="slidenum">
              <a:rPr lang="en-US"/>
              <a:pPr/>
              <a:t>16</a:t>
            </a:fld>
            <a:endParaRPr lang="en-US"/>
          </a:p>
        </p:txBody>
      </p:sp>
      <p:sp>
        <p:nvSpPr>
          <p:cNvPr id="118786" name="Rectangle 2"/>
          <p:cNvSpPr>
            <a:spLocks noGrp="1" noRot="1" noChangeArrowheads="1"/>
          </p:cNvSpPr>
          <p:nvPr>
            <p:ph type="title"/>
          </p:nvPr>
        </p:nvSpPr>
        <p:spPr/>
        <p:txBody>
          <a:bodyPr/>
          <a:lstStyle/>
          <a:p>
            <a:r>
              <a:rPr lang="en-US"/>
              <a:t>Computer Ethics</a:t>
            </a:r>
          </a:p>
        </p:txBody>
      </p:sp>
      <p:sp>
        <p:nvSpPr>
          <p:cNvPr id="118787" name="Rectangle 3"/>
          <p:cNvSpPr>
            <a:spLocks noGrp="1" noRot="1" noChangeArrowheads="1"/>
          </p:cNvSpPr>
          <p:nvPr>
            <p:ph type="body" idx="1"/>
          </p:nvPr>
        </p:nvSpPr>
        <p:spPr/>
        <p:txBody>
          <a:bodyPr/>
          <a:lstStyle/>
          <a:p>
            <a:r>
              <a:rPr lang="en-US" sz="2400" b="1"/>
              <a:t>Computer ethics</a:t>
            </a:r>
            <a:r>
              <a:rPr lang="en-US" sz="2400"/>
              <a:t> consists of two main activities:</a:t>
            </a:r>
          </a:p>
          <a:p>
            <a:pPr lvl="1"/>
            <a:r>
              <a:rPr lang="en-US" sz="2400"/>
              <a:t>Analysis of the nature and social impact of computer technology; and</a:t>
            </a:r>
          </a:p>
          <a:p>
            <a:pPr lvl="1"/>
            <a:r>
              <a:rPr lang="en-US" sz="2400"/>
              <a:t>Formulation and justification of policies for the ethical use of such technology.</a:t>
            </a:r>
            <a:r>
              <a:rPr lang="en-US" sz="2000"/>
              <a:t> </a:t>
            </a:r>
          </a:p>
          <a:p>
            <a:r>
              <a:rPr lang="en-US" sz="2400"/>
              <a:t>The CIO must:</a:t>
            </a:r>
          </a:p>
          <a:p>
            <a:pPr lvl="1">
              <a:buFontTx/>
              <a:buAutoNum type="arabicPeriod"/>
            </a:pPr>
            <a:r>
              <a:rPr lang="en-US" sz="2400"/>
              <a:t>Be alert to the effects that the computer is having on society; and </a:t>
            </a:r>
          </a:p>
          <a:p>
            <a:pPr lvl="1">
              <a:buFontTx/>
              <a:buAutoNum type="arabicPeriod"/>
            </a:pPr>
            <a:r>
              <a:rPr lang="en-US" sz="2400"/>
              <a:t>Formulate policies to ensure that the technology is used throughout the firm in the right way.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7AD17A61-9F0D-486B-B182-A78E20B658CC}" type="slidenum">
              <a:rPr lang="en-US"/>
              <a:pPr/>
              <a:t>17</a:t>
            </a:fld>
            <a:endParaRPr lang="en-US"/>
          </a:p>
        </p:txBody>
      </p:sp>
      <p:sp>
        <p:nvSpPr>
          <p:cNvPr id="119810" name="Rectangle 2"/>
          <p:cNvSpPr>
            <a:spLocks noGrp="1" noRot="1" noChangeArrowheads="1"/>
          </p:cNvSpPr>
          <p:nvPr>
            <p:ph type="title"/>
          </p:nvPr>
        </p:nvSpPr>
        <p:spPr/>
        <p:txBody>
          <a:bodyPr/>
          <a:lstStyle/>
          <a:p>
            <a:r>
              <a:rPr lang="en-US" sz="4000"/>
              <a:t>Reasons for the Importance of Computer Ethics</a:t>
            </a:r>
          </a:p>
        </p:txBody>
      </p:sp>
      <p:sp>
        <p:nvSpPr>
          <p:cNvPr id="119811" name="Rectangle 3"/>
          <p:cNvSpPr>
            <a:spLocks noGrp="1" noRot="1" noChangeArrowheads="1"/>
          </p:cNvSpPr>
          <p:nvPr>
            <p:ph type="body" idx="1"/>
          </p:nvPr>
        </p:nvSpPr>
        <p:spPr/>
        <p:txBody>
          <a:bodyPr/>
          <a:lstStyle/>
          <a:p>
            <a:r>
              <a:rPr lang="en-US" sz="2400"/>
              <a:t>James H. Moor believes there are three main reasons for the high level of interest in computer ethics:</a:t>
            </a:r>
          </a:p>
          <a:p>
            <a:pPr lvl="1"/>
            <a:r>
              <a:rPr lang="en-US" sz="2400" b="1"/>
              <a:t>Logical Malleability:</a:t>
            </a:r>
            <a:r>
              <a:rPr lang="en-US" sz="2400">
                <a:latin typeface="Times New Roman"/>
              </a:rPr>
              <a:t>  </a:t>
            </a:r>
            <a:r>
              <a:rPr lang="en-US" sz="2400">
                <a:cs typeface="Times New Roman" pitchFamily="18" charset="0"/>
              </a:rPr>
              <a:t>The computer performs exactly as instructed, so if it</a:t>
            </a:r>
            <a:r>
              <a:rPr lang="en-US" sz="2400">
                <a:latin typeface="Times New Roman"/>
                <a:cs typeface="Times New Roman" pitchFamily="18" charset="0"/>
              </a:rPr>
              <a:t>’</a:t>
            </a:r>
            <a:r>
              <a:rPr lang="en-US" sz="2400">
                <a:cs typeface="Times New Roman" pitchFamily="18" charset="0"/>
              </a:rPr>
              <a:t>s used for an unethical activity the computer is not the culprit.</a:t>
            </a:r>
          </a:p>
          <a:p>
            <a:pPr lvl="1"/>
            <a:r>
              <a:rPr lang="en-US" sz="2400" b="1"/>
              <a:t>The Transformation Factor: </a:t>
            </a:r>
            <a:r>
              <a:rPr lang="en-US" sz="2400"/>
              <a:t>C</a:t>
            </a:r>
            <a:r>
              <a:rPr lang="en-US" sz="2400">
                <a:cs typeface="Times New Roman" pitchFamily="18" charset="0"/>
              </a:rPr>
              <a:t>omputers can drastically change the way we do things.</a:t>
            </a:r>
            <a:r>
              <a:rPr lang="en-US" sz="2400" b="1"/>
              <a:t> </a:t>
            </a:r>
          </a:p>
          <a:p>
            <a:pPr lvl="1"/>
            <a:r>
              <a:rPr lang="en-US" sz="2400" b="1">
                <a:cs typeface="Times New Roman" pitchFamily="18" charset="0"/>
              </a:rPr>
              <a:t>The Invisibility Factor</a:t>
            </a:r>
            <a:r>
              <a:rPr lang="en-US" sz="2400">
                <a:cs typeface="Times New Roman" pitchFamily="18" charset="0"/>
              </a:rPr>
              <a:t>:</a:t>
            </a:r>
            <a:r>
              <a:rPr lang="en-US" sz="2400">
                <a:latin typeface="Times New Roman"/>
              </a:rPr>
              <a:t> </a:t>
            </a:r>
            <a:r>
              <a:rPr lang="en-US" sz="2400"/>
              <a:t>I</a:t>
            </a:r>
            <a:r>
              <a:rPr lang="en-US" sz="2400">
                <a:cs typeface="Times New Roman" pitchFamily="18" charset="0"/>
              </a:rPr>
              <a:t>nternal operations provides the opportunity for invisible programming values, invisible complex calculations, and invisible abuse.</a:t>
            </a:r>
            <a:r>
              <a:rPr lang="en-US" sz="2000"/>
              <a:t>  </a:t>
            </a:r>
          </a:p>
          <a:p>
            <a:endParaRPr 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34551DE5-5312-4421-841F-9B333EAB6022}" type="slidenum">
              <a:rPr lang="en-US"/>
              <a:pPr/>
              <a:t>18</a:t>
            </a:fld>
            <a:endParaRPr lang="en-US"/>
          </a:p>
        </p:txBody>
      </p:sp>
      <p:sp>
        <p:nvSpPr>
          <p:cNvPr id="120834" name="Rectangle 2"/>
          <p:cNvSpPr>
            <a:spLocks noGrp="1" noRot="1" noChangeArrowheads="1"/>
          </p:cNvSpPr>
          <p:nvPr>
            <p:ph type="title"/>
          </p:nvPr>
        </p:nvSpPr>
        <p:spPr/>
        <p:txBody>
          <a:bodyPr/>
          <a:lstStyle/>
          <a:p>
            <a:r>
              <a:rPr lang="en-US"/>
              <a:t>Social Rights and the Computer</a:t>
            </a:r>
          </a:p>
        </p:txBody>
      </p:sp>
      <p:sp>
        <p:nvSpPr>
          <p:cNvPr id="120835" name="Rectangle 3"/>
          <p:cNvSpPr>
            <a:spLocks noGrp="1" noRot="1" noChangeArrowheads="1"/>
          </p:cNvSpPr>
          <p:nvPr>
            <p:ph type="body" idx="1"/>
          </p:nvPr>
        </p:nvSpPr>
        <p:spPr/>
        <p:txBody>
          <a:bodyPr/>
          <a:lstStyle/>
          <a:p>
            <a:pPr>
              <a:lnSpc>
                <a:spcPct val="80000"/>
              </a:lnSpc>
            </a:pPr>
            <a:r>
              <a:rPr lang="en-US" sz="2800"/>
              <a:t>Mason coined the acronym </a:t>
            </a:r>
            <a:r>
              <a:rPr lang="en-US" sz="2800" b="1"/>
              <a:t>PAPA</a:t>
            </a:r>
            <a:r>
              <a:rPr lang="en-US" sz="2800"/>
              <a:t> (privacy, accuracy, property, and accessibility) to represent society</a:t>
            </a:r>
            <a:r>
              <a:rPr lang="en-US" sz="2800">
                <a:latin typeface="Times New Roman"/>
              </a:rPr>
              <a:t>’</a:t>
            </a:r>
            <a:r>
              <a:rPr lang="en-US" sz="2800"/>
              <a:t>s four basic rights in terms of information. </a:t>
            </a:r>
          </a:p>
          <a:p>
            <a:pPr>
              <a:lnSpc>
                <a:spcPct val="80000"/>
              </a:lnSpc>
            </a:pPr>
            <a:r>
              <a:rPr lang="en-US" sz="2800">
                <a:cs typeface="Times New Roman" pitchFamily="18" charset="0"/>
              </a:rPr>
              <a:t>Mason felt that </a:t>
            </a:r>
            <a:r>
              <a:rPr lang="en-US" sz="2800">
                <a:latin typeface="Times New Roman"/>
                <a:cs typeface="Times New Roman" pitchFamily="18" charset="0"/>
              </a:rPr>
              <a:t>“</a:t>
            </a:r>
            <a:r>
              <a:rPr lang="en-US" sz="2800">
                <a:cs typeface="Times New Roman" pitchFamily="18" charset="0"/>
              </a:rPr>
              <a:t>the right to be left alone</a:t>
            </a:r>
            <a:r>
              <a:rPr lang="en-US" sz="2800">
                <a:latin typeface="Times New Roman"/>
                <a:cs typeface="Times New Roman" pitchFamily="18" charset="0"/>
              </a:rPr>
              <a:t>”</a:t>
            </a:r>
            <a:r>
              <a:rPr lang="en-US" sz="2800">
                <a:cs typeface="Times New Roman" pitchFamily="18" charset="0"/>
              </a:rPr>
              <a:t> is being threatened by two forces:</a:t>
            </a:r>
          </a:p>
          <a:p>
            <a:pPr lvl="2">
              <a:lnSpc>
                <a:spcPct val="80000"/>
              </a:lnSpc>
              <a:buFontTx/>
              <a:buAutoNum type="arabicPeriod"/>
            </a:pPr>
            <a:r>
              <a:rPr lang="en-US">
                <a:cs typeface="Times New Roman" pitchFamily="18" charset="0"/>
              </a:rPr>
              <a:t>the increasing ability of the computer to be used for surveillance.</a:t>
            </a:r>
          </a:p>
          <a:p>
            <a:pPr lvl="2">
              <a:lnSpc>
                <a:spcPct val="80000"/>
              </a:lnSpc>
              <a:buFontTx/>
              <a:buAutoNum type="arabicPeriod"/>
            </a:pPr>
            <a:r>
              <a:rPr lang="en-US">
                <a:cs typeface="Times New Roman" pitchFamily="18" charset="0"/>
              </a:rPr>
              <a:t>the increasing value of information in decision making.</a:t>
            </a:r>
            <a:endParaRPr lang="en-US"/>
          </a:p>
          <a:p>
            <a:pPr>
              <a:lnSpc>
                <a:spcPct val="80000"/>
              </a:lnSpc>
            </a:pPr>
            <a:r>
              <a:rPr lang="en-US" sz="2800">
                <a:cs typeface="Times New Roman" pitchFamily="18" charset="0"/>
              </a:rPr>
              <a:t>For example, decision makers place such a high value on information that they will often be willing to invade someone</a:t>
            </a:r>
            <a:r>
              <a:rPr lang="en-US" sz="2800">
                <a:latin typeface="Times New Roman"/>
                <a:cs typeface="Times New Roman" pitchFamily="18" charset="0"/>
              </a:rPr>
              <a:t>’</a:t>
            </a:r>
            <a:r>
              <a:rPr lang="en-US" sz="2800">
                <a:cs typeface="Times New Roman" pitchFamily="18" charset="0"/>
              </a:rPr>
              <a:t>s privacy to get it.</a:t>
            </a:r>
            <a:endParaRPr lang="en-US"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2043BE50-8DD4-472F-BCAA-61C0EF17D9C4}" type="slidenum">
              <a:rPr lang="en-US"/>
              <a:pPr/>
              <a:t>19</a:t>
            </a:fld>
            <a:endParaRPr lang="en-US"/>
          </a:p>
        </p:txBody>
      </p:sp>
      <p:sp>
        <p:nvSpPr>
          <p:cNvPr id="122882" name="Rectangle 2"/>
          <p:cNvSpPr>
            <a:spLocks noGrp="1" noRot="1" noChangeArrowheads="1"/>
          </p:cNvSpPr>
          <p:nvPr>
            <p:ph type="title"/>
          </p:nvPr>
        </p:nvSpPr>
        <p:spPr/>
        <p:txBody>
          <a:bodyPr/>
          <a:lstStyle/>
          <a:p>
            <a:r>
              <a:rPr lang="en-US"/>
              <a:t>More Rights …</a:t>
            </a:r>
          </a:p>
        </p:txBody>
      </p:sp>
      <p:sp>
        <p:nvSpPr>
          <p:cNvPr id="122883" name="Rectangle 3"/>
          <p:cNvSpPr>
            <a:spLocks noGrp="1" noRot="1" noChangeArrowheads="1"/>
          </p:cNvSpPr>
          <p:nvPr>
            <p:ph type="body" idx="1"/>
          </p:nvPr>
        </p:nvSpPr>
        <p:spPr/>
        <p:txBody>
          <a:bodyPr/>
          <a:lstStyle/>
          <a:p>
            <a:pPr>
              <a:lnSpc>
                <a:spcPct val="90000"/>
              </a:lnSpc>
            </a:pPr>
            <a:r>
              <a:rPr lang="en-US" sz="2800" b="1"/>
              <a:t>Right to Accuracy:</a:t>
            </a:r>
            <a:r>
              <a:rPr lang="en-US" sz="2800" i="1">
                <a:latin typeface="Times New Roman"/>
              </a:rPr>
              <a:t> </a:t>
            </a:r>
            <a:r>
              <a:rPr lang="en-US" sz="2800">
                <a:cs typeface="Times New Roman" pitchFamily="18" charset="0"/>
              </a:rPr>
              <a:t>the potential for a level of accuracy that is unachievable in noncomputer systems;</a:t>
            </a:r>
            <a:r>
              <a:rPr lang="en-US" sz="2800" i="1">
                <a:cs typeface="Times New Roman" pitchFamily="18" charset="0"/>
              </a:rPr>
              <a:t> </a:t>
            </a:r>
            <a:r>
              <a:rPr lang="en-US" sz="2800">
                <a:cs typeface="Times New Roman" pitchFamily="18" charset="0"/>
              </a:rPr>
              <a:t>some computer-based systems contain more errors than would be tolerated in manual systems.</a:t>
            </a:r>
            <a:r>
              <a:rPr lang="en-US" sz="2800"/>
              <a:t> </a:t>
            </a:r>
          </a:p>
          <a:p>
            <a:pPr>
              <a:lnSpc>
                <a:spcPct val="90000"/>
              </a:lnSpc>
            </a:pPr>
            <a:r>
              <a:rPr lang="en-US" sz="2800" b="1"/>
              <a:t>Right to Property</a:t>
            </a:r>
            <a:r>
              <a:rPr lang="en-US" sz="2800"/>
              <a:t>: c</a:t>
            </a:r>
            <a:r>
              <a:rPr lang="en-US" sz="2800">
                <a:cs typeface="Times New Roman" pitchFamily="18" charset="0"/>
              </a:rPr>
              <a:t>opyright and patent laws provide some degree of protection.</a:t>
            </a:r>
            <a:r>
              <a:rPr lang="en-US" sz="2800"/>
              <a:t> </a:t>
            </a:r>
          </a:p>
          <a:p>
            <a:pPr>
              <a:lnSpc>
                <a:spcPct val="90000"/>
              </a:lnSpc>
            </a:pPr>
            <a:r>
              <a:rPr lang="en-US" sz="2800" b="1">
                <a:cs typeface="Times New Roman" pitchFamily="18" charset="0"/>
              </a:rPr>
              <a:t>Right to Access</a:t>
            </a:r>
            <a:r>
              <a:rPr lang="en-US" sz="2800">
                <a:cs typeface="Times New Roman" pitchFamily="18" charset="0"/>
              </a:rPr>
              <a:t>: much information has been converted to commercial databases, making it less accessible to the public.</a:t>
            </a:r>
            <a:endParaRPr 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5"/>
          <p:cNvSpPr>
            <a:spLocks noGrp="1" noChangeArrowheads="1"/>
          </p:cNvSpPr>
          <p:nvPr>
            <p:ph type="dt" sz="quarter" idx="2"/>
          </p:nvPr>
        </p:nvSpPr>
        <p:spPr/>
        <p:txBody>
          <a:bodyPr/>
          <a:lstStyle/>
          <a:p>
            <a:r>
              <a:rPr lang="en-US"/>
              <a:t>© 2007 by Prentice Hall</a:t>
            </a:r>
          </a:p>
        </p:txBody>
      </p:sp>
      <p:sp>
        <p:nvSpPr>
          <p:cNvPr id="5" name="Rectangle 156"/>
          <p:cNvSpPr>
            <a:spLocks noGrp="1" noChangeArrowheads="1"/>
          </p:cNvSpPr>
          <p:nvPr>
            <p:ph type="ftr" sz="quarter" idx="3"/>
          </p:nvPr>
        </p:nvSpPr>
        <p:spPr/>
        <p:txBody>
          <a:bodyPr/>
          <a:lstStyle/>
          <a:p>
            <a:r>
              <a:rPr lang="en-US"/>
              <a:t>Management Information Systems, 10/e  Raymond McLeod and George Schell  </a:t>
            </a:r>
          </a:p>
        </p:txBody>
      </p:sp>
      <p:sp>
        <p:nvSpPr>
          <p:cNvPr id="6" name="Rectangle 157"/>
          <p:cNvSpPr>
            <a:spLocks noGrp="1" noChangeArrowheads="1"/>
          </p:cNvSpPr>
          <p:nvPr>
            <p:ph type="sldNum" sz="quarter" idx="4"/>
          </p:nvPr>
        </p:nvSpPr>
        <p:spPr/>
        <p:txBody>
          <a:bodyPr/>
          <a:lstStyle/>
          <a:p>
            <a:fld id="{A0AD55A1-917F-4CE4-8E8B-1E1D2CEC2CD3}" type="slidenum">
              <a:rPr lang="en-US"/>
              <a:pPr/>
              <a:t>2</a:t>
            </a:fld>
            <a:endParaRPr lang="en-US"/>
          </a:p>
        </p:txBody>
      </p:sp>
      <p:sp>
        <p:nvSpPr>
          <p:cNvPr id="94210" name="Rectangle 2"/>
          <p:cNvSpPr>
            <a:spLocks noGrp="1" noChangeArrowheads="1"/>
          </p:cNvSpPr>
          <p:nvPr>
            <p:ph type="ctrTitle"/>
          </p:nvPr>
        </p:nvSpPr>
        <p:spPr/>
        <p:txBody>
          <a:bodyPr/>
          <a:lstStyle/>
          <a:p>
            <a:r>
              <a:rPr lang="en-US"/>
              <a:t>Chapter 10</a:t>
            </a:r>
          </a:p>
        </p:txBody>
      </p:sp>
      <p:sp>
        <p:nvSpPr>
          <p:cNvPr id="94211" name="Rectangle 3"/>
          <p:cNvSpPr>
            <a:spLocks noGrp="1" noChangeArrowheads="1"/>
          </p:cNvSpPr>
          <p:nvPr>
            <p:ph type="subTitle" idx="1"/>
          </p:nvPr>
        </p:nvSpPr>
        <p:spPr>
          <a:xfrm>
            <a:off x="457200" y="3886200"/>
            <a:ext cx="8305800" cy="1752600"/>
          </a:xfrm>
        </p:spPr>
        <p:txBody>
          <a:bodyPr/>
          <a:lstStyle/>
          <a:p>
            <a:r>
              <a:rPr lang="en-US"/>
              <a:t>Ethical Implications of Information Technology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441F9E4F-12C1-4AA7-A64B-B83B42502DE7}" type="slidenum">
              <a:rPr lang="en-US"/>
              <a:pPr/>
              <a:t>20</a:t>
            </a:fld>
            <a:endParaRPr lang="en-US"/>
          </a:p>
        </p:txBody>
      </p:sp>
      <p:sp>
        <p:nvSpPr>
          <p:cNvPr id="121858" name="Rectangle 2"/>
          <p:cNvSpPr>
            <a:spLocks noGrp="1" noRot="1" noChangeArrowheads="1"/>
          </p:cNvSpPr>
          <p:nvPr>
            <p:ph type="title"/>
          </p:nvPr>
        </p:nvSpPr>
        <p:spPr/>
        <p:txBody>
          <a:bodyPr/>
          <a:lstStyle/>
          <a:p>
            <a:r>
              <a:rPr lang="en-US"/>
              <a:t>Information Auditing</a:t>
            </a:r>
          </a:p>
        </p:txBody>
      </p:sp>
      <p:sp>
        <p:nvSpPr>
          <p:cNvPr id="121859" name="Rectangle 3"/>
          <p:cNvSpPr>
            <a:spLocks noGrp="1" noRot="1" noChangeArrowheads="1"/>
          </p:cNvSpPr>
          <p:nvPr>
            <p:ph type="body" idx="1"/>
          </p:nvPr>
        </p:nvSpPr>
        <p:spPr/>
        <p:txBody>
          <a:bodyPr/>
          <a:lstStyle/>
          <a:p>
            <a:pPr>
              <a:lnSpc>
                <a:spcPct val="80000"/>
              </a:lnSpc>
            </a:pPr>
            <a:r>
              <a:rPr lang="en-US" sz="2800"/>
              <a:t>External auditors from outside the organization verify the accuracy of accounting records of firms of all sizes.</a:t>
            </a:r>
          </a:p>
          <a:p>
            <a:pPr>
              <a:lnSpc>
                <a:spcPct val="80000"/>
              </a:lnSpc>
            </a:pPr>
            <a:r>
              <a:rPr lang="en-US" sz="2800"/>
              <a:t>Internal auditors perform the same analyses as external auditors but have a broader range of responsibilities.</a:t>
            </a:r>
          </a:p>
          <a:p>
            <a:pPr>
              <a:lnSpc>
                <a:spcPct val="80000"/>
              </a:lnSpc>
            </a:pPr>
            <a:r>
              <a:rPr lang="en-US" sz="2800"/>
              <a:t>Audit committee defines the responsibilities of the internal auditing department and receives many of the audit reports.</a:t>
            </a:r>
          </a:p>
          <a:p>
            <a:pPr>
              <a:lnSpc>
                <a:spcPct val="80000"/>
              </a:lnSpc>
            </a:pPr>
            <a:r>
              <a:rPr lang="en-US" sz="2800"/>
              <a:t>Director of internal auditing manages the internal auditing department and reports to the CEO or the CFO.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C5461C84-40A8-4F7C-AEB1-7131FA75801F}" type="slidenum">
              <a:rPr lang="en-US"/>
              <a:pPr/>
              <a:t>21</a:t>
            </a:fld>
            <a:endParaRPr lang="en-US"/>
          </a:p>
        </p:txBody>
      </p:sp>
      <p:sp>
        <p:nvSpPr>
          <p:cNvPr id="105474" name="Rectangle 2"/>
          <p:cNvSpPr>
            <a:spLocks noGrp="1" noRot="1" noChangeArrowheads="1"/>
          </p:cNvSpPr>
          <p:nvPr>
            <p:ph type="title"/>
          </p:nvPr>
        </p:nvSpPr>
        <p:spPr/>
        <p:txBody>
          <a:bodyPr/>
          <a:lstStyle/>
          <a:p>
            <a:r>
              <a:rPr lang="en-US" sz="4000"/>
              <a:t>Figure 10.3 The Position of Internal Auditing in the Organization</a:t>
            </a:r>
          </a:p>
        </p:txBody>
      </p:sp>
      <p:pic>
        <p:nvPicPr>
          <p:cNvPr id="105477" name="Picture 5"/>
          <p:cNvPicPr>
            <a:picLocks noChangeAspect="1" noChangeArrowheads="1"/>
          </p:cNvPicPr>
          <p:nvPr>
            <p:ph type="body" idx="1"/>
          </p:nvPr>
        </p:nvPicPr>
        <p:blipFill>
          <a:blip r:embed="rId2"/>
          <a:srcRect/>
          <a:stretch>
            <a:fillRect/>
          </a:stretch>
        </p:blipFill>
        <p:spPr>
          <a:xfrm>
            <a:off x="1112838" y="1600200"/>
            <a:ext cx="6916737" cy="4498975"/>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A2453BBF-57B4-4182-B030-EE9973C19D70}" type="slidenum">
              <a:rPr lang="en-US"/>
              <a:pPr/>
              <a:t>22</a:t>
            </a:fld>
            <a:endParaRPr lang="en-US"/>
          </a:p>
        </p:txBody>
      </p:sp>
      <p:sp>
        <p:nvSpPr>
          <p:cNvPr id="125954" name="Rectangle 2"/>
          <p:cNvSpPr>
            <a:spLocks noGrp="1" noRot="1" noChangeArrowheads="1"/>
          </p:cNvSpPr>
          <p:nvPr>
            <p:ph type="title"/>
          </p:nvPr>
        </p:nvSpPr>
        <p:spPr/>
        <p:txBody>
          <a:bodyPr/>
          <a:lstStyle/>
          <a:p>
            <a:r>
              <a:rPr lang="en-US"/>
              <a:t>Types of Auditing Activity</a:t>
            </a:r>
          </a:p>
        </p:txBody>
      </p:sp>
      <p:sp>
        <p:nvSpPr>
          <p:cNvPr id="125955" name="Rectangle 3"/>
          <p:cNvSpPr>
            <a:spLocks noGrp="1" noRot="1" noChangeArrowheads="1"/>
          </p:cNvSpPr>
          <p:nvPr>
            <p:ph type="body" idx="1"/>
          </p:nvPr>
        </p:nvSpPr>
        <p:spPr/>
        <p:txBody>
          <a:bodyPr/>
          <a:lstStyle/>
          <a:p>
            <a:pPr>
              <a:lnSpc>
                <a:spcPct val="90000"/>
              </a:lnSpc>
            </a:pPr>
            <a:r>
              <a:rPr lang="en-US" sz="2400"/>
              <a:t>Internal auditors offer more objectivity since their only allegiance is to the board, the CEO, and the CFO. </a:t>
            </a:r>
          </a:p>
          <a:p>
            <a:pPr>
              <a:lnSpc>
                <a:spcPct val="90000"/>
              </a:lnSpc>
            </a:pPr>
            <a:r>
              <a:rPr lang="en-US" sz="2400"/>
              <a:t>Four basic types of internal auditing activity: </a:t>
            </a:r>
          </a:p>
          <a:p>
            <a:pPr lvl="1">
              <a:lnSpc>
                <a:spcPct val="90000"/>
              </a:lnSpc>
            </a:pPr>
            <a:r>
              <a:rPr lang="en-US" sz="2000">
                <a:cs typeface="Times New Roman" pitchFamily="18" charset="0"/>
              </a:rPr>
              <a:t>A </a:t>
            </a:r>
            <a:r>
              <a:rPr lang="en-US" sz="2000" b="1">
                <a:cs typeface="Times New Roman" pitchFamily="18" charset="0"/>
              </a:rPr>
              <a:t>financial audit:</a:t>
            </a:r>
            <a:r>
              <a:rPr lang="en-US" sz="2000">
                <a:cs typeface="Times New Roman" pitchFamily="18" charset="0"/>
              </a:rPr>
              <a:t> verifies the accuracy of the firm</a:t>
            </a:r>
            <a:r>
              <a:rPr lang="en-US" sz="2000">
                <a:latin typeface="Times New Roman"/>
                <a:cs typeface="Times New Roman" pitchFamily="18" charset="0"/>
              </a:rPr>
              <a:t>’</a:t>
            </a:r>
            <a:r>
              <a:rPr lang="en-US" sz="2000">
                <a:cs typeface="Times New Roman" pitchFamily="18" charset="0"/>
              </a:rPr>
              <a:t>s records and is the type of activity performed by external auditors.</a:t>
            </a:r>
            <a:endParaRPr lang="en-US" sz="2000"/>
          </a:p>
          <a:p>
            <a:pPr lvl="1">
              <a:lnSpc>
                <a:spcPct val="90000"/>
              </a:lnSpc>
            </a:pPr>
            <a:r>
              <a:rPr lang="en-US" sz="2000">
                <a:cs typeface="Times New Roman" pitchFamily="18" charset="0"/>
              </a:rPr>
              <a:t>An </a:t>
            </a:r>
            <a:r>
              <a:rPr lang="en-US" sz="2000" b="1">
                <a:cs typeface="Times New Roman" pitchFamily="18" charset="0"/>
              </a:rPr>
              <a:t>operational audit:</a:t>
            </a:r>
            <a:r>
              <a:rPr lang="en-US" sz="2000">
                <a:cs typeface="Times New Roman" pitchFamily="18" charset="0"/>
              </a:rPr>
              <a:t> aimed to validate the effectiveness of procedures including adequacy of controls, efficiency, and compliance with company policy. Systems analyst does in SDLC analysis stage.</a:t>
            </a:r>
            <a:endParaRPr lang="en-US" sz="2000"/>
          </a:p>
          <a:p>
            <a:pPr lvl="1">
              <a:lnSpc>
                <a:spcPct val="90000"/>
              </a:lnSpc>
            </a:pPr>
            <a:r>
              <a:rPr lang="en-US" sz="2000">
                <a:cs typeface="Times New Roman" pitchFamily="18" charset="0"/>
              </a:rPr>
              <a:t>A </a:t>
            </a:r>
            <a:r>
              <a:rPr lang="en-US" sz="2000" b="1">
                <a:cs typeface="Times New Roman" pitchFamily="18" charset="0"/>
              </a:rPr>
              <a:t>concurrent audit:</a:t>
            </a:r>
            <a:r>
              <a:rPr lang="en-US" sz="2000">
                <a:cs typeface="Times New Roman" pitchFamily="18" charset="0"/>
              </a:rPr>
              <a:t> is the same as an operational audit except that the concurrent audit is ongoing.</a:t>
            </a:r>
            <a:r>
              <a:rPr lang="en-US" sz="2000"/>
              <a:t> </a:t>
            </a:r>
          </a:p>
          <a:p>
            <a:pPr lvl="1">
              <a:lnSpc>
                <a:spcPct val="90000"/>
              </a:lnSpc>
            </a:pPr>
            <a:r>
              <a:rPr lang="en-US" sz="2000" b="1">
                <a:cs typeface="Times New Roman" pitchFamily="18" charset="0"/>
              </a:rPr>
              <a:t>Internal Control Systems Design:</a:t>
            </a:r>
            <a:r>
              <a:rPr lang="en-US" sz="2000">
                <a:latin typeface="Times New Roman"/>
                <a:cs typeface="Times New Roman" pitchFamily="18" charset="0"/>
              </a:rPr>
              <a:t> </a:t>
            </a:r>
            <a:r>
              <a:rPr lang="en-US" sz="2000">
                <a:cs typeface="Times New Roman" pitchFamily="18" charset="0"/>
              </a:rPr>
              <a:t>the cost of correcting a system flaw increases dramatically as the system life cycle progresses (Figure 10.4).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 2007 by Prentice Hall</a:t>
            </a:r>
          </a:p>
        </p:txBody>
      </p:sp>
      <p:sp>
        <p:nvSpPr>
          <p:cNvPr id="7" name="Footer Placeholder 4"/>
          <p:cNvSpPr>
            <a:spLocks noGrp="1"/>
          </p:cNvSpPr>
          <p:nvPr>
            <p:ph type="ftr" sz="quarter" idx="11"/>
          </p:nvPr>
        </p:nvSpPr>
        <p:spPr/>
        <p:txBody>
          <a:bodyPr/>
          <a:lstStyle/>
          <a:p>
            <a:r>
              <a:rPr lang="en-US"/>
              <a:t>Management Information Systems, 10/e  Raymond McLeod and George Schell  </a:t>
            </a:r>
          </a:p>
        </p:txBody>
      </p:sp>
      <p:sp>
        <p:nvSpPr>
          <p:cNvPr id="8" name="Slide Number Placeholder 5"/>
          <p:cNvSpPr>
            <a:spLocks noGrp="1"/>
          </p:cNvSpPr>
          <p:nvPr>
            <p:ph type="sldNum" sz="quarter" idx="12"/>
          </p:nvPr>
        </p:nvSpPr>
        <p:spPr/>
        <p:txBody>
          <a:bodyPr/>
          <a:lstStyle/>
          <a:p>
            <a:fld id="{6BC5A6C7-C9E5-4AE2-88F6-C97702807003}" type="slidenum">
              <a:rPr lang="en-US"/>
              <a:pPr/>
              <a:t>23</a:t>
            </a:fld>
            <a:endParaRPr lang="en-US"/>
          </a:p>
        </p:txBody>
      </p:sp>
      <p:sp>
        <p:nvSpPr>
          <p:cNvPr id="106498" name="Rectangle 2"/>
          <p:cNvSpPr>
            <a:spLocks noGrp="1" noRot="1" noChangeArrowheads="1"/>
          </p:cNvSpPr>
          <p:nvPr>
            <p:ph type="title"/>
          </p:nvPr>
        </p:nvSpPr>
        <p:spPr/>
        <p:txBody>
          <a:bodyPr/>
          <a:lstStyle/>
          <a:p>
            <a:r>
              <a:rPr lang="en-US" sz="3200"/>
              <a:t>Figure 10.4 The Escalating Cost of Correcting Design Errors as the System Development Life Cycle Progresses</a:t>
            </a:r>
          </a:p>
        </p:txBody>
      </p:sp>
      <p:pic>
        <p:nvPicPr>
          <p:cNvPr id="106501" name="Picture 5"/>
          <p:cNvPicPr>
            <a:picLocks noChangeAspect="1" noChangeArrowheads="1"/>
          </p:cNvPicPr>
          <p:nvPr>
            <p:ph type="body" idx="1"/>
          </p:nvPr>
        </p:nvPicPr>
        <p:blipFill>
          <a:blip r:embed="rId2"/>
          <a:srcRect/>
          <a:stretch>
            <a:fillRect/>
          </a:stretch>
        </p:blipFill>
        <p:spPr>
          <a:xfrm>
            <a:off x="228600" y="1752600"/>
            <a:ext cx="7092950" cy="4240213"/>
          </a:xfrm>
          <a:noFill/>
          <a:ln/>
        </p:spPr>
      </p:pic>
      <p:sp>
        <p:nvSpPr>
          <p:cNvPr id="106502" name="Text Box 6"/>
          <p:cNvSpPr txBox="1">
            <a:spLocks noChangeArrowheads="1"/>
          </p:cNvSpPr>
          <p:nvPr/>
        </p:nvSpPr>
        <p:spPr bwMode="auto">
          <a:xfrm>
            <a:off x="7604125" y="1865313"/>
            <a:ext cx="184150" cy="366712"/>
          </a:xfrm>
          <a:prstGeom prst="rect">
            <a:avLst/>
          </a:prstGeom>
          <a:noFill/>
          <a:ln w="9525">
            <a:noFill/>
            <a:miter lim="800000"/>
            <a:headEnd/>
            <a:tailEnd/>
          </a:ln>
          <a:effectLst/>
        </p:spPr>
        <p:txBody>
          <a:bodyPr wrap="none">
            <a:spAutoFit/>
          </a:bodyPr>
          <a:lstStyle/>
          <a:p>
            <a:endParaRPr lang="en-US"/>
          </a:p>
        </p:txBody>
      </p:sp>
      <p:pic>
        <p:nvPicPr>
          <p:cNvPr id="106503" name="Picture 7"/>
          <p:cNvPicPr>
            <a:picLocks noChangeAspect="1" noChangeArrowheads="1"/>
          </p:cNvPicPr>
          <p:nvPr/>
        </p:nvPicPr>
        <p:blipFill>
          <a:blip r:embed="rId3"/>
          <a:srcRect/>
          <a:stretch>
            <a:fillRect/>
          </a:stretch>
        </p:blipFill>
        <p:spPr bwMode="auto">
          <a:xfrm>
            <a:off x="7543800" y="1828800"/>
            <a:ext cx="1454150" cy="145891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3075C504-BC46-42E7-8032-B0D64B61D22F}" type="slidenum">
              <a:rPr lang="en-US"/>
              <a:pPr/>
              <a:t>24</a:t>
            </a:fld>
            <a:endParaRPr lang="en-US"/>
          </a:p>
        </p:txBody>
      </p:sp>
      <p:sp>
        <p:nvSpPr>
          <p:cNvPr id="128002" name="Rectangle 2"/>
          <p:cNvSpPr>
            <a:spLocks noGrp="1" noRot="1" noChangeArrowheads="1"/>
          </p:cNvSpPr>
          <p:nvPr>
            <p:ph type="title"/>
          </p:nvPr>
        </p:nvSpPr>
        <p:spPr/>
        <p:txBody>
          <a:bodyPr/>
          <a:lstStyle/>
          <a:p>
            <a:r>
              <a:rPr lang="en-US"/>
              <a:t>Internal Audit Subsystem</a:t>
            </a:r>
          </a:p>
        </p:txBody>
      </p:sp>
      <p:sp>
        <p:nvSpPr>
          <p:cNvPr id="128003" name="Rectangle 3"/>
          <p:cNvSpPr>
            <a:spLocks noGrp="1" noRot="1" noChangeArrowheads="1"/>
          </p:cNvSpPr>
          <p:nvPr>
            <p:ph type="body" idx="1"/>
          </p:nvPr>
        </p:nvSpPr>
        <p:spPr/>
        <p:txBody>
          <a:bodyPr/>
          <a:lstStyle/>
          <a:p>
            <a:pPr>
              <a:lnSpc>
                <a:spcPct val="90000"/>
              </a:lnSpc>
            </a:pPr>
            <a:r>
              <a:rPr lang="en-US">
                <a:cs typeface="Times New Roman" pitchFamily="18" charset="0"/>
              </a:rPr>
              <a:t>In the financial information system, the internal audit subsystem is one of the input subsystems.</a:t>
            </a:r>
          </a:p>
          <a:p>
            <a:pPr>
              <a:lnSpc>
                <a:spcPct val="90000"/>
              </a:lnSpc>
            </a:pPr>
            <a:r>
              <a:rPr lang="en-US">
                <a:cs typeface="Times New Roman" pitchFamily="18" charset="0"/>
              </a:rPr>
              <a:t>Including internal auditors on systems   development teams is: </a:t>
            </a:r>
          </a:p>
          <a:p>
            <a:pPr lvl="1">
              <a:lnSpc>
                <a:spcPct val="90000"/>
              </a:lnSpc>
            </a:pPr>
            <a:r>
              <a:rPr lang="en-US">
                <a:cs typeface="Times New Roman" pitchFamily="18" charset="0"/>
              </a:rPr>
              <a:t>A good step toward having well-controlled systems, and the systems are:</a:t>
            </a:r>
          </a:p>
          <a:p>
            <a:pPr lvl="1">
              <a:lnSpc>
                <a:spcPct val="90000"/>
              </a:lnSpc>
            </a:pPr>
            <a:r>
              <a:rPr lang="en-US">
                <a:cs typeface="Times New Roman" pitchFamily="18" charset="0"/>
              </a:rPr>
              <a:t>A good step toward giving management the information it needs to achieve and maintain ethical business operations.</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8B7935E5-F8C2-4210-8DCB-BDBFCAF4B424}" type="slidenum">
              <a:rPr lang="en-US"/>
              <a:pPr/>
              <a:t>25</a:t>
            </a:fld>
            <a:endParaRPr lang="en-US"/>
          </a:p>
        </p:txBody>
      </p:sp>
      <p:sp>
        <p:nvSpPr>
          <p:cNvPr id="129026" name="Rectangle 2"/>
          <p:cNvSpPr>
            <a:spLocks noGrp="1" noRot="1" noChangeArrowheads="1"/>
          </p:cNvSpPr>
          <p:nvPr>
            <p:ph type="title"/>
          </p:nvPr>
        </p:nvSpPr>
        <p:spPr/>
        <p:txBody>
          <a:bodyPr/>
          <a:lstStyle/>
          <a:p>
            <a:r>
              <a:rPr lang="en-US" sz="4000"/>
              <a:t>Achieving Ethics in Information Technology</a:t>
            </a:r>
          </a:p>
        </p:txBody>
      </p:sp>
      <p:sp>
        <p:nvSpPr>
          <p:cNvPr id="129027" name="Rectangle 3"/>
          <p:cNvSpPr>
            <a:spLocks noGrp="1" noRot="1" noChangeArrowheads="1"/>
          </p:cNvSpPr>
          <p:nvPr>
            <p:ph type="body" idx="1"/>
          </p:nvPr>
        </p:nvSpPr>
        <p:spPr/>
        <p:txBody>
          <a:bodyPr/>
          <a:lstStyle/>
          <a:p>
            <a:r>
              <a:rPr lang="en-US"/>
              <a:t>Ethic codes and ethics educational programs can provide the foundation for the culture.</a:t>
            </a:r>
          </a:p>
          <a:p>
            <a:r>
              <a:rPr lang="en-US"/>
              <a:t>Educational programs can assist in developing a corporate credo and in putting ethics programs in place.</a:t>
            </a:r>
          </a:p>
          <a:p>
            <a:r>
              <a:rPr lang="en-US"/>
              <a:t>Ethic codes can be used as is or can be tailored to the firm.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9941661D-3246-4F4E-9B4C-A660B107601E}" type="slidenum">
              <a:rPr lang="en-US"/>
              <a:pPr/>
              <a:t>26</a:t>
            </a:fld>
            <a:endParaRPr lang="en-US"/>
          </a:p>
        </p:txBody>
      </p:sp>
      <p:sp>
        <p:nvSpPr>
          <p:cNvPr id="130050" name="Rectangle 2"/>
          <p:cNvSpPr>
            <a:spLocks noGrp="1" noRot="1" noChangeArrowheads="1"/>
          </p:cNvSpPr>
          <p:nvPr>
            <p:ph type="title"/>
          </p:nvPr>
        </p:nvSpPr>
        <p:spPr/>
        <p:txBody>
          <a:bodyPr/>
          <a:lstStyle/>
          <a:p>
            <a:r>
              <a:rPr lang="en-US"/>
              <a:t>Codes of Ethics</a:t>
            </a:r>
          </a:p>
        </p:txBody>
      </p:sp>
      <p:sp>
        <p:nvSpPr>
          <p:cNvPr id="130051" name="Rectangle 3"/>
          <p:cNvSpPr>
            <a:spLocks noGrp="1" noRot="1" noChangeArrowheads="1"/>
          </p:cNvSpPr>
          <p:nvPr>
            <p:ph type="body" idx="1"/>
          </p:nvPr>
        </p:nvSpPr>
        <p:spPr/>
        <p:txBody>
          <a:bodyPr/>
          <a:lstStyle/>
          <a:p>
            <a:r>
              <a:rPr lang="en-US" sz="2800"/>
              <a:t>ACM Code of Ethics and Professional Conduct.</a:t>
            </a:r>
          </a:p>
          <a:p>
            <a:pPr lvl="1"/>
            <a:r>
              <a:rPr lang="en-US" sz="2400"/>
              <a:t>Adopted in 1992.</a:t>
            </a:r>
          </a:p>
          <a:p>
            <a:pPr lvl="1"/>
            <a:r>
              <a:rPr lang="en-US" sz="2400"/>
              <a:t>Consists of 24 “imperatives”, i.e., statements of personal responsibility.</a:t>
            </a:r>
          </a:p>
          <a:p>
            <a:r>
              <a:rPr lang="en-US" sz="2800"/>
              <a:t>Code is subdivided into four parts.</a:t>
            </a:r>
          </a:p>
          <a:p>
            <a:pPr lvl="1"/>
            <a:r>
              <a:rPr lang="en-US" sz="2400"/>
              <a:t>General moral imperatives.</a:t>
            </a:r>
          </a:p>
          <a:p>
            <a:pPr lvl="1"/>
            <a:r>
              <a:rPr lang="en-US" sz="2400"/>
              <a:t>More specific professional responsibilities.</a:t>
            </a:r>
          </a:p>
          <a:p>
            <a:pPr lvl="1"/>
            <a:r>
              <a:rPr lang="en-US" sz="2400"/>
              <a:t>Organizational leadership imperatives.</a:t>
            </a:r>
          </a:p>
          <a:p>
            <a:pPr lvl="1"/>
            <a:r>
              <a:rPr lang="en-US" sz="2400"/>
              <a:t>Compliance with the code.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 2007 by Prentice Hall</a:t>
            </a:r>
          </a:p>
        </p:txBody>
      </p:sp>
      <p:sp>
        <p:nvSpPr>
          <p:cNvPr id="7" name="Footer Placeholder 4"/>
          <p:cNvSpPr>
            <a:spLocks noGrp="1"/>
          </p:cNvSpPr>
          <p:nvPr>
            <p:ph type="ftr" sz="quarter" idx="11"/>
          </p:nvPr>
        </p:nvSpPr>
        <p:spPr/>
        <p:txBody>
          <a:bodyPr/>
          <a:lstStyle/>
          <a:p>
            <a:r>
              <a:rPr lang="en-US"/>
              <a:t>Management Information Systems, 10/e  Raymond McLeod and George Schell  </a:t>
            </a:r>
          </a:p>
        </p:txBody>
      </p:sp>
      <p:sp>
        <p:nvSpPr>
          <p:cNvPr id="8" name="Slide Number Placeholder 5"/>
          <p:cNvSpPr>
            <a:spLocks noGrp="1"/>
          </p:cNvSpPr>
          <p:nvPr>
            <p:ph type="sldNum" sz="quarter" idx="12"/>
          </p:nvPr>
        </p:nvSpPr>
        <p:spPr/>
        <p:txBody>
          <a:bodyPr/>
          <a:lstStyle/>
          <a:p>
            <a:fld id="{A8C95975-DD5A-4588-9C02-3FBDD494D929}" type="slidenum">
              <a:rPr lang="en-US"/>
              <a:pPr/>
              <a:t>27</a:t>
            </a:fld>
            <a:endParaRPr lang="en-US"/>
          </a:p>
        </p:txBody>
      </p:sp>
      <p:sp>
        <p:nvSpPr>
          <p:cNvPr id="108546" name="Rectangle 2"/>
          <p:cNvSpPr>
            <a:spLocks noGrp="1" noRot="1" noChangeArrowheads="1"/>
          </p:cNvSpPr>
          <p:nvPr>
            <p:ph type="title"/>
          </p:nvPr>
        </p:nvSpPr>
        <p:spPr/>
        <p:txBody>
          <a:bodyPr/>
          <a:lstStyle/>
          <a:p>
            <a:r>
              <a:rPr lang="en-US" sz="4000"/>
              <a:t>Figure 10.5 Outline of the ACM Code of Ethics and Professional Conduct</a:t>
            </a:r>
          </a:p>
        </p:txBody>
      </p:sp>
      <p:pic>
        <p:nvPicPr>
          <p:cNvPr id="108549" name="Picture 5"/>
          <p:cNvPicPr>
            <a:picLocks noChangeAspect="1" noChangeArrowheads="1"/>
          </p:cNvPicPr>
          <p:nvPr>
            <p:ph type="body" idx="1"/>
          </p:nvPr>
        </p:nvPicPr>
        <p:blipFill>
          <a:blip r:embed="rId2" cstate="print"/>
          <a:srcRect/>
          <a:stretch>
            <a:fillRect/>
          </a:stretch>
        </p:blipFill>
        <p:spPr>
          <a:xfrm>
            <a:off x="838200" y="1524000"/>
            <a:ext cx="4144963" cy="4498975"/>
          </a:xfrm>
          <a:noFill/>
          <a:ln/>
        </p:spPr>
      </p:pic>
      <p:sp>
        <p:nvSpPr>
          <p:cNvPr id="108550" name="Text Box 6"/>
          <p:cNvSpPr txBox="1">
            <a:spLocks noChangeArrowheads="1"/>
          </p:cNvSpPr>
          <p:nvPr/>
        </p:nvSpPr>
        <p:spPr bwMode="auto">
          <a:xfrm>
            <a:off x="5394325" y="2093913"/>
            <a:ext cx="184150" cy="366712"/>
          </a:xfrm>
          <a:prstGeom prst="rect">
            <a:avLst/>
          </a:prstGeom>
          <a:noFill/>
          <a:ln w="9525">
            <a:noFill/>
            <a:miter lim="800000"/>
            <a:headEnd/>
            <a:tailEnd/>
          </a:ln>
          <a:effectLst/>
        </p:spPr>
        <p:txBody>
          <a:bodyPr wrap="none">
            <a:spAutoFit/>
          </a:bodyPr>
          <a:lstStyle/>
          <a:p>
            <a:endParaRPr lang="en-US"/>
          </a:p>
        </p:txBody>
      </p:sp>
      <p:pic>
        <p:nvPicPr>
          <p:cNvPr id="108551" name="Picture 7"/>
          <p:cNvPicPr>
            <a:picLocks noChangeAspect="1" noChangeArrowheads="1"/>
          </p:cNvPicPr>
          <p:nvPr/>
        </p:nvPicPr>
        <p:blipFill>
          <a:blip r:embed="rId3"/>
          <a:srcRect/>
          <a:stretch>
            <a:fillRect/>
          </a:stretch>
        </p:blipFill>
        <p:spPr bwMode="auto">
          <a:xfrm>
            <a:off x="5562600" y="1600200"/>
            <a:ext cx="2651125" cy="88741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C1A95AD3-7EF3-4F5A-AE24-4079F453A303}" type="slidenum">
              <a:rPr lang="en-US"/>
              <a:pPr/>
              <a:t>28</a:t>
            </a:fld>
            <a:endParaRPr lang="en-US"/>
          </a:p>
        </p:txBody>
      </p:sp>
      <p:sp>
        <p:nvSpPr>
          <p:cNvPr id="133122" name="Rectangle 2"/>
          <p:cNvSpPr>
            <a:spLocks noGrp="1" noRot="1" noChangeArrowheads="1"/>
          </p:cNvSpPr>
          <p:nvPr>
            <p:ph type="title"/>
          </p:nvPr>
        </p:nvSpPr>
        <p:spPr/>
        <p:txBody>
          <a:bodyPr/>
          <a:lstStyle/>
          <a:p>
            <a:r>
              <a:rPr lang="en-US" sz="3200"/>
              <a:t>Table 10.1 Topics Covered by the ACM Code of Ethics and Professional Conduct</a:t>
            </a:r>
          </a:p>
        </p:txBody>
      </p:sp>
      <p:pic>
        <p:nvPicPr>
          <p:cNvPr id="133126" name="Picture 6"/>
          <p:cNvPicPr>
            <a:picLocks noChangeAspect="1" noChangeArrowheads="1"/>
          </p:cNvPicPr>
          <p:nvPr>
            <p:ph type="body" idx="1"/>
          </p:nvPr>
        </p:nvPicPr>
        <p:blipFill>
          <a:blip r:embed="rId2"/>
          <a:srcRect/>
          <a:stretch>
            <a:fillRect/>
          </a:stretch>
        </p:blipFill>
        <p:spPr>
          <a:xfrm>
            <a:off x="381000" y="2133600"/>
            <a:ext cx="8291513" cy="2824163"/>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B5167206-9439-41EF-A187-6E1C53C9B66E}" type="slidenum">
              <a:rPr lang="en-US"/>
              <a:pPr/>
              <a:t>29</a:t>
            </a:fld>
            <a:endParaRPr lang="en-US"/>
          </a:p>
        </p:txBody>
      </p:sp>
      <p:sp>
        <p:nvSpPr>
          <p:cNvPr id="134146" name="Rectangle 2"/>
          <p:cNvSpPr>
            <a:spLocks noGrp="1" noRot="1" noChangeArrowheads="1"/>
          </p:cNvSpPr>
          <p:nvPr>
            <p:ph type="title"/>
          </p:nvPr>
        </p:nvSpPr>
        <p:spPr/>
        <p:txBody>
          <a:bodyPr/>
          <a:lstStyle/>
          <a:p>
            <a:r>
              <a:rPr lang="en-US" sz="3200"/>
              <a:t>Table 10.2 Topics Covered by the ACM Software Engineering Code of Ethics and Professional Practice</a:t>
            </a:r>
          </a:p>
        </p:txBody>
      </p:sp>
      <p:pic>
        <p:nvPicPr>
          <p:cNvPr id="134150" name="Picture 6"/>
          <p:cNvPicPr>
            <a:picLocks noChangeAspect="1" noChangeArrowheads="1"/>
          </p:cNvPicPr>
          <p:nvPr>
            <p:ph type="body" idx="1"/>
          </p:nvPr>
        </p:nvPicPr>
        <p:blipFill>
          <a:blip r:embed="rId2"/>
          <a:srcRect/>
          <a:stretch>
            <a:fillRect/>
          </a:stretch>
        </p:blipFill>
        <p:spPr>
          <a:xfrm>
            <a:off x="457200" y="2286000"/>
            <a:ext cx="8299450" cy="3098800"/>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9537DA3F-DF11-439D-9AFB-146B5DAD2089}" type="slidenum">
              <a:rPr lang="en-US"/>
              <a:pPr/>
              <a:t>3</a:t>
            </a:fld>
            <a:endParaRPr lang="en-US"/>
          </a:p>
        </p:txBody>
      </p:sp>
      <p:sp>
        <p:nvSpPr>
          <p:cNvPr id="10242" name="Rectangle 2"/>
          <p:cNvSpPr>
            <a:spLocks noGrp="1" noRot="1" noChangeArrowheads="1"/>
          </p:cNvSpPr>
          <p:nvPr>
            <p:ph type="title"/>
          </p:nvPr>
        </p:nvSpPr>
        <p:spPr/>
        <p:txBody>
          <a:bodyPr/>
          <a:lstStyle/>
          <a:p>
            <a:r>
              <a:rPr lang="en-US"/>
              <a:t>Learning Objectives</a:t>
            </a:r>
          </a:p>
        </p:txBody>
      </p:sp>
      <p:sp>
        <p:nvSpPr>
          <p:cNvPr id="10243" name="Rectangle 3"/>
          <p:cNvSpPr>
            <a:spLocks noGrp="1" noRot="1" noChangeArrowheads="1"/>
          </p:cNvSpPr>
          <p:nvPr>
            <p:ph type="body" idx="1"/>
          </p:nvPr>
        </p:nvSpPr>
        <p:spPr/>
        <p:txBody>
          <a:bodyPr/>
          <a:lstStyle/>
          <a:p>
            <a:pPr>
              <a:lnSpc>
                <a:spcPct val="90000"/>
              </a:lnSpc>
            </a:pPr>
            <a:r>
              <a:rPr lang="en-US" sz="2400"/>
              <a:t>Understand how morals, ethics, and laws differ.</a:t>
            </a:r>
          </a:p>
          <a:p>
            <a:pPr>
              <a:lnSpc>
                <a:spcPct val="90000"/>
              </a:lnSpc>
            </a:pPr>
            <a:r>
              <a:rPr lang="en-US" sz="2400"/>
              <a:t>Be familiar with computer legislation that has been passed in the United States and know how legislation in one country can influence computer use in others as well.</a:t>
            </a:r>
          </a:p>
          <a:p>
            <a:pPr>
              <a:lnSpc>
                <a:spcPct val="90000"/>
              </a:lnSpc>
            </a:pPr>
            <a:r>
              <a:rPr lang="en-US" sz="2400"/>
              <a:t>Know how a firm creates an ethical culture by first establishing a corporate credo, then establishing ethics programs, and then lastly establishing a corporate ethics code.</a:t>
            </a:r>
          </a:p>
          <a:p>
            <a:pPr>
              <a:lnSpc>
                <a:spcPct val="90000"/>
              </a:lnSpc>
            </a:pPr>
            <a:r>
              <a:rPr lang="en-US" sz="2400"/>
              <a:t>Know why society demands that computers be used ethically.</a:t>
            </a:r>
          </a:p>
          <a:p>
            <a:pPr>
              <a:lnSpc>
                <a:spcPct val="90000"/>
              </a:lnSpc>
            </a:pPr>
            <a:r>
              <a:rPr lang="en-US" sz="2400"/>
              <a:t>Know the four basic rights that society has concerning the computer.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D04A6154-9698-40FF-8248-6646CDA8BF5E}" type="slidenum">
              <a:rPr lang="en-US"/>
              <a:pPr/>
              <a:t>30</a:t>
            </a:fld>
            <a:endParaRPr lang="en-US"/>
          </a:p>
        </p:txBody>
      </p:sp>
      <p:sp>
        <p:nvSpPr>
          <p:cNvPr id="131074" name="Rectangle 2"/>
          <p:cNvSpPr>
            <a:spLocks noGrp="1" noRot="1" noChangeArrowheads="1"/>
          </p:cNvSpPr>
          <p:nvPr>
            <p:ph type="title"/>
          </p:nvPr>
        </p:nvSpPr>
        <p:spPr/>
        <p:txBody>
          <a:bodyPr/>
          <a:lstStyle/>
          <a:p>
            <a:r>
              <a:rPr lang="en-US" sz="4000"/>
              <a:t>ACM Software Engineering Code of Ethics and Professional Practice</a:t>
            </a:r>
          </a:p>
        </p:txBody>
      </p:sp>
      <p:sp>
        <p:nvSpPr>
          <p:cNvPr id="131075" name="Rectangle 3"/>
          <p:cNvSpPr>
            <a:spLocks noGrp="1" noRot="1" noChangeArrowheads="1"/>
          </p:cNvSpPr>
          <p:nvPr>
            <p:ph type="body" idx="1"/>
          </p:nvPr>
        </p:nvSpPr>
        <p:spPr/>
        <p:txBody>
          <a:bodyPr/>
          <a:lstStyle/>
          <a:p>
            <a:r>
              <a:rPr lang="en-US" sz="2800"/>
              <a:t>This code consists of expectations in eight major areas:</a:t>
            </a:r>
          </a:p>
          <a:p>
            <a:pPr lvl="1"/>
            <a:r>
              <a:rPr lang="en-US" sz="2400"/>
              <a:t>Public</a:t>
            </a:r>
          </a:p>
          <a:p>
            <a:pPr lvl="1"/>
            <a:r>
              <a:rPr lang="en-US" sz="2400"/>
              <a:t>Client and employer</a:t>
            </a:r>
          </a:p>
          <a:p>
            <a:pPr lvl="1"/>
            <a:r>
              <a:rPr lang="en-US" sz="2400"/>
              <a:t>Product</a:t>
            </a:r>
          </a:p>
          <a:p>
            <a:pPr lvl="1"/>
            <a:r>
              <a:rPr lang="en-US" sz="2400"/>
              <a:t>Judgment</a:t>
            </a:r>
          </a:p>
          <a:p>
            <a:pPr lvl="1"/>
            <a:r>
              <a:rPr lang="en-US" sz="2400"/>
              <a:t>Management</a:t>
            </a:r>
          </a:p>
          <a:p>
            <a:pPr lvl="1"/>
            <a:r>
              <a:rPr lang="en-US" sz="2400"/>
              <a:t>Profession</a:t>
            </a:r>
          </a:p>
          <a:p>
            <a:pPr lvl="1"/>
            <a:r>
              <a:rPr lang="en-US" sz="2400"/>
              <a:t>Colleagues</a:t>
            </a:r>
          </a:p>
          <a:p>
            <a:pPr lvl="1"/>
            <a:r>
              <a:rPr lang="en-US" sz="2400"/>
              <a:t>Self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C3E2FC87-5C58-42D7-820B-B2EE559B9999}" type="slidenum">
              <a:rPr lang="en-US"/>
              <a:pPr/>
              <a:t>31</a:t>
            </a:fld>
            <a:endParaRPr lang="en-US"/>
          </a:p>
        </p:txBody>
      </p:sp>
      <p:sp>
        <p:nvSpPr>
          <p:cNvPr id="132098" name="Rectangle 2"/>
          <p:cNvSpPr>
            <a:spLocks noGrp="1" noRot="1" noChangeArrowheads="1"/>
          </p:cNvSpPr>
          <p:nvPr>
            <p:ph type="title"/>
          </p:nvPr>
        </p:nvSpPr>
        <p:spPr/>
        <p:txBody>
          <a:bodyPr/>
          <a:lstStyle/>
          <a:p>
            <a:r>
              <a:rPr lang="en-US"/>
              <a:t>Computer Ethics Education</a:t>
            </a:r>
          </a:p>
        </p:txBody>
      </p:sp>
      <p:sp>
        <p:nvSpPr>
          <p:cNvPr id="132099" name="Rectangle 3"/>
          <p:cNvSpPr>
            <a:spLocks noGrp="1" noRot="1" noChangeArrowheads="1"/>
          </p:cNvSpPr>
          <p:nvPr>
            <p:ph type="body" idx="1"/>
          </p:nvPr>
        </p:nvSpPr>
        <p:spPr/>
        <p:txBody>
          <a:bodyPr/>
          <a:lstStyle/>
          <a:p>
            <a:pPr>
              <a:lnSpc>
                <a:spcPct val="90000"/>
              </a:lnSpc>
            </a:pPr>
            <a:r>
              <a:rPr lang="en-US" sz="2800" i="1"/>
              <a:t>College courses</a:t>
            </a:r>
            <a:r>
              <a:rPr lang="en-US" sz="2800"/>
              <a:t>–ACM developed a model computing curriculum of courses that should be offered.</a:t>
            </a:r>
          </a:p>
          <a:p>
            <a:pPr>
              <a:lnSpc>
                <a:spcPct val="90000"/>
              </a:lnSpc>
            </a:pPr>
            <a:r>
              <a:rPr lang="en-US" sz="2800" i="1"/>
              <a:t>Professional programs</a:t>
            </a:r>
            <a:r>
              <a:rPr lang="en-US" sz="2800"/>
              <a:t>–AMA, Amer. Mgt. Assoc., offers special programs addressing ethics and integrity.</a:t>
            </a:r>
          </a:p>
          <a:p>
            <a:pPr>
              <a:lnSpc>
                <a:spcPct val="90000"/>
              </a:lnSpc>
            </a:pPr>
            <a:r>
              <a:rPr lang="en-US" sz="2800" i="1"/>
              <a:t>Private educational programs</a:t>
            </a:r>
            <a:r>
              <a:rPr lang="en-US" sz="2800"/>
              <a:t>–LRN, the Legal Knowledge Co., offers Web-based course modules that address a wide range of ethical and legal issues.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E7962B27-33D1-4F0A-9F3E-BC4B0DFDB5BC}" type="slidenum">
              <a:rPr lang="en-US"/>
              <a:pPr/>
              <a:t>32</a:t>
            </a:fld>
            <a:endParaRPr lang="en-US"/>
          </a:p>
        </p:txBody>
      </p:sp>
      <p:sp>
        <p:nvSpPr>
          <p:cNvPr id="135170" name="Rectangle 2"/>
          <p:cNvSpPr>
            <a:spLocks noGrp="1" noRot="1" noChangeArrowheads="1"/>
          </p:cNvSpPr>
          <p:nvPr>
            <p:ph type="title"/>
          </p:nvPr>
        </p:nvSpPr>
        <p:spPr/>
        <p:txBody>
          <a:bodyPr/>
          <a:lstStyle/>
          <a:p>
            <a:r>
              <a:rPr lang="en-US"/>
              <a:t>Ethics and the CIO</a:t>
            </a:r>
          </a:p>
        </p:txBody>
      </p:sp>
      <p:sp>
        <p:nvSpPr>
          <p:cNvPr id="135171" name="Rectangle 3"/>
          <p:cNvSpPr>
            <a:spLocks noGrp="1" noRot="1" noChangeArrowheads="1"/>
          </p:cNvSpPr>
          <p:nvPr>
            <p:ph type="body" idx="1"/>
          </p:nvPr>
        </p:nvSpPr>
        <p:spPr/>
        <p:txBody>
          <a:bodyPr/>
          <a:lstStyle/>
          <a:p>
            <a:pPr>
              <a:lnSpc>
                <a:spcPct val="90000"/>
              </a:lnSpc>
            </a:pPr>
            <a:r>
              <a:rPr lang="en-US" sz="2400"/>
              <a:t>As of August 11, 2002, CEOs and CFOs are required to sign off on the accuracy of their financial statements.</a:t>
            </a:r>
          </a:p>
          <a:p>
            <a:pPr>
              <a:lnSpc>
                <a:spcPct val="90000"/>
              </a:lnSpc>
            </a:pPr>
            <a:r>
              <a:rPr lang="en-US" sz="2400"/>
              <a:t>This requirement puts responsibility on the executives but also on the corporate information services unit and the information services units of the business areas to provide the executives with information that is accurate, complete, and timely.</a:t>
            </a:r>
            <a:r>
              <a:rPr lang="en-US" sz="2400">
                <a:latin typeface="Arial" charset="0"/>
              </a:rPr>
              <a:t>  </a:t>
            </a:r>
          </a:p>
          <a:p>
            <a:pPr>
              <a:lnSpc>
                <a:spcPct val="90000"/>
              </a:lnSpc>
            </a:pPr>
            <a:r>
              <a:rPr lang="en-US" sz="2400"/>
              <a:t>Information Systems are only one unit in the organizational structure but it is in a key position to have the most influence on satisfying the demands of both government and society for accurate financial reporting.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D74D20E2-B0B5-4098-ACC5-AC69B1DB5322}" type="slidenum">
              <a:rPr lang="en-US"/>
              <a:pPr/>
              <a:t>33</a:t>
            </a:fld>
            <a:endParaRPr lang="en-US"/>
          </a:p>
        </p:txBody>
      </p:sp>
      <p:sp>
        <p:nvSpPr>
          <p:cNvPr id="136194" name="Rectangle 2"/>
          <p:cNvSpPr>
            <a:spLocks noGrp="1" noRot="1" noChangeArrowheads="1"/>
          </p:cNvSpPr>
          <p:nvPr>
            <p:ph type="title"/>
          </p:nvPr>
        </p:nvSpPr>
        <p:spPr/>
        <p:txBody>
          <a:bodyPr/>
          <a:lstStyle/>
          <a:p>
            <a:r>
              <a:rPr lang="en-US"/>
              <a:t>Ethics and the CIO (Cont’d)</a:t>
            </a:r>
          </a:p>
        </p:txBody>
      </p:sp>
      <p:sp>
        <p:nvSpPr>
          <p:cNvPr id="136195" name="Rectangle 3"/>
          <p:cNvSpPr>
            <a:spLocks noGrp="1" noRot="1" noChangeArrowheads="1"/>
          </p:cNvSpPr>
          <p:nvPr>
            <p:ph type="body" idx="1"/>
          </p:nvPr>
        </p:nvSpPr>
        <p:spPr/>
        <p:txBody>
          <a:bodyPr/>
          <a:lstStyle/>
          <a:p>
            <a:pPr>
              <a:lnSpc>
                <a:spcPct val="90000"/>
              </a:lnSpc>
              <a:buFont typeface="Arial" charset="0"/>
              <a:buNone/>
            </a:pPr>
            <a:r>
              <a:rPr lang="en-US" sz="2400"/>
              <a:t>The CIO can bring financial reporting up to expectations by following a program that includes the following:</a:t>
            </a:r>
          </a:p>
          <a:p>
            <a:pPr lvl="1">
              <a:lnSpc>
                <a:spcPct val="90000"/>
              </a:lnSpc>
            </a:pPr>
            <a:r>
              <a:rPr lang="en-US" sz="2000" b="1" i="1"/>
              <a:t>Achieving a higher level of understanding of accounting principles. </a:t>
            </a:r>
          </a:p>
          <a:p>
            <a:pPr lvl="1">
              <a:lnSpc>
                <a:spcPct val="90000"/>
              </a:lnSpc>
            </a:pPr>
            <a:r>
              <a:rPr lang="en-US" sz="2000" b="1" i="1"/>
              <a:t>Reviewing the information systems that accomplish financial reporting and taking remedial action.</a:t>
            </a:r>
          </a:p>
          <a:p>
            <a:pPr lvl="1">
              <a:lnSpc>
                <a:spcPct val="90000"/>
              </a:lnSpc>
            </a:pPr>
            <a:r>
              <a:rPr lang="en-US" sz="2000" b="1" i="1"/>
              <a:t>Educating the firm's executives on financial systems.</a:t>
            </a:r>
          </a:p>
          <a:p>
            <a:pPr lvl="1">
              <a:lnSpc>
                <a:spcPct val="90000"/>
              </a:lnSpc>
            </a:pPr>
            <a:r>
              <a:rPr lang="en-US" sz="2000" b="1" i="1"/>
              <a:t>Integrating alarms into information systems that alert executives to activities that require attention.   </a:t>
            </a:r>
          </a:p>
          <a:p>
            <a:pPr lvl="1">
              <a:lnSpc>
                <a:spcPct val="90000"/>
              </a:lnSpc>
            </a:pPr>
            <a:r>
              <a:rPr lang="en-US" sz="2000" b="1" i="1"/>
              <a:t>Actively participating in the release of financial information to environmental elements.</a:t>
            </a:r>
          </a:p>
          <a:p>
            <a:pPr lvl="1">
              <a:lnSpc>
                <a:spcPct val="90000"/>
              </a:lnSpc>
            </a:pPr>
            <a:r>
              <a:rPr lang="en-US" sz="2000" b="1" i="1"/>
              <a:t>Keeping tight control on money spent for information resources.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86D308C8-682F-4F78-85C5-0257D7FFB089}" type="slidenum">
              <a:rPr lang="en-US"/>
              <a:pPr/>
              <a:t>34</a:t>
            </a:fld>
            <a:endParaRPr lang="en-US"/>
          </a:p>
        </p:txBody>
      </p:sp>
      <p:sp>
        <p:nvSpPr>
          <p:cNvPr id="137218" name="Rectangle 2"/>
          <p:cNvSpPr>
            <a:spLocks noGrp="1" noRot="1" noChangeArrowheads="1"/>
          </p:cNvSpPr>
          <p:nvPr>
            <p:ph type="title"/>
          </p:nvPr>
        </p:nvSpPr>
        <p:spPr/>
        <p:txBody>
          <a:bodyPr/>
          <a:lstStyle/>
          <a:p>
            <a:r>
              <a:rPr lang="en-US"/>
              <a:t>Life under Sarbanes-Oxley</a:t>
            </a:r>
          </a:p>
        </p:txBody>
      </p:sp>
      <p:sp>
        <p:nvSpPr>
          <p:cNvPr id="137219" name="Rectangle 3"/>
          <p:cNvSpPr>
            <a:spLocks noGrp="1" noRot="1" noChangeArrowheads="1"/>
          </p:cNvSpPr>
          <p:nvPr>
            <p:ph type="body" idx="1"/>
          </p:nvPr>
        </p:nvSpPr>
        <p:spPr>
          <a:xfrm>
            <a:off x="0" y="1600200"/>
            <a:ext cx="9144000" cy="4498975"/>
          </a:xfrm>
        </p:spPr>
        <p:txBody>
          <a:bodyPr/>
          <a:lstStyle/>
          <a:p>
            <a:r>
              <a:rPr lang="en-US" sz="2800"/>
              <a:t>The objective of Sarbanes-Oxley, known as SOX, is to protect investors by making the firm’s executives personally accountable for the financial information that is provided to the firm’s environment, primarily stockholders and the financial community.</a:t>
            </a:r>
          </a:p>
          <a:p>
            <a:r>
              <a:rPr lang="en-US" sz="2800"/>
              <a:t>SOX consists of 10 major provisions, 2 directly affect the firm’s information services unit.</a:t>
            </a:r>
          </a:p>
          <a:p>
            <a:pPr lvl="1"/>
            <a:r>
              <a:rPr lang="en-US" sz="2400"/>
              <a:t>CEOs and CFOs must certify the financial reports.</a:t>
            </a:r>
          </a:p>
          <a:p>
            <a:pPr lvl="1"/>
            <a:r>
              <a:rPr lang="en-US" sz="2400"/>
              <a:t>U.S. companies are required to have internal audit units.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4A919FEF-6FE3-4184-B9CA-7CB01BC194F9}" type="slidenum">
              <a:rPr lang="en-US"/>
              <a:pPr/>
              <a:t>35</a:t>
            </a:fld>
            <a:endParaRPr lang="en-US"/>
          </a:p>
        </p:txBody>
      </p:sp>
      <p:sp>
        <p:nvSpPr>
          <p:cNvPr id="138242" name="Rectangle 2"/>
          <p:cNvSpPr>
            <a:spLocks noGrp="1" noRot="1" noChangeArrowheads="1"/>
          </p:cNvSpPr>
          <p:nvPr>
            <p:ph type="title"/>
          </p:nvPr>
        </p:nvSpPr>
        <p:spPr/>
        <p:txBody>
          <a:bodyPr/>
          <a:lstStyle/>
          <a:p>
            <a:r>
              <a:rPr lang="en-US" sz="4000"/>
              <a:t>SOX Provisions Affecting Information Services, Resources, and IT</a:t>
            </a:r>
          </a:p>
        </p:txBody>
      </p:sp>
      <p:sp>
        <p:nvSpPr>
          <p:cNvPr id="138243" name="Rectangle 3"/>
          <p:cNvSpPr>
            <a:spLocks noGrp="1" noRot="1" noChangeArrowheads="1"/>
          </p:cNvSpPr>
          <p:nvPr>
            <p:ph type="body" idx="1"/>
          </p:nvPr>
        </p:nvSpPr>
        <p:spPr/>
        <p:txBody>
          <a:bodyPr/>
          <a:lstStyle/>
          <a:p>
            <a:r>
              <a:rPr lang="en-US" sz="2800"/>
              <a:t>SOX 404 – CIO must ensure that SOX imposed control requirements are built into systems during systems development and activities should include:</a:t>
            </a:r>
          </a:p>
          <a:p>
            <a:pPr lvl="1"/>
            <a:r>
              <a:rPr lang="en-US" sz="2400"/>
              <a:t>Identifying systems that play a role in financial reporting</a:t>
            </a:r>
          </a:p>
          <a:p>
            <a:pPr lvl="1"/>
            <a:r>
              <a:rPr lang="en-US" sz="2400"/>
              <a:t>Identifying the risks faced by these systems</a:t>
            </a:r>
          </a:p>
          <a:p>
            <a:pPr lvl="1"/>
            <a:r>
              <a:rPr lang="en-US" sz="2400"/>
              <a:t>Developing controls that address the risks</a:t>
            </a:r>
          </a:p>
          <a:p>
            <a:pPr lvl="1"/>
            <a:r>
              <a:rPr lang="en-US" sz="2400"/>
              <a:t>Documenting and testing the controls</a:t>
            </a:r>
          </a:p>
          <a:p>
            <a:pPr lvl="1"/>
            <a:r>
              <a:rPr lang="en-US" sz="2400"/>
              <a:t>Monitoring the effectiveness of the controls over time</a:t>
            </a:r>
          </a:p>
          <a:p>
            <a:pPr lvl="1"/>
            <a:r>
              <a:rPr lang="en-US" sz="2400"/>
              <a:t>Updating the controls as needed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0CB51B56-5433-4D30-B14A-3F8E24BDA6D9}" type="slidenum">
              <a:rPr lang="en-US"/>
              <a:pPr/>
              <a:t>36</a:t>
            </a:fld>
            <a:endParaRPr lang="en-US"/>
          </a:p>
        </p:txBody>
      </p:sp>
      <p:sp>
        <p:nvSpPr>
          <p:cNvPr id="139266" name="Rectangle 2"/>
          <p:cNvSpPr>
            <a:spLocks noGrp="1" noRot="1" noChangeArrowheads="1"/>
          </p:cNvSpPr>
          <p:nvPr>
            <p:ph type="title"/>
          </p:nvPr>
        </p:nvSpPr>
        <p:spPr/>
        <p:txBody>
          <a:bodyPr/>
          <a:lstStyle/>
          <a:p>
            <a:r>
              <a:rPr lang="en-US"/>
              <a:t>SOX Provisions … (Cont’d)</a:t>
            </a:r>
          </a:p>
        </p:txBody>
      </p:sp>
      <p:sp>
        <p:nvSpPr>
          <p:cNvPr id="139267" name="Rectangle 3"/>
          <p:cNvSpPr>
            <a:spLocks noGrp="1" noRot="1" noChangeArrowheads="1"/>
          </p:cNvSpPr>
          <p:nvPr>
            <p:ph type="body" idx="1"/>
          </p:nvPr>
        </p:nvSpPr>
        <p:spPr>
          <a:xfrm>
            <a:off x="0" y="1600200"/>
            <a:ext cx="9144000" cy="4498975"/>
          </a:xfrm>
        </p:spPr>
        <p:txBody>
          <a:bodyPr/>
          <a:lstStyle/>
          <a:p>
            <a:pPr>
              <a:lnSpc>
                <a:spcPct val="80000"/>
              </a:lnSpc>
            </a:pPr>
            <a:r>
              <a:rPr lang="en-US" sz="2800"/>
              <a:t>SOX 409–firm must be able to report changes in its financial condition in </a:t>
            </a:r>
            <a:r>
              <a:rPr lang="en-US" sz="2800" i="1"/>
              <a:t>real time</a:t>
            </a:r>
            <a:r>
              <a:rPr lang="en-US" sz="2800"/>
              <a:t>–as the changes occur.</a:t>
            </a:r>
          </a:p>
          <a:p>
            <a:pPr lvl="1">
              <a:lnSpc>
                <a:spcPct val="80000"/>
              </a:lnSpc>
            </a:pPr>
            <a:r>
              <a:rPr lang="en-US" sz="2400"/>
              <a:t>Should feature online inputs.</a:t>
            </a:r>
          </a:p>
          <a:p>
            <a:pPr lvl="1">
              <a:lnSpc>
                <a:spcPct val="80000"/>
              </a:lnSpc>
            </a:pPr>
            <a:r>
              <a:rPr lang="en-US" sz="2400"/>
              <a:t>Output subsystems should be capable of immediately reporting changes in the firm’s financial condition.</a:t>
            </a:r>
          </a:p>
          <a:p>
            <a:pPr>
              <a:lnSpc>
                <a:spcPct val="80000"/>
              </a:lnSpc>
            </a:pPr>
            <a:r>
              <a:rPr lang="en-US" sz="2800"/>
              <a:t>SOX and COBIT</a:t>
            </a:r>
          </a:p>
          <a:p>
            <a:pPr lvl="1">
              <a:lnSpc>
                <a:spcPct val="80000"/>
              </a:lnSpc>
            </a:pPr>
            <a:r>
              <a:rPr lang="en-US" sz="2400"/>
              <a:t>COBIT is an industry organization that provides security standards for the firm’s information resources.</a:t>
            </a:r>
          </a:p>
          <a:p>
            <a:pPr lvl="1">
              <a:lnSpc>
                <a:spcPct val="80000"/>
              </a:lnSpc>
            </a:pPr>
            <a:r>
              <a:rPr lang="en-US" sz="2400"/>
              <a:t>COBIT can assist the firm in addressing its SOX responsibilities because COBIT standards align very well with the SOX expectations.</a:t>
            </a:r>
          </a:p>
          <a:p>
            <a:pPr lvl="1">
              <a:lnSpc>
                <a:spcPct val="80000"/>
              </a:lnSpc>
            </a:pPr>
            <a:r>
              <a:rPr lang="en-US" sz="2400"/>
              <a:t>COBIT has 47,000 members worldwide, its financial reporting standards can have a global effect.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10BE9935-9B01-47BC-A214-F17DCA6B8AD4}" type="slidenum">
              <a:rPr lang="en-US"/>
              <a:pPr/>
              <a:t>4</a:t>
            </a:fld>
            <a:endParaRPr lang="en-US"/>
          </a:p>
        </p:txBody>
      </p:sp>
      <p:sp>
        <p:nvSpPr>
          <p:cNvPr id="11266" name="Rectangle 2"/>
          <p:cNvSpPr>
            <a:spLocks noGrp="1" noRot="1" noChangeArrowheads="1"/>
          </p:cNvSpPr>
          <p:nvPr>
            <p:ph type="title"/>
          </p:nvPr>
        </p:nvSpPr>
        <p:spPr/>
        <p:txBody>
          <a:bodyPr/>
          <a:lstStyle/>
          <a:p>
            <a:r>
              <a:rPr lang="en-US"/>
              <a:t>Learning Objectives (Cont’d)</a:t>
            </a:r>
          </a:p>
        </p:txBody>
      </p:sp>
      <p:sp>
        <p:nvSpPr>
          <p:cNvPr id="11267" name="Rectangle 3"/>
          <p:cNvSpPr>
            <a:spLocks noGrp="1" noRot="1" noChangeArrowheads="1"/>
          </p:cNvSpPr>
          <p:nvPr>
            <p:ph type="body" idx="1"/>
          </p:nvPr>
        </p:nvSpPr>
        <p:spPr/>
        <p:txBody>
          <a:bodyPr/>
          <a:lstStyle/>
          <a:p>
            <a:pPr>
              <a:lnSpc>
                <a:spcPct val="90000"/>
              </a:lnSpc>
            </a:pPr>
            <a:r>
              <a:rPr lang="en-US" sz="2400"/>
              <a:t>Know how the firm’s internal auditors can play a positive role in achieving information systems that are designed to meet ethical performance criteria.</a:t>
            </a:r>
          </a:p>
          <a:p>
            <a:pPr>
              <a:lnSpc>
                <a:spcPct val="90000"/>
              </a:lnSpc>
            </a:pPr>
            <a:r>
              <a:rPr lang="en-US" sz="2400"/>
              <a:t>Be aware of computer industry codes of ethics, and the wide variety of educational programs that can help firms and employees use computers ethically.</a:t>
            </a:r>
          </a:p>
          <a:p>
            <a:pPr>
              <a:lnSpc>
                <a:spcPct val="90000"/>
              </a:lnSpc>
            </a:pPr>
            <a:r>
              <a:rPr lang="en-US" sz="2400"/>
              <a:t>Know what the chief information officer (CIO) can do to be a power center as the firm follows ethical practices.</a:t>
            </a:r>
          </a:p>
          <a:p>
            <a:pPr>
              <a:lnSpc>
                <a:spcPct val="90000"/>
              </a:lnSpc>
            </a:pPr>
            <a:r>
              <a:rPr lang="en-US" sz="2400"/>
              <a:t>Be acquainted with the most produced piece of legislation to be levied on business in recent history–The Sarbanes-Oxley Act.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311B86EC-7638-4F41-882B-62F51327DB5B}" type="slidenum">
              <a:rPr lang="en-US"/>
              <a:pPr/>
              <a:t>5</a:t>
            </a:fld>
            <a:endParaRPr lang="en-US"/>
          </a:p>
        </p:txBody>
      </p:sp>
      <p:sp>
        <p:nvSpPr>
          <p:cNvPr id="109570" name="Rectangle 2"/>
          <p:cNvSpPr>
            <a:spLocks noGrp="1" noRot="1" noChangeArrowheads="1"/>
          </p:cNvSpPr>
          <p:nvPr>
            <p:ph type="title"/>
          </p:nvPr>
        </p:nvSpPr>
        <p:spPr/>
        <p:txBody>
          <a:bodyPr/>
          <a:lstStyle/>
          <a:p>
            <a:r>
              <a:rPr lang="en-US" sz="4000"/>
              <a:t>Prescriptive vs. Descriptive Coverage</a:t>
            </a:r>
          </a:p>
        </p:txBody>
      </p:sp>
      <p:sp>
        <p:nvSpPr>
          <p:cNvPr id="109571" name="Rectangle 3"/>
          <p:cNvSpPr>
            <a:spLocks noGrp="1" noRot="1" noChangeArrowheads="1"/>
          </p:cNvSpPr>
          <p:nvPr>
            <p:ph type="body" idx="1"/>
          </p:nvPr>
        </p:nvSpPr>
        <p:spPr/>
        <p:txBody>
          <a:bodyPr/>
          <a:lstStyle/>
          <a:p>
            <a:pPr>
              <a:lnSpc>
                <a:spcPct val="90000"/>
              </a:lnSpc>
            </a:pPr>
            <a:r>
              <a:rPr lang="en-US" b="1"/>
              <a:t>Prescriptive coverage</a:t>
            </a:r>
            <a:r>
              <a:rPr lang="en-US"/>
              <a:t> is when we prescribe how the MIS </a:t>
            </a:r>
            <a:r>
              <a:rPr lang="en-US" i="1"/>
              <a:t>ought to be</a:t>
            </a:r>
            <a:r>
              <a:rPr lang="en-US"/>
              <a:t> developed and used in a business firm.</a:t>
            </a:r>
          </a:p>
          <a:p>
            <a:pPr>
              <a:lnSpc>
                <a:spcPct val="90000"/>
              </a:lnSpc>
            </a:pPr>
            <a:r>
              <a:rPr lang="en-US" b="1"/>
              <a:t>Descriptive coverage</a:t>
            </a:r>
            <a:r>
              <a:rPr lang="en-US"/>
              <a:t> explains how things </a:t>
            </a:r>
            <a:r>
              <a:rPr lang="en-US" i="1"/>
              <a:t>are being</a:t>
            </a:r>
            <a:r>
              <a:rPr lang="en-US"/>
              <a:t> done.</a:t>
            </a:r>
          </a:p>
          <a:p>
            <a:pPr lvl="1">
              <a:lnSpc>
                <a:spcPct val="90000"/>
              </a:lnSpc>
            </a:pPr>
            <a:r>
              <a:rPr lang="en-US"/>
              <a:t>Our mission is to recognize that businesspeople in general and information people in particular have definite responsibilities in terms of performing within ethical, moral, and legal constraints.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F4F28C47-C136-484D-BC2F-C3E3E625E08C}" type="slidenum">
              <a:rPr lang="en-US"/>
              <a:pPr/>
              <a:t>6</a:t>
            </a:fld>
            <a:endParaRPr lang="en-US"/>
          </a:p>
        </p:txBody>
      </p:sp>
      <p:sp>
        <p:nvSpPr>
          <p:cNvPr id="110594" name="Rectangle 2"/>
          <p:cNvSpPr>
            <a:spLocks noGrp="1" noRot="1" noChangeArrowheads="1"/>
          </p:cNvSpPr>
          <p:nvPr>
            <p:ph type="title"/>
          </p:nvPr>
        </p:nvSpPr>
        <p:spPr/>
        <p:txBody>
          <a:bodyPr/>
          <a:lstStyle/>
          <a:p>
            <a:r>
              <a:rPr lang="en-US"/>
              <a:t>Morals, Ethics, and Laws</a:t>
            </a:r>
          </a:p>
        </p:txBody>
      </p:sp>
      <p:sp>
        <p:nvSpPr>
          <p:cNvPr id="110595" name="Rectangle 3"/>
          <p:cNvSpPr>
            <a:spLocks noGrp="1" noRot="1" noChangeArrowheads="1"/>
          </p:cNvSpPr>
          <p:nvPr>
            <p:ph type="body" idx="1"/>
          </p:nvPr>
        </p:nvSpPr>
        <p:spPr/>
        <p:txBody>
          <a:bodyPr/>
          <a:lstStyle/>
          <a:p>
            <a:pPr>
              <a:lnSpc>
                <a:spcPct val="90000"/>
              </a:lnSpc>
            </a:pPr>
            <a:r>
              <a:rPr lang="en-US" b="1"/>
              <a:t>Morals</a:t>
            </a:r>
            <a:r>
              <a:rPr lang="en-US"/>
              <a:t> are traditions of belief about right and wrong conduct; a social institution with a history and a list of rules.</a:t>
            </a:r>
          </a:p>
          <a:p>
            <a:pPr>
              <a:lnSpc>
                <a:spcPct val="90000"/>
              </a:lnSpc>
            </a:pPr>
            <a:r>
              <a:rPr lang="en-US" b="1"/>
              <a:t>Ethics</a:t>
            </a:r>
            <a:r>
              <a:rPr lang="en-US"/>
              <a:t> is a collection of guiding beliefs, standards, or ideals that pervades an individual or a group or community of people.</a:t>
            </a:r>
          </a:p>
          <a:p>
            <a:pPr>
              <a:lnSpc>
                <a:spcPct val="90000"/>
              </a:lnSpc>
            </a:pPr>
            <a:r>
              <a:rPr lang="en-US" b="1"/>
              <a:t>Pirated software</a:t>
            </a:r>
            <a:r>
              <a:rPr lang="en-US"/>
              <a:t>–software that is illegally copied and then used or sold.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2E942065-2841-489E-9E21-0568857FA70B}" type="slidenum">
              <a:rPr lang="en-US"/>
              <a:pPr/>
              <a:t>7</a:t>
            </a:fld>
            <a:endParaRPr lang="en-US"/>
          </a:p>
        </p:txBody>
      </p:sp>
      <p:sp>
        <p:nvSpPr>
          <p:cNvPr id="111618" name="Rectangle 2"/>
          <p:cNvSpPr>
            <a:spLocks noGrp="1" noRot="1" noChangeArrowheads="1"/>
          </p:cNvSpPr>
          <p:nvPr>
            <p:ph type="title"/>
          </p:nvPr>
        </p:nvSpPr>
        <p:spPr/>
        <p:txBody>
          <a:bodyPr/>
          <a:lstStyle/>
          <a:p>
            <a:r>
              <a:rPr lang="en-US"/>
              <a:t>Morals, Ethics, and Laws (Cont’d)</a:t>
            </a:r>
          </a:p>
        </p:txBody>
      </p:sp>
      <p:sp>
        <p:nvSpPr>
          <p:cNvPr id="111619" name="Rectangle 3"/>
          <p:cNvSpPr>
            <a:spLocks noGrp="1" noRot="1" noChangeArrowheads="1"/>
          </p:cNvSpPr>
          <p:nvPr>
            <p:ph type="body" idx="1"/>
          </p:nvPr>
        </p:nvSpPr>
        <p:spPr/>
        <p:txBody>
          <a:bodyPr/>
          <a:lstStyle/>
          <a:p>
            <a:r>
              <a:rPr lang="en-US" b="1"/>
              <a:t>Laws</a:t>
            </a:r>
            <a:r>
              <a:rPr lang="en-US"/>
              <a:t> are formal rules of conduct that a sovereign authority, such as a government, imposes on its subjects or citizens.</a:t>
            </a:r>
          </a:p>
          <a:p>
            <a:r>
              <a:rPr lang="en-US"/>
              <a:t>In 1966, first case of computer crime</a:t>
            </a:r>
          </a:p>
          <a:p>
            <a:pPr lvl="1"/>
            <a:r>
              <a:rPr lang="en-US"/>
              <a:t>Programmer for a bank altered a program not to flag his account for being overdrawn.</a:t>
            </a:r>
          </a:p>
          <a:p>
            <a:pPr lvl="1"/>
            <a:r>
              <a:rPr lang="en-US"/>
              <a:t>Programmer not charged because no laws existed.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97B9E4CD-54B5-498C-A94B-83198B16D5E9}" type="slidenum">
              <a:rPr lang="en-US"/>
              <a:pPr/>
              <a:t>8</a:t>
            </a:fld>
            <a:endParaRPr lang="en-US"/>
          </a:p>
        </p:txBody>
      </p:sp>
      <p:sp>
        <p:nvSpPr>
          <p:cNvPr id="112642" name="Rectangle 2"/>
          <p:cNvSpPr>
            <a:spLocks noGrp="1" noRot="1" noChangeArrowheads="1"/>
          </p:cNvSpPr>
          <p:nvPr>
            <p:ph type="title"/>
          </p:nvPr>
        </p:nvSpPr>
        <p:spPr/>
        <p:txBody>
          <a:bodyPr/>
          <a:lstStyle/>
          <a:p>
            <a:r>
              <a:rPr lang="en-US"/>
              <a:t>Computer Legislation in U.S.A.</a:t>
            </a:r>
          </a:p>
        </p:txBody>
      </p:sp>
      <p:sp>
        <p:nvSpPr>
          <p:cNvPr id="112643" name="Rectangle 3"/>
          <p:cNvSpPr>
            <a:spLocks noGrp="1" noRot="1" noChangeArrowheads="1"/>
          </p:cNvSpPr>
          <p:nvPr>
            <p:ph type="body" idx="1"/>
          </p:nvPr>
        </p:nvSpPr>
        <p:spPr/>
        <p:txBody>
          <a:bodyPr/>
          <a:lstStyle/>
          <a:p>
            <a:pPr>
              <a:lnSpc>
                <a:spcPct val="80000"/>
              </a:lnSpc>
            </a:pPr>
            <a:r>
              <a:rPr lang="en-US" sz="2000"/>
              <a:t>U.S. computer legislation has focused on rights and restrictions related to data access, information privacy, computer crime, and, most recently, software patents. </a:t>
            </a:r>
          </a:p>
          <a:p>
            <a:pPr>
              <a:lnSpc>
                <a:spcPct val="80000"/>
              </a:lnSpc>
            </a:pPr>
            <a:r>
              <a:rPr lang="en-US" sz="2000" b="1"/>
              <a:t>The 1966 Freedom of Information Act</a:t>
            </a:r>
            <a:r>
              <a:rPr lang="en-US" sz="2000"/>
              <a:t> gave U.S. citizens and organizations the right to access data held by the federal government.</a:t>
            </a:r>
          </a:p>
          <a:p>
            <a:pPr>
              <a:lnSpc>
                <a:spcPct val="80000"/>
              </a:lnSpc>
            </a:pPr>
            <a:r>
              <a:rPr lang="en-US" sz="2000" b="1"/>
              <a:t>The 1970 Fair Credit Reporting Act</a:t>
            </a:r>
            <a:r>
              <a:rPr lang="en-US" sz="2000"/>
              <a:t> dealt with the handling of credit data.</a:t>
            </a:r>
          </a:p>
          <a:p>
            <a:pPr>
              <a:lnSpc>
                <a:spcPct val="80000"/>
              </a:lnSpc>
            </a:pPr>
            <a:r>
              <a:rPr lang="en-US" sz="2000" b="1"/>
              <a:t>The 1978 Right to Federal Privacy Act</a:t>
            </a:r>
            <a:r>
              <a:rPr lang="en-US" sz="2000"/>
              <a:t> limited the federal government</a:t>
            </a:r>
            <a:r>
              <a:rPr lang="en-US" sz="2000">
                <a:latin typeface="Times New Roman"/>
              </a:rPr>
              <a:t>’</a:t>
            </a:r>
            <a:r>
              <a:rPr lang="en-US" sz="2000"/>
              <a:t>s ability to conduct searches of bank records.</a:t>
            </a:r>
          </a:p>
          <a:p>
            <a:pPr>
              <a:lnSpc>
                <a:spcPct val="80000"/>
              </a:lnSpc>
            </a:pPr>
            <a:r>
              <a:rPr lang="en-US" sz="2000" b="1"/>
              <a:t>The 1988 Computer Matching and Privacy Act</a:t>
            </a:r>
            <a:r>
              <a:rPr lang="en-US" sz="2000"/>
              <a:t> restricted the federal government</a:t>
            </a:r>
            <a:r>
              <a:rPr lang="en-US" sz="2000">
                <a:latin typeface="Times New Roman"/>
              </a:rPr>
              <a:t>’</a:t>
            </a:r>
            <a:r>
              <a:rPr lang="en-US" sz="2000"/>
              <a:t>s right to match computer files for the purpose of determining eligibility for government programs or identifying debtors.</a:t>
            </a:r>
          </a:p>
          <a:p>
            <a:pPr>
              <a:lnSpc>
                <a:spcPct val="80000"/>
              </a:lnSpc>
            </a:pPr>
            <a:r>
              <a:rPr lang="en-US" sz="2000" b="1"/>
              <a:t>The 1968 Electronics Communications Privacy Act</a:t>
            </a:r>
            <a:r>
              <a:rPr lang="en-US" sz="2000"/>
              <a:t> covered only voice communications; rewritten in 1986 to include digital data, video communications, and electronic mail.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 2007 by Prentice Hall</a:t>
            </a:r>
          </a:p>
        </p:txBody>
      </p:sp>
      <p:sp>
        <p:nvSpPr>
          <p:cNvPr id="5" name="Footer Placeholder 4"/>
          <p:cNvSpPr>
            <a:spLocks noGrp="1"/>
          </p:cNvSpPr>
          <p:nvPr>
            <p:ph type="ftr" sz="quarter" idx="11"/>
          </p:nvPr>
        </p:nvSpPr>
        <p:spPr/>
        <p:txBody>
          <a:bodyPr/>
          <a:lstStyle/>
          <a:p>
            <a:r>
              <a:rPr lang="en-US"/>
              <a:t>Management Information Systems, 10/e  Raymond McLeod and George Schell  </a:t>
            </a:r>
          </a:p>
        </p:txBody>
      </p:sp>
      <p:sp>
        <p:nvSpPr>
          <p:cNvPr id="6" name="Slide Number Placeholder 5"/>
          <p:cNvSpPr>
            <a:spLocks noGrp="1"/>
          </p:cNvSpPr>
          <p:nvPr>
            <p:ph type="sldNum" sz="quarter" idx="12"/>
          </p:nvPr>
        </p:nvSpPr>
        <p:spPr/>
        <p:txBody>
          <a:bodyPr/>
          <a:lstStyle/>
          <a:p>
            <a:fld id="{348AF5CD-0691-47B7-BA7D-74F626139968}" type="slidenum">
              <a:rPr lang="en-US"/>
              <a:pPr/>
              <a:t>9</a:t>
            </a:fld>
            <a:endParaRPr lang="en-US"/>
          </a:p>
        </p:txBody>
      </p:sp>
      <p:sp>
        <p:nvSpPr>
          <p:cNvPr id="113666" name="Rectangle 2"/>
          <p:cNvSpPr>
            <a:spLocks noGrp="1" noRot="1" noChangeArrowheads="1"/>
          </p:cNvSpPr>
          <p:nvPr>
            <p:ph type="title"/>
          </p:nvPr>
        </p:nvSpPr>
        <p:spPr/>
        <p:txBody>
          <a:bodyPr/>
          <a:lstStyle/>
          <a:p>
            <a:r>
              <a:rPr lang="en-US" sz="4000"/>
              <a:t>Computer Legislation in U.S.A. (Cont’d)</a:t>
            </a:r>
          </a:p>
        </p:txBody>
      </p:sp>
      <p:sp>
        <p:nvSpPr>
          <p:cNvPr id="113667" name="Rectangle 3"/>
          <p:cNvSpPr>
            <a:spLocks noGrp="1" noRot="1" noChangeArrowheads="1"/>
          </p:cNvSpPr>
          <p:nvPr>
            <p:ph type="body" idx="1"/>
          </p:nvPr>
        </p:nvSpPr>
        <p:spPr/>
        <p:txBody>
          <a:bodyPr/>
          <a:lstStyle/>
          <a:p>
            <a:r>
              <a:rPr lang="en-US"/>
              <a:t>In 1984, U.S. Congress passed federal statutes that applied to computer crime.</a:t>
            </a:r>
          </a:p>
          <a:p>
            <a:r>
              <a:rPr lang="en-US" b="1"/>
              <a:t>The Small Business Computer Security and Education Advisory Council</a:t>
            </a:r>
            <a:r>
              <a:rPr lang="en-US"/>
              <a:t>.</a:t>
            </a:r>
          </a:p>
          <a:p>
            <a:pPr lvl="1"/>
            <a:r>
              <a:rPr lang="en-US"/>
              <a:t>Advises Congress of matters relating to computer crime against small businesses.</a:t>
            </a:r>
          </a:p>
          <a:p>
            <a:pPr lvl="1"/>
            <a:r>
              <a:rPr lang="en-US"/>
              <a:t>Evaluate the effectiveness of federal and state crime laws in deterring and prosecuting computer crimes.</a:t>
            </a:r>
          </a:p>
        </p:txBody>
      </p:sp>
    </p:spTree>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1175</TotalTime>
  <Words>2655</Words>
  <Application>Microsoft Office PowerPoint</Application>
  <PresentationFormat>On-screen Show (4:3)</PresentationFormat>
  <Paragraphs>269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Tahoma</vt:lpstr>
      <vt:lpstr>Times New Roman</vt:lpstr>
      <vt:lpstr>Wingdings</vt:lpstr>
      <vt:lpstr>Compass</vt:lpstr>
      <vt:lpstr>Management Information Systems, 10/e</vt:lpstr>
      <vt:lpstr>Chapter 10</vt:lpstr>
      <vt:lpstr>Learning Objectives</vt:lpstr>
      <vt:lpstr>Learning Objectives (Cont’d)</vt:lpstr>
      <vt:lpstr>Prescriptive vs. Descriptive Coverage</vt:lpstr>
      <vt:lpstr>Morals, Ethics, and Laws</vt:lpstr>
      <vt:lpstr>Morals, Ethics, and Laws (Cont’d)</vt:lpstr>
      <vt:lpstr>Computer Legislation in U.S.A.</vt:lpstr>
      <vt:lpstr>Computer Legislation in U.S.A. (Cont’d)</vt:lpstr>
      <vt:lpstr>Computer Legislation in U.S.A. (Cont’d)</vt:lpstr>
      <vt:lpstr>Software Patents</vt:lpstr>
      <vt:lpstr>Ethics Culture Concept</vt:lpstr>
      <vt:lpstr>Figure 10.1 Top-Level Management Imposes Ethics Culture in a Top-Down Manner</vt:lpstr>
      <vt:lpstr>Figure 10.2 Example of a Corporate Credo</vt:lpstr>
      <vt:lpstr>Ethics Culture Concept (Cont’d)</vt:lpstr>
      <vt:lpstr>Computer Ethics</vt:lpstr>
      <vt:lpstr>Reasons for the Importance of Computer Ethics</vt:lpstr>
      <vt:lpstr>Social Rights and the Computer</vt:lpstr>
      <vt:lpstr>More Rights …</vt:lpstr>
      <vt:lpstr>Information Auditing</vt:lpstr>
      <vt:lpstr>Figure 10.3 The Position of Internal Auditing in the Organization</vt:lpstr>
      <vt:lpstr>Types of Auditing Activity</vt:lpstr>
      <vt:lpstr>Figure 10.4 The Escalating Cost of Correcting Design Errors as the System Development Life Cycle Progresses</vt:lpstr>
      <vt:lpstr>Internal Audit Subsystem</vt:lpstr>
      <vt:lpstr>Achieving Ethics in Information Technology</vt:lpstr>
      <vt:lpstr>Codes of Ethics</vt:lpstr>
      <vt:lpstr>Figure 10.5 Outline of the ACM Code of Ethics and Professional Conduct</vt:lpstr>
      <vt:lpstr>Table 10.1 Topics Covered by the ACM Code of Ethics and Professional Conduct</vt:lpstr>
      <vt:lpstr>Table 10.2 Topics Covered by the ACM Software Engineering Code of Ethics and Professional Practice</vt:lpstr>
      <vt:lpstr>ACM Software Engineering Code of Ethics and Professional Practice</vt:lpstr>
      <vt:lpstr>Computer Ethics Education</vt:lpstr>
      <vt:lpstr>Ethics and the CIO</vt:lpstr>
      <vt:lpstr>Ethics and the CIO (Cont’d)</vt:lpstr>
      <vt:lpstr>Life under Sarbanes-Oxley</vt:lpstr>
      <vt:lpstr>SOX Provisions Affecting Information Services, Resources, and IT</vt:lpstr>
      <vt:lpstr>SOX Provisions … (Cont’d)</vt:lpstr>
    </vt:vector>
  </TitlesOfParts>
  <Company>Drexel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Queenie</dc:creator>
  <cp:lastModifiedBy>Subur H</cp:lastModifiedBy>
  <cp:revision>67</cp:revision>
  <dcterms:created xsi:type="dcterms:W3CDTF">2006-04-11T04:03:49Z</dcterms:created>
  <dcterms:modified xsi:type="dcterms:W3CDTF">2018-10-09T09:38:00Z</dcterms:modified>
</cp:coreProperties>
</file>